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9" r:id="rId5"/>
    <p:sldId id="261" r:id="rId6"/>
    <p:sldId id="262" r:id="rId7"/>
    <p:sldId id="266" r:id="rId8"/>
    <p:sldId id="275" r:id="rId9"/>
    <p:sldId id="263" r:id="rId10"/>
    <p:sldId id="267" r:id="rId11"/>
    <p:sldId id="268" r:id="rId12"/>
    <p:sldId id="271" r:id="rId13"/>
    <p:sldId id="269" r:id="rId14"/>
    <p:sldId id="272" r:id="rId15"/>
    <p:sldId id="273" r:id="rId16"/>
    <p:sldId id="274" r:id="rId17"/>
    <p:sldId id="279" r:id="rId18"/>
    <p:sldId id="276" r:id="rId19"/>
    <p:sldId id="278" r:id="rId20"/>
    <p:sldId id="270" r:id="rId21"/>
    <p:sldId id="285" r:id="rId22"/>
    <p:sldId id="280" r:id="rId23"/>
    <p:sldId id="286" r:id="rId24"/>
  </p:sldIdLst>
  <p:sldSz cx="9144000" cy="6858000" type="screen4x3"/>
  <p:notesSz cx="6858000" cy="9144000"/>
  <p:custDataLst>
    <p:tags r:id="rId26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87253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5DE46-106E-4AB4-9DDA-EFBD39C16EB9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A449B-3DCC-4654-B795-6079714791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303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345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 เมื่อมีการคิดค้นเทคโนโลยีเทปแม่เหล็กมาใช้งานกับเครื่องอ่านบัตรทำให้มีการทำงานของซีพียูมีประสิทธิภาพมากขึ้น  แต่ก็เพียงเล็กน้อย  จนเมื่อมีการคิดค้นดิสก์ หรือจานแม่เหล็กขึ้นมา  ทำให้มีการหันมาใช้งานดิสก์กันมากขึ้นเนื่องจาก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- ถ้าใช้เทปเมื่อทำการประมวลผลข้อมูลในเทปจะทำการโหลดข้อมูลจากเครื่องอ่านบัตรลงเทปม้วนเดียวกันไม่ได้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- การเข้าถึงข้อมูลในดิสก์จะทำโดยตรง ในขณะที่การเข้าถึงข้อมูลในเทปจะเป็นแบบซี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เควนเชียล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(sequential) 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หรือเรียงลำดับ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- การเข้าถึงข้อมูลจากดิสก์ทำได้งานได้ทันที แต่เทปต้องโหลดข้อมูลจะต้องทำคนละเวลากับการประมวลผล</a:t>
            </a:r>
          </a:p>
          <a:p>
            <a:pPr eaLnBrk="1" hangingPunct="1"/>
            <a:endParaRPr lang="th-TH" alt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/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931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ลักษณะการทำงานของดิสก์กับอุปกรณ์รับ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แสดงข้อมูลที่ต้องคู่ขนานไปกันนี้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จะเป็นแบบพื้นฐาน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ของมัล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ติโปรแกรมมิ่ง  ซึ่งอาจจะเรียกว่า </a:t>
            </a:r>
            <a:r>
              <a:rPr lang="th-TH" altLang="th-TH" i="1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altLang="th-TH" i="1" dirty="0" err="1" smtClean="0">
                <a:latin typeface="Angsana New" pitchFamily="18" charset="-34"/>
                <a:cs typeface="Angsana New" pitchFamily="18" charset="-34"/>
              </a:rPr>
              <a:t>สพูลลิ่ง</a:t>
            </a:r>
            <a:r>
              <a:rPr lang="th-TH" altLang="th-TH" i="1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en-US" altLang="th-TH" i="1" dirty="0" smtClean="0">
                <a:latin typeface="Angsana New" pitchFamily="18" charset="-34"/>
                <a:cs typeface="Angsana New" pitchFamily="18" charset="-34"/>
              </a:rPr>
              <a:t>(Spooling)</a:t>
            </a:r>
          </a:p>
          <a:p>
            <a:pPr eaLnBrk="1" hangingPunct="1"/>
            <a:r>
              <a:rPr lang="en-US" altLang="th-TH" b="1" u="sng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S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imultaneous </a:t>
            </a:r>
            <a:r>
              <a:rPr lang="en-US" altLang="th-TH" b="1" u="sng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P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eripheral </a:t>
            </a:r>
            <a:r>
              <a:rPr lang="en-US" altLang="th-TH" b="1" u="sng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peration </a:t>
            </a:r>
            <a:r>
              <a:rPr lang="en-US" altLang="th-TH" b="1" u="sng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n </a:t>
            </a:r>
            <a:r>
              <a:rPr lang="en-US" altLang="th-TH" b="1" u="sng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L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ine  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ซึ่งหลักการทำงานนี้มีข้อดี 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ข้อคือ</a:t>
            </a:r>
          </a:p>
          <a:p>
            <a:pPr eaLnBrk="1" hangingPunct="1"/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732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การทำงาน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ของมัล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ติโปรแกรมมิ่ง คือจะโหลดโปรแกรมไปไว้ในหน่วยความจำหลัก  พร้อมที่จะประมวลผลทันที  ระบบปฏิบัติการจะเลือกงานเข้าไปประมวลผลเรื่อยไปจนกว่าจะหยุดคอยงานบางอย่าง  ในช่วงที่หยุดรอนี้ระบบจะดึงงานเข้าไปประมวลผลต่อทันที  ทำให้มีการใช้งานซีพียูมากขึ้น  ทำไปเรื่อยจนกว่างานทุกงานจะเสร็จเรียบร้อย  ซึ่งในระบบปฏิบัติการที่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ไม่ใช่มัล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ติโปรแกรมมิ่งในช่วงนี้ซีพียูจะต้องหยุดรอนั่นเอง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ระบบมัล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ติโปรแกรมมิ่งเป็นจุดกำเนิดของศาสตร์ทางด้านระบบปฏิบัติการ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เนื่องจากไม่ว่าจะซับซ้อนเพียงใด ถ้ามีการทำงานหลายอย่าง  ระบบปฏิบัติการจะต้องมีการควบคุมและจัดองค์ประกอบต่างๆที่ดี</a:t>
            </a:r>
          </a:p>
          <a:p>
            <a:pPr eaLnBrk="1" hangingPunct="1"/>
            <a:endParaRPr lang="th-TH" altLang="th-TH" dirty="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/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236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คือผู้ใช้สามารถทำอะไรก็ได้ในเวลาที่ครอบครอง แต่เนื่องจากเครื่องคอมพิวเตอร์มีราคาแพงและความต้องการที่ใช้ให้ได้เกิดประโยชน์สูงสุด   ทำให้ผู้ใช้ต้อง</a:t>
            </a:r>
            <a:r>
              <a:rPr lang="th-TH" alt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เซ็ต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อัพการ์ดควบคุมให้ครอบคลุมผลลัพธ์ทั้งหมดที่อาจจะเกิดขึ้นได้ทำให้เกิดการคิดค้นแก้ปัญหา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โดยระบบแบ่งเวลา 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(Time-Sharing) 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หรือ 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Multitasking  </a:t>
            </a:r>
            <a:endParaRPr lang="th-TH" alt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เป็นการขยาย</a:t>
            </a:r>
            <a:r>
              <a:rPr lang="th-TH" alt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ระบบมัล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ติโปรแกรมมิ่ง ทำให้สามารถรันโปรแกรมได้หลายงาน  </a:t>
            </a: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โดยซีพียูจะทำหน้าที่สับเปลี่ยนการรันงานไปมา  แต่การสับเปลี่ยนทำด้วย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ความเร็วสูงทำให้ผู้ใช้มีความรู้สึกเหมือน </a:t>
            </a:r>
            <a:r>
              <a:rPr lang="en-US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Interactive 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กับโปรแกรมของ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ตนเอง</a:t>
            </a:r>
          </a:p>
          <a:p>
            <a:pPr eaLnBrk="1" hangingPunct="1">
              <a:spcBef>
                <a:spcPct val="0"/>
              </a:spcBef>
              <a:defRPr/>
            </a:pP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9545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719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คอมพิวเตอร์ระบบนี้  เป็นที่คุ้นเคย นิยมใช้กันแพร่หลายเนื่องจาก มีราคาที่ไม่แพง มีประสิทธิภาพสูง ใช้งานง่าย ดูแลรักษาง่ายไม่ซับซ้อน  และสามารถนำไปประยุกต์ใช้งานกับงานต่างๆ ได้หลายสาขา</a:t>
            </a:r>
          </a:p>
          <a:p>
            <a:endParaRPr lang="th-TH" altLang="th-TH" dirty="0" smtClean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0113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 เช่นระบบเมนเฟรม  เมื่อมีการใช้เทคนิคการจัดเวลาของซีพียูและหน่วยความจำเสมือน ทำให้เครื่องทำงานได้หลายโปรเซสพร้อมกัน  โดยแต่ละโปรเซส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สามารถเอ็ก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ซิ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คิวต์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ได้ด้วยโปรเซสเซอร์และหน่วยความจำเสมือนของตัวเอง แต่โปรเซสจะต้องเพิ่มฟีเจอร์สำหรับการจัดการ หรือระบบไฟล์ที่ระบบฮาร์ดแวร์โดยสร้าง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เวอร์ชวลแมชีน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ขั้นกลางระหว่างฮาร์ดแวร์กับ </a:t>
            </a:r>
            <a:r>
              <a:rPr lang="en-US" altLang="th-TH" dirty="0" err="1" smtClean="0">
                <a:latin typeface="Angsana New" pitchFamily="18" charset="-34"/>
                <a:cs typeface="Angsana New" pitchFamily="18" charset="-34"/>
              </a:rPr>
              <a:t>kernal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ที่ติดต่อกับโปรเซส  จะมีการแชร์รี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ซอร์สของ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คอมพิวเตอร์เพื่อสร้างเป็น</a:t>
            </a:r>
            <a:r>
              <a:rPr lang="th-TH" altLang="th-TH" dirty="0" err="1" smtClean="0">
                <a:latin typeface="Angsana New" pitchFamily="18" charset="-34"/>
                <a:cs typeface="Angsana New" pitchFamily="18" charset="-34"/>
              </a:rPr>
              <a:t>เวอร์ชวลแมชีน</a:t>
            </a:r>
            <a:endParaRPr lang="th-TH" altLang="th-TH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218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  <a:defRPr/>
            </a:pPr>
            <a:r>
              <a:rPr lang="th-TH" alt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เพิ่มประสิทธิภาพของเอาต์พุต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การใช้</a:t>
            </a:r>
            <a:r>
              <a:rPr lang="th-TH" alt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ระบบมัล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ติโปรเซสเซอร์จะทำให้ได้เอาต์พุตเร็วขึ้น  และใช้เวลาน้อยลง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th-TH" alt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ประหยัดค่าใช้จ่ายเมื่อเทียบกับระบบโปรเซสเซอร์เดี่ยวหลายระบบ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เนื่องจาก</a:t>
            </a:r>
            <a:r>
              <a:rPr lang="th-TH" alt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ระบบมัล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ติโปรเซสเซอร์สามารถแบ่งปันดี</a:t>
            </a:r>
            <a:r>
              <a:rPr lang="th-TH" alt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ไวซ์</a:t>
            </a: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ต่างๆได้  ถ้าโปรแกรม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ต้องการข้อมูลชุดเดียวกันจะเป็นการประหยัดเมื่อเก็บไว้บนดิสก์เดียวกันแล้วแชร์ให้ใช้งานร่วมกัน ดีกว่าใช้ดิสก์ระบบละหนึ่งตัวโดยมีข้อมูลชุดเดียว</a:t>
            </a:r>
          </a:p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r>
              <a:rPr lang="th-TH" alt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ความน่าเชื่อถือของระบบ </a:t>
            </a:r>
            <a:r>
              <a:rPr lang="en-US" alt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(Reliability)</a:t>
            </a:r>
            <a:endParaRPr lang="th-TH" altLang="th-TH" b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th-TH" alt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เนื่องจากถ้ามีโปรเซสเซอร์ใดทำงานผิดพลาด หรือทำงานไม่ได้ โปรเซสเซอร์อื่นก็สามารถทำงานทดแทนได้ทันที  โดยรับส่วนแบ่งมาช่วยกัน</a:t>
            </a:r>
          </a:p>
          <a:p>
            <a:pPr eaLnBrk="1" hangingPunct="1">
              <a:spcBef>
                <a:spcPct val="0"/>
              </a:spcBef>
              <a:defRPr/>
            </a:pPr>
            <a:endParaRPr lang="th-TH" alt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85750" indent="-285750">
              <a:buFontTx/>
              <a:buChar char="-"/>
              <a:defRPr/>
            </a:pPr>
            <a:endParaRPr lang="th-TH" alt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>
              <a:defRPr/>
            </a:pPr>
            <a:endParaRPr lang="th-TH" dirty="0" smtClean="0"/>
          </a:p>
          <a:p>
            <a:pPr eaLnBrk="1" hangingPunct="1"/>
            <a:endParaRPr lang="th-TH" altLang="th-TH" dirty="0" smtClean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550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ระบบที่อาจจะเป็นฮาร์ดแวร์(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Hardware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) หรือซอฟต์แวร์ (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Software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)ที่ช่วยในการจัดระเบียบในการอินเทอร์เฟซ(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Interface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)ระหว่างผู้ใช้กับเครื่อง  ตลอดจนควบคุมการทำงานของอุปกรณ์ และการจัดสรรทรัพยากรในระบบให้ใช้งาน   ร่วมกันได้อย่างมีประสิทธิภาพ</a:t>
            </a: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8728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ผู้ใช้สามารถติดต่อสั่งการให้เครื่องคอมพิวเตอร์ทำงานตามที่ผู้ใช้ต้องการได้โดยการสั่งผ่านคีย์บอร์ด    หรือใช้เมาส์ลากแล้วปล่อยคำสั่ง   หรือไอคอนต่างๆระบบปฏิบัติการจึงเป็นตัวกลางในการรับคำสั่งจากผู้ใช้จากนั้นระบบปฏิบัติการจะเรียกใช้คำสั่งผ่านทาง </a:t>
            </a:r>
            <a:r>
              <a:rPr lang="en-US" altLang="th-TH" dirty="0" smtClean="0">
                <a:latin typeface="Angsana New" pitchFamily="18" charset="-34"/>
                <a:cs typeface="Angsana New" pitchFamily="18" charset="-34"/>
              </a:rPr>
              <a:t>System Call  </a:t>
            </a:r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เพื่อปฏิบัติสิ่งที่คุณต้องการ</a:t>
            </a:r>
          </a:p>
          <a:p>
            <a:pPr eaLnBrk="1" hangingPunct="1">
              <a:spcBef>
                <a:spcPct val="0"/>
              </a:spcBef>
            </a:pPr>
            <a:endParaRPr lang="th-TH" altLang="th-TH" dirty="0" smtClean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929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7780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75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จากวิวัฒนาการของคอมพิวเตอร์จากอดีตถึงปัจจุบัน  ระบบปฏิบัติการที่ทันสมัยมีโครงสร้างที่เหมาะสมในการนำมาใช้งานได้อย่างมีประสิทธิภาพ         ระบบคอมพิวเตอร์ตั้งแต่อดีตถึงปัจจุบันสามารถแบ่งตามคุณสมบัติการทำงานได้ดังนี้</a:t>
            </a:r>
          </a:p>
          <a:p>
            <a:pPr eaLnBrk="1" hangingPunct="1"/>
            <a:endParaRPr lang="th-TH" altLang="th-TH" dirty="0" smtClean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09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-  มีการนำอุปกรณ์สำหรับการนำข้อมูลเข้าระบบและนำข้อมูลออกจากระบบ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    มาใช้งาน 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-  การทำงานแบบนี้ผู้ใช้ไม่ได้ติดต่อกับระบบโดยตรง  เป็นเพียงผู้เตรียมข้อมูล เขียนโปรแกรมและข้อมูลสำหรับการควบคุมระบบ จึงมีภาษาที่เรียกว่า</a:t>
            </a:r>
          </a:p>
          <a:p>
            <a:pPr eaLnBrk="1" hangingPunct="1"/>
            <a:r>
              <a:rPr lang="th-TH" altLang="th-TH" dirty="0" smtClean="0">
                <a:latin typeface="Angsana New" pitchFamily="18" charset="-34"/>
                <a:cs typeface="Angsana New" pitchFamily="18" charset="-34"/>
              </a:rPr>
              <a:t>****จุดด้อยที่ความเร็วของซีพียูและอุปกรณ์รับส่ง มีความแตกต่างกันมาก จากความแตกต่างนี้จึงได้</a:t>
            </a:r>
            <a:endParaRPr lang="th-TH" altLang="th-TH" dirty="0" smtClean="0"/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2006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09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A449B-3DCC-4654-B795-607971479194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598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553046"/>
            <a:ext cx="7056784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4536504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6120680" cy="648072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320480"/>
          </a:xfrm>
        </p:spPr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23/09/59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612" y="2708920"/>
            <a:ext cx="7056784" cy="1524026"/>
          </a:xfrm>
        </p:spPr>
        <p:txBody>
          <a:bodyPr>
            <a:normAutofit fontScale="90000"/>
          </a:bodyPr>
          <a:lstStyle/>
          <a:p>
            <a:r>
              <a:rPr lang="en-US" altLang="th-TH" sz="5400" dirty="0">
                <a:solidFill>
                  <a:srgbClr val="FFC000"/>
                </a:solidFill>
                <a:cs typeface="Angsana New" panose="02020603050405020304" pitchFamily="18" charset="-34"/>
              </a:rPr>
              <a:t>Operating System </a:t>
            </a:r>
            <a:r>
              <a:rPr lang="en-US" altLang="th-TH" sz="5400" dirty="0" smtClean="0">
                <a:solidFill>
                  <a:srgbClr val="FFC000"/>
                </a:solidFill>
                <a:cs typeface="Angsana New" panose="02020603050405020304" pitchFamily="18" charset="-34"/>
              </a:rPr>
              <a:t>Overview</a:t>
            </a:r>
            <a:endParaRPr lang="th-TH" sz="54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221088"/>
            <a:ext cx="7416824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 1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ระบบคอมพิวเตอร์และระบบปฏิบัติการ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5004048" y="6345396"/>
            <a:ext cx="2623500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L="0" algn="ctr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5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1pPr>
            <a:lvl2pPr marL="557213" indent="-214313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2pPr>
            <a:lvl3pPr marL="8572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3pPr>
            <a:lvl4pPr marL="12001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4pPr>
            <a:lvl5pPr marL="1543050" indent="-171450" algn="l" defTabSz="914400" rtl="0" eaLnBrk="1" latinLnBrk="0" hangingPunct="1">
              <a:spcBef>
                <a:spcPts val="75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5pPr>
            <a:lvl6pPr marL="18859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6pPr>
            <a:lvl7pPr marL="22288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7pPr>
            <a:lvl8pPr marL="25717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8pPr>
            <a:lvl9pPr marL="2914650" indent="-171450" algn="l" defTabSz="914400" rtl="0" eaLnBrk="1" fontAlgn="base" latinLnBrk="0" hangingPunct="1">
              <a:spcBef>
                <a:spcPts val="75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05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600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http://pws.npru.ac.th/Kunlayacha</a:t>
            </a:r>
            <a:endParaRPr lang="en-US" altLang="th-TH" sz="16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 bwMode="gray">
          <a:xfrm>
            <a:off x="3236187" y="6530092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5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5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5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5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500" dirty="0" err="1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5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5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0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55" y="2172630"/>
            <a:ext cx="8180146" cy="3560625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“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ภาษาคุมงาน” (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Job Control Language : JCL)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เมื่อเขียนโปรแกรมแล้วบรรจุลงการ์ดเจาะรู  จากนั้นจะนำเข้าระบบ การทำงานในระบบ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แบ็ตซ์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ลักษณะการถ่ายข้อมูลเป็นกลุ่มจากงานหนึ่งไปอีกงานหนึ่ง  </a:t>
            </a: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เรียกว่า 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แบ็ตซ์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(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Batch</a:t>
            </a:r>
            <a:r>
              <a:rPr lang="en-US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altLang="th-TH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spcBef>
                <a:spcPct val="0"/>
              </a:spcBef>
              <a:buNone/>
            </a:pP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มีการพัฒนาเพื่อแก้ปัญหานี้  คือ ระบบบัฟเฟอร์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(Buffer)  </a:t>
            </a: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th-TH" altLang="th-TH" dirty="0" err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ลลิ่ง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(Spooling)</a:t>
            </a: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endParaRPr lang="en-US" alt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2.ระบบงาน</a:t>
            </a:r>
            <a:r>
              <a:rPr lang="th-TH" altLang="th-TH" sz="4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แบ็ตซ์</a:t>
            </a: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Batch System)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702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908720"/>
            <a:ext cx="9144000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8" y="1404392"/>
            <a:ext cx="8558123" cy="4752528"/>
          </a:xfrm>
          <a:prstGeom prst="rect">
            <a:avLst/>
          </a:prstGeom>
        </p:spPr>
      </p:pic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66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45" y="2492896"/>
            <a:ext cx="8640960" cy="32403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ระบบ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นี้จะให้หน่วย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 - แสดงผล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ทำงานไปพร้อมๆกับการประมวลผล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ของซีพียู  โดย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ในขณะที่มีการประมวลผลคำสั่งที่โหลดเข้ามาของซีพียู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จะมีการโหลดข้อมูลไปเก็บไว้ในหน่วยความจำก่อน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b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เมื่อประมวลผล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ซีพียูจะทำงานต่อได้ทันที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มีการโหลดข้อมูลต่อไปเข้ามาทดแทน หน่วยความจำที่เก็บ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ที่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ส่งเข้ามาเตรียมพร้อมนี้เรียกว่า 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“บัฟเฟอร์” (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Buffer)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3.การทำงานแบบบัฟเฟอร์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Buffering)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7609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1268760"/>
            <a:ext cx="9144000" cy="5589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046" y="1976449"/>
            <a:ext cx="6088757" cy="410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8127" y="1078143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altLang="th-TH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</a:t>
            </a:r>
            <a:r>
              <a:rPr lang="th-TH" altLang="th-TH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</a:t>
            </a:r>
            <a:r>
              <a:rPr lang="th-TH" altLang="th-TH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ลลิ่ง</a:t>
            </a:r>
            <a:r>
              <a:rPr lang="th-TH" altLang="th-TH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altLang="th-TH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Spooling System)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98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6957"/>
            <a:ext cx="8640960" cy="424847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4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		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6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สพูลลิ่ง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</a:t>
            </a:r>
            <a:r>
              <a:rPr lang="th-TH" altLang="th-TH" sz="36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ระบบงานมัล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ติโปรแกรมมิ่งพื้นฐาน  ทำให้มีการใช้งานซีพียูได้อย่างเต็มประสิทธิภาพ  โดยจะทำงาน 2 งานพร้อมกัน คือการประมวลผล และการรับ-แสดงผล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</a:t>
            </a:r>
          </a:p>
          <a:p>
            <a:pPr>
              <a:spcBef>
                <a:spcPct val="0"/>
              </a:spcBef>
              <a:buNone/>
            </a:pPr>
            <a:endParaRPr lang="th-TH" altLang="th-TH" sz="3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มี</a:t>
            </a:r>
            <a:r>
              <a:rPr lang="th-TH" altLang="th-TH" sz="36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การแอ็กเซส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ข้อมูลของดิสก์เป็นแบบโดยตรงเมื่อมีงานส่งเข้ามาจะถูกจัดเป็น </a:t>
            </a:r>
            <a:r>
              <a:rPr lang="en-US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job pool  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ทำให้ระบบสามารถเลือกได้ว่าจะประมวลผลงานใดก่อน หรือหลังตามลำดับความสำคัญ (</a:t>
            </a:r>
            <a:r>
              <a:rPr lang="en-US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Priority)</a:t>
            </a:r>
          </a:p>
          <a:p>
            <a:pPr>
              <a:spcBef>
                <a:spcPct val="0"/>
              </a:spcBef>
              <a:buNone/>
            </a:pPr>
            <a:endParaRPr lang="th-TH" altLang="th-TH" sz="4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8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96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7" y="4365104"/>
            <a:ext cx="8424936" cy="165618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ลลิ่ง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เป็นพื้นฐาน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ของมัล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ติโปรแกรมมิ่ง  เนื่องจากมีการรันโปรแกรม  2 โปรแกรมพร้อมกัน  แต่ก็ยังใช้ประโยชน์ซีพียูไม่เต็มที่ เนื่องจากงานใดมาก่อนก็จะทำก่อน (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first-come, first-served) </a:t>
            </a:r>
            <a:endParaRPr 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268760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altLang="th-TH" sz="4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ระบบมัล</a:t>
            </a: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ติโปรแกรมมิ่ง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Multiprogramming)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31" y="2060848"/>
            <a:ext cx="1704692" cy="22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"/>
          <p:cNvSpPr txBox="1">
            <a:spLocks/>
          </p:cNvSpPr>
          <p:nvPr/>
        </p:nvSpPr>
        <p:spPr bwMode="gray">
          <a:xfrm>
            <a:off x="4914656" y="44624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658389" cy="165618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แบ่งเวลา  ผู้ใช้จะต้องจองเวลาและครอบครองเครื่องนั้นแบบสมบูรณ์แต่เพียงผู้เดียว</a:t>
            </a:r>
            <a:endParaRPr 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6.ระบบแบ่งเวลา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Time-Sharing System)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478" y="3429000"/>
            <a:ext cx="4655893" cy="256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51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81642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ระบบ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เรียลไทม์ (</a:t>
            </a: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Real-time) 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คือระบบที่สามารถตอบสนองจากระบบได้ทันทีเมื่อได้รับ </a:t>
            </a: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เข้าไป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*** ใน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การทำงานเราทำได้เพียงการลดเวลาการประมวลผลให้น้อยที่สุด จนไม่เห็นความแตกต่างของช่วงเวลาที่ป้อน </a:t>
            </a: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Input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เข้าไปและได้รับ </a:t>
            </a: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Output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ออกมา </a:t>
            </a:r>
            <a: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28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</a:t>
            </a:r>
            <a:r>
              <a:rPr lang="th-TH" alt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ของความแตกต่างนี้เรียกว่า “เวลาตอบสนอง” (</a:t>
            </a:r>
            <a:r>
              <a:rPr lang="en-US" alt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response time)</a:t>
            </a:r>
          </a:p>
          <a:p>
            <a:pPr>
              <a:spcBef>
                <a:spcPct val="0"/>
              </a:spcBef>
              <a:buNone/>
            </a:pPr>
            <a:endParaRPr lang="en-US" altLang="th-TH" sz="2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ซึ่งผู้ใช้งานต้องการเวลาตอบสนองให้น้อยที่สุดเพื่อประสิทธิภาพของระบบ </a:t>
            </a:r>
            <a: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sz="28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นิยมนำไปใช้ในการควบคุมกระบวนการในทางอุตสาหกรรม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7.ระบบเรียลไทม์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Real-Time System)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122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95" y="2236306"/>
            <a:ext cx="8640960" cy="367240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เมื่อ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ฮาร์ดแวร์มีราคาที่ถูกลง  ทำให้มีการออกแบบระบบคอมพิวเตอร์เพื่อใช้งานส่วนบุคคลหรือพีซี (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PC : Personal Computer)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เครื่องคอมพิวเตอร์มีขนาดที่เล็กลงและมีประสิทธิภาพที่สูงขึ้น  ระบบปฏิบัติการถูกพัฒนาตั้งแต่ </a:t>
            </a:r>
            <a:endParaRPr lang="th-TH" altLang="th-TH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CP/M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DOS, Windows 3.x,Windows 95, Windows 98, Windows ME, Windows NT, Windows 2000, Windows XP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Windows Vista ,Windows 7,Windows 8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Windows 10</a:t>
            </a:r>
            <a:endParaRPr lang="en-US" altLang="th-TH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2945" y="1412569"/>
            <a:ext cx="880355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8.ระบบคอมพิวเตอร์ส่วนบุคคล หรือพีซี (</a:t>
            </a:r>
            <a:r>
              <a:rPr lang="en-US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Personal Computer System)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059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45" y="2331612"/>
            <a:ext cx="8640960" cy="32403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4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40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นี้จะทำให้ผู้ใช้คิดว่ากำลังใช้งานกับคอมพิวเตอร์หลายๆเครื่อง ทั้งๆที่ทำงานบนเครื่องคอมพิวเตอร์เพียงเครื่องเดียว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*</a:t>
            </a:r>
            <a:r>
              <a:rPr lang="th-TH" altLang="th-TH" sz="36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**ทำให้เครื่องทำงานได้หลายโปรเซสพร้อมกัน </a:t>
            </a:r>
            <a:endParaRPr lang="en-US" altLang="th-TH" sz="3600" b="1" dirty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9.ระบบ</a:t>
            </a:r>
            <a:r>
              <a:rPr lang="th-TH" altLang="th-TH" sz="4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เวอร์ชวลแมชีน</a:t>
            </a: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Virtual Machine)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647" y="4011513"/>
            <a:ext cx="32115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781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20680" cy="648072"/>
          </a:xfrm>
        </p:spPr>
        <p:txBody>
          <a:bodyPr/>
          <a:lstStyle/>
          <a:p>
            <a:r>
              <a:rPr lang="en-US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Operating </a:t>
            </a:r>
            <a:r>
              <a:rPr lang="en-US" altLang="th-TH" sz="4800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338437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ระบบปฏิบัติการมีความจำเป็นกับเครื่องคอมพิวเตอร์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1.ช่วยควบคุมอุปกรณ์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2.จัดสรรทรัพยากรเพื่อให้ระบบทำงานอย่างต่อเนื่องและมีประสิทธิภาพ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  <a:p>
            <a:pPr algn="ctr"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ในยุคแรกๆการใช้คอมพิวเตอร์จะยุ่งยากมาก เนื่องจากผู้ใช้</a:t>
            </a:r>
          </a:p>
          <a:p>
            <a:pPr algn="ctr"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ต้องรู้ภาษาเครื่อง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(Machine Language)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เพื่อสั่งให้เครื่องทำงาน</a:t>
            </a:r>
          </a:p>
          <a:p>
            <a:pPr marL="0" indent="0">
              <a:buNone/>
            </a:pPr>
            <a:endParaRPr lang="th-TH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85269" y="4391039"/>
            <a:ext cx="1447800" cy="584201"/>
            <a:chOff x="768" y="2666"/>
            <a:chExt cx="912" cy="368"/>
          </a:xfrm>
        </p:grpSpPr>
        <p:sp>
          <p:nvSpPr>
            <p:cNvPr id="6" name="AutoShape 8"/>
            <p:cNvSpPr>
              <a:spLocks noChangeArrowheads="1"/>
            </p:cNvSpPr>
            <p:nvPr/>
          </p:nvSpPr>
          <p:spPr bwMode="gray">
            <a:xfrm>
              <a:off x="768" y="2688"/>
              <a:ext cx="912" cy="33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 altLang="th-TH" sz="2000" b="1">
                <a:solidFill>
                  <a:schemeClr val="bg1"/>
                </a:solidFill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899" y="2666"/>
              <a:ext cx="6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th-TH" altLang="th-TH" sz="3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ตัวอย่าง</a:t>
              </a:r>
            </a:p>
          </p:txBody>
        </p:sp>
      </p:grpSp>
      <p:sp>
        <p:nvSpPr>
          <p:cNvPr id="8" name="สี่เหลี่ยมผืนผ้า 7"/>
          <p:cNvSpPr/>
          <p:nvPr/>
        </p:nvSpPr>
        <p:spPr>
          <a:xfrm>
            <a:off x="1907704" y="4975240"/>
            <a:ext cx="6308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111001		</a:t>
            </a:r>
            <a:r>
              <a:rPr lang="th-TH" alt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แทน การ</a:t>
            </a:r>
            <a:r>
              <a:rPr lang="th-TH" alt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บวก</a:t>
            </a:r>
          </a:p>
          <a:p>
            <a:pPr>
              <a:spcBef>
                <a:spcPct val="0"/>
              </a:spcBef>
            </a:pPr>
            <a:r>
              <a:rPr lang="th-TH" alt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100100		</a:t>
            </a:r>
            <a:r>
              <a:rPr lang="th-TH" alt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แทน การ</a:t>
            </a:r>
            <a:r>
              <a:rPr lang="th-TH" alt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เก็บค่าลงในหน่วยความจำ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5061793" y="0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31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908720"/>
            <a:ext cx="9144000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ตัวแทนเนื้อหา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26" y="1412776"/>
            <a:ext cx="7853770" cy="4392488"/>
          </a:xfr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599018" y="3490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  <a:endParaRPr lang="th-TH" alt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51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45" y="2612685"/>
            <a:ext cx="8640960" cy="3816424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6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ระบบที่ใช้โปรเซสเซอร์มากกว่าหนึ่งตัวที่เรียกว่า “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ระบบมัล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ติโปรเซสเซอร์” (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Multiprocessor) 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ในลักษณะนี้จะใช้การติดต่อสื่อสารในระยะใกล้, มีการใช้บัส(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bus), 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สัญญาณนาฬิกา(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clock), 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หน่วยความจำ และดี</a:t>
            </a:r>
            <a:r>
              <a:rPr lang="th-TH" altLang="th-TH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ไวซ์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ร่วมกัน</a:t>
            </a:r>
          </a:p>
          <a:p>
            <a:pPr>
              <a:spcBef>
                <a:spcPct val="0"/>
              </a:spcBef>
              <a:buNone/>
            </a:pP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*** เหตุผล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 </a:t>
            </a:r>
            <a:r>
              <a:rPr lang="en-US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 System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</a:t>
            </a:r>
            <a:r>
              <a:rPr lang="th-TH" altLang="th-TH" sz="40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ระบบมัล</a:t>
            </a: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Multiprocessor System)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20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9018" y="3490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  <a:endParaRPr lang="th-TH" alt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4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โมเดลของ</a:t>
            </a:r>
            <a:r>
              <a:rPr lang="th-TH" altLang="th-TH" sz="44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ระบบมัล</a:t>
            </a:r>
            <a:r>
              <a:rPr lang="th-TH" altLang="th-TH" sz="44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ติโปรเซสเซอร์มี 2 แบบ คือ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523295" y="2348673"/>
            <a:ext cx="802774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th-TH" alt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th-TH" sz="32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Symmetric-Multiprocessing</a:t>
            </a:r>
            <a:r>
              <a:rPr lang="en-US" altLang="th-TH" sz="3200" b="1" i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i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ป็น</a:t>
            </a: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ระบบที่มีการแบ่งการประมวลผลที่เข้ามาอย่างเท่าเทียมกัน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3295" y="3524028"/>
            <a:ext cx="802774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h-TH" altLang="th-TH" sz="3600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th-TH" sz="32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Asymmetric-Multiprocessing</a:t>
            </a:r>
            <a:r>
              <a:rPr lang="en-US" altLang="th-TH" sz="32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เป็นระบบที่มีการจัดสรรงานแต่ละแบบให้โปรเซสเซอร์แต่ละตัว</a:t>
            </a:r>
            <a:r>
              <a:rPr lang="th-TH" altLang="th-TH" sz="32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ประมวผล</a:t>
            </a: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ที่แน่นอน  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โดย</a:t>
            </a: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จะมี</a:t>
            </a:r>
            <a:r>
              <a:rPr lang="en-US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altLang="th-TH" sz="3200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master </a:t>
            </a:r>
            <a:r>
              <a:rPr lang="en-US" altLang="th-TH" sz="32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processor</a:t>
            </a:r>
            <a:endParaRPr lang="th-TH" altLang="th-TH" sz="3200" dirty="0">
              <a:solidFill>
                <a:srgbClr val="00B0F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th-TH" sz="3200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</a:t>
            </a:r>
            <a:r>
              <a:rPr lang="en-US" altLang="th-TH" sz="3200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altLang="th-TH" sz="3200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slave </a:t>
            </a:r>
            <a:r>
              <a:rPr lang="en-US" altLang="th-TH" sz="32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processor</a:t>
            </a:r>
            <a:endParaRPr lang="th-TH" altLang="th-TH" sz="3200" dirty="0">
              <a:solidFill>
                <a:srgbClr val="00B0F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487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9018" y="3490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  <a:endParaRPr lang="th-TH" alt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268760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11.ระบบแบบกระจาย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Distributed System)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23528" y="2003356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sz="36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sz="32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ที่ได้รับความนิยมในตอนนี้คือระบบแบบกระจาย จะเป็นระบบย่อยของระบบ</a:t>
            </a:r>
            <a:r>
              <a:rPr lang="th-TH" altLang="th-TH" sz="32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หลาย </a:t>
            </a:r>
            <a:r>
              <a:rPr lang="th-TH" altLang="th-TH" sz="32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โปรเซสเซอร์ </a:t>
            </a: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ระบบการติดต่อสื่อสารระหว่างระบบจะใช้บัสความเร็วสูง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4460" y="3900245"/>
            <a:ext cx="802774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th-TH" alt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การแชร์ทรัพยากร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เพิ่มความเร็วในการคำนวณ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ความน่าเชื่อถือของระบบ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การติดต่อสื่อสาร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64460" y="355275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เหตุผลของการสร้างเป็นระบบแบบกระจายมีดังนี้</a:t>
            </a:r>
          </a:p>
        </p:txBody>
      </p:sp>
      <p:sp>
        <p:nvSpPr>
          <p:cNvPr id="9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62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2232248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sz="36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</a:t>
            </a:r>
            <a:r>
              <a:rPr lang="th-TH" altLang="th-TH" sz="36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คำสั่งจะแทนด้วยเลขฐาน 2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1 ชุด  จดจำยาก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sz="2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จึง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เกิดรูปแบบภาษาเพื่อให้ใช้งานได้สะดวกขึ้นเรียกว่า  </a:t>
            </a:r>
            <a:r>
              <a:rPr lang="th-TH" altLang="th-TH" sz="28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alt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ภาษาแอ</a:t>
            </a:r>
            <a:r>
              <a:rPr lang="th-TH" altLang="th-TH" sz="2800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สเซ็มบ</a:t>
            </a:r>
            <a:r>
              <a:rPr lang="th-TH" altLang="th-TH" sz="28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ลี</a:t>
            </a:r>
            <a:r>
              <a:rPr lang="th-TH" altLang="th-TH" sz="28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en-US" alt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(Assembly </a:t>
            </a:r>
            <a:r>
              <a:rPr lang="en-US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Language) 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โดยจะมีตัวแปลคำสั่งจากภาษาแอ</a:t>
            </a:r>
            <a:r>
              <a:rPr lang="th-TH" altLang="th-TH" sz="28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สเซ็มบ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ลีให้เป็นภาษาเครื่องที่เรียกว่า “</a:t>
            </a:r>
            <a:r>
              <a:rPr lang="th-TH" altLang="th-TH" sz="28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แอสเซ็มเบลอร์</a:t>
            </a:r>
            <a:r>
              <a:rPr lang="th-TH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(</a:t>
            </a:r>
            <a:r>
              <a:rPr lang="en-US" altLang="th-TH" sz="28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assembler)  </a:t>
            </a:r>
            <a:endParaRPr lang="th-TH" altLang="th-TH" sz="2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20680" cy="648072"/>
          </a:xfrm>
        </p:spPr>
        <p:txBody>
          <a:bodyPr/>
          <a:lstStyle/>
          <a:p>
            <a:r>
              <a:rPr lang="en-US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Operating </a:t>
            </a:r>
            <a:r>
              <a:rPr lang="en-US" altLang="th-TH" sz="4800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611560" y="3862039"/>
            <a:ext cx="1447800" cy="584201"/>
            <a:chOff x="768" y="2666"/>
            <a:chExt cx="912" cy="368"/>
          </a:xfrm>
        </p:grpSpPr>
        <p:sp>
          <p:nvSpPr>
            <p:cNvPr id="7" name="AutoShape 8"/>
            <p:cNvSpPr>
              <a:spLocks noChangeArrowheads="1"/>
            </p:cNvSpPr>
            <p:nvPr/>
          </p:nvSpPr>
          <p:spPr bwMode="gray">
            <a:xfrm>
              <a:off x="768" y="2688"/>
              <a:ext cx="912" cy="33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9804"/>
                    <a:invGamma/>
                  </a:scheme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th-TH" altLang="th-TH" sz="2000" b="1">
                <a:solidFill>
                  <a:schemeClr val="bg1"/>
                </a:solidFill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899" y="2666"/>
              <a:ext cx="69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th-TH" altLang="th-TH" sz="3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ตัวอย่าง</a:t>
              </a:r>
            </a:p>
          </p:txBody>
        </p:sp>
      </p:grpSp>
      <p:sp>
        <p:nvSpPr>
          <p:cNvPr id="9" name="สี่เหลี่ยมผืนผ้า 8"/>
          <p:cNvSpPr/>
          <p:nvPr/>
        </p:nvSpPr>
        <p:spPr>
          <a:xfrm>
            <a:off x="1619672" y="4531939"/>
            <a:ext cx="6589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ภาษาแอ</a:t>
            </a:r>
            <a:r>
              <a:rPr lang="th-TH" altLang="th-TH" b="1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สเซ็มบ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ลี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altLang="th-TH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ภาษาเครื่อง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ความหมาย</a:t>
            </a:r>
          </a:p>
          <a:p>
            <a:pPr>
              <a:spcBef>
                <a:spcPct val="0"/>
              </a:spcBef>
            </a:pP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ADD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111001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การ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บวก</a:t>
            </a:r>
          </a:p>
          <a:p>
            <a:pPr>
              <a:spcBef>
                <a:spcPct val="0"/>
              </a:spcBef>
            </a:pP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MOVE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010110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ย้าย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</a:t>
            </a:r>
          </a:p>
        </p:txBody>
      </p:sp>
      <p:sp>
        <p:nvSpPr>
          <p:cNvPr id="11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41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6560" y="1592796"/>
            <a:ext cx="9217024" cy="432048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ภาษา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แอ</a:t>
            </a:r>
            <a:r>
              <a:rPr lang="th-TH" alt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สเซ็มบ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ลี คือ  </a:t>
            </a:r>
            <a:r>
              <a:rPr lang="th-TH" altLang="th-TH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“ภาษาระดับต่ำ</a:t>
            </a:r>
            <a:r>
              <a:rPr lang="th-TH" altLang="th-TH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(Low Level Language)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>
              <a:spcBef>
                <a:spcPct val="0"/>
              </a:spcBef>
              <a:buNone/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ภาษาเบสิก</a:t>
            </a: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Basic),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ปาสคาล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(Pascal),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โคบอล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(Cobol)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คือ </a:t>
            </a:r>
            <a:r>
              <a:rPr lang="th-TH" altLang="th-TH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“ภาษา</a:t>
            </a:r>
            <a:r>
              <a:rPr lang="en-US" altLang="th-TH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</a:t>
            </a:r>
            <a:r>
              <a:rPr lang="th-TH" altLang="th-TH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ระดับสูง”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High Level Language) </a:t>
            </a: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  <a:buNone/>
            </a:pPr>
            <a:endParaRPr lang="th-TH" alt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โดย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โปรแกรมภาษาระดับสูงนี้ต้องมีตัวแปลภาษาที่เรียกว่า </a:t>
            </a:r>
            <a:r>
              <a:rPr lang="th-TH" altLang="th-TH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“อิน</a:t>
            </a:r>
            <a:r>
              <a:rPr lang="th-TH" altLang="th-TH" dirty="0" err="1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เทอร์พรีเตอร์</a:t>
            </a:r>
            <a:r>
              <a:rPr lang="th-TH" altLang="th-TH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en-US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(Interpreter) 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th-TH" altLang="th-TH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“คอมไพเลอร์” </a:t>
            </a:r>
            <a:r>
              <a:rPr lang="en-US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(Compiler) 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เพื่อเปลี่ยนภาษาในรูปแบบ</a:t>
            </a: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 ให้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เป็นภาษาเครื่อง</a:t>
            </a:r>
          </a:p>
          <a:p>
            <a:endParaRPr 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20680" cy="648072"/>
          </a:xfrm>
        </p:spPr>
        <p:txBody>
          <a:bodyPr/>
          <a:lstStyle/>
          <a:p>
            <a:r>
              <a:rPr lang="en-US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Operating </a:t>
            </a:r>
            <a:r>
              <a:rPr lang="en-US" altLang="th-TH" sz="4800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06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20680" cy="648072"/>
          </a:xfrm>
        </p:spPr>
        <p:txBody>
          <a:bodyPr/>
          <a:lstStyle/>
          <a:p>
            <a:r>
              <a:rPr lang="en-US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Operating </a:t>
            </a:r>
            <a:r>
              <a:rPr lang="en-US" altLang="th-TH" sz="4800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0" y="908720"/>
            <a:ext cx="9144000" cy="5256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9" name="รูปภาพ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677267" cy="3888432"/>
          </a:xfrm>
          <a:prstGeom prst="rect">
            <a:avLst/>
          </a:prstGeom>
        </p:spPr>
      </p:pic>
      <p:sp>
        <p:nvSpPr>
          <p:cNvPr id="7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09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20662"/>
            <a:ext cx="8496944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การติดต่อกับผู้ใช้ หรือยู</a:t>
            </a:r>
            <a:r>
              <a:rPr lang="th-TH" altLang="th-TH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เซอร์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อินเตอร์เฟส </a:t>
            </a:r>
            <a:r>
              <a:rPr lang="en-US" alt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(User Interface)</a:t>
            </a:r>
            <a:endParaRPr lang="th-TH" alt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46618" y="196611"/>
            <a:ext cx="6120680" cy="648072"/>
          </a:xfrm>
        </p:spPr>
        <p:txBody>
          <a:bodyPr/>
          <a:lstStyle/>
          <a:p>
            <a:r>
              <a:rPr lang="en-US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Operating </a:t>
            </a:r>
            <a:r>
              <a:rPr lang="en-US" altLang="th-TH" sz="4800" dirty="0" smtClean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endParaRPr lang="th-TH" sz="4800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755576" y="1412776"/>
            <a:ext cx="8316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  แบ่งได้ </a:t>
            </a:r>
            <a:r>
              <a:rPr lang="en-US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altLang="th-TH" sz="40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หน้าที่หลัก  ดังนี้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68960"/>
            <a:ext cx="3062708" cy="2297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/>
          <a:stretch/>
        </p:blipFill>
        <p:spPr bwMode="auto">
          <a:xfrm>
            <a:off x="4507615" y="3101503"/>
            <a:ext cx="3500123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/>
          <p:nvPr/>
        </p:nvSpPr>
        <p:spPr>
          <a:xfrm>
            <a:off x="2843808" y="5589240"/>
            <a:ext cx="2937693" cy="41126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SYSTEM CALL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27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938" y="1268760"/>
            <a:ext cx="7200800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ควบคุมดูแลอุปกรณ์ (</a:t>
            </a:r>
            <a:r>
              <a:rPr lang="en-US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Control Device)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46618" y="1966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79512" y="201526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sz="3200" b="1" dirty="0" smtClean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</a:t>
            </a:r>
            <a:r>
              <a:rPr lang="th-TH" altLang="th-TH" sz="32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ให้ประหยัดเวลาและควบคุมตามมาตรฐานเดียวกัน โดยที่ผู้ใช้ไม่ต้อง</a:t>
            </a:r>
            <a:r>
              <a:rPr lang="th-TH" altLang="th-TH" sz="3200" b="1" dirty="0" smtClean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ควบคุม</a:t>
            </a:r>
            <a:endParaRPr lang="th-TH" altLang="th-TH" sz="3200" b="1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75" y="3111075"/>
            <a:ext cx="3316174" cy="2338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275" y="3182786"/>
            <a:ext cx="3103463" cy="226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8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964" y="1486064"/>
            <a:ext cx="7869518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จัดสรรทรัพยากร หรือรี</a:t>
            </a:r>
            <a:r>
              <a:rPr lang="th-TH" altLang="th-TH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ซอร์สระบบ</a:t>
            </a:r>
            <a:r>
              <a:rPr lang="th-TH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altLang="th-TH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Resources Management)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46618" y="1966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88698" y="2427579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h-TH" altLang="th-TH" sz="3200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3200" dirty="0" smtClean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ทรัพยากร</a:t>
            </a:r>
            <a:r>
              <a:rPr lang="th-TH" altLang="th-TH" sz="3200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หรือรี</a:t>
            </a:r>
            <a:r>
              <a:rPr lang="th-TH" altLang="th-TH" sz="3200" dirty="0" err="1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ซอร์ส</a:t>
            </a:r>
            <a:r>
              <a:rPr lang="th-TH" altLang="th-TH" sz="3200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altLang="th-TH" sz="3200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Resources)    </a:t>
            </a:r>
            <a:r>
              <a:rPr lang="th-TH" altLang="th-TH" sz="3200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คือสิ่งที่ถูกใช้ไปเพื่อให้โปรแกรมดำเนินไปอย่างต่อเนื่อง  สาเหตุที่ต้องมีการจัดสรรทรัพยากร  อาจจะเนื่องมาจาก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21964" y="4065669"/>
            <a:ext cx="756554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ทรัพยากรของระบบมีจำกัด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th-TH" alt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ทรัพยากรของระบบมีหลายประเภท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80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095" y="2230688"/>
            <a:ext cx="8180146" cy="32403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th-TH" altLang="th-TH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ระบบคอมพิวเตอร์ในยุคแรกๆ </a:t>
            </a:r>
            <a:endParaRPr lang="th-TH" altLang="th-TH" b="1" dirty="0" smtClean="0">
              <a:solidFill>
                <a:srgbClr val="FFC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แต่เครื่องเปล่าๆ </a:t>
            </a:r>
            <a:endParaRPr lang="th-TH" altLang="th-TH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ct val="0"/>
              </a:spcBef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มีระบบปฏิบัติการ </a:t>
            </a:r>
          </a:p>
          <a:p>
            <a:pPr>
              <a:spcBef>
                <a:spcPct val="0"/>
              </a:spcBef>
            </a:pPr>
            <a:r>
              <a:rPr lang="th-TH" altLang="th-TH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</a:t>
            </a:r>
            <a:r>
              <a:rPr lang="th-TH" alt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จะต้องเขียนโปรแกรมทั้งหมด  ตั้งแต่ควบคุมเครื่อง  เตรียมข้อมูล  ทำงานตามโปรแกรม  และตรวจสอบข้อผิดพลาด  ทำให้ใช้ประโยชน์จากคอมพิวเตอร์ได้น้อยไม่คุ้มค่า  และราคาแพง </a:t>
            </a:r>
            <a:endParaRPr lang="th-TH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46618" y="196611"/>
            <a:ext cx="612068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altLang="th-TH" sz="4800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หน้าที่ของระบบปฏิบัติการ</a:t>
            </a:r>
            <a:endParaRPr lang="th-TH" altLang="th-TH" sz="4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12569"/>
            <a:ext cx="802774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th-TH" alt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1.ระบบที่ไม่มีระบบปฏิบัติการ </a:t>
            </a:r>
            <a:r>
              <a:rPr lang="th-TH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alt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Non Operating System)</a:t>
            </a:r>
            <a:endParaRPr lang="en-US" alt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99018" y="349011"/>
            <a:ext cx="6120680" cy="648072"/>
          </a:xfrm>
        </p:spPr>
        <p:txBody>
          <a:bodyPr/>
          <a:lstStyle/>
          <a:p>
            <a:r>
              <a:rPr lang="th-TH" altLang="th-TH" sz="48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ระบบคอมพิวเตอร์</a:t>
            </a:r>
          </a:p>
        </p:txBody>
      </p:sp>
      <p:sp>
        <p:nvSpPr>
          <p:cNvPr id="10" name="Footer Placeholder 1"/>
          <p:cNvSpPr txBox="1">
            <a:spLocks/>
          </p:cNvSpPr>
          <p:nvPr/>
        </p:nvSpPr>
        <p:spPr bwMode="gray">
          <a:xfrm>
            <a:off x="4914656" y="23093"/>
            <a:ext cx="4321969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1pPr>
            <a:lvl2pPr marL="742950" indent="-28575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2pPr>
            <a:lvl3pPr marL="11430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3pPr>
            <a:lvl4pPr marL="16002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4pPr>
            <a:lvl5pPr marL="2057400" indent="-228600">
              <a:spcBef>
                <a:spcPts val="1000"/>
              </a:spcBef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rgbClr val="EF53A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Reference : 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สุจิตรา  อดุลย์เกษม,ทฤษฎีระบบปฏิบัติการ.กรุงเทพฯ</a:t>
            </a:r>
            <a:r>
              <a:rPr lang="en-US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โป</a:t>
            </a:r>
            <a:r>
              <a:rPr lang="th-TH" altLang="th-TH" sz="14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รวิชั่น</a:t>
            </a:r>
            <a:r>
              <a:rPr lang="th-TH" altLang="th-TH" sz="1400" dirty="0">
                <a:solidFill>
                  <a:schemeClr val="tx2">
                    <a:lumMod val="40000"/>
                    <a:lumOff val="6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,2552.</a:t>
            </a:r>
            <a:endParaRPr lang="en-US" altLang="th-TH" sz="1400" dirty="0">
              <a:solidFill>
                <a:schemeClr val="tx2">
                  <a:lumMod val="40000"/>
                  <a:lumOff val="6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23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1652</Words>
  <Application>Microsoft Office PowerPoint</Application>
  <PresentationFormat>On-screen Show (4:3)</PresentationFormat>
  <Paragraphs>187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Angsana New</vt:lpstr>
      <vt:lpstr>Arial</vt:lpstr>
      <vt:lpstr>Calibri</vt:lpstr>
      <vt:lpstr>Cordia New</vt:lpstr>
      <vt:lpstr>TH Sarabun New</vt:lpstr>
      <vt:lpstr>TH SarabunPSK</vt:lpstr>
      <vt:lpstr>Wingdings</vt:lpstr>
      <vt:lpstr>Office Theme</vt:lpstr>
      <vt:lpstr>Operating System Overview</vt:lpstr>
      <vt:lpstr>Operating System</vt:lpstr>
      <vt:lpstr>Operating System</vt:lpstr>
      <vt:lpstr>Operating System</vt:lpstr>
      <vt:lpstr>Operating System</vt:lpstr>
      <vt:lpstr>Operating System</vt:lpstr>
      <vt:lpstr>หน้าที่ของระบบปฏิบัติการ</vt:lpstr>
      <vt:lpstr>หน้าที่ของระบบปฏิบัติการ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ระบบคอมพิวเตอร์</vt:lpstr>
      <vt:lpstr>PowerPoint Presentation</vt:lpstr>
      <vt:lpstr>ระบบคอมพิวเตอร์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กุลยา เจริญมงคลวิไล</cp:lastModifiedBy>
  <cp:revision>44</cp:revision>
  <dcterms:created xsi:type="dcterms:W3CDTF">2013-05-29T03:47:54Z</dcterms:created>
  <dcterms:modified xsi:type="dcterms:W3CDTF">2016-09-23T13:41:48Z</dcterms:modified>
  <cp:contentStatus>ขั้นสุดท้าย</cp:contentStatus>
</cp:coreProperties>
</file>