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</p:sldIdLst>
  <p:sldSz cx="9144000" cy="6858000" type="screen4x3"/>
  <p:notesSz cx="6858000" cy="9144000"/>
  <p:custDataLst>
    <p:tags r:id="rId3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09D"/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1E6CA-4947-4A3B-B558-56A0922FABF0}" type="datetimeFigureOut">
              <a:rPr lang="th-TH" smtClean="0"/>
              <a:t>28/09/59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E586-693D-49F0-BE0E-A9F03521BB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06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2E586-693D-49F0-BE0E-A9F03521BBA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90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632848" cy="1224136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15212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24736" cy="504056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32048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28/09/59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การดูแลความต้องการพื้นฐานของบุคคล</a:t>
            </a:r>
            <a:br>
              <a:rPr lang="th-TH" alt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ด้านการขับถ่ายปัสสาวะ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อาจารย์</a:t>
            </a:r>
            <a:r>
              <a:rPr lang="th-TH" altLang="th-TH" dirty="0" err="1">
                <a:latin typeface="TH SarabunPSK" pitchFamily="34" charset="-34"/>
                <a:cs typeface="TH SarabunPSK" pitchFamily="34" charset="-34"/>
              </a:rPr>
              <a:t>กรวรรณ</a:t>
            </a:r>
            <a:r>
              <a:rPr lang="th-TH" altLang="th-TH" dirty="0">
                <a:latin typeface="TH SarabunPSK" pitchFamily="34" charset="-34"/>
                <a:cs typeface="TH SarabunPSK" pitchFamily="34" charset="-34"/>
              </a:rPr>
              <a:t> สุวรรณสาร</a:t>
            </a:r>
            <a:r>
              <a:rPr lang="en-US" alt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TH SarabunPSK" pitchFamily="34" charset="-34"/>
                <a:cs typeface="TH SarabunPSK" pitchFamily="34" charset="-34"/>
              </a:rPr>
              <a:t>การสวนปัสสาวะ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ขั้นเตรียม</a:t>
            </a:r>
          </a:p>
          <a:p>
            <a:pPr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ตรวจสอบคำสั่งการรักษาของแพทย์</a:t>
            </a:r>
          </a:p>
          <a:p>
            <a:pPr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อธิบายให้ผู้ป่วยทราบ</a:t>
            </a:r>
          </a:p>
          <a:p>
            <a:pPr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แนะนำไปทำความสะอาดบริเวณอวัยวะสืบพันธุ์ภายนอก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42618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ัวแทนเนื้อหา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017094"/>
              </p:ext>
            </p:extLst>
          </p:nvPr>
        </p:nvGraphicFramePr>
        <p:xfrm>
          <a:off x="395537" y="1268760"/>
          <a:ext cx="8424936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7417"/>
                <a:gridCol w="770751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ล้างมือให้สะอาด เช็ดให้แห้ง 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เช็ดรถเข็นหรือโต๊ะคร่อมเตียงด้วย </a:t>
                      </a: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70% alcohol  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เตรียมอุปกรณ์ให้ครบ วางบนรถเข็นหรือโต๊ะคร่อม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นำเครื่องใช้ไปที่เตียงผู้ป่วย ตรวจสอบชื่อ นามสกุล และแจ้งผู้ป่วยทราบ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จัดสภาพแวดล้อมให้เหมาะสม ปิดประตู กั้นม่าน</a:t>
                      </a: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ปิดพัดลม เปิดไฟ ปรับระดับเตียงให้เหมาะสม 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ล้างมือด้วย </a:t>
                      </a: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alcohol hand rub</a:t>
                      </a: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ตรวจสอบชื่อ ความสมบูรณ์ของบรรจุภัณฑ์ และวันหมดอายุของชุดสวนปัสสาวะ 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3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840081"/>
              </p:ext>
            </p:extLst>
          </p:nvPr>
        </p:nvGraphicFramePr>
        <p:xfrm>
          <a:off x="323529" y="1281394"/>
          <a:ext cx="8424935" cy="5307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8460"/>
                <a:gridCol w="7546475"/>
              </a:tblGrid>
              <a:tr h="874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เปิดห่อผ้าชั้นนอกของชุดสวนปัสสาวะ โดยไม่ให้มือสัมผัสผ้าปราศจากเชื้อที่อยู่ชั้นใน  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  <a:tr h="43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30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ใช้ปากคีบปราศจากเชื้อเปิดห่อผ้าชั้นในของชุดสวนปัสสาวะ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  <a:tr h="393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เปิดห่อสายสวน</a:t>
                      </a:r>
                      <a:r>
                        <a:rPr lang="th-TH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ปัสสาวะ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ชุดระบายปัสสาวะ และกระบอกสูบ </a:t>
                      </a:r>
                      <a:r>
                        <a:rPr lang="th-TH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ลงบริเวณพื้นที่ปราศจากเชื้อ บีบสารหล่อลื่น</a:t>
                      </a:r>
                      <a:r>
                        <a:rPr lang="th-TH" sz="3000" b="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ลงบนผ้า</a:t>
                      </a:r>
                      <a:r>
                        <a:rPr lang="th-TH" sz="3000" b="0" spc="-2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ก็อซ</a:t>
                      </a:r>
                      <a:r>
                        <a:rPr lang="th-TH" sz="3000" b="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เทน้ำกลั่นปราศจากเชื้อ</a:t>
                      </a:r>
                      <a:r>
                        <a:rPr lang="th-TH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ลงในถ้วย  เทน้ำยา/ น้ำกลั่น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ปราศจากเชื้อลงในถ้วยบรรจุสำลี ด้วย</a:t>
                      </a:r>
                      <a:r>
                        <a:rPr lang="th-TH" sz="30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เทคนิคปราศจากเชื้อ  </a:t>
                      </a:r>
                      <a:endParaRPr lang="th-TH" sz="30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0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0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0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pic>
        <p:nvPicPr>
          <p:cNvPr id="5" name="Picture 2" descr="C:\Users\hp430\Downloads\photo 2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14" y="4700636"/>
            <a:ext cx="1438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Users\hp430\Downloads\photo 1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86" y="4677643"/>
            <a:ext cx="14065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p430\Downloads\photo 2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90" y="4688760"/>
            <a:ext cx="1444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2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09583"/>
              </p:ext>
            </p:extLst>
          </p:nvPr>
        </p:nvGraphicFramePr>
        <p:xfrm>
          <a:off x="323528" y="884239"/>
          <a:ext cx="8424936" cy="55690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6878"/>
                <a:gridCol w="7568058"/>
              </a:tblGrid>
              <a:tr h="44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เตรียมพลาสเตอร์สำหรับยึดตรึงสายสวนปัสสาวะกับผิวหนังผู้ป่วย วางถุงขยะบนเตียง</a:t>
                      </a:r>
                      <a:endParaRPr lang="en-US" sz="24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1160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ให้ผู้ป่วยเลื่อนตัวมาชิดด้านที่พยาบาลยืน จัดท่า 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ผู้ป่วยหญิง ท่านอนหงายชันเข่า หากไม่</a:t>
                      </a:r>
                      <a:r>
                        <a:rPr lang="th-TH" sz="2400" b="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สามารถนอนหงายได้ให้นอนท่าตะแคงซ้ายกึ่งคว่ำ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ให้ขาที่อยู่ด้านบนงอ ผู้ป่วยชาย ท่านอนหงาย 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44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4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ปิดตาผู้ป่วย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26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24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ใช้ผ้าคลุมขาทั้ง </a:t>
                      </a:r>
                      <a:r>
                        <a:rPr lang="en-US" sz="24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ข้าง เปิดเผยเฉพาะบริเวณอวัยวะ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สืบพันธุ์</a:t>
                      </a: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ภายนอก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ea typeface="Batang"/>
                          <a:cs typeface="TH SarabunPSK" panose="020B0500040200020003" pitchFamily="34" charset="-34"/>
                        </a:rPr>
                        <a:t> ผู้ป่วยหญิง จัดท่านอนหงายชันเข่า</a:t>
                      </a:r>
                      <a:r>
                        <a:rPr lang="th-TH" sz="2400" b="0" baseline="0" dirty="0" smtClean="0">
                          <a:effectLst/>
                          <a:latin typeface="TH SarabunPSK" panose="020B0500040200020003" pitchFamily="34" charset="-34"/>
                          <a:ea typeface="Batang"/>
                          <a:cs typeface="TH SarabunPSK" panose="020B0500040200020003" pitchFamily="34" charset="-34"/>
                        </a:rPr>
                        <a:t>          ผู้ป่วยชาย จัดท่านอนหงาย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pic>
        <p:nvPicPr>
          <p:cNvPr id="5" name="Picture 4" descr="P1040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51324" r="32784" b="5081"/>
          <a:stretch>
            <a:fillRect/>
          </a:stretch>
        </p:blipFill>
        <p:spPr bwMode="auto">
          <a:xfrm>
            <a:off x="1259632" y="3501008"/>
            <a:ext cx="33655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1040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3" r="31311" b="-2"/>
          <a:stretch>
            <a:fillRect/>
          </a:stretch>
        </p:blipFill>
        <p:spPr bwMode="auto">
          <a:xfrm>
            <a:off x="4860032" y="3428164"/>
            <a:ext cx="326231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149996"/>
              </p:ext>
            </p:extLst>
          </p:nvPr>
        </p:nvGraphicFramePr>
        <p:xfrm>
          <a:off x="395536" y="1268760"/>
          <a:ext cx="8352928" cy="5256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1107"/>
                <a:gridCol w="7311821"/>
              </a:tblGrid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สวมถุงมือปราศจากเชื้อ 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  <a:tr h="352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ดูดน้ำกลั่นปราศจากเชื้อ </a:t>
                      </a:r>
                      <a:endParaRPr lang="th-TH" sz="2800" b="0" spc="-3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800" b="0" spc="-3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800" b="0" spc="-3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2800" b="0" spc="-3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หล่อ</a:t>
                      </a: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ลื่น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ปลายสายสวนปัสสาวะ </a:t>
                      </a:r>
                      <a:endParaRPr lang="en-US" sz="28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 </a:t>
                      </a: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 </a:t>
                      </a:r>
                      <a:r>
                        <a:rPr lang="en-US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 </a:t>
                      </a: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 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ผู้ป่วยชาย</a:t>
                      </a: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5-7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 </a:t>
                      </a:r>
                      <a:endParaRPr lang="th-TH" sz="28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สายสวนปัสสาวะวางไว้ในชามรูปไต 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  <a:tr h="129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หยิบผ้าปราศจากเชื้อ </a:t>
                      </a:r>
                      <a:r>
                        <a:rPr lang="th-TH" sz="28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สอดรองใต้ก้น</a:t>
                      </a: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28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 วางบนหน้าขา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pic>
        <p:nvPicPr>
          <p:cNvPr id="5" name="Picture 1" descr="C:\Users\hp430\Downloads\photo 5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9851"/>
          <a:stretch>
            <a:fillRect/>
          </a:stretch>
        </p:blipFill>
        <p:spPr bwMode="auto">
          <a:xfrm>
            <a:off x="6228185" y="1822900"/>
            <a:ext cx="130527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p430\Downloads\photo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23682" r="9669" b="24179"/>
          <a:stretch>
            <a:fillRect/>
          </a:stretch>
        </p:blipFill>
        <p:spPr bwMode="auto">
          <a:xfrm>
            <a:off x="5733925" y="3519488"/>
            <a:ext cx="178188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0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960476"/>
              </p:ext>
            </p:extLst>
          </p:nvPr>
        </p:nvGraphicFramePr>
        <p:xfrm>
          <a:off x="371028" y="1299613"/>
          <a:ext cx="8352928" cy="5364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29"/>
                <a:gridCol w="7488899"/>
              </a:tblGrid>
              <a:tr h="536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ใช้ปากคีบปราศจากเชื้อ คีบสำลีที่มีน้ำยา/ น้ำกลั่น</a:t>
                      </a:r>
                      <a:r>
                        <a:rPr lang="th-TH" sz="3000" b="0" spc="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ปราศจากเชื้อ เช็ดทำความสะอาดตำแหน่งละ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ก้อน โดยเช็ดจากบนลงล่าง ตามลำดับ ดังนี้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u="sng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ผู้ป่วยหญิง </a:t>
                      </a:r>
                      <a:r>
                        <a:rPr lang="en-US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0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majora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ด้านไกลตัว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majora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ด้านใกล้ตัว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minora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ด้านไกลตัว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minora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ด้านใกล้ตัว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clitoris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ถึง </a:t>
                      </a:r>
                      <a:r>
                        <a:rPr lang="en-US" sz="30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anus</a:t>
                      </a:r>
                      <a:r>
                        <a:rPr lang="th-TH" sz="30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ปูผ้าเจาะกลางบริเวณอวัยวะสืบพันธุ์ภายนอก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ใช้นิ้วหัวแม่มือและนิ้วกลางของมือข้างที่ไม่ถนัดแหวก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minora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ไปด้านข้างและยกขึ้นข้างบน ใช้สำลีเช็ดจาก</a:t>
                      </a:r>
                      <a:r>
                        <a:rPr lang="th-TH" sz="30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เช็ดที่ปากทางออกของปัสสาวะ (</a:t>
                      </a:r>
                      <a:r>
                        <a:rPr lang="en-US" sz="30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urethral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meatus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โดยไม่ปล่อยมือจาก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labia </a:t>
                      </a:r>
                      <a:r>
                        <a:rPr lang="en-US" sz="3000" b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minora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0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ผู้ป่วยชาย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รูดผิวหนังที่หุ้มปลายองคชาติลงมาใช้ปากคีบปราศจากเชื้อคีบก้อนสำลีชุบน้ำยา/ น้ำกลั่นปราศจากเชื้อ เช็ดวนเป็นวงจากด้านบนลงล่าง </a:t>
                      </a:r>
                      <a:r>
                        <a:rPr lang="en-US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30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 (เปลี่ยนสำลีทุกครั้ง) จนสะอาด</a:t>
                      </a:r>
                      <a:endParaRPr lang="en-US" sz="30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1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วิธีปฏิบัติการคาสายสวนปัสสาวะ</a:t>
            </a:r>
            <a:endParaRPr lang="th-TH" sz="4000" kern="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54007"/>
              </p:ext>
            </p:extLst>
          </p:nvPr>
        </p:nvGraphicFramePr>
        <p:xfrm>
          <a:off x="395536" y="1244796"/>
          <a:ext cx="8352928" cy="52657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7762"/>
                <a:gridCol w="7305166"/>
              </a:tblGrid>
              <a:tr h="526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32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u="sng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ผู้ป่วยหญิง </a:t>
                      </a:r>
                      <a:r>
                        <a:rPr lang="th-TH" sz="32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จับ</a:t>
                      </a:r>
                      <a:r>
                        <a:rPr lang="th-TH" sz="32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สายสวน</a:t>
                      </a: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ให้ห่าง</a:t>
                      </a:r>
                      <a:r>
                        <a:rPr lang="th-TH" sz="3200" b="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จากส่วนปลายประมาณ </a:t>
                      </a:r>
                      <a:r>
                        <a:rPr lang="en-US" sz="3200" b="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3-4 </a:t>
                      </a:r>
                      <a:r>
                        <a:rPr lang="th-TH" sz="3200" b="0" spc="-2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</a:t>
                      </a:r>
                      <a:r>
                        <a:rPr lang="th-TH" sz="3200" b="0" spc="-1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0" spc="-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สอดเข้าไปในท่อ</a:t>
                      </a:r>
                      <a:r>
                        <a:rPr lang="th-TH" sz="3200" b="0" spc="-1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ปัสสาว</a:t>
                      </a:r>
                      <a:r>
                        <a:rPr lang="th-TH" sz="32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ะ ประมาณ </a:t>
                      </a:r>
                      <a:r>
                        <a:rPr lang="en-US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2-3 </a:t>
                      </a:r>
                      <a:r>
                        <a:rPr lang="th-TH" sz="32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u="sng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ผู้ป่วยชาย </a:t>
                      </a:r>
                      <a:r>
                        <a:rPr lang="th-TH" sz="3200" b="0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จับองคชาติให้ทำมุมประมาณ </a:t>
                      </a:r>
                      <a:r>
                        <a:rPr lang="en-US" sz="3200" b="0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60-90 </a:t>
                      </a:r>
                      <a:r>
                        <a:rPr lang="th-TH" sz="3200" b="0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องศา กับลำตัว สอดสายสวนปัสสาวะเข้าไปประมาณ </a:t>
                      </a:r>
                      <a:r>
                        <a:rPr lang="en-US" sz="3200" b="0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7-8 </a:t>
                      </a:r>
                      <a:r>
                        <a:rPr lang="th-TH" sz="3200" b="0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นิ้ว</a:t>
                      </a:r>
                      <a:endParaRPr lang="en-US" sz="32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pic>
        <p:nvPicPr>
          <p:cNvPr id="5" name="Picture 6" descr="P104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18" y="1922328"/>
            <a:ext cx="25114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1040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3152" r="19434" b="35236"/>
          <a:stretch>
            <a:fillRect/>
          </a:stretch>
        </p:blipFill>
        <p:spPr bwMode="auto">
          <a:xfrm>
            <a:off x="5759736" y="5091219"/>
            <a:ext cx="26749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8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วิธีปฏิบัติการคาสายสวนปัสสาวะ</a:t>
            </a:r>
            <a:endParaRPr lang="th-TH" sz="4000" kern="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66857"/>
              </p:ext>
            </p:extLst>
          </p:nvPr>
        </p:nvGraphicFramePr>
        <p:xfrm>
          <a:off x="323528" y="1257693"/>
          <a:ext cx="8496944" cy="53922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7970"/>
                <a:gridCol w="7418974"/>
              </a:tblGrid>
              <a:tr h="809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spc="-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เมื่อปัสสาวะไหลย้อนออกมา ให้สอดสายสวนเข้า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ไปอีกประมาณ </a:t>
                      </a:r>
                      <a:r>
                        <a:rPr lang="en-US" sz="28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 </a:t>
                      </a:r>
                      <a:r>
                        <a:rPr lang="th-TH" sz="28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 แล้วใส่น้ำกลั่นปราศจากเชื้อ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 ดึงสายยางเบา ๆ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809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ปล่อยให้ปัสสาวะไหลออกมาจนหมด กรณีเก็บตัวอย่างปัสสาวะส่งตรวจ ให้นำภาชนะมารองรับปัสสาวะที่หางสายสวนปัสสาวะ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809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นำสายสวนปัสสาวะลอดใต้ผ้าเจาะ</a:t>
                      </a: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กลางออกมาต่อเข้ากับสายด้านระบายปัสสาวะ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83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ใช้ปากคีบปราศจากเชื้อคีบสำลีที่มีน้ำยา</a:t>
                      </a: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น้ำกลั่นปราศจากเชื้อ</a:t>
                      </a:r>
                      <a:r>
                        <a:rPr lang="th-TH" sz="2800" b="0" spc="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เช็ดสารหล่อ</a:t>
                      </a:r>
                      <a:r>
                        <a:rPr lang="th-TH" sz="2800" b="0" spc="1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ลื่น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ตกค้างบริเวณรูเปิดท่อทางเดินปัสสาวะ</a:t>
                      </a:r>
                      <a:r>
                        <a:rPr lang="th-TH" sz="2800" b="0" spc="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ออก </a:t>
                      </a:r>
                      <a:endParaRPr lang="th-TH" sz="2800" b="0" spc="1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P10403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92" y="4331450"/>
            <a:ext cx="24012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5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วิธีปฏิบัติการคาสายสวนปัสสาวะ</a:t>
            </a:r>
            <a:endParaRPr lang="th-TH" sz="4000" kern="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32675"/>
              </p:ext>
            </p:extLst>
          </p:nvPr>
        </p:nvGraphicFramePr>
        <p:xfrm>
          <a:off x="323529" y="1334746"/>
          <a:ext cx="8424936" cy="5137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0088"/>
                <a:gridCol w="7644848"/>
              </a:tblGrid>
              <a:tr h="5137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32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ใช้พ</a:t>
                      </a: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ลาสเตอร์ปิดทับสายสวนปัสสาวะ ไม่ให้ดึงรั้งและสายระบายไม่โค้งเป็นท้องช้าง</a:t>
                      </a:r>
                      <a:endParaRPr lang="en-US" sz="32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u="sng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32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 </a:t>
                      </a: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ติดบริเวณต้นขาด้าน</a:t>
                      </a:r>
                      <a:r>
                        <a:rPr lang="th-TH" sz="32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spc="-4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u="sng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3200" b="0" u="sng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 </a:t>
                      </a:r>
                      <a:r>
                        <a:rPr lang="th-TH" sz="32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ติดบริเวณต้นขาด้านนอก </a:t>
                      </a:r>
                      <a:endParaRPr lang="th-TH" sz="3200" b="0" spc="-4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3200" b="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หน้าท้อง</a:t>
                      </a:r>
                      <a:r>
                        <a:rPr lang="th-TH" sz="32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ส่วนล่าง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b="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69" marR="68569" marT="0" marB="0"/>
                </a:tc>
              </a:tr>
            </a:tbl>
          </a:graphicData>
        </a:graphic>
      </p:graphicFrame>
      <p:pic>
        <p:nvPicPr>
          <p:cNvPr id="5" name="Picture 4" descr="P1040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61" y="1700808"/>
            <a:ext cx="2298700" cy="180022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1040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53" y="4061306"/>
            <a:ext cx="2400300" cy="1800225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5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วิธีปฏิบัติการคาสายสวนปัสสาวะ</a:t>
            </a:r>
            <a:endParaRPr lang="th-TH" sz="40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34618"/>
              </p:ext>
            </p:extLst>
          </p:nvPr>
        </p:nvGraphicFramePr>
        <p:xfrm>
          <a:off x="323528" y="1335211"/>
          <a:ext cx="8424936" cy="36050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3370"/>
                <a:gridCol w="7641566"/>
              </a:tblGrid>
              <a:tr h="1959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36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แขวนถุงรองรับปัสสาวะโดยให้สายระบายปัสสาวะ และถุงรองรับปัสสาวะอยู่ต่ำกว่าระดับกระเพาะปัสสาวะ เลื่อนเปิดสายระบายให้ปัสสาวะไหลลงได้สะดวก และดูแลให้อยู่ใน</a:t>
                      </a:r>
                      <a:r>
                        <a:rPr lang="th-TH" sz="36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ระบบปิด</a:t>
                      </a:r>
                    </a:p>
                  </a:txBody>
                  <a:tcPr marL="68576" marR="68576" marT="0" marB="0"/>
                </a:tc>
              </a:tr>
              <a:tr h="46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36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สังเกตจำนวน สี ลักษณะทั่วไปของปัสสาวะ</a:t>
                      </a:r>
                      <a:endParaRPr lang="en-US" sz="36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</a:tr>
              <a:tr h="545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3600" b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จัดท่าผู้ป่วย จัดสิ่งแวดล้อม ให้คำแนะนำในการปฏิบัติตัวขณะคาสายสวนปัสสาวะ</a:t>
                      </a:r>
                      <a:endParaRPr lang="en-US" sz="3600" b="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2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ลักษณะปกติของปัสสาวะ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72816"/>
            <a:ext cx="3672408" cy="432048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1.	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ปริมาณ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volume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สี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color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ความใส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clarity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กลิ่น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odor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บันทึกรายงานทางการพยาบาล</a:t>
            </a:r>
            <a:endParaRPr lang="th-TH" sz="4400" dirty="0"/>
          </a:p>
        </p:txBody>
      </p:sp>
      <p:pic>
        <p:nvPicPr>
          <p:cNvPr id="4" name="Picture 4" descr="P1040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" y="3771604"/>
            <a:ext cx="189033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064869"/>
              </p:ext>
            </p:extLst>
          </p:nvPr>
        </p:nvGraphicFramePr>
        <p:xfrm>
          <a:off x="379767" y="1268760"/>
          <a:ext cx="8368697" cy="2318842"/>
        </p:xfrm>
        <a:graphic>
          <a:graphicData uri="http://schemas.openxmlformats.org/drawingml/2006/table">
            <a:tbl>
              <a:tblPr/>
              <a:tblGrid>
                <a:gridCol w="1290496"/>
                <a:gridCol w="2521966"/>
                <a:gridCol w="2645115"/>
                <a:gridCol w="1911120"/>
              </a:tblGrid>
              <a:tr h="666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Batang" pitchFamily="18" charset="-127"/>
                          <a:cs typeface="TH SarabunPSK" pitchFamily="34" charset="-34"/>
                        </a:rPr>
                        <a:t>Date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Batang" pitchFamily="18" charset="-127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Batang" pitchFamily="18" charset="-127"/>
                          <a:cs typeface="TH SarabunPSK" pitchFamily="34" charset="-34"/>
                        </a:rPr>
                        <a:t>กิจกรรมการพยาบาล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Batang" pitchFamily="18" charset="-127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Batang" pitchFamily="18" charset="-127"/>
                          <a:cs typeface="TH SarabunPSK" pitchFamily="34" charset="-34"/>
                        </a:rPr>
                        <a:t>ประเมินผล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Batang" pitchFamily="18" charset="-127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Batang" pitchFamily="18" charset="-127"/>
                          <a:cs typeface="TH SarabunPSK" pitchFamily="34" charset="-34"/>
                        </a:rPr>
                        <a:t>ผู้บันทึก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Batang" pitchFamily="18" charset="-127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10.00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Retained Foley’s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cath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No. 16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ปัสสาวะสีเหลืองใส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ไม่มีตะกอน จำนวน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มล.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อธิปชัย/</a:t>
                      </a:r>
                      <a:r>
                        <a:rPr kumimoji="0" lang="th-TH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น.ศ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.พยาบาลปี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2/ </a:t>
                      </a:r>
                      <a:r>
                        <a:rPr kumimoji="0" lang="th-TH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กรวรรณ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RN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97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cs typeface="TH SarabunPSK" pitchFamily="34" charset="-34"/>
              </a:rPr>
              <a:t>การพยาบาลผู้ป่วยที่คาสายสวนปัสสาวะ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ดูแลให้ปัสสาวะไหลลงถุงรองรับปัสสาวะสะดวก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ดูแลให้ผู้ป่วยได้รับน้ำอย่าง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น้อย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ลิตร/ วัน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ตวงปริมาณน้ำดื่มและปัสสาวะ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อธิบายให้ผู้ป่วยทราบว่าจะมีความรู้สึกปวดถ่ายปัสสาวะตลอดเวลา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การทำความสะอาดอวัยวะสืบพันธุ์ภายนอก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1001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cs typeface="TH SarabunPSK" pitchFamily="34" charset="-34"/>
              </a:rPr>
              <a:t>การพยาบาลผู้ป่วยที่คาสายสวนปัสสาวะ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ดูแลให้อยู่ในระบบปิด (</a:t>
            </a: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closed system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การเทปัสสาวะออกจากถุงรองรับปัสสาวะ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สายระบายปัสสาวะและถุงรองรับปัสสาวะอยู่ต่ำกว่ากระเพาะปัสสาวะ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altLang="th-TH" sz="3600" b="1" dirty="0" err="1">
                <a:latin typeface="TH SarabunPSK" pitchFamily="34" charset="-34"/>
                <a:cs typeface="TH SarabunPSK" pitchFamily="34" charset="-34"/>
              </a:rPr>
              <a:t>ติดพ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ลาสเตอร์ให้ถูกต้อง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แนะนำการปฏิบัติตน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11.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หลีกเลี่ยงการสัมผัสบริเวณรอยต่อของสาย 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522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cs typeface="TH SarabunPSK" pitchFamily="34" charset="-34"/>
              </a:rPr>
              <a:t>การพยาบาลผู้ป่วยที่คาสายสวนปัสสาวะ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12.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สังเกตลักษณะ จำนวน และสีปัสสาวะ </a:t>
            </a:r>
            <a:endParaRPr lang="en-US" alt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13.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การเปลี่ยนชุดสายระบายปัสสาวะและถุงรองรับปัสสาวะ</a:t>
            </a: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14.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ล้างมือก่อนและหลังเทปัสสาวะ</a:t>
            </a: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15.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สังเกตการรั่วซึมของปัสสาวะ   ทางเปิดท่อปัสสาวะ</a:t>
            </a:r>
          </a:p>
          <a:p>
            <a:pPr>
              <a:buNone/>
            </a:pPr>
            <a:r>
              <a:rPr lang="en-US" altLang="th-TH" sz="3600" b="1" dirty="0">
                <a:latin typeface="TH SarabunPSK" pitchFamily="34" charset="-34"/>
                <a:cs typeface="TH SarabunPSK" pitchFamily="34" charset="-34"/>
              </a:rPr>
              <a:t>16.</a:t>
            </a: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 สังเกตและเฝ้าระวังภาวะแทรกซ้อน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84306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TH SarabunPSK" pitchFamily="34" charset="-34"/>
                <a:cs typeface="TH SarabunPSK" pitchFamily="34" charset="-34"/>
              </a:rPr>
              <a:t>การสวนทิ้ง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altLang="th-TH" sz="4000" b="1" dirty="0">
                <a:latin typeface="TH SarabunPSK" pitchFamily="34" charset="-34"/>
                <a:cs typeface="TH SarabunPSK" pitchFamily="34" charset="-34"/>
              </a:rPr>
              <a:t>วัตถุประสงค์ เพื่อ</a:t>
            </a:r>
            <a:endParaRPr lang="en-US" alt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40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altLang="th-TH" sz="4000" b="1" dirty="0">
                <a:latin typeface="TH SarabunPSK" pitchFamily="34" charset="-34"/>
                <a:cs typeface="TH SarabunPSK" pitchFamily="34" charset="-34"/>
              </a:rPr>
              <a:t>	เก็บปัสสาวะส่งตรวจเพื่อเพาะหาเชื้อ</a:t>
            </a:r>
            <a:endParaRPr lang="en-US" alt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4000" b="1" dirty="0">
                <a:latin typeface="TH SarabunPSK" pitchFamily="34" charset="-34"/>
                <a:cs typeface="TH SarabunPSK" pitchFamily="34" charset="-34"/>
              </a:rPr>
              <a:t>2.	</a:t>
            </a:r>
            <a:r>
              <a:rPr lang="th-TH" altLang="th-TH" sz="4000" b="1" dirty="0">
                <a:latin typeface="TH SarabunPSK" pitchFamily="34" charset="-34"/>
                <a:cs typeface="TH SarabunPSK" pitchFamily="34" charset="-34"/>
              </a:rPr>
              <a:t>วัดปริมาณปัสสาวะที่ค้างอยู่ในกระเพาะปัสสาวะ</a:t>
            </a:r>
            <a:endParaRPr lang="en-US" alt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4000" b="1" dirty="0">
                <a:latin typeface="TH SarabunPSK" pitchFamily="34" charset="-34"/>
                <a:cs typeface="TH SarabunPSK" pitchFamily="34" charset="-34"/>
              </a:rPr>
              <a:t>3.	</a:t>
            </a:r>
            <a:r>
              <a:rPr lang="th-TH" altLang="th-TH" sz="4000" b="1" dirty="0">
                <a:latin typeface="TH SarabunPSK" pitchFamily="34" charset="-34"/>
                <a:cs typeface="TH SarabunPSK" pitchFamily="34" charset="-34"/>
              </a:rPr>
              <a:t>ทำให้กระเพาะปัสสาวะว่าง</a:t>
            </a:r>
            <a:endParaRPr lang="en-US" alt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sz="40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altLang="th-TH" sz="4000" b="1" dirty="0">
                <a:latin typeface="TH SarabunPSK" pitchFamily="34" charset="-34"/>
                <a:cs typeface="TH SarabunPSK" pitchFamily="34" charset="-34"/>
              </a:rPr>
              <a:t>	ใส่ยาเข้าสู่กระเพาะปัสสาวะโดยตรง</a:t>
            </a:r>
            <a:endParaRPr lang="en-US" altLang="th-TH" sz="40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23117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สวนทิ้ง</a:t>
            </a:r>
            <a:br>
              <a:rPr lang="th-TH" altLang="th-TH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ขั้นเตรียม </a:t>
            </a:r>
          </a:p>
          <a:p>
            <a:pPr marL="0" indent="0">
              <a:buNone/>
            </a:pPr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-ตรวจสอบคำสั่งการรักษา และอธิบายให้ผู้ป่วยทราบถึงเหตุผลที่ต้องทำการสวนทิ้ง  การทำความสะอาดบริเวณอวัยวะสืบพันธุ์ภายนอก</a:t>
            </a:r>
            <a:endParaRPr lang="en-US" altLang="th-TH" sz="3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altLang="th-TH" sz="3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การเตรียมอุปกรณ์สำหรับการสวนทิ้งเช่นเดียวกับการคาสายสวนปัสสาวะ แต่ไม่ต้องใช้ชุดสายระบายปัสสาวะ พร้อมถุงรองรับปัสสาวะ และไม่ต้องเตรียมน้ำกลั่นปราศจากเชื้อ  สำหรับสายสวนปัสสาวะใช้สายสวนปัสสาวะชนิดตรง 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97701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ปฏิบัติการสวนทิ้ง </a:t>
            </a:r>
            <a:br>
              <a:rPr lang="th-TH" altLang="th-TH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91154"/>
              </p:ext>
            </p:extLst>
          </p:nvPr>
        </p:nvGraphicFramePr>
        <p:xfrm>
          <a:off x="404480" y="1325563"/>
          <a:ext cx="8280920" cy="4754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3066"/>
                <a:gridCol w="7017854"/>
              </a:tblGrid>
              <a:tr h="548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1-9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ปฏิบัติเช่นเดียวกับการคาสายสวนปัสสาวะ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266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เทน้ำยา/ น้ำกลั่นปราศจากเชื้อลงในถ้วยบรรจุสำลี วางสายสวนปัสสาวะลงในบริเวณพื้นที่ปราศจากเชื้อ และเตรียมสารหล่อลื่น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74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H SarabunPSK" panose="020B0500040200020003" pitchFamily="34" charset="-34"/>
                          <a:ea typeface="Batang"/>
                          <a:cs typeface="TH SarabunPSK" panose="020B0500040200020003" pitchFamily="34" charset="-34"/>
                        </a:rPr>
                        <a:t>11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ให้ผู้ป่วยเลื่อนตัวมาชิดด้านที่พยาบาลยืน </a:t>
                      </a:r>
                      <a:endParaRPr lang="en-US" sz="32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จัดท่าผู้ป่วย </a:t>
                      </a:r>
                      <a:endParaRPr lang="en-US" sz="32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ผู้ป่วยหญิง ท่านอนหงายชันเข่า หากไม่</a:t>
                      </a:r>
                      <a:r>
                        <a:rPr lang="th-TH" sz="3200" spc="-2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สามารถนอนหงายได้ให้นอนท่าตะแคงซ้ายกึ่งคว่ำ</a:t>
                      </a: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ให้ขาที่อยู่ด้านบนงอ ผู้ป่วยชาย ท่านอนหงาย </a:t>
                      </a:r>
                      <a:endParaRPr lang="en-US" sz="32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0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วิธีปฏิบัติการสวนทิ้ง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13824"/>
              </p:ext>
            </p:extLst>
          </p:nvPr>
        </p:nvGraphicFramePr>
        <p:xfrm>
          <a:off x="377648" y="1267043"/>
          <a:ext cx="8424936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7111"/>
                <a:gridCol w="71978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ปิดตาผู้ป่วย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ใช้ผ้าคลุมขาทั้ง </a:t>
                      </a:r>
                      <a:r>
                        <a:rPr lang="en-US" sz="3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3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ข้าง เปิดเผยเฉพาะบริเวณอวัยวะ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สืบพันธุ์ภายนอก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สวมถุงมือปราศจากเชื้อ 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หล่อลื่นปลายสายสวนปัสสาวะ 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ผู้ป่วยหญิง </a:t>
                      </a: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 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 ผู้ป่วยชาย</a:t>
                      </a: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5-7 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นิ้ว 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แล้ววางสายสวนปัสสาวะไว้ในชามรูปไต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หยิบผ้าปราศจากเชื้อ </a:t>
                      </a:r>
                      <a:r>
                        <a:rPr lang="th-TH" sz="3600" spc="-3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 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สอดรองใต้ก้นผู้ป่วย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ผู้ป่วยชาย วางบนหน้าขา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120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วิธีปฏิบัติการสวนทิ้ง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26281"/>
              </p:ext>
            </p:extLst>
          </p:nvPr>
        </p:nvGraphicFramePr>
        <p:xfrm>
          <a:off x="395536" y="1077913"/>
          <a:ext cx="8424936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8094"/>
                <a:gridCol w="7796842"/>
              </a:tblGrid>
              <a:tr h="1645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ใช้ปากคีบปราศจากเชื้อ คีบสำลีที่มีน้ำยา/ น้ำกลั่น</a:t>
                      </a:r>
                      <a:r>
                        <a:rPr lang="th-TH" sz="3600" spc="1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ปราศจากเชื้อ เช็ดทำความ</a:t>
                      </a:r>
                      <a:r>
                        <a:rPr lang="th-TH" sz="3600" spc="1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สะอาดตามลำดับ เช่นเดียวกับการคาสายสวนปัสสาวะ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645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18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ใช้</a:t>
                      </a:r>
                      <a:r>
                        <a:rPr lang="th-TH" sz="3600" spc="-3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มือจับ</a:t>
                      </a: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สายสวนให้ห่างจากส่วนปลาย</a:t>
                      </a:r>
                      <a:r>
                        <a:rPr lang="th-TH" sz="3600" spc="-2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ประมาณ </a:t>
                      </a: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3-4 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นิ้ว ปลายอีกด้านวางในชามรูปไต </a:t>
                      </a:r>
                      <a:r>
                        <a:rPr lang="th-TH" sz="3600" spc="-2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สอดเข้าไปในท่อปัสสาวะอย่างช้า ๆ และนุ่มนวล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จนกว่าปัสสาวะไหลออกมา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645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19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เมื่อปัสสาวะไหลย้อนออกมา ให้สอดสายสวน</a:t>
                      </a:r>
                      <a:r>
                        <a:rPr lang="th-TH" sz="3600" spc="-2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เข้าไปอีกประมาณ </a:t>
                      </a:r>
                      <a:r>
                        <a:rPr lang="en-US" sz="3600" spc="-2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1-2 </a:t>
                      </a:r>
                      <a:r>
                        <a:rPr lang="th-TH" sz="3600" spc="-2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นิ้ว ปล่อยให้ปัสสาวะไหลออกมาจนหมด กรณีเก็บสิ่งส่งตรวจ ให้นำภาชนะ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มารองรับปัสสาวะที่หางสายสวนปัสสาวะ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ปฏิบัติการสวนทิ้ง </a:t>
            </a:r>
            <a:br>
              <a:rPr lang="th-TH" altLang="th-TH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8261"/>
              </p:ext>
            </p:extLst>
          </p:nvPr>
        </p:nvGraphicFramePr>
        <p:xfrm>
          <a:off x="395536" y="1333562"/>
          <a:ext cx="8280920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0042"/>
                <a:gridCol w="7240878"/>
              </a:tblGrid>
              <a:tr h="164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เมื่อปัสสาวะออกหมด ค่อย ๆ เลื่อนสายสวนปัสสาวะออกมาช้า ๆ จนไม่มีปัสสาวะออกมาอีกจึงบีบปลายสายสวน และดึงออก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097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ใช้ปากคีบปราศจากเชื้อคีบน้ำยา/ น้ำกลั่นปราศจากเชื้อ ทำความสะอาดที่รูเปิดทางเดินปัสสาวะ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4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จัดท่าผู้ป่วย จัดสิ่งแวดล้อม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4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สังเกตจำนวน สี ลักษณะทั่วไปของปัสสาวะ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1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TH SarabunPSK" pitchFamily="34" charset="-34"/>
                <a:cs typeface="TH SarabunPSK" pitchFamily="34" charset="-34"/>
              </a:rPr>
              <a:t>ปัจจัยที่มีผลต่อการขับถ่ายปัสสาวะ</a:t>
            </a:r>
            <a:r>
              <a:rPr lang="en-US" altLang="th-TH" sz="4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816424" cy="432048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การเติบโตและพัฒนาการ </a:t>
            </a:r>
          </a:p>
          <a:p>
            <a:pPr marL="457200" indent="-45720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ปัจจัยด้านอารมณ์ จิตใจ </a:t>
            </a:r>
          </a:p>
          <a:p>
            <a:pPr marL="457200" indent="-45720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นิสัยส่วนบุคคล </a:t>
            </a:r>
          </a:p>
          <a:p>
            <a:pPr marL="457200" indent="-45720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ความแข็งแรงของกล้ามเนื้อ</a:t>
            </a:r>
          </a:p>
          <a:p>
            <a:pPr marL="457200" indent="-45720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ปริมาณสารน้ำที่รับเข้า</a:t>
            </a:r>
          </a:p>
          <a:p>
            <a:pPr marL="457200" indent="-457200">
              <a:buNone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สารน้ำที่สูญเสีย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ออก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040" y="1196752"/>
            <a:ext cx="381642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พยาธิสภาพของโรค </a:t>
            </a:r>
          </a:p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การตั้งครรภ์ </a:t>
            </a:r>
          </a:p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การผ่าตัด </a:t>
            </a:r>
          </a:p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ยา </a:t>
            </a:r>
          </a:p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การตรวจวินิจฉัย</a:t>
            </a:r>
            <a:endParaRPr lang="en-US" altLang="th-TH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altLang="th-TH" b="1" dirty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ฮอร์โมน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4195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การพยาบาลหลังสวนปัสสาวะ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67744" y="1556792"/>
            <a:ext cx="6419056" cy="4320480"/>
          </a:xfrm>
        </p:spPr>
        <p:txBody>
          <a:bodyPr>
            <a:normAutofit/>
          </a:bodyPr>
          <a:lstStyle/>
          <a:p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ให้คำแนะนำในการปฏิบัติตัวแก่ผู้ป่วย</a:t>
            </a:r>
          </a:p>
          <a:p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เก็บอุปกรณ์เครื่องใช้ไปทำความสะอาด </a:t>
            </a:r>
          </a:p>
          <a:p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ล้างมือให้สะอาด </a:t>
            </a:r>
          </a:p>
          <a:p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บันทึกรายงานลงในใบบันทึกการพยาบาล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75672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ปฏิบัติการถอดสายสวนปัสสาวะ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ขั้นเตรียม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ตรวจสอบคำสั่งการรักษา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เตรียมอุปกรณ์ ได้แก่ ถุงมือสะอาด กระบอกสูบขนาด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มิลลิลิตร  และถุงขยะ </a:t>
            </a:r>
          </a:p>
          <a:p>
            <a:pPr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หากผู้ป่วยไม่สามารถทำความสะอาดอวัยวะสืบพันธุ์ภายนอกได้ด้วยตนเอง ให้เตรียมชุดทำความสะอาดอวัยวะสืบพันธุ์ภายนอกสำหรับทำความสะอาดให้ผู้ป่วย</a:t>
            </a:r>
          </a:p>
        </p:txBody>
      </p:sp>
    </p:spTree>
    <p:extLst>
      <p:ext uri="{BB962C8B-B14F-4D97-AF65-F5344CB8AC3E}">
        <p14:creationId xmlns:p14="http://schemas.microsoft.com/office/powerpoint/2010/main" val="100513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4400" dirty="0" smtClean="0"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ปฏิบัติการถอดสายสวนปัสสาวะ </a:t>
            </a:r>
            <a:br>
              <a:rPr lang="th-TH" altLang="th-TH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74213"/>
              </p:ext>
            </p:extLst>
          </p:nvPr>
        </p:nvGraphicFramePr>
        <p:xfrm>
          <a:off x="323528" y="1268759"/>
          <a:ext cx="8424936" cy="5313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805"/>
                <a:gridCol w="8041131"/>
              </a:tblGrid>
              <a:tr h="58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ล้างมือให้สะอาด เช็ดให้แห้ง 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14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นำอุปกรณ์ไปที่เตียงผู้ป่วยสอบถามชื่อ-นามสกุล แจ้งให้ผู้ป่วยทราบ 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8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ปิดพัดลม กั้นม่าน ปรับระดับเตียงให้เหมาะสม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8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สวมถุงมือสะอาด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8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ปิดล็อกสายระบายปัสสาวะ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349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ปลดพ</a:t>
                      </a: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ลาสเตอร์</a:t>
                      </a: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ออก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2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P1040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399214"/>
            <a:ext cx="259268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25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วิธีปฏิบัติการถอดสายสวนปัสสาวะ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21878"/>
              </p:ext>
            </p:extLst>
          </p:nvPr>
        </p:nvGraphicFramePr>
        <p:xfrm>
          <a:off x="418123" y="1278217"/>
          <a:ext cx="8352929" cy="5103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6894"/>
                <a:gridCol w="7696035"/>
              </a:tblGrid>
              <a:tr h="3969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ต่อกระบอกสูบกับหางสายสวนปัสสาวะด้านที่ใส่น้ำ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กลั่น </a:t>
                      </a:r>
                      <a:endParaRPr lang="th-TH" sz="3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ดูด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น้ำกลั่นออกจนหมด </a:t>
                      </a:r>
                      <a:endParaRPr lang="th-TH" sz="3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6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6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6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3600" dirty="0" smtClean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134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บอกผู้ป่วยให้หายใจเข้า-ออก ลึก ๆ ยาว ๆ พร้อม กับบีบสายสวนปัสสาวะแล้วดึงออกอย่างนุ่มนวล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6" descr="P1040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03993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4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dirty="0">
                <a:latin typeface="TH SarabunPSK" pitchFamily="34" charset="-34"/>
                <a:cs typeface="TH SarabunPSK" pitchFamily="34" charset="-34"/>
              </a:rPr>
              <a:t>วิธีปฏิบัติการถอดสายสวนปัสสาวะ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35729"/>
              </p:ext>
            </p:extLst>
          </p:nvPr>
        </p:nvGraphicFramePr>
        <p:xfrm>
          <a:off x="323528" y="1287463"/>
          <a:ext cx="8424936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0253"/>
                <a:gridCol w="7494683"/>
              </a:tblGrid>
              <a:tr h="2193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แนะนำให้ผู้ป่วยทำวามสะอาดอวัยวะสืบพันธุ์ภายนอกด้วยสบู่และน้ำ ซับให้แห้ง หากผู้ป่วยไม่สามารถทำความสะอาดได้ด้วยตนเอง พยาบาลทำความสะอาดให้โดยใช้</a:t>
                      </a:r>
                      <a:r>
                        <a:rPr lang="th-TH" sz="360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ชุดทำความสะอาดอวัยวะสืบพันธุ์ภายนอก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096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จัดให้ผู้ป่วยนอนในท่าที่สุขสบาย พร้อมกับให้คำแนะนำในการปฏิบัติตัวหลังถอดสายสวนปัสสาวะ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48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เก็บอุปกรณ์ ออกจากเตียงผู้ป่วย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48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360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ตวงจำนวนปัสสาวะ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Batang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86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dirty="0">
                <a:latin typeface="TH SarabunPSK" pitchFamily="34" charset="-34"/>
                <a:cs typeface="TH SarabunPSK" pitchFamily="34" charset="-34"/>
              </a:rPr>
              <a:t>การพยาบาลหลัง</a:t>
            </a:r>
            <a:r>
              <a:rPr lang="th-TH" altLang="th-TH" sz="4000" dirty="0">
                <a:cs typeface="TH SarabunPSK" pitchFamily="34" charset="-34"/>
              </a:rPr>
              <a:t>ถอดสายสวนปัสสาวะออก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872" cy="4320480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บันทึกทางการพยาบาล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กระตุ้นให้ดื่มน้ำมาก ๆ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สังเกตสีและลักษณะปัสสาวะ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ดูแลให้ผู้ป่วยปัสสาวะได้เองภายใน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ชั่วโมง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	สอนการบริหารกล้ามเนื้อบริเวณอุ้งเชิงกราน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Kegel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exercise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ส่งเสริมสุขอนามัย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และไม่กลั้นปัสสาวะ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สอนให้สังเกตอาการของการติดเชื้อในระบบทางเดินปัสสาวะ     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สังเกตและเฝ้าระวังภาวะแทรกซ้อน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78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จบการนำเสนอบทที่ 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640960" cy="1152128"/>
          </a:xfrm>
        </p:spPr>
        <p:txBody>
          <a:bodyPr>
            <a:noAutofit/>
          </a:bodyPr>
          <a:lstStyle/>
          <a:p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นักศึกษาสามารถศึกษาเพิ่มเติมได้</a:t>
            </a:r>
            <a:r>
              <a:rPr lang="th-TH" altLang="th-TH" sz="3600" dirty="0" smtClean="0">
                <a:latin typeface="TH SarabunPSK" pitchFamily="34" charset="-34"/>
                <a:cs typeface="TH SarabunPSK" pitchFamily="34" charset="-34"/>
              </a:rPr>
              <a:t>จากเอกสาร</a:t>
            </a:r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ประกอบการสอน และหนังสือตามที่ปรากฏรายชื่ออยู่ในบรรณานุกรมท้ายบทที่ </a:t>
            </a:r>
            <a:r>
              <a:rPr lang="en-US" altLang="th-TH" sz="3600" dirty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altLang="th-TH" sz="36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61729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bg2">
                    <a:lumMod val="20000"/>
                    <a:lumOff val="80000"/>
                  </a:schemeClr>
                </a:solidFill>
                <a:cs typeface="TH SarabunPSK" pitchFamily="34" charset="-34"/>
              </a:rPr>
              <a:t>ความผิดปกติเกี่ยวกับการขับถ่ายปัสสาวะที่พบบ่อย</a:t>
            </a:r>
            <a:endParaRPr lang="th-TH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1238250"/>
            <a:ext cx="4277133" cy="5232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ถ่ายปัสสาวะไม่ออก (</a:t>
            </a:r>
            <a:r>
              <a:rPr lang="en-US" alt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urinary retention</a:t>
            </a:r>
            <a:r>
              <a:rPr lang="th-TH" alt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20006" y="1904966"/>
            <a:ext cx="3474028" cy="523220"/>
          </a:xfrm>
          <a:prstGeom prst="rect">
            <a:avLst/>
          </a:prstGeom>
          <a:solidFill>
            <a:srgbClr val="F8AEE8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ปัสสาวะตอนกลางคืน (</a:t>
            </a:r>
            <a:r>
              <a:rPr lang="en-US" altLang="th-TH" sz="2800" b="1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nocturia</a:t>
            </a:r>
            <a:r>
              <a:rPr lang="th-TH" altLang="th-TH" sz="2800" b="1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96044" y="1230297"/>
            <a:ext cx="2367956" cy="523220"/>
          </a:xfrm>
          <a:prstGeom prst="rect">
            <a:avLst/>
          </a:prstGeom>
          <a:solidFill>
            <a:srgbClr val="EDF69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ไม่มีปัสสาวะ (</a:t>
            </a:r>
            <a:r>
              <a:rPr lang="en-US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anuria</a:t>
            </a:r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85692" y="1823025"/>
            <a:ext cx="2475358" cy="523220"/>
          </a:xfrm>
          <a:prstGeom prst="rect">
            <a:avLst/>
          </a:prstGeom>
          <a:solidFill>
            <a:srgbClr val="F9FBBB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ปัสสาวะรด (</a:t>
            </a:r>
            <a:r>
              <a:rPr lang="en-US" altLang="th-TH" sz="2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enuresis</a:t>
            </a:r>
            <a:r>
              <a:rPr lang="th-TH" altLang="th-TH" sz="2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4413" y="2573075"/>
            <a:ext cx="6587060" cy="523220"/>
          </a:xfrm>
          <a:prstGeom prst="rect">
            <a:avLst/>
          </a:prstGeom>
          <a:solidFill>
            <a:srgbClr val="C195AE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th-TH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การติดเชื้อในระบบทางเดินปัสสาวะ (</a:t>
            </a:r>
            <a:r>
              <a:rPr lang="en-US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urinary tract infections</a:t>
            </a:r>
            <a:r>
              <a:rPr lang="th-TH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538" y="3231313"/>
            <a:ext cx="2771913" cy="523220"/>
          </a:xfrm>
          <a:prstGeom prst="rect">
            <a:avLst/>
          </a:prstGeom>
          <a:solidFill>
            <a:srgbClr val="BBD9DB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800" b="1" dirty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ปัสสาวะลำบาก (</a:t>
            </a:r>
            <a:r>
              <a:rPr lang="en-US" altLang="th-TH" sz="2800" b="1" dirty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dysuria</a:t>
            </a:r>
            <a:r>
              <a:rPr lang="th-TH" altLang="th-TH" sz="2800" b="1" dirty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30013" y="3946225"/>
            <a:ext cx="5233987" cy="523220"/>
          </a:xfrm>
          <a:prstGeom prst="rect">
            <a:avLst/>
          </a:prstGeom>
          <a:solidFill>
            <a:srgbClr val="AAF4B1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th-TH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กลั้นปัสสาวะไม่อยู่ (</a:t>
            </a:r>
            <a:r>
              <a:rPr lang="en-US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urinary incontinence</a:t>
            </a:r>
            <a:r>
              <a:rPr lang="th-TH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5963" y="3934063"/>
            <a:ext cx="2616422" cy="523220"/>
          </a:xfrm>
          <a:prstGeom prst="rect">
            <a:avLst/>
          </a:prstGeom>
          <a:solidFill>
            <a:srgbClr val="C5D1AB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ปัสสาวะมาก (</a:t>
            </a:r>
            <a:r>
              <a:rPr lang="en-US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polyuria</a:t>
            </a:r>
            <a:r>
              <a:rPr lang="th-TH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2" name="Rectangle 15"/>
          <p:cNvSpPr/>
          <p:nvPr/>
        </p:nvSpPr>
        <p:spPr>
          <a:xfrm>
            <a:off x="4912613" y="3280568"/>
            <a:ext cx="3844322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accent3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ปัสสาวะบ่อย (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urinary frequency</a:t>
            </a:r>
            <a:r>
              <a:rPr lang="th-TH" b="1" dirty="0">
                <a:solidFill>
                  <a:schemeClr val="accent3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en-US" b="1" dirty="0">
              <a:solidFill>
                <a:schemeClr val="accent3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7425" y="4670788"/>
            <a:ext cx="3095719" cy="523220"/>
          </a:xfrm>
          <a:prstGeom prst="rect">
            <a:avLst/>
          </a:prstGeom>
          <a:solidFill>
            <a:srgbClr val="D3B1D1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th-TH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ปัสสาวะมีหนองปน (</a:t>
            </a:r>
            <a:r>
              <a:rPr lang="en-US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pyuria</a:t>
            </a:r>
            <a:r>
              <a:rPr lang="th-TH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230934" y="5388193"/>
            <a:ext cx="2533066" cy="523220"/>
          </a:xfrm>
          <a:prstGeom prst="rect">
            <a:avLst/>
          </a:prstGeom>
          <a:solidFill>
            <a:srgbClr val="F9B58B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ปัสสาวะน้อย (</a:t>
            </a:r>
            <a:r>
              <a:rPr lang="en-US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oliguria</a:t>
            </a:r>
            <a:r>
              <a:rPr lang="th-TH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59188" y="4653136"/>
            <a:ext cx="3411511" cy="523220"/>
          </a:xfrm>
          <a:prstGeom prst="rect">
            <a:avLst/>
          </a:prstGeom>
          <a:solidFill>
            <a:srgbClr val="CEEF0B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ปัสสาวะมีเลือดปน (</a:t>
            </a:r>
            <a:r>
              <a:rPr lang="en-US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hematuria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61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bg1">
                    <a:lumMod val="90000"/>
                  </a:schemeClr>
                </a:solidFill>
                <a:cs typeface="TH SarabunPSK" pitchFamily="34" charset="-34"/>
              </a:rPr>
              <a:t>การส่งเสริมการทำหน้าที่ของระบบทางเดินปัสสาวะ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7128792" cy="432048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ส่งเสริมให้ได้รับสารน้ำ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	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ส่งเสริมสุขอนามัย 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ส่งเสริมความแข็งแรงตึงตัวของกล้ามเนื้อบริเวณอุ้งเชิงกราน </a:t>
            </a:r>
            <a:endParaRPr lang="th-TH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และ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กล้ามเนื้อหน้าท้อง 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ส่งเสริมการขับถ่ายปัสสาวะ 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จัดหาอุปกรณ์ที่เหมาะสม </a:t>
            </a: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การพยาบาลในผู้ที่มีปัญหาการขับถ่ายปัสสาวะ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320480"/>
          </a:xfrm>
        </p:spPr>
        <p:txBody>
          <a:bodyPr/>
          <a:lstStyle/>
          <a:p>
            <a:pPr>
              <a:buNone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-การฝึกการขับถ่ายปัสสาวะ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bladder training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-การนวดกระเพาะปัสสาวะ 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Credé’s</a:t>
            </a:r>
            <a:r>
              <a:rPr lang="en-US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method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buNone/>
              <a:defRPr/>
            </a:pP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-การสวนปัสสาวะ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urinary catheterization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1">
              <a:defRPr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ไม่คาสาย/สวนทิ้ง (</a:t>
            </a:r>
            <a:r>
              <a:rPr lang="en-US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intermittent catheterization</a:t>
            </a: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คาสายสวนปัสสาวะ (</a:t>
            </a:r>
            <a:r>
              <a:rPr lang="en-US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Indwelling catheterization</a:t>
            </a: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chemeClr val="bg2">
                    <a:lumMod val="20000"/>
                    <a:lumOff val="80000"/>
                  </a:schemeClr>
                </a:solidFill>
                <a:cs typeface="TH SarabunPSK" pitchFamily="34" charset="-34"/>
              </a:rPr>
              <a:t>หลักสำคัญในการสวนปัสสาวะ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อุปกรณ์ปราศจากเชื้อ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พยาบาลล้างมือและสวมถุงมือปราศจากเชื้อ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ปูผ้าสี่เหลี่ยมเจาะกลางปราศจากเชื้อ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ระมัดระวังการปนเปื้อน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ทำความสะอาดบริเวณอวัยวะสืบพันธุ์ภายนอก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จัดสิ่งแวดล้อมให้เหมาะสม </a:t>
            </a:r>
          </a:p>
        </p:txBody>
      </p:sp>
    </p:spTree>
    <p:extLst>
      <p:ext uri="{BB962C8B-B14F-4D97-AF65-F5344CB8AC3E}">
        <p14:creationId xmlns:p14="http://schemas.microsoft.com/office/powerpoint/2010/main" val="91819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วัตถุประสงค์ของการสวนคาสายปัสสาวะ 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ตรวจสอบการทำหน้าที่ของระบบขับถ่ายปัสสาวะ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ป้องกัน และลดภาวะกระเพาะปัสสาวะยืดขยาย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bladder distention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ระบายปัสสาวะเป็นเวลาต่อเนื่อง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เป็นช่องทางสำหรับการสวนล้างกระเพาะปัสสาวะ 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ทำให้กระเพาะปัสสาวะว่างในรายที่ผ่าตัดเกี่ยวกับระบบทางเดินปัสสาวะ การผ่าตัดทางนรีเวช ผ่าตัดต่อมลูกหมาก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6..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ป้องกันการตีบตันของท่อกระเพาะปัสสาวะ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ตรวจวัดจำนวนปัสสาวะในแต่ละช่วงเวลา 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ป้องกันผิวหนังระคายเคือง เป็นแผลจากการระคายเคืองของปัสสาวะ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5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cs typeface="TH SarabunPSK" pitchFamily="34" charset="-34"/>
              </a:rPr>
              <a:t>อุปกรณ์</a:t>
            </a:r>
            <a:endParaRPr lang="th-TH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24292"/>
            <a:ext cx="8291264" cy="432048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การสวนทิ้ง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ชุดสวนปัสสาวะปราศจากเชื้อ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sterile catheterization set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สายสวนปัสสาวะชนิดตรง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สารหล่อลื่นปราศจากเชื้อ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ถุงมือปราศจากเชื้อ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ปากคีบปราศจากเชื้อ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ผ้าปิดตา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ผ้าสำหรับคลุมขา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ไฟฉาย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9.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ถุงขยะ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44008" y="2640879"/>
            <a:ext cx="4068521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indent="457200" algn="ctr"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การสวนคา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เพิ่มอุปกรณ์ 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น้ำ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กลั่นปราศจากเชื้อ 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กระบอก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สูบ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ชุดสายระบายปัสสาวะ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ถุงรองรับปัสสาวะ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indent="457200"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err="1">
                <a:latin typeface="TH SarabunPSK" pitchFamily="34" charset="-34"/>
                <a:cs typeface="TH SarabunPSK" pitchFamily="34" charset="-34"/>
              </a:rPr>
              <a:t>พลา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สเตอร์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กรรไกร</a:t>
            </a:r>
          </a:p>
        </p:txBody>
      </p:sp>
    </p:spTree>
    <p:extLst>
      <p:ext uri="{BB962C8B-B14F-4D97-AF65-F5344CB8AC3E}">
        <p14:creationId xmlns:p14="http://schemas.microsoft.com/office/powerpoint/2010/main" val="590861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2184</Words>
  <Application>Microsoft Office PowerPoint</Application>
  <PresentationFormat>นำเสนอทางหน้าจอ (4:3)</PresentationFormat>
  <Paragraphs>312</Paragraphs>
  <Slides>36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Office Theme</vt:lpstr>
      <vt:lpstr>การดูแลความต้องการพื้นฐานของบุคคล ด้านการขับถ่ายปัสสาวะ</vt:lpstr>
      <vt:lpstr>ลักษณะปกติของปัสสาวะ</vt:lpstr>
      <vt:lpstr>ปัจจัยที่มีผลต่อการขับถ่ายปัสสาวะ </vt:lpstr>
      <vt:lpstr>ความผิดปกติเกี่ยวกับการขับถ่ายปัสสาวะที่พบบ่อย</vt:lpstr>
      <vt:lpstr>การส่งเสริมการทำหน้าที่ของระบบทางเดินปัสสาวะ</vt:lpstr>
      <vt:lpstr>การพยาบาลในผู้ที่มีปัญหาการขับถ่ายปัสสาวะ </vt:lpstr>
      <vt:lpstr>หลักสำคัญในการสวนปัสสาวะ</vt:lpstr>
      <vt:lpstr>วัตถุประสงค์ของการสวนคาสายปัสสาวะ </vt:lpstr>
      <vt:lpstr>อุปกรณ์</vt:lpstr>
      <vt:lpstr>การสวนปัสสาวะ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วิธีปฏิบัติการคาสายสวนปัสสาวะ</vt:lpstr>
      <vt:lpstr>บันทึกรายงานทางการพยาบาล</vt:lpstr>
      <vt:lpstr>การพยาบาลผู้ป่วยที่คาสายสวนปัสสาวะ</vt:lpstr>
      <vt:lpstr>การพยาบาลผู้ป่วยที่คาสายสวนปัสสาวะ</vt:lpstr>
      <vt:lpstr>การพยาบาลผู้ป่วยที่คาสายสวนปัสสาวะ</vt:lpstr>
      <vt:lpstr>การสวนทิ้ง</vt:lpstr>
      <vt:lpstr> การสวนทิ้ง </vt:lpstr>
      <vt:lpstr> วิธีปฏิบัติการสวนทิ้ง  </vt:lpstr>
      <vt:lpstr>วิธีปฏิบัติการสวนทิ้ง </vt:lpstr>
      <vt:lpstr>วิธีปฏิบัติการสวนทิ้ง </vt:lpstr>
      <vt:lpstr> วิธีปฏิบัติการสวนทิ้ง  </vt:lpstr>
      <vt:lpstr>การพยาบาลหลังสวนปัสสาวะ</vt:lpstr>
      <vt:lpstr>ปฏิบัติการถอดสายสวนปัสสาวะ</vt:lpstr>
      <vt:lpstr> วิธีปฏิบัติการถอดสายสวนปัสสาวะ  </vt:lpstr>
      <vt:lpstr>วิธีปฏิบัติการถอดสายสวนปัสสาวะ </vt:lpstr>
      <vt:lpstr>วิธีปฏิบัติการถอดสายสวนปัสสาวะ </vt:lpstr>
      <vt:lpstr>การพยาบาลหลังถอดสายสวนปัสสาวะออก</vt:lpstr>
      <vt:lpstr>จบการนำเสนอบทที่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hp430</cp:lastModifiedBy>
  <cp:revision>26</cp:revision>
  <dcterms:created xsi:type="dcterms:W3CDTF">2013-05-29T03:47:54Z</dcterms:created>
  <dcterms:modified xsi:type="dcterms:W3CDTF">2016-09-28T07:25:32Z</dcterms:modified>
</cp:coreProperties>
</file>