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43" r:id="rId2"/>
    <p:sldId id="344" r:id="rId3"/>
    <p:sldId id="345" r:id="rId4"/>
    <p:sldId id="356" r:id="rId5"/>
    <p:sldId id="357" r:id="rId6"/>
    <p:sldId id="350" r:id="rId7"/>
    <p:sldId id="353" r:id="rId8"/>
    <p:sldId id="354" r:id="rId9"/>
    <p:sldId id="355" r:id="rId10"/>
    <p:sldId id="35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340" r:id="rId43"/>
    <p:sldId id="341" r:id="rId44"/>
  </p:sldIdLst>
  <p:sldSz cx="9144000" cy="6858000" type="screen4x3"/>
  <p:notesSz cx="6858000" cy="9144000"/>
  <p:custDataLst>
    <p:tags r:id="rId46"/>
  </p:custData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24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47B218-A57B-4ECA-B9F9-24FD53C4A5E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46688C4-DE85-46B2-A3FC-60451C276C78}">
      <dgm:prSet phldrT="[ข้อความ]" custT="1"/>
      <dgm:spPr/>
      <dgm:t>
        <a:bodyPr/>
        <a:lstStyle/>
        <a:p>
          <a:r>
            <a:rPr lang="th-TH" sz="3200" dirty="0" smtClean="0"/>
            <a:t>การสำรวจเบื้องต้น</a:t>
          </a:r>
          <a:endParaRPr lang="th-TH" sz="3200" dirty="0"/>
        </a:p>
      </dgm:t>
    </dgm:pt>
    <dgm:pt modelId="{5F6E50E9-1150-440A-B40F-967B90058F41}" type="parTrans" cxnId="{8DE0CE77-7799-40D2-AB8A-7CBC3929993D}">
      <dgm:prSet/>
      <dgm:spPr/>
      <dgm:t>
        <a:bodyPr/>
        <a:lstStyle/>
        <a:p>
          <a:endParaRPr lang="th-TH" sz="3200"/>
        </a:p>
      </dgm:t>
    </dgm:pt>
    <dgm:pt modelId="{5DB4AA52-6386-499B-82BD-79832223311A}" type="sibTrans" cxnId="{8DE0CE77-7799-40D2-AB8A-7CBC3929993D}">
      <dgm:prSet custT="1"/>
      <dgm:spPr/>
      <dgm:t>
        <a:bodyPr/>
        <a:lstStyle/>
        <a:p>
          <a:endParaRPr lang="th-TH" sz="3200"/>
        </a:p>
      </dgm:t>
    </dgm:pt>
    <dgm:pt modelId="{4693D1FF-92AA-4CAD-A4A9-C68B816A9C0D}">
      <dgm:prSet phldrT="[ข้อความ]" custT="1"/>
      <dgm:spPr/>
      <dgm:t>
        <a:bodyPr/>
        <a:lstStyle/>
        <a:p>
          <a:r>
            <a:rPr lang="th-TH" sz="3200" dirty="0" smtClean="0"/>
            <a:t>การวิเคราะห์ระบบ</a:t>
          </a:r>
          <a:endParaRPr lang="th-TH" sz="3200" dirty="0"/>
        </a:p>
      </dgm:t>
    </dgm:pt>
    <dgm:pt modelId="{0FE8F26B-7608-42DB-BC17-52EA024D38D5}" type="parTrans" cxnId="{CDC169C1-5F48-474F-B3D8-D4B24E4AC0B4}">
      <dgm:prSet/>
      <dgm:spPr/>
      <dgm:t>
        <a:bodyPr/>
        <a:lstStyle/>
        <a:p>
          <a:endParaRPr lang="th-TH" sz="3200"/>
        </a:p>
      </dgm:t>
    </dgm:pt>
    <dgm:pt modelId="{D4DD392F-EDD2-4115-8DEE-14147DC4DA4B}" type="sibTrans" cxnId="{CDC169C1-5F48-474F-B3D8-D4B24E4AC0B4}">
      <dgm:prSet custT="1"/>
      <dgm:spPr/>
      <dgm:t>
        <a:bodyPr/>
        <a:lstStyle/>
        <a:p>
          <a:endParaRPr lang="th-TH" sz="3200"/>
        </a:p>
      </dgm:t>
    </dgm:pt>
    <dgm:pt modelId="{F7570B1F-ADC9-4108-90ED-E2B31B5BDB86}">
      <dgm:prSet phldrT="[ข้อความ]" custT="1"/>
      <dgm:spPr/>
      <dgm:t>
        <a:bodyPr/>
        <a:lstStyle/>
        <a:p>
          <a:r>
            <a:rPr lang="th-TH" sz="3200" dirty="0" smtClean="0"/>
            <a:t>การออกแบบระบบเชิงตรรกะ</a:t>
          </a:r>
          <a:endParaRPr lang="th-TH" sz="3200" dirty="0"/>
        </a:p>
      </dgm:t>
    </dgm:pt>
    <dgm:pt modelId="{4B84B8F2-278E-4A09-A2AB-375F328BEF77}" type="parTrans" cxnId="{72BAA149-CE94-40FE-BEF7-68F92F3A515F}">
      <dgm:prSet/>
      <dgm:spPr/>
      <dgm:t>
        <a:bodyPr/>
        <a:lstStyle/>
        <a:p>
          <a:endParaRPr lang="th-TH" sz="3200"/>
        </a:p>
      </dgm:t>
    </dgm:pt>
    <dgm:pt modelId="{C0912C49-8B7E-4BA1-85DC-E86E4B69C3F0}" type="sibTrans" cxnId="{72BAA149-CE94-40FE-BEF7-68F92F3A515F}">
      <dgm:prSet custT="1"/>
      <dgm:spPr/>
      <dgm:t>
        <a:bodyPr/>
        <a:lstStyle/>
        <a:p>
          <a:endParaRPr lang="th-TH" sz="3200"/>
        </a:p>
      </dgm:t>
    </dgm:pt>
    <dgm:pt modelId="{F51A20C5-5674-4408-B6BA-D2BEEABAD715}">
      <dgm:prSet phldrT="[ข้อความ]" custT="1"/>
      <dgm:spPr/>
      <dgm:t>
        <a:bodyPr/>
        <a:lstStyle/>
        <a:p>
          <a:r>
            <a:rPr lang="th-TH" sz="3200" dirty="0" smtClean="0"/>
            <a:t>การออกแบบเชิงกายภาพ</a:t>
          </a:r>
          <a:endParaRPr lang="th-TH" sz="3200" dirty="0"/>
        </a:p>
      </dgm:t>
    </dgm:pt>
    <dgm:pt modelId="{3B4E4014-4CE6-40C5-813A-1FE16BFA2DA6}" type="parTrans" cxnId="{3D50FED4-A703-4D2E-992E-8624F1484F46}">
      <dgm:prSet/>
      <dgm:spPr/>
      <dgm:t>
        <a:bodyPr/>
        <a:lstStyle/>
        <a:p>
          <a:endParaRPr lang="th-TH" sz="3200"/>
        </a:p>
      </dgm:t>
    </dgm:pt>
    <dgm:pt modelId="{5816DC0F-A9F9-4276-A372-BDA0A1DD9190}" type="sibTrans" cxnId="{3D50FED4-A703-4D2E-992E-8624F1484F46}">
      <dgm:prSet custT="1"/>
      <dgm:spPr/>
      <dgm:t>
        <a:bodyPr/>
        <a:lstStyle/>
        <a:p>
          <a:endParaRPr lang="th-TH" sz="3200"/>
        </a:p>
      </dgm:t>
    </dgm:pt>
    <dgm:pt modelId="{EDFE0128-8F37-4E9A-856B-33D64681A757}">
      <dgm:prSet phldrT="[ข้อความ]" custT="1"/>
      <dgm:spPr/>
      <dgm:t>
        <a:bodyPr/>
        <a:lstStyle/>
        <a:p>
          <a:r>
            <a:rPr lang="th-TH" sz="3200" dirty="0" smtClean="0"/>
            <a:t>การพัฒนาระบบ</a:t>
          </a:r>
          <a:endParaRPr lang="th-TH" sz="3200" dirty="0"/>
        </a:p>
      </dgm:t>
    </dgm:pt>
    <dgm:pt modelId="{87C08DA2-4C07-4ECA-9864-2AC2A39A6EED}" type="parTrans" cxnId="{7F348903-94CC-47BF-A3B1-6A8110CC0C4D}">
      <dgm:prSet/>
      <dgm:spPr/>
      <dgm:t>
        <a:bodyPr/>
        <a:lstStyle/>
        <a:p>
          <a:endParaRPr lang="th-TH" sz="3200"/>
        </a:p>
      </dgm:t>
    </dgm:pt>
    <dgm:pt modelId="{141D2C30-1DE6-40D1-89FE-206CB249E06C}" type="sibTrans" cxnId="{7F348903-94CC-47BF-A3B1-6A8110CC0C4D}">
      <dgm:prSet/>
      <dgm:spPr/>
      <dgm:t>
        <a:bodyPr/>
        <a:lstStyle/>
        <a:p>
          <a:endParaRPr lang="th-TH" sz="3200"/>
        </a:p>
      </dgm:t>
    </dgm:pt>
    <dgm:pt modelId="{BAFD5BD8-BD97-4AFD-B726-D06A30E19130}">
      <dgm:prSet phldrT="[ข้อความ]" custT="1"/>
      <dgm:spPr/>
      <dgm:t>
        <a:bodyPr/>
        <a:lstStyle/>
        <a:p>
          <a:endParaRPr lang="th-TH" sz="3200" dirty="0"/>
        </a:p>
      </dgm:t>
    </dgm:pt>
    <dgm:pt modelId="{B0DD474F-9C70-479E-A892-BD879C0A7AE4}" type="parTrans" cxnId="{19197B0A-226C-4E51-8D6D-B84588E449A2}">
      <dgm:prSet/>
      <dgm:spPr/>
      <dgm:t>
        <a:bodyPr/>
        <a:lstStyle/>
        <a:p>
          <a:endParaRPr lang="th-TH" sz="3600"/>
        </a:p>
      </dgm:t>
    </dgm:pt>
    <dgm:pt modelId="{3D9EC087-CC0A-4C18-82B1-6C3639343E56}" type="sibTrans" cxnId="{19197B0A-226C-4E51-8D6D-B84588E449A2}">
      <dgm:prSet/>
      <dgm:spPr/>
      <dgm:t>
        <a:bodyPr/>
        <a:lstStyle/>
        <a:p>
          <a:endParaRPr lang="th-TH" sz="3600"/>
        </a:p>
      </dgm:t>
    </dgm:pt>
    <dgm:pt modelId="{7DD8242A-1129-4135-ACC7-3263347823C2}" type="pres">
      <dgm:prSet presAssocID="{2D47B218-A57B-4ECA-B9F9-24FD53C4A5E4}" presName="outerComposite" presStyleCnt="0">
        <dgm:presLayoutVars>
          <dgm:chMax val="5"/>
          <dgm:dir/>
          <dgm:resizeHandles val="exact"/>
        </dgm:presLayoutVars>
      </dgm:prSet>
      <dgm:spPr/>
    </dgm:pt>
    <dgm:pt modelId="{E8CB9BEE-6896-4AFE-98A8-7A507D37C45F}" type="pres">
      <dgm:prSet presAssocID="{2D47B218-A57B-4ECA-B9F9-24FD53C4A5E4}" presName="dummyMaxCanvas" presStyleCnt="0">
        <dgm:presLayoutVars/>
      </dgm:prSet>
      <dgm:spPr/>
    </dgm:pt>
    <dgm:pt modelId="{5D6ABF1B-0EA6-4B48-9840-5F223D7A95FC}" type="pres">
      <dgm:prSet presAssocID="{2D47B218-A57B-4ECA-B9F9-24FD53C4A5E4}" presName="FiveNodes_1" presStyleLbl="node1" presStyleIdx="0" presStyleCnt="5" custLinFactNeighborY="-77754">
        <dgm:presLayoutVars>
          <dgm:bulletEnabled val="1"/>
        </dgm:presLayoutVars>
      </dgm:prSet>
      <dgm:spPr/>
    </dgm:pt>
    <dgm:pt modelId="{9BCA9DA5-FB4A-43D7-A463-C0153EB07D4B}" type="pres">
      <dgm:prSet presAssocID="{2D47B218-A57B-4ECA-B9F9-24FD53C4A5E4}" presName="FiveNodes_2" presStyleLbl="node1" presStyleIdx="1" presStyleCnt="5">
        <dgm:presLayoutVars>
          <dgm:bulletEnabled val="1"/>
        </dgm:presLayoutVars>
      </dgm:prSet>
      <dgm:spPr/>
    </dgm:pt>
    <dgm:pt modelId="{D96E8E08-BB17-4185-B929-5D9131722610}" type="pres">
      <dgm:prSet presAssocID="{2D47B218-A57B-4ECA-B9F9-24FD53C4A5E4}" presName="FiveNodes_3" presStyleLbl="node1" presStyleIdx="2" presStyleCnt="5">
        <dgm:presLayoutVars>
          <dgm:bulletEnabled val="1"/>
        </dgm:presLayoutVars>
      </dgm:prSet>
      <dgm:spPr/>
    </dgm:pt>
    <dgm:pt modelId="{A154B8A4-981C-4E3D-BE67-3FFE0EFD9646}" type="pres">
      <dgm:prSet presAssocID="{2D47B218-A57B-4ECA-B9F9-24FD53C4A5E4}" presName="FiveNodes_4" presStyleLbl="node1" presStyleIdx="3" presStyleCnt="5">
        <dgm:presLayoutVars>
          <dgm:bulletEnabled val="1"/>
        </dgm:presLayoutVars>
      </dgm:prSet>
      <dgm:spPr/>
    </dgm:pt>
    <dgm:pt modelId="{3BEEE609-9314-4AA0-BC6C-B7E2C00F690B}" type="pres">
      <dgm:prSet presAssocID="{2D47B218-A57B-4ECA-B9F9-24FD53C4A5E4}" presName="FiveNodes_5" presStyleLbl="node1" presStyleIdx="4" presStyleCnt="5">
        <dgm:presLayoutVars>
          <dgm:bulletEnabled val="1"/>
        </dgm:presLayoutVars>
      </dgm:prSet>
      <dgm:spPr/>
    </dgm:pt>
    <dgm:pt modelId="{4EA6E338-D435-4C95-ABA7-B6B587F1775B}" type="pres">
      <dgm:prSet presAssocID="{2D47B218-A57B-4ECA-B9F9-24FD53C4A5E4}" presName="FiveConn_1-2" presStyleLbl="fgAccFollowNode1" presStyleIdx="0" presStyleCnt="4">
        <dgm:presLayoutVars>
          <dgm:bulletEnabled val="1"/>
        </dgm:presLayoutVars>
      </dgm:prSet>
      <dgm:spPr/>
    </dgm:pt>
    <dgm:pt modelId="{A6D07527-4989-4192-B812-C2B692C38E79}" type="pres">
      <dgm:prSet presAssocID="{2D47B218-A57B-4ECA-B9F9-24FD53C4A5E4}" presName="FiveConn_2-3" presStyleLbl="fgAccFollowNode1" presStyleIdx="1" presStyleCnt="4">
        <dgm:presLayoutVars>
          <dgm:bulletEnabled val="1"/>
        </dgm:presLayoutVars>
      </dgm:prSet>
      <dgm:spPr/>
    </dgm:pt>
    <dgm:pt modelId="{ECE977FD-3646-4603-8655-A99651BCADF5}" type="pres">
      <dgm:prSet presAssocID="{2D47B218-A57B-4ECA-B9F9-24FD53C4A5E4}" presName="FiveConn_3-4" presStyleLbl="fgAccFollowNode1" presStyleIdx="2" presStyleCnt="4">
        <dgm:presLayoutVars>
          <dgm:bulletEnabled val="1"/>
        </dgm:presLayoutVars>
      </dgm:prSet>
      <dgm:spPr/>
    </dgm:pt>
    <dgm:pt modelId="{BFBEAF20-224D-48B9-B07F-EF36D3C1429E}" type="pres">
      <dgm:prSet presAssocID="{2D47B218-A57B-4ECA-B9F9-24FD53C4A5E4}" presName="FiveConn_4-5" presStyleLbl="fgAccFollowNode1" presStyleIdx="3" presStyleCnt="4">
        <dgm:presLayoutVars>
          <dgm:bulletEnabled val="1"/>
        </dgm:presLayoutVars>
      </dgm:prSet>
      <dgm:spPr/>
    </dgm:pt>
    <dgm:pt modelId="{9839039B-236E-47A9-80B3-523CE0E87E41}" type="pres">
      <dgm:prSet presAssocID="{2D47B218-A57B-4ECA-B9F9-24FD53C4A5E4}" presName="FiveNodes_1_text" presStyleLbl="node1" presStyleIdx="4" presStyleCnt="5">
        <dgm:presLayoutVars>
          <dgm:bulletEnabled val="1"/>
        </dgm:presLayoutVars>
      </dgm:prSet>
      <dgm:spPr/>
    </dgm:pt>
    <dgm:pt modelId="{EA154E56-21D3-4FED-8698-D3FEDD46A799}" type="pres">
      <dgm:prSet presAssocID="{2D47B218-A57B-4ECA-B9F9-24FD53C4A5E4}" presName="FiveNodes_2_text" presStyleLbl="node1" presStyleIdx="4" presStyleCnt="5">
        <dgm:presLayoutVars>
          <dgm:bulletEnabled val="1"/>
        </dgm:presLayoutVars>
      </dgm:prSet>
      <dgm:spPr/>
    </dgm:pt>
    <dgm:pt modelId="{34CC2AF0-32C1-4E17-B420-B6E96630E615}" type="pres">
      <dgm:prSet presAssocID="{2D47B218-A57B-4ECA-B9F9-24FD53C4A5E4}" presName="FiveNodes_3_text" presStyleLbl="node1" presStyleIdx="4" presStyleCnt="5">
        <dgm:presLayoutVars>
          <dgm:bulletEnabled val="1"/>
        </dgm:presLayoutVars>
      </dgm:prSet>
      <dgm:spPr/>
    </dgm:pt>
    <dgm:pt modelId="{463C0933-E234-42AB-A609-26AB500FFBA1}" type="pres">
      <dgm:prSet presAssocID="{2D47B218-A57B-4ECA-B9F9-24FD53C4A5E4}" presName="FiveNodes_4_text" presStyleLbl="node1" presStyleIdx="4" presStyleCnt="5">
        <dgm:presLayoutVars>
          <dgm:bulletEnabled val="1"/>
        </dgm:presLayoutVars>
      </dgm:prSet>
      <dgm:spPr/>
    </dgm:pt>
    <dgm:pt modelId="{F0C148AE-5C5E-4C14-B532-6AFD1D6E0599}" type="pres">
      <dgm:prSet presAssocID="{2D47B218-A57B-4ECA-B9F9-24FD53C4A5E4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DB80321-92EE-40EA-BFBE-FEBC237B619B}" type="presOf" srcId="{F7570B1F-ADC9-4108-90ED-E2B31B5BDB86}" destId="{D96E8E08-BB17-4185-B929-5D9131722610}" srcOrd="0" destOrd="0" presId="urn:microsoft.com/office/officeart/2005/8/layout/vProcess5"/>
    <dgm:cxn modelId="{D624CD9E-C473-4114-98E5-C708FD3F41E7}" type="presOf" srcId="{C46688C4-DE85-46B2-A3FC-60451C276C78}" destId="{5D6ABF1B-0EA6-4B48-9840-5F223D7A95FC}" srcOrd="0" destOrd="0" presId="urn:microsoft.com/office/officeart/2005/8/layout/vProcess5"/>
    <dgm:cxn modelId="{2CC6692E-6350-4F11-A729-EDC397B2BAE8}" type="presOf" srcId="{4693D1FF-92AA-4CAD-A4A9-C68B816A9C0D}" destId="{9BCA9DA5-FB4A-43D7-A463-C0153EB07D4B}" srcOrd="0" destOrd="0" presId="urn:microsoft.com/office/officeart/2005/8/layout/vProcess5"/>
    <dgm:cxn modelId="{687D8D16-668B-4479-92B0-0133309D1933}" type="presOf" srcId="{2D47B218-A57B-4ECA-B9F9-24FD53C4A5E4}" destId="{7DD8242A-1129-4135-ACC7-3263347823C2}" srcOrd="0" destOrd="0" presId="urn:microsoft.com/office/officeart/2005/8/layout/vProcess5"/>
    <dgm:cxn modelId="{7F555BBC-E898-4F72-BDAC-9F3E3BAFEB43}" type="presOf" srcId="{F51A20C5-5674-4408-B6BA-D2BEEABAD715}" destId="{A154B8A4-981C-4E3D-BE67-3FFE0EFD9646}" srcOrd="0" destOrd="0" presId="urn:microsoft.com/office/officeart/2005/8/layout/vProcess5"/>
    <dgm:cxn modelId="{3D50FED4-A703-4D2E-992E-8624F1484F46}" srcId="{2D47B218-A57B-4ECA-B9F9-24FD53C4A5E4}" destId="{F51A20C5-5674-4408-B6BA-D2BEEABAD715}" srcOrd="3" destOrd="0" parTransId="{3B4E4014-4CE6-40C5-813A-1FE16BFA2DA6}" sibTransId="{5816DC0F-A9F9-4276-A372-BDA0A1DD9190}"/>
    <dgm:cxn modelId="{72BAA149-CE94-40FE-BEF7-68F92F3A515F}" srcId="{2D47B218-A57B-4ECA-B9F9-24FD53C4A5E4}" destId="{F7570B1F-ADC9-4108-90ED-E2B31B5BDB86}" srcOrd="2" destOrd="0" parTransId="{4B84B8F2-278E-4A09-A2AB-375F328BEF77}" sibTransId="{C0912C49-8B7E-4BA1-85DC-E86E4B69C3F0}"/>
    <dgm:cxn modelId="{9EAF01C6-6BF9-463F-8076-9A0E024B6A34}" type="presOf" srcId="{4693D1FF-92AA-4CAD-A4A9-C68B816A9C0D}" destId="{EA154E56-21D3-4FED-8698-D3FEDD46A799}" srcOrd="1" destOrd="0" presId="urn:microsoft.com/office/officeart/2005/8/layout/vProcess5"/>
    <dgm:cxn modelId="{7F348903-94CC-47BF-A3B1-6A8110CC0C4D}" srcId="{2D47B218-A57B-4ECA-B9F9-24FD53C4A5E4}" destId="{EDFE0128-8F37-4E9A-856B-33D64681A757}" srcOrd="4" destOrd="0" parTransId="{87C08DA2-4C07-4ECA-9864-2AC2A39A6EED}" sibTransId="{141D2C30-1DE6-40D1-89FE-206CB249E06C}"/>
    <dgm:cxn modelId="{9A90E75E-900C-4A2C-8FF8-F6B440398F25}" type="presOf" srcId="{C46688C4-DE85-46B2-A3FC-60451C276C78}" destId="{9839039B-236E-47A9-80B3-523CE0E87E41}" srcOrd="1" destOrd="0" presId="urn:microsoft.com/office/officeart/2005/8/layout/vProcess5"/>
    <dgm:cxn modelId="{4011B380-5D43-4CEA-8ED5-1E6D1A9A2B17}" type="presOf" srcId="{EDFE0128-8F37-4E9A-856B-33D64681A757}" destId="{3BEEE609-9314-4AA0-BC6C-B7E2C00F690B}" srcOrd="0" destOrd="0" presId="urn:microsoft.com/office/officeart/2005/8/layout/vProcess5"/>
    <dgm:cxn modelId="{4DB7FE4C-EC2D-43C9-AB6F-53EF18FF463F}" type="presOf" srcId="{D4DD392F-EDD2-4115-8DEE-14147DC4DA4B}" destId="{A6D07527-4989-4192-B812-C2B692C38E79}" srcOrd="0" destOrd="0" presId="urn:microsoft.com/office/officeart/2005/8/layout/vProcess5"/>
    <dgm:cxn modelId="{8DE0CE77-7799-40D2-AB8A-7CBC3929993D}" srcId="{2D47B218-A57B-4ECA-B9F9-24FD53C4A5E4}" destId="{C46688C4-DE85-46B2-A3FC-60451C276C78}" srcOrd="0" destOrd="0" parTransId="{5F6E50E9-1150-440A-B40F-967B90058F41}" sibTransId="{5DB4AA52-6386-499B-82BD-79832223311A}"/>
    <dgm:cxn modelId="{46B63A21-7678-4944-BE10-F1EB5F889AF2}" type="presOf" srcId="{5816DC0F-A9F9-4276-A372-BDA0A1DD9190}" destId="{BFBEAF20-224D-48B9-B07F-EF36D3C1429E}" srcOrd="0" destOrd="0" presId="urn:microsoft.com/office/officeart/2005/8/layout/vProcess5"/>
    <dgm:cxn modelId="{19197B0A-226C-4E51-8D6D-B84588E449A2}" srcId="{2D47B218-A57B-4ECA-B9F9-24FD53C4A5E4}" destId="{BAFD5BD8-BD97-4AFD-B726-D06A30E19130}" srcOrd="5" destOrd="0" parTransId="{B0DD474F-9C70-479E-A892-BD879C0A7AE4}" sibTransId="{3D9EC087-CC0A-4C18-82B1-6C3639343E56}"/>
    <dgm:cxn modelId="{D38E81E9-DE04-4B69-AF63-F94AD70C3494}" type="presOf" srcId="{C0912C49-8B7E-4BA1-85DC-E86E4B69C3F0}" destId="{ECE977FD-3646-4603-8655-A99651BCADF5}" srcOrd="0" destOrd="0" presId="urn:microsoft.com/office/officeart/2005/8/layout/vProcess5"/>
    <dgm:cxn modelId="{8AE7B240-FD9C-4095-A0E6-328836A52EB5}" type="presOf" srcId="{5DB4AA52-6386-499B-82BD-79832223311A}" destId="{4EA6E338-D435-4C95-ABA7-B6B587F1775B}" srcOrd="0" destOrd="0" presId="urn:microsoft.com/office/officeart/2005/8/layout/vProcess5"/>
    <dgm:cxn modelId="{CDC169C1-5F48-474F-B3D8-D4B24E4AC0B4}" srcId="{2D47B218-A57B-4ECA-B9F9-24FD53C4A5E4}" destId="{4693D1FF-92AA-4CAD-A4A9-C68B816A9C0D}" srcOrd="1" destOrd="0" parTransId="{0FE8F26B-7608-42DB-BC17-52EA024D38D5}" sibTransId="{D4DD392F-EDD2-4115-8DEE-14147DC4DA4B}"/>
    <dgm:cxn modelId="{07CF8A2E-6A0E-46F7-A12A-67268B618331}" type="presOf" srcId="{F7570B1F-ADC9-4108-90ED-E2B31B5BDB86}" destId="{34CC2AF0-32C1-4E17-B420-B6E96630E615}" srcOrd="1" destOrd="0" presId="urn:microsoft.com/office/officeart/2005/8/layout/vProcess5"/>
    <dgm:cxn modelId="{0B27DDA6-9140-4108-8DDA-C6D444FDCBD2}" type="presOf" srcId="{F51A20C5-5674-4408-B6BA-D2BEEABAD715}" destId="{463C0933-E234-42AB-A609-26AB500FFBA1}" srcOrd="1" destOrd="0" presId="urn:microsoft.com/office/officeart/2005/8/layout/vProcess5"/>
    <dgm:cxn modelId="{5A560A1A-BACE-42D5-8A57-C5381F455A2F}" type="presOf" srcId="{EDFE0128-8F37-4E9A-856B-33D64681A757}" destId="{F0C148AE-5C5E-4C14-B532-6AFD1D6E0599}" srcOrd="1" destOrd="0" presId="urn:microsoft.com/office/officeart/2005/8/layout/vProcess5"/>
    <dgm:cxn modelId="{F5088F41-7EFC-4BA6-82AE-3E0C3FCE3C6E}" type="presParOf" srcId="{7DD8242A-1129-4135-ACC7-3263347823C2}" destId="{E8CB9BEE-6896-4AFE-98A8-7A507D37C45F}" srcOrd="0" destOrd="0" presId="urn:microsoft.com/office/officeart/2005/8/layout/vProcess5"/>
    <dgm:cxn modelId="{E69D346A-2E2F-40D1-AC66-86E2179B5F75}" type="presParOf" srcId="{7DD8242A-1129-4135-ACC7-3263347823C2}" destId="{5D6ABF1B-0EA6-4B48-9840-5F223D7A95FC}" srcOrd="1" destOrd="0" presId="urn:microsoft.com/office/officeart/2005/8/layout/vProcess5"/>
    <dgm:cxn modelId="{610315B3-3B9D-4276-B37E-396EA32A787D}" type="presParOf" srcId="{7DD8242A-1129-4135-ACC7-3263347823C2}" destId="{9BCA9DA5-FB4A-43D7-A463-C0153EB07D4B}" srcOrd="2" destOrd="0" presId="urn:microsoft.com/office/officeart/2005/8/layout/vProcess5"/>
    <dgm:cxn modelId="{75F1F2BF-ABC0-44D2-AC9F-1615E59FD281}" type="presParOf" srcId="{7DD8242A-1129-4135-ACC7-3263347823C2}" destId="{D96E8E08-BB17-4185-B929-5D9131722610}" srcOrd="3" destOrd="0" presId="urn:microsoft.com/office/officeart/2005/8/layout/vProcess5"/>
    <dgm:cxn modelId="{DF3CC1E7-A24D-4F89-82E3-5B271E832C02}" type="presParOf" srcId="{7DD8242A-1129-4135-ACC7-3263347823C2}" destId="{A154B8A4-981C-4E3D-BE67-3FFE0EFD9646}" srcOrd="4" destOrd="0" presId="urn:microsoft.com/office/officeart/2005/8/layout/vProcess5"/>
    <dgm:cxn modelId="{0E570D49-12C7-4F08-8ABB-C3DEFF5A734D}" type="presParOf" srcId="{7DD8242A-1129-4135-ACC7-3263347823C2}" destId="{3BEEE609-9314-4AA0-BC6C-B7E2C00F690B}" srcOrd="5" destOrd="0" presId="urn:microsoft.com/office/officeart/2005/8/layout/vProcess5"/>
    <dgm:cxn modelId="{0291FBAA-845A-4AF3-BB81-BE5AD99DC555}" type="presParOf" srcId="{7DD8242A-1129-4135-ACC7-3263347823C2}" destId="{4EA6E338-D435-4C95-ABA7-B6B587F1775B}" srcOrd="6" destOrd="0" presId="urn:microsoft.com/office/officeart/2005/8/layout/vProcess5"/>
    <dgm:cxn modelId="{384D3384-D838-4623-BCCC-798E9DE7678C}" type="presParOf" srcId="{7DD8242A-1129-4135-ACC7-3263347823C2}" destId="{A6D07527-4989-4192-B812-C2B692C38E79}" srcOrd="7" destOrd="0" presId="urn:microsoft.com/office/officeart/2005/8/layout/vProcess5"/>
    <dgm:cxn modelId="{7E63B1BC-EC43-4E27-B00C-74304FA2F8C8}" type="presParOf" srcId="{7DD8242A-1129-4135-ACC7-3263347823C2}" destId="{ECE977FD-3646-4603-8655-A99651BCADF5}" srcOrd="8" destOrd="0" presId="urn:microsoft.com/office/officeart/2005/8/layout/vProcess5"/>
    <dgm:cxn modelId="{E15E4CFF-7CC1-4C85-AAD6-C4170DDDEDB1}" type="presParOf" srcId="{7DD8242A-1129-4135-ACC7-3263347823C2}" destId="{BFBEAF20-224D-48B9-B07F-EF36D3C1429E}" srcOrd="9" destOrd="0" presId="urn:microsoft.com/office/officeart/2005/8/layout/vProcess5"/>
    <dgm:cxn modelId="{1C85C3C7-B8ED-4593-89F5-F5C0F747FA7C}" type="presParOf" srcId="{7DD8242A-1129-4135-ACC7-3263347823C2}" destId="{9839039B-236E-47A9-80B3-523CE0E87E41}" srcOrd="10" destOrd="0" presId="urn:microsoft.com/office/officeart/2005/8/layout/vProcess5"/>
    <dgm:cxn modelId="{D2638EBA-04BC-4A36-BBEA-CA5E56CB25D3}" type="presParOf" srcId="{7DD8242A-1129-4135-ACC7-3263347823C2}" destId="{EA154E56-21D3-4FED-8698-D3FEDD46A799}" srcOrd="11" destOrd="0" presId="urn:microsoft.com/office/officeart/2005/8/layout/vProcess5"/>
    <dgm:cxn modelId="{ACEE9725-99DC-40EA-9CA5-65C8BDC3CA49}" type="presParOf" srcId="{7DD8242A-1129-4135-ACC7-3263347823C2}" destId="{34CC2AF0-32C1-4E17-B420-B6E96630E615}" srcOrd="12" destOrd="0" presId="urn:microsoft.com/office/officeart/2005/8/layout/vProcess5"/>
    <dgm:cxn modelId="{D93B3650-614B-4202-B8E3-0456541D63D8}" type="presParOf" srcId="{7DD8242A-1129-4135-ACC7-3263347823C2}" destId="{463C0933-E234-42AB-A609-26AB500FFBA1}" srcOrd="13" destOrd="0" presId="urn:microsoft.com/office/officeart/2005/8/layout/vProcess5"/>
    <dgm:cxn modelId="{7089268A-E60D-441C-9CEA-3157D8A3CF9E}" type="presParOf" srcId="{7DD8242A-1129-4135-ACC7-3263347823C2}" destId="{F0C148AE-5C5E-4C14-B532-6AFD1D6E059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CF41E3-E814-4029-ABD5-F2FD6A236E3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E6E864F-0324-45E0-9F40-BA249A15E806}">
      <dgm:prSet phldrT="[ข้อความ]"/>
      <dgm:spPr/>
      <dgm:t>
        <a:bodyPr/>
        <a:lstStyle/>
        <a:p>
          <a:r>
            <a:rPr lang="th-TH" b="1" dirty="0" smtClean="0">
              <a:solidFill>
                <a:srgbClr val="0000CC"/>
              </a:solidFill>
              <a:latin typeface="Angsana New" pitchFamily="18" charset="-34"/>
            </a:rPr>
            <a:t>ด้านการปฏิบัติงาน</a:t>
          </a:r>
          <a:endParaRPr lang="th-TH" dirty="0"/>
        </a:p>
      </dgm:t>
    </dgm:pt>
    <dgm:pt modelId="{08C17753-3585-421F-9817-0E1F9E4B4ABC}" type="parTrans" cxnId="{02E21542-0DA0-459E-9BD2-7FFCAAA292F3}">
      <dgm:prSet/>
      <dgm:spPr/>
      <dgm:t>
        <a:bodyPr/>
        <a:lstStyle/>
        <a:p>
          <a:endParaRPr lang="th-TH"/>
        </a:p>
      </dgm:t>
    </dgm:pt>
    <dgm:pt modelId="{9D399303-C735-41D4-A8D1-D247C781BFA3}" type="sibTrans" cxnId="{02E21542-0DA0-459E-9BD2-7FFCAAA292F3}">
      <dgm:prSet/>
      <dgm:spPr/>
      <dgm:t>
        <a:bodyPr/>
        <a:lstStyle/>
        <a:p>
          <a:endParaRPr lang="th-TH"/>
        </a:p>
      </dgm:t>
    </dgm:pt>
    <dgm:pt modelId="{1B9234E1-05E5-4B09-84D5-F54ED2D1A61B}">
      <dgm:prSet phldrT="[ข้อความ]"/>
      <dgm:spPr/>
      <dgm:t>
        <a:bodyPr/>
        <a:lstStyle/>
        <a:p>
          <a:r>
            <a:rPr lang="th-TH" b="1" dirty="0" smtClean="0">
              <a:solidFill>
                <a:srgbClr val="0000CC"/>
              </a:solidFill>
              <a:latin typeface="Angsana New" pitchFamily="18" charset="-34"/>
            </a:rPr>
            <a:t>ด้านเทคนิค </a:t>
          </a:r>
          <a:endParaRPr lang="th-TH" dirty="0"/>
        </a:p>
      </dgm:t>
    </dgm:pt>
    <dgm:pt modelId="{C901D69F-D5AD-4D36-B309-5A5ADE95D63F}" type="parTrans" cxnId="{083F107E-9323-4084-82D3-44C188BBC45F}">
      <dgm:prSet/>
      <dgm:spPr/>
      <dgm:t>
        <a:bodyPr/>
        <a:lstStyle/>
        <a:p>
          <a:endParaRPr lang="th-TH"/>
        </a:p>
      </dgm:t>
    </dgm:pt>
    <dgm:pt modelId="{AEF79F97-2B7B-4276-9D17-51F46FAC5558}" type="sibTrans" cxnId="{083F107E-9323-4084-82D3-44C188BBC45F}">
      <dgm:prSet/>
      <dgm:spPr/>
      <dgm:t>
        <a:bodyPr/>
        <a:lstStyle/>
        <a:p>
          <a:endParaRPr lang="th-TH"/>
        </a:p>
      </dgm:t>
    </dgm:pt>
    <dgm:pt modelId="{C1F52A84-F500-46A5-9EC4-85B1324F102C}">
      <dgm:prSet phldrT="[ข้อความ]"/>
      <dgm:spPr/>
      <dgm:t>
        <a:bodyPr/>
        <a:lstStyle/>
        <a:p>
          <a:r>
            <a:rPr lang="th-TH" b="1" dirty="0" smtClean="0">
              <a:solidFill>
                <a:srgbClr val="0000CC"/>
              </a:solidFill>
              <a:latin typeface="Angsana New" pitchFamily="18" charset="-34"/>
            </a:rPr>
            <a:t>ด้านเศรษฐศาสตร์ </a:t>
          </a:r>
          <a:endParaRPr lang="th-TH" dirty="0"/>
        </a:p>
      </dgm:t>
    </dgm:pt>
    <dgm:pt modelId="{7F87A138-3DB5-4C91-9862-20C245ACC58A}" type="parTrans" cxnId="{B7760429-6D3C-4527-8F67-D512C707C158}">
      <dgm:prSet/>
      <dgm:spPr/>
      <dgm:t>
        <a:bodyPr/>
        <a:lstStyle/>
        <a:p>
          <a:endParaRPr lang="th-TH"/>
        </a:p>
      </dgm:t>
    </dgm:pt>
    <dgm:pt modelId="{ADB9198A-2A88-43C3-9F23-CF8266F75A45}" type="sibTrans" cxnId="{B7760429-6D3C-4527-8F67-D512C707C158}">
      <dgm:prSet/>
      <dgm:spPr/>
      <dgm:t>
        <a:bodyPr/>
        <a:lstStyle/>
        <a:p>
          <a:endParaRPr lang="th-TH"/>
        </a:p>
      </dgm:t>
    </dgm:pt>
    <dgm:pt modelId="{007292D7-B608-4FDF-BB0E-FF94FCA6F9A0}" type="pres">
      <dgm:prSet presAssocID="{F3CF41E3-E814-4029-ABD5-F2FD6A236E35}" presName="compositeShape" presStyleCnt="0">
        <dgm:presLayoutVars>
          <dgm:chMax val="7"/>
          <dgm:dir/>
          <dgm:resizeHandles val="exact"/>
        </dgm:presLayoutVars>
      </dgm:prSet>
      <dgm:spPr/>
    </dgm:pt>
    <dgm:pt modelId="{AF4DF99B-66B4-4279-8F02-D1D45434E6BF}" type="pres">
      <dgm:prSet presAssocID="{9E6E864F-0324-45E0-9F40-BA249A15E806}" presName="circ1" presStyleLbl="vennNode1" presStyleIdx="0" presStyleCnt="3"/>
      <dgm:spPr/>
      <dgm:t>
        <a:bodyPr/>
        <a:lstStyle/>
        <a:p>
          <a:endParaRPr lang="th-TH"/>
        </a:p>
      </dgm:t>
    </dgm:pt>
    <dgm:pt modelId="{917C922C-5681-4EE1-836F-3F8C1CC6697F}" type="pres">
      <dgm:prSet presAssocID="{9E6E864F-0324-45E0-9F40-BA249A15E80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A62CB19-E4A6-4D5B-A04F-3ABE35B27A50}" type="pres">
      <dgm:prSet presAssocID="{1B9234E1-05E5-4B09-84D5-F54ED2D1A61B}" presName="circ2" presStyleLbl="vennNode1" presStyleIdx="1" presStyleCnt="3"/>
      <dgm:spPr/>
      <dgm:t>
        <a:bodyPr/>
        <a:lstStyle/>
        <a:p>
          <a:endParaRPr lang="th-TH"/>
        </a:p>
      </dgm:t>
    </dgm:pt>
    <dgm:pt modelId="{36CD71C2-FA28-49F4-AC64-9504B0DA06C1}" type="pres">
      <dgm:prSet presAssocID="{1B9234E1-05E5-4B09-84D5-F54ED2D1A61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52597FE-F1B4-49AD-94BD-6E3E83B935AE}" type="pres">
      <dgm:prSet presAssocID="{C1F52A84-F500-46A5-9EC4-85B1324F102C}" presName="circ3" presStyleLbl="vennNode1" presStyleIdx="2" presStyleCnt="3"/>
      <dgm:spPr/>
      <dgm:t>
        <a:bodyPr/>
        <a:lstStyle/>
        <a:p>
          <a:endParaRPr lang="th-TH"/>
        </a:p>
      </dgm:t>
    </dgm:pt>
    <dgm:pt modelId="{312EFCD6-D37C-4250-944B-09779F05C7E6}" type="pres">
      <dgm:prSet presAssocID="{C1F52A84-F500-46A5-9EC4-85B1324F102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26B7FFCE-D080-4CF2-9AC7-A7B180559832}" type="presOf" srcId="{F3CF41E3-E814-4029-ABD5-F2FD6A236E35}" destId="{007292D7-B608-4FDF-BB0E-FF94FCA6F9A0}" srcOrd="0" destOrd="0" presId="urn:microsoft.com/office/officeart/2005/8/layout/venn1"/>
    <dgm:cxn modelId="{8C9B492D-1B2C-490B-9F1C-C97844411CAD}" type="presOf" srcId="{1B9234E1-05E5-4B09-84D5-F54ED2D1A61B}" destId="{DA62CB19-E4A6-4D5B-A04F-3ABE35B27A50}" srcOrd="0" destOrd="0" presId="urn:microsoft.com/office/officeart/2005/8/layout/venn1"/>
    <dgm:cxn modelId="{51CD8222-26FC-437B-8CE5-202E089B0FE8}" type="presOf" srcId="{C1F52A84-F500-46A5-9EC4-85B1324F102C}" destId="{D52597FE-F1B4-49AD-94BD-6E3E83B935AE}" srcOrd="0" destOrd="0" presId="urn:microsoft.com/office/officeart/2005/8/layout/venn1"/>
    <dgm:cxn modelId="{083F107E-9323-4084-82D3-44C188BBC45F}" srcId="{F3CF41E3-E814-4029-ABD5-F2FD6A236E35}" destId="{1B9234E1-05E5-4B09-84D5-F54ED2D1A61B}" srcOrd="1" destOrd="0" parTransId="{C901D69F-D5AD-4D36-B309-5A5ADE95D63F}" sibTransId="{AEF79F97-2B7B-4276-9D17-51F46FAC5558}"/>
    <dgm:cxn modelId="{B7760429-6D3C-4527-8F67-D512C707C158}" srcId="{F3CF41E3-E814-4029-ABD5-F2FD6A236E35}" destId="{C1F52A84-F500-46A5-9EC4-85B1324F102C}" srcOrd="2" destOrd="0" parTransId="{7F87A138-3DB5-4C91-9862-20C245ACC58A}" sibTransId="{ADB9198A-2A88-43C3-9F23-CF8266F75A45}"/>
    <dgm:cxn modelId="{159CE645-A92D-4FEA-B265-4549A8E81E7E}" type="presOf" srcId="{9E6E864F-0324-45E0-9F40-BA249A15E806}" destId="{AF4DF99B-66B4-4279-8F02-D1D45434E6BF}" srcOrd="0" destOrd="0" presId="urn:microsoft.com/office/officeart/2005/8/layout/venn1"/>
    <dgm:cxn modelId="{DBD173B8-F2A8-4AED-92C5-FE9338819BC0}" type="presOf" srcId="{C1F52A84-F500-46A5-9EC4-85B1324F102C}" destId="{312EFCD6-D37C-4250-944B-09779F05C7E6}" srcOrd="1" destOrd="0" presId="urn:microsoft.com/office/officeart/2005/8/layout/venn1"/>
    <dgm:cxn modelId="{7BB8D38A-AFE8-4ECF-8B19-ED4EF7648598}" type="presOf" srcId="{9E6E864F-0324-45E0-9F40-BA249A15E806}" destId="{917C922C-5681-4EE1-836F-3F8C1CC6697F}" srcOrd="1" destOrd="0" presId="urn:microsoft.com/office/officeart/2005/8/layout/venn1"/>
    <dgm:cxn modelId="{02E21542-0DA0-459E-9BD2-7FFCAAA292F3}" srcId="{F3CF41E3-E814-4029-ABD5-F2FD6A236E35}" destId="{9E6E864F-0324-45E0-9F40-BA249A15E806}" srcOrd="0" destOrd="0" parTransId="{08C17753-3585-421F-9817-0E1F9E4B4ABC}" sibTransId="{9D399303-C735-41D4-A8D1-D247C781BFA3}"/>
    <dgm:cxn modelId="{BAEA104D-7CF6-4B3A-9F98-E163C00F6127}" type="presOf" srcId="{1B9234E1-05E5-4B09-84D5-F54ED2D1A61B}" destId="{36CD71C2-FA28-49F4-AC64-9504B0DA06C1}" srcOrd="1" destOrd="0" presId="urn:microsoft.com/office/officeart/2005/8/layout/venn1"/>
    <dgm:cxn modelId="{FDBF72CE-4DA6-4871-BAAA-05FB5F222F13}" type="presParOf" srcId="{007292D7-B608-4FDF-BB0E-FF94FCA6F9A0}" destId="{AF4DF99B-66B4-4279-8F02-D1D45434E6BF}" srcOrd="0" destOrd="0" presId="urn:microsoft.com/office/officeart/2005/8/layout/venn1"/>
    <dgm:cxn modelId="{91A7B7B9-848C-43E9-8AC3-E72F3860F146}" type="presParOf" srcId="{007292D7-B608-4FDF-BB0E-FF94FCA6F9A0}" destId="{917C922C-5681-4EE1-836F-3F8C1CC6697F}" srcOrd="1" destOrd="0" presId="urn:microsoft.com/office/officeart/2005/8/layout/venn1"/>
    <dgm:cxn modelId="{2E8574CA-635C-40AF-86A2-2A3560C6C64E}" type="presParOf" srcId="{007292D7-B608-4FDF-BB0E-FF94FCA6F9A0}" destId="{DA62CB19-E4A6-4D5B-A04F-3ABE35B27A50}" srcOrd="2" destOrd="0" presId="urn:microsoft.com/office/officeart/2005/8/layout/venn1"/>
    <dgm:cxn modelId="{BDA7F4CD-8B98-4FE4-B377-CF3CE568C3F9}" type="presParOf" srcId="{007292D7-B608-4FDF-BB0E-FF94FCA6F9A0}" destId="{36CD71C2-FA28-49F4-AC64-9504B0DA06C1}" srcOrd="3" destOrd="0" presId="urn:microsoft.com/office/officeart/2005/8/layout/venn1"/>
    <dgm:cxn modelId="{4E67D328-326C-4ACB-87C9-067DF63B24CB}" type="presParOf" srcId="{007292D7-B608-4FDF-BB0E-FF94FCA6F9A0}" destId="{D52597FE-F1B4-49AD-94BD-6E3E83B935AE}" srcOrd="4" destOrd="0" presId="urn:microsoft.com/office/officeart/2005/8/layout/venn1"/>
    <dgm:cxn modelId="{E1D22025-44A0-4F6C-B468-4F10D11CC15D}" type="presParOf" srcId="{007292D7-B608-4FDF-BB0E-FF94FCA6F9A0}" destId="{312EFCD6-D37C-4250-944B-09779F05C7E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ABF1B-0EA6-4B48-9840-5F223D7A95FC}">
      <dsp:nvSpPr>
        <dsp:cNvPr id="0" name=""/>
        <dsp:cNvSpPr/>
      </dsp:nvSpPr>
      <dsp:spPr>
        <a:xfrm>
          <a:off x="0" y="0"/>
          <a:ext cx="4194039" cy="75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การสำรวจเบื้องต้น</a:t>
          </a:r>
          <a:endParaRPr lang="th-TH" sz="3200" kern="1200" dirty="0"/>
        </a:p>
      </dsp:txBody>
      <dsp:txXfrm>
        <a:off x="21990" y="21990"/>
        <a:ext cx="3296015" cy="706827"/>
      </dsp:txXfrm>
    </dsp:sp>
    <dsp:sp modelId="{9BCA9DA5-FB4A-43D7-A463-C0153EB07D4B}">
      <dsp:nvSpPr>
        <dsp:cNvPr id="0" name=""/>
        <dsp:cNvSpPr/>
      </dsp:nvSpPr>
      <dsp:spPr>
        <a:xfrm>
          <a:off x="313191" y="855085"/>
          <a:ext cx="4194039" cy="75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การวิเคราะห์ระบบ</a:t>
          </a:r>
          <a:endParaRPr lang="th-TH" sz="3200" kern="1200" dirty="0"/>
        </a:p>
      </dsp:txBody>
      <dsp:txXfrm>
        <a:off x="335181" y="877075"/>
        <a:ext cx="3348843" cy="706827"/>
      </dsp:txXfrm>
    </dsp:sp>
    <dsp:sp modelId="{D96E8E08-BB17-4185-B929-5D9131722610}">
      <dsp:nvSpPr>
        <dsp:cNvPr id="0" name=""/>
        <dsp:cNvSpPr/>
      </dsp:nvSpPr>
      <dsp:spPr>
        <a:xfrm>
          <a:off x="626382" y="1710171"/>
          <a:ext cx="4194039" cy="75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การออกแบบระบบเชิงตรรกะ</a:t>
          </a:r>
          <a:endParaRPr lang="th-TH" sz="3200" kern="1200" dirty="0"/>
        </a:p>
      </dsp:txBody>
      <dsp:txXfrm>
        <a:off x="648372" y="1732161"/>
        <a:ext cx="3348843" cy="706827"/>
      </dsp:txXfrm>
    </dsp:sp>
    <dsp:sp modelId="{A154B8A4-981C-4E3D-BE67-3FFE0EFD9646}">
      <dsp:nvSpPr>
        <dsp:cNvPr id="0" name=""/>
        <dsp:cNvSpPr/>
      </dsp:nvSpPr>
      <dsp:spPr>
        <a:xfrm>
          <a:off x="939573" y="2565257"/>
          <a:ext cx="4194039" cy="75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การออกแบบเชิงกายภาพ</a:t>
          </a:r>
          <a:endParaRPr lang="th-TH" sz="3200" kern="1200" dirty="0"/>
        </a:p>
      </dsp:txBody>
      <dsp:txXfrm>
        <a:off x="961563" y="2587247"/>
        <a:ext cx="3348843" cy="706827"/>
      </dsp:txXfrm>
    </dsp:sp>
    <dsp:sp modelId="{3BEEE609-9314-4AA0-BC6C-B7E2C00F690B}">
      <dsp:nvSpPr>
        <dsp:cNvPr id="0" name=""/>
        <dsp:cNvSpPr/>
      </dsp:nvSpPr>
      <dsp:spPr>
        <a:xfrm>
          <a:off x="1252764" y="3420343"/>
          <a:ext cx="4194039" cy="75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การพัฒนาระบบ</a:t>
          </a:r>
          <a:endParaRPr lang="th-TH" sz="3200" kern="1200" dirty="0"/>
        </a:p>
      </dsp:txBody>
      <dsp:txXfrm>
        <a:off x="1274754" y="3442333"/>
        <a:ext cx="3348843" cy="706827"/>
      </dsp:txXfrm>
    </dsp:sp>
    <dsp:sp modelId="{4EA6E338-D435-4C95-ABA7-B6B587F1775B}">
      <dsp:nvSpPr>
        <dsp:cNvPr id="0" name=""/>
        <dsp:cNvSpPr/>
      </dsp:nvSpPr>
      <dsp:spPr>
        <a:xfrm>
          <a:off x="3706014" y="548506"/>
          <a:ext cx="488024" cy="4880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/>
        </a:p>
      </dsp:txBody>
      <dsp:txXfrm>
        <a:off x="3815819" y="548506"/>
        <a:ext cx="268414" cy="367238"/>
      </dsp:txXfrm>
    </dsp:sp>
    <dsp:sp modelId="{A6D07527-4989-4192-B812-C2B692C38E79}">
      <dsp:nvSpPr>
        <dsp:cNvPr id="0" name=""/>
        <dsp:cNvSpPr/>
      </dsp:nvSpPr>
      <dsp:spPr>
        <a:xfrm>
          <a:off x="4019205" y="1403592"/>
          <a:ext cx="488024" cy="4880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/>
        </a:p>
      </dsp:txBody>
      <dsp:txXfrm>
        <a:off x="4129010" y="1403592"/>
        <a:ext cx="268414" cy="367238"/>
      </dsp:txXfrm>
    </dsp:sp>
    <dsp:sp modelId="{ECE977FD-3646-4603-8655-A99651BCADF5}">
      <dsp:nvSpPr>
        <dsp:cNvPr id="0" name=""/>
        <dsp:cNvSpPr/>
      </dsp:nvSpPr>
      <dsp:spPr>
        <a:xfrm>
          <a:off x="4332396" y="2246164"/>
          <a:ext cx="488024" cy="4880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/>
        </a:p>
      </dsp:txBody>
      <dsp:txXfrm>
        <a:off x="4442201" y="2246164"/>
        <a:ext cx="268414" cy="367238"/>
      </dsp:txXfrm>
    </dsp:sp>
    <dsp:sp modelId="{BFBEAF20-224D-48B9-B07F-EF36D3C1429E}">
      <dsp:nvSpPr>
        <dsp:cNvPr id="0" name=""/>
        <dsp:cNvSpPr/>
      </dsp:nvSpPr>
      <dsp:spPr>
        <a:xfrm>
          <a:off x="4645588" y="3109593"/>
          <a:ext cx="488024" cy="4880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/>
        </a:p>
      </dsp:txBody>
      <dsp:txXfrm>
        <a:off x="4755393" y="3109593"/>
        <a:ext cx="268414" cy="3672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4DF99B-66B4-4279-8F02-D1D45434E6BF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100" b="1" kern="1200" dirty="0" smtClean="0">
              <a:solidFill>
                <a:srgbClr val="0000CC"/>
              </a:solidFill>
              <a:latin typeface="Angsana New" pitchFamily="18" charset="-34"/>
            </a:rPr>
            <a:t>ด้านการปฏิบัติงาน</a:t>
          </a:r>
          <a:endParaRPr lang="th-TH" sz="3100" kern="1200" dirty="0"/>
        </a:p>
      </dsp:txBody>
      <dsp:txXfrm>
        <a:off x="2153920" y="477519"/>
        <a:ext cx="1788160" cy="1097280"/>
      </dsp:txXfrm>
    </dsp:sp>
    <dsp:sp modelId="{DA62CB19-E4A6-4D5B-A04F-3ABE35B27A50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100" b="1" kern="1200" dirty="0" smtClean="0">
              <a:solidFill>
                <a:srgbClr val="0000CC"/>
              </a:solidFill>
              <a:latin typeface="Angsana New" pitchFamily="18" charset="-34"/>
            </a:rPr>
            <a:t>ด้านเทคนิค </a:t>
          </a:r>
          <a:endParaRPr lang="th-TH" sz="3100" kern="1200" dirty="0"/>
        </a:p>
      </dsp:txBody>
      <dsp:txXfrm>
        <a:off x="3454400" y="2204720"/>
        <a:ext cx="1463040" cy="1341120"/>
      </dsp:txXfrm>
    </dsp:sp>
    <dsp:sp modelId="{D52597FE-F1B4-49AD-94BD-6E3E83B935AE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100" b="1" kern="1200" dirty="0" smtClean="0">
              <a:solidFill>
                <a:srgbClr val="0000CC"/>
              </a:solidFill>
              <a:latin typeface="Angsana New" pitchFamily="18" charset="-34"/>
            </a:rPr>
            <a:t>ด้านเศรษฐศาสตร์ </a:t>
          </a:r>
          <a:endParaRPr lang="th-TH" sz="3100" kern="1200" dirty="0"/>
        </a:p>
      </dsp:txBody>
      <dsp:txXfrm>
        <a:off x="1178560" y="2204720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BFEB5-8700-499F-8794-4AED62D6324A}" type="datetimeFigureOut">
              <a:rPr lang="th-TH" smtClean="0"/>
              <a:pPr/>
              <a:t>29/02/59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33BD1-9907-4B18-9BB9-FEA70CD1613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5207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E4C7916-8BB5-4C64-AE1B-F8C67FB8CE21}" type="slidenum">
              <a:rPr lang="en-US" altLang="th-TH" sz="1200"/>
              <a:pPr eaLnBrk="1" hangingPunct="1"/>
              <a:t>1</a:t>
            </a:fld>
            <a:endParaRPr lang="th-TH" altLang="th-TH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h-TH" altLang="th-TH" smtClean="0">
                <a:latin typeface="Arial" pitchFamily="34" charset="0"/>
              </a:rPr>
              <a:t> คว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1268760"/>
            <a:ext cx="4752528" cy="1524026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2996952"/>
            <a:ext cx="4536504" cy="720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3277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416824" cy="648072"/>
          </a:xfrm>
        </p:spPr>
        <p:txBody>
          <a:bodyPr>
            <a:noAutofit/>
          </a:bodyPr>
          <a:lstStyle>
            <a:lvl1pPr algn="l">
              <a:defRPr sz="4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800"/>
            <a:ext cx="7416824" cy="464137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2398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52F6-B374-4D98-81E3-240A21181F7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825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FC6D6-4D2E-4801-86C6-01C9875EDC8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43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45900-0FB4-41BB-993A-DAE3CCFF5AB8}" type="datetimeFigureOut">
              <a:rPr lang="th-TH" smtClean="0"/>
              <a:pPr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79C68-9599-4891-BF3E-9B650C7E82A5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281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2411760" y="980728"/>
            <a:ext cx="7143750" cy="2160588"/>
          </a:xfrm>
          <a:noFill/>
        </p:spPr>
        <p:txBody>
          <a:bodyPr>
            <a:noAutofit/>
          </a:bodyPr>
          <a:lstStyle/>
          <a:p>
            <a:pPr algn="l"/>
            <a:r>
              <a:rPr lang="th-TH" altLang="th-TH" sz="4000" b="1" dirty="0" smtClean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</a:rPr>
              <a:t>              บทที่ </a:t>
            </a:r>
            <a:r>
              <a:rPr lang="en-US" altLang="th-TH" sz="4000" b="1" dirty="0" smtClean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</a:rPr>
              <a:t>3 </a:t>
            </a:r>
            <a:endParaRPr lang="th-TH" altLang="th-TH" sz="4000" b="1" dirty="0" smtClean="0">
              <a:solidFill>
                <a:schemeClr val="accent2">
                  <a:lumMod val="75000"/>
                </a:schemeClr>
              </a:solidFill>
              <a:latin typeface="Angsana New" pitchFamily="18" charset="-34"/>
            </a:endParaRPr>
          </a:p>
          <a:p>
            <a:pPr algn="l"/>
            <a:r>
              <a:rPr lang="th-TH" altLang="th-TH" sz="4000" b="1" dirty="0" smtClean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</a:rPr>
              <a:t>การ</a:t>
            </a:r>
            <a:r>
              <a:rPr lang="th-TH" altLang="th-TH" sz="4000" b="1" dirty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</a:rPr>
              <a:t>พัฒนาระบบสารสนเทศ </a:t>
            </a:r>
            <a:endParaRPr lang="th-TH" altLang="th-TH" sz="4000" b="1" dirty="0" smtClean="0">
              <a:solidFill>
                <a:schemeClr val="accent2">
                  <a:lumMod val="75000"/>
                </a:schemeClr>
              </a:solidFill>
              <a:latin typeface="Angsana New" pitchFamily="18" charset="-34"/>
            </a:endParaRPr>
          </a:p>
          <a:p>
            <a:pPr algn="l"/>
            <a:r>
              <a:rPr lang="th-TH" altLang="th-TH" sz="4000" b="1" dirty="0" err="1" smtClean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</a:rPr>
              <a:t>และวัฏ</a:t>
            </a:r>
            <a:r>
              <a:rPr lang="th-TH" altLang="th-TH" sz="4000" b="1" dirty="0" smtClean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</a:rPr>
              <a:t>จักรการพัฒนาระบบสารสนเทศ</a:t>
            </a:r>
          </a:p>
        </p:txBody>
      </p:sp>
      <p:sp>
        <p:nvSpPr>
          <p:cNvPr id="2051" name="Rectangle 15"/>
          <p:cNvSpPr>
            <a:spLocks noGrp="1" noChangeArrowheads="1"/>
          </p:cNvSpPr>
          <p:nvPr>
            <p:ph type="sldNum" sz="quarter" idx="4294967295"/>
            <p:custDataLst>
              <p:tags r:id="rId2"/>
            </p:custDataLst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14E5F84-35A5-4A73-A9AC-736787958B01}" type="slidenum">
              <a:rPr lang="en-US" altLang="th-TH" sz="1400" smtClean="0"/>
              <a:pPr eaLnBrk="1" hangingPunct="1"/>
              <a:t>1</a:t>
            </a:fld>
            <a:endParaRPr lang="th-TH" altLang="th-TH" sz="1400" smtClean="0"/>
          </a:p>
        </p:txBody>
      </p:sp>
    </p:spTree>
    <p:extLst>
      <p:ext uri="{BB962C8B-B14F-4D97-AF65-F5344CB8AC3E}">
        <p14:creationId xmlns:p14="http://schemas.microsoft.com/office/powerpoint/2010/main" val="3027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การศึกษาความเป็นไปได้ </a:t>
            </a:r>
            <a:r>
              <a:rPr lang="en-US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(Feasibility Study)</a:t>
            </a:r>
          </a:p>
        </p:txBody>
      </p:sp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1807684957"/>
              </p:ext>
            </p:extLst>
          </p:nvPr>
        </p:nvGraphicFramePr>
        <p:xfrm>
          <a:off x="16002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2291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7023100" cy="14128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 smtClean="0">
                <a:latin typeface="Angsana New" pitchFamily="18" charset="-34"/>
              </a:rPr>
              <a:t>การศึกษาความเป็นไปได้ (</a:t>
            </a:r>
            <a:r>
              <a:rPr lang="th-TH" b="1" dirty="0" err="1" smtClean="0">
                <a:latin typeface="Angsana New" pitchFamily="18" charset="-34"/>
              </a:rPr>
              <a:t>Feasibility</a:t>
            </a:r>
            <a:r>
              <a:rPr lang="th-TH" b="1" dirty="0" smtClean="0">
                <a:latin typeface="Angsana New" pitchFamily="18" charset="-34"/>
              </a:rPr>
              <a:t> </a:t>
            </a:r>
            <a:r>
              <a:rPr lang="th-TH" b="1" dirty="0" err="1" smtClean="0">
                <a:latin typeface="Angsana New" pitchFamily="18" charset="-34"/>
              </a:rPr>
              <a:t>Study</a:t>
            </a:r>
            <a:r>
              <a:rPr lang="th-TH" b="1" dirty="0" smtClean="0">
                <a:latin typeface="Angsana New" pitchFamily="18" charset="-34"/>
              </a:rPr>
              <a:t>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060848"/>
            <a:ext cx="8499475" cy="411480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b="1" dirty="0" smtClean="0">
                <a:latin typeface="CordiaUPC" pitchFamily="34" charset="-34"/>
                <a:cs typeface="CordiaUPC" pitchFamily="34" charset="-34"/>
              </a:rPr>
              <a:t>หน้าที่ : </a:t>
            </a: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กำหนดปัญหา วัตถุประสงค์ เป้าหมาย ขอบเขตงานและศึกษาว่าเป็นไปได้หรือไม่ที่จะเปลี่ยนแปลงระบบ </a:t>
            </a:r>
            <a:endParaRPr lang="th-TH" sz="2800" b="1" dirty="0" smtClean="0">
              <a:latin typeface="CordiaUPC" pitchFamily="34" charset="-34"/>
              <a:cs typeface="CordiaUPC" pitchFamily="34" charset="-34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b="1" dirty="0" smtClean="0">
                <a:latin typeface="CordiaUPC" pitchFamily="34" charset="-34"/>
                <a:cs typeface="CordiaUPC" pitchFamily="34" charset="-34"/>
              </a:rPr>
              <a:t>ผลลัพธ์ : </a:t>
            </a: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รายงานการนำเสนอโครงงานและผลการศึกษาความเป็นไปได้ </a:t>
            </a:r>
            <a:endParaRPr lang="th-TH" sz="2800" b="1" dirty="0" smtClean="0">
              <a:latin typeface="CordiaUPC" pitchFamily="34" charset="-34"/>
              <a:cs typeface="CordiaUPC" pitchFamily="34" charset="-34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b="1" dirty="0" smtClean="0">
                <a:latin typeface="CordiaUPC" pitchFamily="34" charset="-34"/>
                <a:cs typeface="CordiaUPC" pitchFamily="34" charset="-34"/>
              </a:rPr>
              <a:t>เครื่องมือ : </a:t>
            </a: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เก็บรวบรวมข้อมูลของระบบและคาดคะเนความต้องการของระบบ </a:t>
            </a:r>
            <a:endParaRPr lang="th-TH" sz="2800" b="1" dirty="0" smtClean="0">
              <a:latin typeface="CordiaUPC" pitchFamily="34" charset="-34"/>
              <a:cs typeface="CordiaUPC" pitchFamily="34" charset="-34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b="1" dirty="0" smtClean="0">
                <a:latin typeface="CordiaUPC" pitchFamily="34" charset="-34"/>
                <a:cs typeface="CordiaUPC" pitchFamily="34" charset="-34"/>
              </a:rPr>
              <a:t>บุคลากรและหน้าที่ความรับผิดชอบ 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1. </a:t>
            </a:r>
            <a:r>
              <a:rPr lang="en-US" sz="2800" dirty="0" smtClean="0">
                <a:latin typeface="CordiaUPC" pitchFamily="34" charset="-34"/>
                <a:cs typeface="CordiaUPC" pitchFamily="34" charset="-34"/>
              </a:rPr>
              <a:t>SA</a:t>
            </a: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 จะเก็บรวบรวมข้อมูลทั้งหมดที่จำเป็นทั้งหมดเกี่ยวกับปัญหา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2. </a:t>
            </a:r>
            <a:r>
              <a:rPr lang="en-US" sz="2800" dirty="0" smtClean="0">
                <a:latin typeface="CordiaUPC" pitchFamily="34" charset="-34"/>
                <a:cs typeface="CordiaUPC" pitchFamily="34" charset="-34"/>
              </a:rPr>
              <a:t>SA</a:t>
            </a: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 คาดคะเนความต้องการของระบบและแนวทางการแก้ปัญหา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3. </a:t>
            </a:r>
            <a:r>
              <a:rPr lang="en-US" sz="2800" dirty="0" smtClean="0">
                <a:latin typeface="CordiaUPC" pitchFamily="34" charset="-34"/>
                <a:cs typeface="CordiaUPC" pitchFamily="34" charset="-34"/>
              </a:rPr>
              <a:t>SA</a:t>
            </a: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 กำหนดความต้องการที่แน่ชัดซึ่งจะใช้สำหรับขั้นตอนการวิเคราะห์ต่อไป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2800" dirty="0" smtClean="0">
                <a:latin typeface="CordiaUPC" pitchFamily="34" charset="-34"/>
                <a:cs typeface="CordiaUPC" pitchFamily="34" charset="-34"/>
              </a:rPr>
              <a:t>4. ผู้บริหารตัดสินใจว่าจะดำเนินโครงการต่อไปหรือไม่ </a:t>
            </a:r>
          </a:p>
        </p:txBody>
      </p:sp>
    </p:spTree>
    <p:extLst>
      <p:ext uri="{BB962C8B-B14F-4D97-AF65-F5344CB8AC3E}">
        <p14:creationId xmlns:p14="http://schemas.microsoft.com/office/powerpoint/2010/main" val="361173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zh-CN" b="1" smtClean="0">
                <a:latin typeface="Angsana New" pitchFamily="18" charset="-34"/>
              </a:rPr>
              <a:t>การสำรวจระบบ</a:t>
            </a:r>
            <a:r>
              <a:rPr lang="th-TH" altLang="zh-CN" smtClean="0">
                <a:latin typeface="Angsana New" pitchFamily="18" charset="-34"/>
              </a:rPr>
              <a:t> </a:t>
            </a:r>
            <a:endParaRPr lang="th-TH" smtClean="0">
              <a:latin typeface="Angsana New" pitchFamily="18" charset="-34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th-TH" altLang="zh-CN" smtClean="0">
                <a:latin typeface="Angsana New" pitchFamily="18" charset="-34"/>
              </a:rPr>
              <a:t>		สำรวจระบบคือการรวบรวมข้อเท็จจริงที่เกิดขึ้นในระบบงานเพื่อให้เข้าใจระบบงาน สามารถนำข้อเท็จจริงที่ได้ไปใช้ในการกำหนดขอบเขตของการปรับปรุงหรือพัฒนาระบบต่อไป </a:t>
            </a:r>
          </a:p>
          <a:p>
            <a:pPr marL="609600" indent="-609600">
              <a:buFontTx/>
              <a:buNone/>
            </a:pPr>
            <a:r>
              <a:rPr lang="th-TH" altLang="zh-CN" smtClean="0">
                <a:latin typeface="Angsana New" pitchFamily="18" charset="-34"/>
              </a:rPr>
              <a:t>มีสิ่งที่ต้องคำนึงในการสำรวจระบบคือ</a:t>
            </a:r>
          </a:p>
          <a:p>
            <a:pPr marL="609600" indent="-609600">
              <a:buFontTx/>
              <a:buChar char="•"/>
            </a:pPr>
            <a:r>
              <a:rPr lang="th-TH" altLang="zh-CN" smtClean="0">
                <a:latin typeface="Angsana New" pitchFamily="18" charset="-34"/>
              </a:rPr>
              <a:t>ขอบเขตของข้อมูล </a:t>
            </a:r>
          </a:p>
          <a:p>
            <a:pPr marL="609600" indent="-609600">
              <a:buFontTx/>
              <a:buChar char="•"/>
            </a:pPr>
            <a:r>
              <a:rPr lang="th-TH" altLang="zh-CN" smtClean="0">
                <a:latin typeface="Angsana New" pitchFamily="18" charset="-34"/>
              </a:rPr>
              <a:t>วิธีรวบรวมข้อมูล </a:t>
            </a:r>
            <a:endParaRPr lang="th-TH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9704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zh-CN" b="1" smtClean="0">
                <a:latin typeface="Angsana New" pitchFamily="18" charset="-34"/>
              </a:rPr>
              <a:t>ขอบเขตของข้อมูล</a:t>
            </a:r>
            <a:r>
              <a:rPr lang="th-TH" altLang="zh-CN" smtClean="0">
                <a:latin typeface="Angsana New" pitchFamily="18" charset="-34"/>
              </a:rPr>
              <a:t> </a:t>
            </a:r>
            <a:endParaRPr lang="th-TH" smtClean="0">
              <a:latin typeface="Angsana New" pitchFamily="18" charset="-34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h-TH" smtClean="0">
                <a:latin typeface="Angsana New" pitchFamily="18" charset="-34"/>
              </a:rPr>
              <a:t>เป็น</a:t>
            </a:r>
            <a:r>
              <a:rPr lang="th-TH" altLang="zh-CN" smtClean="0">
                <a:latin typeface="Angsana New" pitchFamily="18" charset="-34"/>
              </a:rPr>
              <a:t>การกำหนดขอบเขตของข้อมูลที่ต้องการรวบรวมข้อมูล แบ่งเป็น 4 กลุ่ม คือ</a:t>
            </a:r>
          </a:p>
          <a:p>
            <a:pPr marL="609600" indent="-609600">
              <a:buFontTx/>
              <a:buAutoNum type="arabicPeriod"/>
            </a:pPr>
            <a:r>
              <a:rPr lang="th-TH" smtClean="0">
                <a:latin typeface="Angsana New" pitchFamily="18" charset="-34"/>
              </a:rPr>
              <a:t>ข้อมูลเกี่ยวกับองค์กร</a:t>
            </a:r>
          </a:p>
          <a:p>
            <a:pPr marL="609600" indent="-609600">
              <a:buFontTx/>
              <a:buAutoNum type="arabicPeriod"/>
            </a:pPr>
            <a:r>
              <a:rPr lang="th-TH" smtClean="0">
                <a:latin typeface="Angsana New" pitchFamily="18" charset="-34"/>
              </a:rPr>
              <a:t>ข้อมูลเกี่ยวกับบุคลากร</a:t>
            </a:r>
          </a:p>
          <a:p>
            <a:pPr marL="609600" indent="-609600">
              <a:buFontTx/>
              <a:buAutoNum type="arabicPeriod"/>
            </a:pPr>
            <a:r>
              <a:rPr lang="th-TH" smtClean="0">
                <a:latin typeface="Angsana New" pitchFamily="18" charset="-34"/>
              </a:rPr>
              <a:t>ข้อมูลเกี่ยวกับงาน</a:t>
            </a:r>
          </a:p>
          <a:p>
            <a:pPr marL="609600" indent="-609600">
              <a:buFontTx/>
              <a:buAutoNum type="arabicPeriod"/>
            </a:pPr>
            <a:r>
              <a:rPr lang="th-TH" smtClean="0">
                <a:latin typeface="Angsana New" pitchFamily="18" charset="-34"/>
              </a:rPr>
              <a:t>ข้อมูลเกี่ยวกับสภาพแวดล้อม</a:t>
            </a:r>
          </a:p>
        </p:txBody>
      </p:sp>
    </p:spTree>
    <p:extLst>
      <p:ext uri="{BB962C8B-B14F-4D97-AF65-F5344CB8AC3E}">
        <p14:creationId xmlns:p14="http://schemas.microsoft.com/office/powerpoint/2010/main" val="26414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>
                <a:latin typeface="Angsana New" pitchFamily="18" charset="-34"/>
              </a:rPr>
              <a:t>ข้อมูลเกี่ยวกับองค์กร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เป้าหมายขององค์กร (Goals of the Company)</a:t>
            </a:r>
          </a:p>
          <a:p>
            <a:r>
              <a:rPr lang="th-TH" b="1" smtClean="0">
                <a:latin typeface="Angsana New" pitchFamily="18" charset="-34"/>
              </a:rPr>
              <a:t>โครงสร้างขององค์กร (Organizational Structre)</a:t>
            </a:r>
          </a:p>
          <a:p>
            <a:r>
              <a:rPr lang="th-TH" b="1" smtClean="0">
                <a:latin typeface="Angsana New" pitchFamily="18" charset="-34"/>
              </a:rPr>
              <a:t>วัตถุประสงค์ (Objectives and Purposes)</a:t>
            </a:r>
          </a:p>
          <a:p>
            <a:r>
              <a:rPr lang="th-TH" b="1" smtClean="0">
                <a:latin typeface="Angsana New" pitchFamily="18" charset="-34"/>
              </a:rPr>
              <a:t>นโยบาย (Policies)</a:t>
            </a:r>
          </a:p>
        </p:txBody>
      </p:sp>
    </p:spTree>
    <p:extLst>
      <p:ext uri="{BB962C8B-B14F-4D97-AF65-F5344CB8AC3E}">
        <p14:creationId xmlns:p14="http://schemas.microsoft.com/office/powerpoint/2010/main" val="10169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mtClean="0">
                <a:latin typeface="Angsana New" pitchFamily="18" charset="-34"/>
              </a:rPr>
              <a:t>เป้าหมายขององค์กรคือ เป้าหมายระยะยาวและแผนการกลยุทธ์ที่กำหนดไว้ ซึ่งเป็นตัวบอกให้รู้ถึงจุดมุ่งหมายใน 5 ถึง 7 ปี ข้างหน้า วัตถุประสงค์ในการศึกษา ถึงเป้าหมายขององค์กร เพื่อกำหนดทิศทางและขอบเขตการวิเคราะห์ระบบ</a:t>
            </a:r>
            <a:endParaRPr lang="en-US" altLang="ja-JP" smtClean="0">
              <a:latin typeface="Angsana New" pitchFamily="18" charset="-34"/>
              <a:cs typeface="Cordia New" pitchFamily="34" charset="-34"/>
            </a:endParaRPr>
          </a:p>
          <a:p>
            <a:r>
              <a:rPr lang="th-TH" smtClean="0">
                <a:latin typeface="Angsana New" pitchFamily="18" charset="-34"/>
              </a:rPr>
              <a:t>โครงสร้างขององค์กรคือ </a:t>
            </a:r>
            <a:r>
              <a:rPr lang="th-TH" altLang="zh-CN" smtClean="0">
                <a:latin typeface="Angsana New" pitchFamily="18" charset="-34"/>
              </a:rPr>
              <a:t>การศึกษาถึงโครงสร้างองค์กรนั้น เพื่อต้องการให้ทราบถึงหลักการการบริหารงาน และทิศทางขององค์กร นอกจากจะได้ทราบว่าใครเป็นใคร ทำหน้าที่อะไร จะได้นำเสนอข้อมูลตาม ที่แต่ระบบต้องการ </a:t>
            </a:r>
            <a:endParaRPr lang="th-TH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26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2400" dirty="0" smtClean="0">
                <a:latin typeface="Angsana New" pitchFamily="18" charset="-34"/>
              </a:rPr>
              <a:t>วัตถุประสงค์ คือในองค์กรแบ่งเป็นแผนกหรือหน่วยงานย่อย ๆ ซึ่งในแต่ละแผนก แต่ละหน่วยงาน ก็มีวัตถุประสงค์ของตนเองโดยต้องสอดคล้องกันและสนับสนุนเป้าหมายขององค์กร วัตถุประสงค์ของการศึกษาวัตถุประสงค์ของแต่ละแผนก คือ เพื่อเป็นแนวทางให้รู้ทิศทางของการไหล (รับ/ส่ง) ของข้อมูล</a:t>
            </a:r>
            <a:endParaRPr lang="th-TH" sz="2400" b="1" dirty="0" smtClean="0">
              <a:latin typeface="Angsana New" pitchFamily="18" charset="-34"/>
            </a:endParaRPr>
          </a:p>
          <a:p>
            <a:r>
              <a:rPr lang="th-TH" sz="2400" dirty="0" smtClean="0">
                <a:latin typeface="Angsana New" pitchFamily="18" charset="-34"/>
              </a:rPr>
              <a:t>นโยบาย </a:t>
            </a:r>
            <a:r>
              <a:rPr lang="th-TH" altLang="zh-CN" sz="2400" dirty="0" smtClean="0">
                <a:latin typeface="Angsana New" pitchFamily="18" charset="-34"/>
              </a:rPr>
              <a:t>เป็น</a:t>
            </a:r>
            <a:r>
              <a:rPr lang="th-TH" altLang="zh-CN" sz="2400" dirty="0" err="1" smtClean="0">
                <a:latin typeface="Angsana New" pitchFamily="18" charset="-34"/>
              </a:rPr>
              <a:t>กฏ</a:t>
            </a:r>
            <a:r>
              <a:rPr lang="th-TH" altLang="zh-CN" sz="2400" dirty="0" smtClean="0">
                <a:latin typeface="Angsana New" pitchFamily="18" charset="-34"/>
              </a:rPr>
              <a:t>ในการดำเนินงานขององค์กร ซึ่งต้องทำให้บรรลุเป้าหมายขององค์กร การศึกษาถึงนโยบายขององค์กรนั้น เพื่อให้ทราบถึงความต้องการระบบสารสนเทศขององค์กร </a:t>
            </a:r>
            <a:endParaRPr lang="th-TH" sz="2400" dirty="0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342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>
                <a:latin typeface="Angsana New" pitchFamily="18" charset="-34"/>
              </a:rPr>
              <a:t>ข้อมูลเกี่ยวกับบุคลากร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อำนาจหน้าที่ความรับผิดชอบ (Authority and Responsibility Relationships)</a:t>
            </a:r>
          </a:p>
          <a:p>
            <a:r>
              <a:rPr lang="th-TH" b="1" smtClean="0">
                <a:latin typeface="Angsana New" pitchFamily="18" charset="-34"/>
              </a:rPr>
              <a:t>หน้าที่ (Job duties)</a:t>
            </a:r>
          </a:p>
          <a:p>
            <a:r>
              <a:rPr lang="th-TH" b="1" smtClean="0">
                <a:latin typeface="Angsana New" pitchFamily="18" charset="-34"/>
              </a:rPr>
              <a:t>ความสัมพันธ์ (Interpersonal relationships)</a:t>
            </a:r>
          </a:p>
          <a:p>
            <a:r>
              <a:rPr lang="th-TH" b="1" smtClean="0">
                <a:latin typeface="Angsana New" pitchFamily="18" charset="-34"/>
              </a:rPr>
              <a:t>ความต้องการสารสนเทศ(Information needs)</a:t>
            </a:r>
          </a:p>
        </p:txBody>
      </p:sp>
    </p:spTree>
    <p:extLst>
      <p:ext uri="{BB962C8B-B14F-4D97-AF65-F5344CB8AC3E}">
        <p14:creationId xmlns:p14="http://schemas.microsoft.com/office/powerpoint/2010/main" val="13493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smtClean="0">
                <a:latin typeface="Angsana New" pitchFamily="18" charset="-34"/>
              </a:rPr>
              <a:t>อำนาจหน้าที่ความรับผิดชอบ </a:t>
            </a:r>
            <a:r>
              <a:rPr lang="th-TH" altLang="zh-CN" smtClean="0">
                <a:latin typeface="Angsana New" pitchFamily="18" charset="-34"/>
              </a:rPr>
              <a:t>วัตถุประสงค์ของการศึกษาข้อมูลนี้ เพื่อให้ให้ทราบถึงการปฏิบัติงานจริง ๆ ของบุคลากรแต่ละระดับ และทราบว่า ใครมีหน้าที่ มีอำนาจในการตัดสินใจด้านใดบ้างตามที่ปฏิบัติอยู่ </a:t>
            </a:r>
          </a:p>
          <a:p>
            <a:r>
              <a:rPr lang="th-TH" b="1" smtClean="0">
                <a:latin typeface="Angsana New" pitchFamily="18" charset="-34"/>
              </a:rPr>
              <a:t>หน้าที่ </a:t>
            </a:r>
            <a:r>
              <a:rPr lang="th-TH" smtClean="0">
                <a:latin typeface="Angsana New" pitchFamily="18" charset="-34"/>
              </a:rPr>
              <a:t>ศึกษาการปฏิบัติงาน หน้าที่การงานขององค์แต่ละตำแหน่งในองค์กร โดยการศึกษา จากเอกสารต่าง ๆ รวมทั้งคู่มือที่เกิดขึ้นในระบบ เพื่อให้ทราบความเป็นไปของการดำเนินงาน</a:t>
            </a:r>
          </a:p>
        </p:txBody>
      </p:sp>
    </p:spTree>
    <p:extLst>
      <p:ext uri="{BB962C8B-B14F-4D97-AF65-F5344CB8AC3E}">
        <p14:creationId xmlns:p14="http://schemas.microsoft.com/office/powerpoint/2010/main" val="231065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12776"/>
            <a:ext cx="7416824" cy="46413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h-TH" sz="3600" b="1" dirty="0" smtClean="0">
                <a:latin typeface="CordiaUPC" pitchFamily="34" charset="-34"/>
                <a:cs typeface="CordiaUPC" pitchFamily="34" charset="-34"/>
              </a:rPr>
              <a:t>ความสัมพันธ์  </a:t>
            </a:r>
            <a:r>
              <a:rPr lang="th-TH" sz="3600" dirty="0" smtClean="0">
                <a:latin typeface="CordiaUPC" pitchFamily="34" charset="-34"/>
                <a:cs typeface="CordiaUPC" pitchFamily="34" charset="-34"/>
              </a:rPr>
              <a:t>ในโครงสร้างขององค์กร </a:t>
            </a:r>
            <a:r>
              <a:rPr lang="en-US" sz="3600" dirty="0" smtClean="0">
                <a:latin typeface="CordiaUPC" pitchFamily="34" charset="-34"/>
                <a:cs typeface="CordiaUPC" pitchFamily="34" charset="-34"/>
              </a:rPr>
              <a:t>SA</a:t>
            </a:r>
            <a:r>
              <a:rPr lang="th-TH" sz="3600" dirty="0" smtClean="0">
                <a:latin typeface="CordiaUPC" pitchFamily="34" charset="-34"/>
                <a:cs typeface="CordiaUPC" pitchFamily="34" charset="-34"/>
              </a:rPr>
              <a:t>ระบบ จำเป็นต้องหาข้อมูลจากเหตุการณ์ที่เกิดขึ้นจริง ๆ มากกว่าที่จะศึกษาจากข้อความในเอกสารที่เขียนไว้ว่า การทำงานควรจะเป็นอย่างไร วัตถุประสงค์ของการศึกษาความสัมพันธ์ของบุคลากรนั้น </a:t>
            </a:r>
            <a:endParaRPr lang="th-TH" sz="3600" b="1" dirty="0" smtClean="0">
              <a:latin typeface="CordiaUPC" pitchFamily="34" charset="-34"/>
              <a:cs typeface="CordiaUPC" pitchFamily="34" charset="-34"/>
            </a:endParaRPr>
          </a:p>
          <a:p>
            <a:pPr>
              <a:lnSpc>
                <a:spcPct val="80000"/>
              </a:lnSpc>
            </a:pPr>
            <a:r>
              <a:rPr lang="th-TH" sz="3600" b="1" dirty="0" smtClean="0">
                <a:latin typeface="CordiaUPC" pitchFamily="34" charset="-34"/>
                <a:cs typeface="CordiaUPC" pitchFamily="34" charset="-34"/>
              </a:rPr>
              <a:t>ความต้องการสารสนเทศ </a:t>
            </a:r>
            <a:r>
              <a:rPr lang="th-TH" altLang="zh-CN" sz="3600" dirty="0" smtClean="0">
                <a:latin typeface="CordiaUPC" pitchFamily="34" charset="-34"/>
                <a:cs typeface="CordiaUPC" pitchFamily="34" charset="-34"/>
              </a:rPr>
              <a:t>เพื่อให้ทราบว่าสารสนเทศที่ใช้ในระบบปัจจุบัน เป็นสารสนเทศที่ได้ตรงตามความต้องการมากแค่ไหน และทราบถึงความต้องการสารสนเทศจริง ๆ ของผู้บริหารแต่ละระดับ </a:t>
            </a:r>
            <a:r>
              <a:rPr lang="en-US" altLang="ja-JP" sz="3600" dirty="0" smtClean="0">
                <a:latin typeface="CordiaUPC" pitchFamily="34" charset="-34"/>
                <a:cs typeface="CordiaUPC" pitchFamily="34" charset="-34"/>
              </a:rPr>
              <a:t>SA </a:t>
            </a:r>
            <a:r>
              <a:rPr lang="th-TH" altLang="zh-CN" sz="3600" dirty="0" smtClean="0">
                <a:latin typeface="CordiaUPC" pitchFamily="34" charset="-34"/>
                <a:cs typeface="CordiaUPC" pitchFamily="34" charset="-34"/>
              </a:rPr>
              <a:t>ต้องทำการเปรียบเทียบความต้องการของสารสนเทศที่ได้รับ เพื่อช่วยในการประเมินความสมดุลของการไหลของข้อมูลภายในระบบได้</a:t>
            </a:r>
            <a:br>
              <a:rPr lang="th-TH" altLang="zh-CN" sz="3600" dirty="0" smtClean="0">
                <a:latin typeface="CordiaUPC" pitchFamily="34" charset="-34"/>
                <a:cs typeface="CordiaUPC" pitchFamily="34" charset="-34"/>
              </a:rPr>
            </a:br>
            <a:r>
              <a:rPr lang="th-TH" altLang="zh-CN" sz="3600" dirty="0" smtClean="0">
                <a:latin typeface="CordiaUPC" pitchFamily="34" charset="-34"/>
                <a:cs typeface="CordiaUPC" pitchFamily="34" charset="-34"/>
              </a:rPr>
              <a:t/>
            </a:r>
            <a:br>
              <a:rPr lang="th-TH" altLang="zh-CN" sz="3600" dirty="0" smtClean="0">
                <a:latin typeface="CordiaUPC" pitchFamily="34" charset="-34"/>
                <a:cs typeface="CordiaUPC" pitchFamily="34" charset="-34"/>
              </a:rPr>
            </a:br>
            <a:endParaRPr lang="th-TH" sz="3600" dirty="0" smtClean="0">
              <a:latin typeface="CordiaUPC" pitchFamily="34" charset="-34"/>
              <a:cs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538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441325" y="858838"/>
            <a:ext cx="8321675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altLang="th-TH" sz="3600" b="1" dirty="0">
                <a:latin typeface="Angsana New" pitchFamily="18" charset="-34"/>
              </a:rPr>
              <a:t>การพัฒนาระบบสารสนเทศ </a:t>
            </a:r>
            <a:r>
              <a:rPr lang="en-US" altLang="th-TH" sz="3600" b="1" dirty="0">
                <a:latin typeface="Angsana New" pitchFamily="18" charset="-34"/>
              </a:rPr>
              <a:t>(Information  System Development)</a:t>
            </a:r>
            <a:endParaRPr lang="en-US" altLang="th-TH" sz="3200" b="1" dirty="0">
              <a:latin typeface="Angsana New" pitchFamily="18" charset="-34"/>
            </a:endParaRPr>
          </a:p>
          <a:p>
            <a:r>
              <a:rPr lang="en-US" altLang="th-TH" sz="3200" dirty="0">
                <a:latin typeface="Angsana New" pitchFamily="18" charset="-34"/>
              </a:rPr>
              <a:t>      </a:t>
            </a:r>
            <a:r>
              <a:rPr lang="th-TH" altLang="th-TH" sz="3200" dirty="0">
                <a:latin typeface="Angsana New" pitchFamily="18" charset="-34"/>
              </a:rPr>
              <a:t>เป็นการสร้างระบบใหม่หรือปรับเปลี่ยนระบบงานเดิมที่มีอยู่แล้ว  ให้สามารถทำงานเพื่อแก้ปัญหาการดำเนินงานทางธุรกิจได้ตามความต้องการ</a:t>
            </a:r>
          </a:p>
          <a:p>
            <a:pPr eaLnBrk="1" hangingPunct="1"/>
            <a:endParaRPr lang="th-TH" altLang="th-TH" sz="3200" b="1" dirty="0">
              <a:latin typeface="Angsana New" pitchFamily="18" charset="-34"/>
            </a:endParaRPr>
          </a:p>
          <a:p>
            <a:pPr eaLnBrk="1" hangingPunct="1"/>
            <a:r>
              <a:rPr lang="th-TH" altLang="th-TH" sz="3200" b="1" dirty="0">
                <a:latin typeface="Angsana New" pitchFamily="18" charset="-34"/>
              </a:rPr>
              <a:t>วงจรการพัฒนาระบบ </a:t>
            </a:r>
            <a:r>
              <a:rPr lang="en-US" altLang="th-TH" sz="3200" b="1" dirty="0">
                <a:latin typeface="Angsana New" pitchFamily="18" charset="-34"/>
              </a:rPr>
              <a:t>(System Development Life Cycle: SDLC)</a:t>
            </a:r>
            <a:r>
              <a:rPr lang="en-US" altLang="th-TH" sz="3200" dirty="0">
                <a:latin typeface="Angsana New" pitchFamily="18" charset="-34"/>
              </a:rPr>
              <a:t> </a:t>
            </a:r>
            <a:r>
              <a:rPr lang="th-TH" altLang="th-TH" sz="3200" dirty="0">
                <a:latin typeface="Angsana New" pitchFamily="18" charset="-34"/>
              </a:rPr>
              <a:t>คือ กระบวนการทางความคิด เพื่อแก้ปัญหาทางธุรกิจ  ช่วยให้นักวิเคราะห์ระบบสามารถดำเนินการได้อย่างมีแนวทางและเป็นขั้นตอน</a:t>
            </a:r>
          </a:p>
        </p:txBody>
      </p:sp>
    </p:spTree>
    <p:extLst>
      <p:ext uri="{BB962C8B-B14F-4D97-AF65-F5344CB8AC3E}">
        <p14:creationId xmlns:p14="http://schemas.microsoft.com/office/powerpoint/2010/main" val="3501259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>
                <a:latin typeface="Angsana New" pitchFamily="18" charset="-34"/>
              </a:rPr>
              <a:t>ข้อมูลเกี่ยวกับงาน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การไหลของข้อมูล (Task and Work flows)</a:t>
            </a:r>
          </a:p>
          <a:p>
            <a:r>
              <a:rPr lang="th-TH" b="1" smtClean="0">
                <a:latin typeface="Angsana New" pitchFamily="18" charset="-34"/>
              </a:rPr>
              <a:t>วิธีการและกระบวนการทำงาน (Methods and procedures)</a:t>
            </a:r>
          </a:p>
          <a:p>
            <a:r>
              <a:rPr lang="th-TH" b="1" smtClean="0">
                <a:latin typeface="Angsana New" pitchFamily="18" charset="-34"/>
              </a:rPr>
              <a:t>ตารางการทำงานและปริมาณงาน (Work schedules Volumes)</a:t>
            </a:r>
          </a:p>
          <a:p>
            <a:r>
              <a:rPr lang="th-TH" b="1" smtClean="0">
                <a:latin typeface="Angsana New" pitchFamily="18" charset="-34"/>
              </a:rPr>
              <a:t>มาตรการปฏิบัติงาน (Performance criteria)</a:t>
            </a:r>
          </a:p>
          <a:p>
            <a:r>
              <a:rPr lang="th-TH" b="1" smtClean="0">
                <a:latin typeface="Angsana New" pitchFamily="18" charset="-34"/>
              </a:rPr>
              <a:t>เครื่องมือที่ใช้ควบคุม (Contorl Mechanisms)</a:t>
            </a:r>
          </a:p>
        </p:txBody>
      </p:sp>
    </p:spTree>
    <p:extLst>
      <p:ext uri="{BB962C8B-B14F-4D97-AF65-F5344CB8AC3E}">
        <p14:creationId xmlns:p14="http://schemas.microsoft.com/office/powerpoint/2010/main" val="361755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b="1" smtClean="0">
                <a:latin typeface="Angsana New" pitchFamily="18" charset="-34"/>
              </a:rPr>
              <a:t>การไหลของข้อมูล </a:t>
            </a:r>
            <a:r>
              <a:rPr lang="th-TH" sz="2800" smtClean="0">
                <a:latin typeface="Angsana New" pitchFamily="18" charset="-34"/>
              </a:rPr>
              <a:t>วัตถุประสงค์ในการศึกษาการทำงานและระบบงานคือ เพื่อทราบว่าการไหล หรือการรับ/การส่งข้อมูลภายในระบบ และการแปลงข้อมูลโดยหน้าที่ภายในระบบ  ทำได้โดยการรวบรวมเอกสาร แบบฟอร์มต่างๆ ที่เกิดขึ้นภายในระบบงานปัจจุบันในแต่ละกระบวนการ </a:t>
            </a:r>
          </a:p>
          <a:p>
            <a:r>
              <a:rPr lang="th-TH" sz="2800" b="1" smtClean="0">
                <a:latin typeface="Angsana New" pitchFamily="18" charset="-34"/>
              </a:rPr>
              <a:t>วิธีการและกระบวนการทำงาน </a:t>
            </a:r>
            <a:r>
              <a:rPr lang="th-TH" sz="2800" smtClean="0">
                <a:latin typeface="Angsana New" pitchFamily="18" charset="-34"/>
              </a:rPr>
              <a:t>เป็นการศึกษาที่กระบวนการจริงๆ โดยมุ่งเน้นจุดศูนย์กลางของงานโดยศึกษาว่างานอะไร โดยใคร ด้วยเครื่องมืออะไร มีตารางการทำงานอย่างไร ภายใต้กฏเกณฑ์ใด ซึ่งแตกต่างจากการศึกษาการทำงานและระบบงาน การศึกษาข้อมูลดังกล่าวนี้เน้นที่การกระทำและกระบวนการ</a:t>
            </a:r>
          </a:p>
        </p:txBody>
      </p:sp>
    </p:spTree>
    <p:extLst>
      <p:ext uri="{BB962C8B-B14F-4D97-AF65-F5344CB8AC3E}">
        <p14:creationId xmlns:p14="http://schemas.microsoft.com/office/powerpoint/2010/main" val="200426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h-TH" sz="2800" b="1" smtClean="0">
                <a:latin typeface="Angsana New" pitchFamily="18" charset="-34"/>
              </a:rPr>
              <a:t>ตารางการทำงานและปริมาณงาน </a:t>
            </a:r>
            <a:r>
              <a:rPr lang="th-TH" sz="2800" smtClean="0">
                <a:latin typeface="Angsana New" pitchFamily="18" charset="-34"/>
              </a:rPr>
              <a:t>ศึกษาจำนวนงานที่ต้องการให้เสร็จในระยะเวลาที่กำหนด ซึ่งจะทำให้รู้ว่าควรนำเอาระบบคอมพิวเตอร์มาช่วยในการพัฒนาระบบใหม่หรือไม่</a:t>
            </a:r>
            <a:endParaRPr lang="th-TH" sz="2800" b="1" smtClean="0">
              <a:latin typeface="Angsana New" pitchFamily="18" charset="-34"/>
            </a:endParaRPr>
          </a:p>
          <a:p>
            <a:pPr>
              <a:lnSpc>
                <a:spcPct val="90000"/>
              </a:lnSpc>
            </a:pPr>
            <a:r>
              <a:rPr lang="th-TH" sz="2800" b="1" smtClean="0">
                <a:latin typeface="Angsana New" pitchFamily="18" charset="-34"/>
              </a:rPr>
              <a:t>มาตรการปฏิบัติงาน </a:t>
            </a:r>
            <a:r>
              <a:rPr lang="th-TH" sz="2800" smtClean="0">
                <a:latin typeface="Angsana New" pitchFamily="18" charset="-34"/>
              </a:rPr>
              <a:t>เพื่อวัดและประเมินผลงาน ซึ่งในการวัดและประเมินงานนั้นไม่เพียงแต่ดูที่ตารางการทำงาน ปริมาณ แต่ดูที่คุณภาพ ความถูกต้อง ความเชื่อถือได้ และการยอมรับ สารสนเทศของงานด้วย  วัตถุประสงค์ของการศึกษานี้ คือเปรียบเทียบการทำงานจริงๆ และมาตรฐานของงานว่าเป็นไป ตามที่กำหนดหรือไม่ เพื่อทราบถึงคุณภาพของระบบงาน ความบกพร่องของปัจจัยที่เกิดความบกพร่อง</a:t>
            </a:r>
            <a:endParaRPr lang="th-TH" sz="2800" b="1" smtClean="0">
              <a:latin typeface="Angsana New" pitchFamily="18" charset="-34"/>
            </a:endParaRPr>
          </a:p>
          <a:p>
            <a:pPr>
              <a:lnSpc>
                <a:spcPct val="90000"/>
              </a:lnSpc>
            </a:pPr>
            <a:r>
              <a:rPr lang="th-TH" sz="2800" b="1" smtClean="0">
                <a:latin typeface="Angsana New" pitchFamily="18" charset="-34"/>
              </a:rPr>
              <a:t>เครื่องมือที่ใช้ควบคุม  </a:t>
            </a:r>
            <a:r>
              <a:rPr lang="th-TH" altLang="zh-CN" sz="2800" smtClean="0">
                <a:latin typeface="Angsana New" pitchFamily="18" charset="-34"/>
              </a:rPr>
              <a:t>ศึกษาว่าอะไรเป็นตัวควบคุมระบบการทำงาน</a:t>
            </a:r>
            <a:br>
              <a:rPr lang="th-TH" altLang="zh-CN" sz="2800" smtClean="0">
                <a:latin typeface="Angsana New" pitchFamily="18" charset="-34"/>
              </a:rPr>
            </a:br>
            <a:r>
              <a:rPr lang="th-TH" altLang="zh-CN" sz="2800" smtClean="0">
                <a:latin typeface="Angsana New" pitchFamily="18" charset="-34"/>
              </a:rPr>
              <a:t/>
            </a:r>
            <a:br>
              <a:rPr lang="th-TH" altLang="zh-CN" sz="2800" smtClean="0">
                <a:latin typeface="Angsana New" pitchFamily="18" charset="-34"/>
              </a:rPr>
            </a:br>
            <a:endParaRPr lang="th-TH" sz="2800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5890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>
                <a:latin typeface="Angsana New" pitchFamily="18" charset="-34"/>
              </a:rPr>
              <a:t>ข้อมูลเกี่ยวกับสภาพแวดล้อม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smtClean="0">
                <a:latin typeface="Angsana New" pitchFamily="18" charset="-34"/>
              </a:rPr>
              <a:t>การกำหนดขอบเขตงาน (Resources avaible) </a:t>
            </a:r>
            <a:endParaRPr lang="th-TH" altLang="zh-CN" smtClean="0">
              <a:latin typeface="Angsana New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th-TH" altLang="zh-CN" smtClean="0">
                <a:latin typeface="Angsana New" pitchFamily="18" charset="-34"/>
              </a:rPr>
              <a:t>		วัตถุประสงค์ของการศึกษาเกี่ยวกับทรัพยากรที่มีอยู่นั้น คือ ต้องการทราบว่า ทรัพยากรที่องค์กรมีอยู่นั้นมีอะไรบ้าง จัดสรรอย่างไร ใช้อย่างคุ้มค่าหรือไม่ และถ้าต้องการมีการออกแบบใหม่ต้องซื้อุปกรณ์ใดเพิ่ม สามารถนำทรัพยากรเก่ามาใช้กับระบบงานใหม่ ได้หรือไม่ ทรัพยากรในที่นี้ รวมถึงบุคคลากรในองค์กรด้วย เพื่อเพิ่มฐานความรู้ของบุคลากร </a:t>
            </a:r>
            <a:endParaRPr lang="th-TH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4454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วิธีรวบรวมข้อมูล</a:t>
            </a:r>
            <a:endParaRPr lang="th-TH" smtClean="0">
              <a:latin typeface="Angsana New" pitchFamily="18" charset="-34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การรวบรวมข้อมูล</a:t>
            </a:r>
            <a:r>
              <a:rPr lang="th-TH" altLang="zh-CN" smtClean="0">
                <a:latin typeface="Angsana New" pitchFamily="18" charset="-34"/>
              </a:rPr>
              <a:t>ขึ้นอยู่กับชนิดข้อมูลที่เราต้องการ  </a:t>
            </a:r>
          </a:p>
          <a:p>
            <a:pPr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แยกได้ดังต่อไปนี้</a:t>
            </a:r>
          </a:p>
          <a:p>
            <a:pPr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1. การรวบรวมจากเอกสาร (Documents)</a:t>
            </a:r>
          </a:p>
          <a:p>
            <a:pPr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2. แบบสอบถาม (Questionnaire)</a:t>
            </a:r>
          </a:p>
          <a:p>
            <a:pPr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3. การสัมภาษณ์ (Interview)</a:t>
            </a:r>
          </a:p>
          <a:p>
            <a:pPr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4. การสังเกต (Observation)</a:t>
            </a:r>
          </a:p>
        </p:txBody>
      </p:sp>
    </p:spTree>
    <p:extLst>
      <p:ext uri="{BB962C8B-B14F-4D97-AF65-F5344CB8AC3E}">
        <p14:creationId xmlns:p14="http://schemas.microsoft.com/office/powerpoint/2010/main" val="23243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การรวบรวมจากเอกสาร (Documents)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686800" cy="4144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sz="3400" smtClean="0">
                <a:latin typeface="Angsana New" pitchFamily="18" charset="-34"/>
              </a:rPr>
              <a:t>โครงสร้างขององค์กร (Organization Charts) , นโยบาย (Policy Manuals)</a:t>
            </a:r>
          </a:p>
          <a:p>
            <a:pPr>
              <a:lnSpc>
                <a:spcPct val="80000"/>
              </a:lnSpc>
            </a:pPr>
            <a:r>
              <a:rPr lang="th-TH" sz="3400" smtClean="0">
                <a:latin typeface="Angsana New" pitchFamily="18" charset="-34"/>
              </a:rPr>
              <a:t>คู่มือวิธีการปฏิบัติงาน (Methods and Prodeures Manuals)</a:t>
            </a:r>
          </a:p>
          <a:p>
            <a:pPr>
              <a:lnSpc>
                <a:spcPct val="80000"/>
              </a:lnSpc>
            </a:pPr>
            <a:r>
              <a:rPr lang="th-TH" sz="3400" smtClean="0">
                <a:latin typeface="Angsana New" pitchFamily="18" charset="-34"/>
              </a:rPr>
              <a:t>หน้าที่ความรับผิดชอบ (Job Descriptions)</a:t>
            </a:r>
          </a:p>
          <a:p>
            <a:pPr>
              <a:lnSpc>
                <a:spcPct val="80000"/>
              </a:lnSpc>
            </a:pPr>
            <a:r>
              <a:rPr lang="th-TH" sz="3400" smtClean="0">
                <a:latin typeface="Angsana New" pitchFamily="18" charset="-34"/>
              </a:rPr>
              <a:t>แบบฟอร์มรายงานต่าง ๆ (Forms and Reports)</a:t>
            </a:r>
          </a:p>
          <a:p>
            <a:pPr>
              <a:lnSpc>
                <a:spcPct val="80000"/>
              </a:lnSpc>
            </a:pPr>
            <a:r>
              <a:rPr lang="th-TH" sz="3400" smtClean="0">
                <a:latin typeface="Angsana New" pitchFamily="18" charset="-34"/>
              </a:rPr>
              <a:t>การรับ/ส่งเอกสารและกระบวนการทำงาน (Document Flow and Work Flow Diagrams)</a:t>
            </a:r>
          </a:p>
          <a:p>
            <a:pPr>
              <a:lnSpc>
                <a:spcPct val="80000"/>
              </a:lnSpc>
            </a:pPr>
            <a:r>
              <a:rPr lang="th-TH" sz="3400" smtClean="0">
                <a:latin typeface="Angsana New" pitchFamily="18" charset="-34"/>
              </a:rPr>
              <a:t>ระบบงาน (System Flowchats)</a:t>
            </a:r>
          </a:p>
        </p:txBody>
      </p:sp>
    </p:spTree>
    <p:extLst>
      <p:ext uri="{BB962C8B-B14F-4D97-AF65-F5344CB8AC3E}">
        <p14:creationId xmlns:p14="http://schemas.microsoft.com/office/powerpoint/2010/main" val="204234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3400" smtClean="0">
                <a:latin typeface="Angsana New" pitchFamily="18" charset="-34"/>
              </a:rPr>
              <a:t>	กรณีที่องค์กรมีระบบงานคอมพิวเตอร์อยู่แล้ว เอกสารที่ต้องศึกษาเพิ่มเติมคือ</a:t>
            </a:r>
          </a:p>
          <a:p>
            <a:r>
              <a:rPr lang="th-TH" sz="3400" smtClean="0">
                <a:latin typeface="Angsana New" pitchFamily="18" charset="-34"/>
              </a:rPr>
              <a:t>เอกสารเกี่ยวกับโปรแกรมคอมพิวเตอร์ (Computer Program Documentation)</a:t>
            </a:r>
          </a:p>
          <a:p>
            <a:r>
              <a:rPr lang="th-TH" sz="3400" smtClean="0">
                <a:latin typeface="Angsana New" pitchFamily="18" charset="-34"/>
              </a:rPr>
              <a:t>คำอธิบายข้อมูล (Data Dictionary listing)</a:t>
            </a:r>
          </a:p>
          <a:p>
            <a:r>
              <a:rPr lang="th-TH" sz="3400" smtClean="0">
                <a:latin typeface="Angsana New" pitchFamily="18" charset="-34"/>
              </a:rPr>
              <a:t>คู่มือการใช้ระบบงานคอมพิวเตอร์ (</a:t>
            </a:r>
            <a:r>
              <a:rPr lang="en-US" sz="3400" smtClean="0">
                <a:latin typeface="Angsana New" pitchFamily="18" charset="-34"/>
                <a:cs typeface="Cordia New" pitchFamily="34" charset="-34"/>
              </a:rPr>
              <a:t>Computer Operations Manuals)</a:t>
            </a:r>
            <a:r>
              <a:rPr lang="th-TH" sz="3400" smtClean="0">
                <a:latin typeface="Angsana New" pitchFamily="18" charset="-34"/>
              </a:rPr>
              <a:t> </a:t>
            </a:r>
          </a:p>
          <a:p>
            <a:endParaRPr lang="th-TH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213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แบบสอบถาม (Questionnaire)</a:t>
            </a:r>
            <a:endParaRPr lang="th-TH" smtClean="0">
              <a:latin typeface="Angsana New" pitchFamily="18" charset="-34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848600" cy="40290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คุณสมบัติของแบบสอบถาม</a:t>
            </a:r>
            <a:endParaRPr lang="th-TH" smtClean="0">
              <a:latin typeface="Angsana New" pitchFamily="18" charset="-34"/>
            </a:endParaRPr>
          </a:p>
          <a:p>
            <a:pPr>
              <a:lnSpc>
                <a:spcPct val="90000"/>
              </a:lnSpc>
            </a:pPr>
            <a:r>
              <a:rPr lang="th-TH" smtClean="0">
                <a:latin typeface="Angsana New" pitchFamily="18" charset="-34"/>
              </a:rPr>
              <a:t>1. แบบสอบถามที่ตรงประเด็น (Validity)</a:t>
            </a:r>
          </a:p>
          <a:p>
            <a:pPr>
              <a:lnSpc>
                <a:spcPct val="90000"/>
              </a:lnSpc>
            </a:pPr>
            <a:r>
              <a:rPr lang="th-TH" smtClean="0">
                <a:latin typeface="Angsana New" pitchFamily="18" charset="-34"/>
              </a:rPr>
              <a:t>2. มีความเชื่อถือได้ (Reliability)</a:t>
            </a:r>
          </a:p>
          <a:p>
            <a:pPr>
              <a:lnSpc>
                <a:spcPct val="90000"/>
              </a:lnSpc>
            </a:pPr>
            <a:r>
              <a:rPr lang="th-TH" smtClean="0">
                <a:latin typeface="Angsana New" pitchFamily="18" charset="-34"/>
              </a:rPr>
              <a:t>3. มีเหตุมีผล (Face validity)</a:t>
            </a:r>
            <a:endParaRPr lang="th-TH" b="1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30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600200"/>
            <a:ext cx="7661275" cy="4114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การวางแผนสำหรับการใช้แบบสอบถาม</a:t>
            </a:r>
            <a:endParaRPr lang="th-TH" smtClean="0">
              <a:latin typeface="Angsana New" pitchFamily="18" charset="-34"/>
            </a:endParaRPr>
          </a:p>
          <a:p>
            <a:r>
              <a:rPr lang="th-TH" smtClean="0">
                <a:latin typeface="Angsana New" pitchFamily="18" charset="-34"/>
              </a:rPr>
              <a:t>1. กำหนดวัตถุประสงค์ที่แน่นอนสำหรับการรวบรวมข้อมูลที่ต้องการ แบบสอบถามที่ได้นั้นต้องกำหนดทางเลือกข้อคิดเห็น เป็นทั้งคำถามปิดและคำถามเปิดเพื่อ ขอความคิดเห็นจากผู้ตอบ</a:t>
            </a:r>
          </a:p>
          <a:p>
            <a:r>
              <a:rPr lang="th-TH" smtClean="0">
                <a:latin typeface="Angsana New" pitchFamily="18" charset="-34"/>
              </a:rPr>
              <a:t>2. กำหนดผู้ตอบแบบสอบถาม ถ้ามีจำนวนผู้ตอบมากกว่าควรใช้การสุ่ม</a:t>
            </a:r>
          </a:p>
          <a:p>
            <a:r>
              <a:rPr lang="th-TH" smtClean="0">
                <a:latin typeface="Angsana New" pitchFamily="18" charset="-34"/>
              </a:rPr>
              <a:t>3. กำหนดแบบสอบถามเพื่อให้ผู้ตอบยอมรับแบบสอบถามนั้น</a:t>
            </a:r>
          </a:p>
          <a:p>
            <a:r>
              <a:rPr lang="th-TH" smtClean="0">
                <a:latin typeface="Angsana New" pitchFamily="18" charset="-34"/>
              </a:rPr>
              <a:t>4. กำหนดรูปแบบ (Forms) ของแบบสอบถามและวิธีการประเมินผล</a:t>
            </a:r>
          </a:p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76777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b="1" smtClean="0">
                <a:latin typeface="Angsana New" pitchFamily="18" charset="-34"/>
              </a:rPr>
              <a:t>ชนิดของคำถาม</a:t>
            </a:r>
            <a:endParaRPr lang="th-TH" sz="3600" smtClean="0">
              <a:latin typeface="Angsana New" pitchFamily="18" charset="-34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057400"/>
            <a:ext cx="7753350" cy="43735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400" b="1" smtClean="0">
                <a:latin typeface="Angsana New" pitchFamily="18" charset="-34"/>
              </a:rPr>
              <a:t>1. คำถามปลายเปิด (Open-ended questions)</a:t>
            </a:r>
            <a:r>
              <a:rPr lang="th-TH" sz="3400" smtClean="0">
                <a:latin typeface="Angsana New" pitchFamily="18" charset="-34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400" b="1" smtClean="0">
                <a:latin typeface="Angsana New" pitchFamily="18" charset="-34"/>
              </a:rPr>
              <a:t>2. คำถามปลายปิด (Closed-ended questions)</a:t>
            </a:r>
            <a:r>
              <a:rPr lang="th-TH" sz="3400" smtClean="0">
                <a:latin typeface="Angsana New" pitchFamily="18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317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4294967295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l" eaLnBrk="1" hangingPunct="1"/>
            <a:fld id="{4FF84FDF-2EEB-4A86-9282-ECF946EAC00B}" type="slidenum">
              <a:rPr lang="en-US" altLang="en-US" sz="1200" smtClean="0">
                <a:solidFill>
                  <a:schemeClr val="tx2"/>
                </a:solidFill>
              </a:rPr>
              <a:pPr algn="l" eaLnBrk="1" hangingPunct="1"/>
              <a:t>3</a:t>
            </a:fld>
            <a:endParaRPr lang="th-TH" altLang="en-US" sz="1200" smtClean="0">
              <a:solidFill>
                <a:schemeClr val="tx2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4000" b="1" dirty="0" smtClean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วงจรการพัฒนาระบบ </a:t>
            </a:r>
            <a:r>
              <a:rPr lang="en-US" altLang="th-TH" sz="4000" b="1" dirty="0" smtClean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(SDLC)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1"/>
            <a:r>
              <a:rPr lang="en-US" altLang="th-TH" sz="4400" dirty="0" smtClean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Waterfall SDLC </a:t>
            </a:r>
          </a:p>
          <a:p>
            <a:pPr lvl="1"/>
            <a:r>
              <a:rPr lang="en-US" altLang="th-TH" sz="4400" dirty="0" smtClean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Evolutionary SDLC</a:t>
            </a:r>
          </a:p>
          <a:p>
            <a:pPr lvl="1"/>
            <a:r>
              <a:rPr lang="en-US" altLang="th-TH" sz="4400" dirty="0" smtClean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Incremental SDLC</a:t>
            </a:r>
          </a:p>
          <a:p>
            <a:pPr lvl="1"/>
            <a:r>
              <a:rPr lang="en-US" altLang="th-TH" sz="4400" dirty="0" smtClean="0">
                <a:solidFill>
                  <a:srgbClr val="002060"/>
                </a:solidFill>
                <a:latin typeface="Browallia New" pitchFamily="34" charset="-34"/>
                <a:cs typeface="Browallia New" pitchFamily="34" charset="-34"/>
              </a:rPr>
              <a:t>Spiral SDLC</a:t>
            </a:r>
          </a:p>
        </p:txBody>
      </p:sp>
    </p:spTree>
    <p:extLst>
      <p:ext uri="{BB962C8B-B14F-4D97-AF65-F5344CB8AC3E}">
        <p14:creationId xmlns:p14="http://schemas.microsoft.com/office/powerpoint/2010/main" val="190813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b="1" smtClean="0">
                <a:latin typeface="Angsana New" pitchFamily="18" charset="-34"/>
              </a:rPr>
              <a:t>ชนิดของคำถาม</a:t>
            </a:r>
            <a:endParaRPr lang="th-TH" sz="3600" smtClean="0">
              <a:latin typeface="Angsana New" pitchFamily="18" charset="-34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6295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000" b="1" smtClean="0">
                <a:latin typeface="Angsana New" pitchFamily="18" charset="-34"/>
              </a:rPr>
              <a:t>1. คำถามปลายเปิด (Open-ended questions)</a:t>
            </a:r>
            <a:r>
              <a:rPr lang="th-TH" sz="3000" smtClean="0">
                <a:latin typeface="Angsana New" pitchFamily="18" charset="-34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h-TH" sz="3000" smtClean="0">
                <a:latin typeface="Angsana New" pitchFamily="18" charset="-34"/>
              </a:rPr>
              <a:t>เป็นแบบสอบถามที่ไม่มีทางเลือกให้เลือกตอบ แต่ให้ผู้ตอบแบบสอบถาม แสดงความคิดเห็นของตนเอง</a:t>
            </a:r>
            <a:r>
              <a:rPr lang="th-TH" sz="2700" smtClean="0">
                <a:latin typeface="Angsana New" pitchFamily="18" charset="-34"/>
              </a:rPr>
              <a:t>ได้อย่างอิสระ</a:t>
            </a:r>
            <a:endParaRPr lang="th-TH" sz="3000" b="1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527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ตัวอย่างคำถามปลายเปิด</a:t>
            </a:r>
          </a:p>
        </p:txBody>
      </p:sp>
      <p:sp>
        <p:nvSpPr>
          <p:cNvPr id="23555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mtClean="0"/>
              <a:t>เช่น</a:t>
            </a:r>
          </a:p>
          <a:p>
            <a:r>
              <a:rPr lang="th-TH" smtClean="0"/>
              <a:t>1.1 คุณคิดอย่างไรในการนำเอาระบบคอมพิวเตอร์มาใช้กับระบบงานในแผนกของคุณ</a:t>
            </a:r>
          </a:p>
          <a:p>
            <a:r>
              <a:rPr lang="th-TH" smtClean="0"/>
              <a:t>1.2 คุณจะทำอย่างไรให้ถึงเป้าหมายตามที่แผนกกำหนดไว้</a:t>
            </a:r>
          </a:p>
          <a:p>
            <a:r>
              <a:rPr lang="th-TH" smtClean="0"/>
              <a:t>1.3 อะไรที่คุณคิดว่าเป็นข้อผิดพลาดของการนำระบบคอมพิวเตอร์มาใช้ในแผนก</a:t>
            </a:r>
          </a:p>
          <a:p>
            <a:r>
              <a:rPr lang="th-TH" smtClean="0"/>
              <a:t>1.4 คุณใช้งานแบบฟอร์มนี้อย่างไร และมีการทำงานเป็นเช่นไรบ้าง</a:t>
            </a:r>
          </a:p>
        </p:txBody>
      </p:sp>
    </p:spTree>
    <p:extLst>
      <p:ext uri="{BB962C8B-B14F-4D97-AF65-F5344CB8AC3E}">
        <p14:creationId xmlns:p14="http://schemas.microsoft.com/office/powerpoint/2010/main" val="142693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smtClean="0"/>
          </a:p>
        </p:txBody>
      </p:sp>
      <p:sp>
        <p:nvSpPr>
          <p:cNvPr id="24579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000" b="1" smtClean="0">
                <a:latin typeface="Angsana New" pitchFamily="18" charset="-34"/>
              </a:rPr>
              <a:t>2. คำถามปลายปิด (Closed-ended questions)</a:t>
            </a:r>
            <a:r>
              <a:rPr lang="th-TH" sz="3000" smtClean="0">
                <a:latin typeface="Angsana New" pitchFamily="18" charset="-34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h-TH" sz="3000" smtClean="0">
                <a:latin typeface="Angsana New" pitchFamily="18" charset="-34"/>
              </a:rPr>
              <a:t>เป็นคำถามที่มีคำตอบให้ผู้ตอบแบบสอบถาม โดยการ เลือกคำตอบตามความคิดเห็น </a:t>
            </a:r>
          </a:p>
          <a:p>
            <a:pPr lvl="1">
              <a:lnSpc>
                <a:spcPct val="80000"/>
              </a:lnSpc>
            </a:pPr>
            <a:r>
              <a:rPr lang="th-TH" sz="3000" b="1" smtClean="0">
                <a:latin typeface="Angsana New" pitchFamily="18" charset="-34"/>
              </a:rPr>
              <a:t>Multiple – choice</a:t>
            </a:r>
            <a:r>
              <a:rPr lang="th-TH" sz="3000" smtClean="0">
                <a:latin typeface="Angsana New" pitchFamily="18" charset="-34"/>
              </a:rPr>
              <a:t>   เป็นตัวเลือกให้เลือกตอบ </a:t>
            </a:r>
            <a:endParaRPr lang="th-TH" sz="3000" b="1" smtClean="0">
              <a:latin typeface="Angsana New" pitchFamily="18" charset="-34"/>
            </a:endParaRPr>
          </a:p>
          <a:p>
            <a:pPr lvl="1">
              <a:lnSpc>
                <a:spcPct val="80000"/>
              </a:lnSpc>
            </a:pPr>
            <a:r>
              <a:rPr lang="th-TH" sz="3000" b="1" smtClean="0">
                <a:latin typeface="Angsana New" pitchFamily="18" charset="-34"/>
              </a:rPr>
              <a:t>Rating – Scale</a:t>
            </a:r>
            <a:r>
              <a:rPr lang="th-TH" sz="3000" smtClean="0">
                <a:latin typeface="Angsana New" pitchFamily="18" charset="-34"/>
              </a:rPr>
              <a:t>  เป็นคำถามที่ให้ตอบคำถามที่เป็นอัตราในการตอบคำถาม</a:t>
            </a:r>
          </a:p>
          <a:p>
            <a:pPr lvl="1">
              <a:lnSpc>
                <a:spcPct val="80000"/>
              </a:lnSpc>
            </a:pPr>
            <a:r>
              <a:rPr lang="th-TH" sz="3000" b="1" smtClean="0">
                <a:latin typeface="Angsana New" pitchFamily="18" charset="-34"/>
              </a:rPr>
              <a:t>Ranking – Scale</a:t>
            </a:r>
            <a:r>
              <a:rPr lang="th-TH" sz="3000" smtClean="0">
                <a:latin typeface="Angsana New" pitchFamily="18" charset="-34"/>
              </a:rPr>
              <a:t>  เป็นคำถามที่ผู้ตอบแบบสอบถามต้องเลือกคำตอบระดับความคิดเห็น เรียงลำดับความสำคัญ </a:t>
            </a:r>
          </a:p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12418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ตัวอย่างคำถามปลายปิด</a:t>
            </a:r>
          </a:p>
        </p:txBody>
      </p:sp>
      <p:sp>
        <p:nvSpPr>
          <p:cNvPr id="2560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28600" y="1981200"/>
            <a:ext cx="8382000" cy="4114800"/>
          </a:xfrm>
        </p:spPr>
        <p:txBody>
          <a:bodyPr>
            <a:normAutofit/>
          </a:bodyPr>
          <a:lstStyle/>
          <a:p>
            <a:r>
              <a:rPr lang="th-TH" smtClean="0"/>
              <a:t>2.1 คุณมาทำงานบริษัทนี้นานเท่าไรแล้ว</a:t>
            </a:r>
          </a:p>
          <a:p>
            <a:r>
              <a:rPr lang="th-TH" smtClean="0"/>
              <a:t>2.2 มีจำนวนรายงานที่คุณใช้ผ่านระบบคอมพิวเตอร์เท่าไรในแต่ละเดือน</a:t>
            </a:r>
          </a:p>
          <a:p>
            <a:r>
              <a:rPr lang="th-TH" smtClean="0"/>
              <a:t>2.3 ช่วยบอกสิ่งที่คุณให้ความสำคัญสูงสุดในการขายสินค้าสัก 2ข้อ</a:t>
            </a:r>
          </a:p>
          <a:p>
            <a:r>
              <a:rPr lang="th-TH" smtClean="0"/>
              <a:t>2.4 ใครเป็นผู้ที่ได้รับผลลัพธ์นี้บ้าง</a:t>
            </a:r>
          </a:p>
          <a:p>
            <a:r>
              <a:rPr lang="th-TH" smtClean="0"/>
              <a:t>2.5 คุณยอมรับรายงานการเงินของคุณที่พิมพ์จากเครื่องคอมพิวเตอร์หรือไม่</a:t>
            </a:r>
          </a:p>
          <a:p>
            <a:r>
              <a:rPr lang="th-TH" smtClean="0"/>
              <a:t>2.6 คุณคิดว่าแบบฟอร์มนี้สมบูรณ์หรือไม่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384949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b="1" smtClean="0">
                <a:latin typeface="Angsana New" pitchFamily="18" charset="-34"/>
              </a:rPr>
              <a:t>หลักการเขียนแบบสอบถาม</a:t>
            </a:r>
            <a:endParaRPr lang="th-TH" sz="3600" smtClean="0">
              <a:latin typeface="Angsana New" pitchFamily="18" charset="-34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27238"/>
            <a:ext cx="8229600" cy="4525962"/>
          </a:xfrm>
        </p:spPr>
        <p:txBody>
          <a:bodyPr/>
          <a:lstStyle/>
          <a:p>
            <a:pPr marL="982663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h-TH" sz="3200" smtClean="0">
                <a:latin typeface="Angsana New" pitchFamily="18" charset="-34"/>
              </a:rPr>
              <a:t>คำถามควรเป็นคำถามในเพียงหัวข้อเดียว</a:t>
            </a:r>
          </a:p>
          <a:p>
            <a:pPr marL="982663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h-TH" sz="3200" smtClean="0">
                <a:latin typeface="Angsana New" pitchFamily="18" charset="-34"/>
              </a:rPr>
              <a:t>คำถามควรเหมาะสมกับผู้ตอบที่จะตอบได้</a:t>
            </a:r>
          </a:p>
          <a:p>
            <a:pPr marL="982663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h-TH" sz="3200" smtClean="0">
                <a:latin typeface="Angsana New" pitchFamily="18" charset="-34"/>
              </a:rPr>
              <a:t>เรียงคำถามให้ต่อเนื่องสัมพันธ์กัน</a:t>
            </a:r>
          </a:p>
          <a:p>
            <a:pPr marL="982663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h-TH" sz="3200" smtClean="0">
                <a:latin typeface="Angsana New" pitchFamily="18" charset="-34"/>
              </a:rPr>
              <a:t>คำถามควรออกแบบสำหรับคะเนที่ง่ายในการวิเคราะห์</a:t>
            </a:r>
          </a:p>
          <a:p>
            <a:pPr marL="982663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h-TH" sz="3200" smtClean="0">
                <a:latin typeface="Angsana New" pitchFamily="18" charset="-34"/>
              </a:rPr>
              <a:t>คำถามควรเป็นคำถามที่ชัดเจน กะทัดรัด มีข้อความเข้าใจง่าย</a:t>
            </a:r>
          </a:p>
        </p:txBody>
      </p:sp>
    </p:spTree>
    <p:extLst>
      <p:ext uri="{BB962C8B-B14F-4D97-AF65-F5344CB8AC3E}">
        <p14:creationId xmlns:p14="http://schemas.microsoft.com/office/powerpoint/2010/main" val="1452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ข้อดีของแบบสอบถาม</a:t>
            </a:r>
            <a:endParaRPr lang="th-TH" smtClean="0">
              <a:latin typeface="Angsana New" pitchFamily="18" charset="-34"/>
            </a:endParaRPr>
          </a:p>
          <a:p>
            <a:pPr lvl="1">
              <a:buFont typeface="Wingdings" pitchFamily="2" charset="2"/>
              <a:buNone/>
            </a:pPr>
            <a:r>
              <a:rPr lang="th-TH" sz="3200" smtClean="0">
                <a:latin typeface="Angsana New" pitchFamily="18" charset="-34"/>
              </a:rPr>
              <a:t>1. ประหยัดเวลา</a:t>
            </a:r>
          </a:p>
          <a:p>
            <a:pPr lvl="1">
              <a:buFont typeface="Wingdings" pitchFamily="2" charset="2"/>
              <a:buNone/>
            </a:pPr>
            <a:r>
              <a:rPr lang="th-TH" sz="3200" smtClean="0">
                <a:latin typeface="Angsana New" pitchFamily="18" charset="-34"/>
              </a:rPr>
              <a:t>2. ง่าย สะดวก และรวดเร็ว</a:t>
            </a:r>
            <a:endParaRPr lang="th-TH" sz="3200" b="1" smtClean="0">
              <a:latin typeface="Angsana New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ข้อเสียของแบบสอบถาม</a:t>
            </a:r>
            <a:endParaRPr lang="th-TH" smtClean="0">
              <a:latin typeface="Angsana New" pitchFamily="18" charset="-34"/>
            </a:endParaRPr>
          </a:p>
          <a:p>
            <a:pPr lvl="1">
              <a:buFont typeface="Wingdings" pitchFamily="2" charset="2"/>
              <a:buNone/>
            </a:pPr>
            <a:r>
              <a:rPr lang="th-TH" sz="3200" smtClean="0">
                <a:latin typeface="Angsana New" pitchFamily="18" charset="-34"/>
              </a:rPr>
              <a:t>1. การทำแบบสอบถามที่ได้ผลตามความต้องนั้นยาก</a:t>
            </a:r>
          </a:p>
          <a:p>
            <a:pPr lvl="1">
              <a:buFont typeface="Wingdings" pitchFamily="2" charset="2"/>
              <a:buNone/>
            </a:pPr>
            <a:r>
              <a:rPr lang="th-TH" sz="3200" smtClean="0">
                <a:latin typeface="Angsana New" pitchFamily="18" charset="-34"/>
              </a:rPr>
              <a:t>2. มีข้อจำกัดในการได้ข้อมูลตามความต้องการ</a:t>
            </a:r>
            <a:endParaRPr lang="th-TH" sz="4400" smtClean="0">
              <a:latin typeface="Angsana New" pitchFamily="18" charset="-34"/>
            </a:endParaRPr>
          </a:p>
          <a:p>
            <a:endParaRPr lang="th-TH" sz="3600" smtClean="0"/>
          </a:p>
        </p:txBody>
      </p:sp>
    </p:spTree>
    <p:extLst>
      <p:ext uri="{BB962C8B-B14F-4D97-AF65-F5344CB8AC3E}">
        <p14:creationId xmlns:p14="http://schemas.microsoft.com/office/powerpoint/2010/main" val="17867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การสัมภาษณ์ (Interview)</a:t>
            </a:r>
            <a:endParaRPr lang="th-TH" smtClean="0">
              <a:latin typeface="Angsana New" pitchFamily="18" charset="-34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73213"/>
            <a:ext cx="8001000" cy="35321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>
                <a:latin typeface="Angsana New" pitchFamily="18" charset="-34"/>
              </a:rPr>
              <a:t>การเก็บรวบรวมข้อมูลโดยการพูดคุยซักถามบุคลากร </a:t>
            </a:r>
          </a:p>
          <a:p>
            <a:pPr fontAlgn="auto">
              <a:spcAft>
                <a:spcPts val="0"/>
              </a:spcAft>
              <a:defRPr/>
            </a:pPr>
            <a:r>
              <a:rPr lang="th-TH" smtClean="0">
                <a:latin typeface="Angsana New" pitchFamily="18" charset="-34"/>
              </a:rPr>
              <a:t>ควรศึกษาข้อมูลเกี่ยวกับองค์กรบางส่วนเพื่อเตรียมคำถามในการสัมภาษณ์ </a:t>
            </a:r>
          </a:p>
          <a:p>
            <a:pPr fontAlgn="auto">
              <a:spcAft>
                <a:spcPts val="0"/>
              </a:spcAft>
              <a:defRPr/>
            </a:pPr>
            <a:r>
              <a:rPr lang="th-TH" smtClean="0">
                <a:latin typeface="Angsana New" pitchFamily="18" charset="-34"/>
              </a:rPr>
              <a:t>ผู้ให้สัมภาษณ์อาจเป็นผู้บริหารระดับสูง ระดับกลาง ระดับล่าง จนถึงพนักงาน</a:t>
            </a:r>
          </a:p>
          <a:p>
            <a:pPr fontAlgn="auto">
              <a:spcAft>
                <a:spcPts val="0"/>
              </a:spcAft>
              <a:defRPr/>
            </a:pPr>
            <a:r>
              <a:rPr lang="th-TH" u="sng" smtClean="0">
                <a:solidFill>
                  <a:srgbClr val="FF3300"/>
                </a:solidFill>
                <a:latin typeface="Angsana New" pitchFamily="18" charset="-34"/>
              </a:rPr>
              <a:t>สิ่งที่ควรคำนึงถึงการสัมภาษณ์</a:t>
            </a:r>
            <a:r>
              <a:rPr lang="th-TH" smtClean="0">
                <a:latin typeface="Angsana New" pitchFamily="18" charset="-34"/>
              </a:rPr>
              <a:t>คือ ควรทำให้ผู้ถูกสัมภาษณ์รู้สึกว่าเป็นการสนทนากันตามปกติ โดยมิให้เขามีความรู้สึกว่าเขาจะถูกแย่งงาน และพยายามเปิดโอกาสให้เขาออกความคิดเห็นและมีส่วนร่วมในการออกแบบระบบ เพื่อให้เขา มีความรู้สึกที่ดีต่อระบบใหม่ที่กำลังพัฒนาขึ้น</a:t>
            </a:r>
          </a:p>
        </p:txBody>
      </p:sp>
    </p:spTree>
    <p:extLst>
      <p:ext uri="{BB962C8B-B14F-4D97-AF65-F5344CB8AC3E}">
        <p14:creationId xmlns:p14="http://schemas.microsoft.com/office/powerpoint/2010/main" val="31777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133600"/>
            <a:ext cx="7661275" cy="31543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สิ่งที่ควรหลีกเลี่ยงในการสัมภาษณ์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sz="3200" smtClean="0">
                <a:latin typeface="Angsana New" pitchFamily="18" charset="-34"/>
              </a:rPr>
              <a:t>1. การตั้งคำถามนำ (Beware of Leading questions)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sz="3200" smtClean="0">
                <a:latin typeface="Angsana New" pitchFamily="18" charset="-34"/>
              </a:rPr>
              <a:t>2. หลีกเลี่ยงการนำเพื่อสรุป (Avoid premature conclusion)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sz="3200" smtClean="0">
                <a:latin typeface="Angsana New" pitchFamily="18" charset="-34"/>
              </a:rPr>
              <a:t>3. ไม่ควรที่จะคล้อยตาม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th-TH" sz="3200" smtClean="0">
                <a:latin typeface="Angsana New" pitchFamily="18" charset="-34"/>
              </a:rPr>
              <a:t>4. อย่าถูกจูงใจโดยใคร</a:t>
            </a:r>
          </a:p>
        </p:txBody>
      </p:sp>
    </p:spTree>
    <p:extLst>
      <p:ext uri="{BB962C8B-B14F-4D97-AF65-F5344CB8AC3E}">
        <p14:creationId xmlns:p14="http://schemas.microsoft.com/office/powerpoint/2010/main" val="2649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ข้อดีของการสัมภาษณ์</a:t>
            </a:r>
            <a:endParaRPr lang="th-TH" smtClean="0">
              <a:latin typeface="Angsana New" pitchFamily="18" charset="-34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1. ข้อมูลที่ได้เป็นข้อมูลที่มีคุณภาพ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2. </a:t>
            </a:r>
            <a:r>
              <a:rPr lang="en-US" smtClean="0">
                <a:latin typeface="Angsana New" pitchFamily="18" charset="-34"/>
                <a:cs typeface="Cordia New" pitchFamily="34" charset="-34"/>
              </a:rPr>
              <a:t>SA</a:t>
            </a:r>
            <a:r>
              <a:rPr lang="th-TH" smtClean="0">
                <a:latin typeface="Angsana New" pitchFamily="18" charset="-34"/>
              </a:rPr>
              <a:t>ได้ความคิดเห็นและคำแนะนำในการออกแบบระบบ ทำให้ผู้ถูกสัมภาษณ์มีส่วนร่วมในการออกแบบ ซึ่งทำให้ลดการต่อต้านระบบใหม่</a:t>
            </a:r>
            <a:endParaRPr lang="th-TH" b="1" smtClean="0">
              <a:latin typeface="Angsana New" pitchFamily="18" charset="-34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smtClean="0">
                <a:latin typeface="Angsana New" pitchFamily="18" charset="-34"/>
              </a:rPr>
              <a:t>ข้อเสียของการสัมภาษณ์</a:t>
            </a:r>
            <a:endParaRPr lang="th-TH" smtClean="0">
              <a:latin typeface="Angsana New" pitchFamily="18" charset="-34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1. เสียเวลามาก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mtClean="0">
                <a:latin typeface="Angsana New" pitchFamily="18" charset="-34"/>
              </a:rPr>
              <a:t>2. </a:t>
            </a:r>
            <a:r>
              <a:rPr lang="en-US" smtClean="0">
                <a:latin typeface="Angsana New" pitchFamily="18" charset="-34"/>
                <a:cs typeface="Cordia New" pitchFamily="34" charset="-34"/>
              </a:rPr>
              <a:t>SA</a:t>
            </a:r>
            <a:r>
              <a:rPr lang="th-TH" smtClean="0">
                <a:latin typeface="Angsana New" pitchFamily="18" charset="-34"/>
              </a:rPr>
              <a:t>อาจคล้อยตามความคิดเห็นที่เป็นอคติ (Bias) ของผู้ถูกสัมภาษณ์</a:t>
            </a:r>
          </a:p>
          <a:p>
            <a:pPr>
              <a:lnSpc>
                <a:spcPct val="90000"/>
              </a:lnSpc>
            </a:pPr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0021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การสังเกต (Observation)</a:t>
            </a:r>
            <a:endParaRPr lang="th-TH" smtClean="0">
              <a:latin typeface="Angsana New" pitchFamily="18" charset="-34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dirty="0" smtClean="0">
                <a:latin typeface="CordiaUPC" pitchFamily="34" charset="-34"/>
                <a:cs typeface="CordiaUPC" pitchFamily="34" charset="-34"/>
              </a:rPr>
              <a:t>เป็นการรวบรวมข้อมูล โดยการดูกระบวนการทำงานจริง ๆ ของระบบอย่างเดียว  โดยต้องรู้ว่า จะสังเกตอะไร และต้องทำการบันทึกข้อมูลเกี่ยวกับการปฏิบัติงานในขณะสังเกต สรุปการสังเกต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dirty="0" smtClean="0">
                <a:latin typeface="CordiaUPC" pitchFamily="34" charset="-34"/>
                <a:cs typeface="CordiaUPC" pitchFamily="34" charset="-34"/>
              </a:rPr>
              <a:t>ข้อมูลที่ได้จะถูกต้องแม่นยำเพียงใด ขึ้นอยู่กับความสามารถของผู้สังเกตการณ์ ซึ่งผู้สังเกตการณ์ ต้องมีความละเอียดรอบคอบมีไหวพริบและความยุติธรรม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dirty="0" smtClean="0">
                <a:latin typeface="CordiaUPC" pitchFamily="34" charset="-34"/>
                <a:cs typeface="CordiaUPC" pitchFamily="34" charset="-34"/>
              </a:rPr>
              <a:t>การสังเกตการปฏิบัติการในองค์การ อาจกระทำโดยให้ผู้สังเกตรู้ตัว หรือสังเกต โดยไม่ให้ผู้ถูกสังเกตรู้ตัวก็ได้</a:t>
            </a:r>
            <a:endParaRPr lang="th-TH" b="1" dirty="0" smtClean="0">
              <a:latin typeface="CordiaUPC" pitchFamily="34" charset="-34"/>
              <a:cs typeface="CordiaUPC" pitchFamily="34" charset="-34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dirty="0" smtClean="0">
                <a:latin typeface="CordiaUPC" pitchFamily="34" charset="-34"/>
                <a:cs typeface="CordiaUPC" pitchFamily="34" charset="-34"/>
              </a:rPr>
              <a:t/>
            </a:r>
            <a:br>
              <a:rPr lang="th-TH" dirty="0" smtClean="0">
                <a:latin typeface="CordiaUPC" pitchFamily="34" charset="-34"/>
                <a:cs typeface="CordiaUPC" pitchFamily="34" charset="-34"/>
              </a:rPr>
            </a:br>
            <a:r>
              <a:rPr lang="th-TH" dirty="0" smtClean="0">
                <a:latin typeface="CordiaUPC" pitchFamily="34" charset="-34"/>
                <a:cs typeface="CordiaUPC" pitchFamily="34" charset="-34"/>
              </a:rPr>
              <a:t/>
            </a:r>
            <a:br>
              <a:rPr lang="th-TH" dirty="0" smtClean="0">
                <a:latin typeface="CordiaUPC" pitchFamily="34" charset="-34"/>
                <a:cs typeface="CordiaUPC" pitchFamily="34" charset="-34"/>
              </a:rPr>
            </a:br>
            <a:endParaRPr lang="th-TH" dirty="0" smtClean="0">
              <a:latin typeface="CordiaUPC" pitchFamily="34" charset="-34"/>
              <a:cs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126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Waterfall Model</a:t>
            </a:r>
            <a:endParaRPr lang="th-TH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233823"/>
              </p:ext>
            </p:extLst>
          </p:nvPr>
        </p:nvGraphicFramePr>
        <p:xfrm>
          <a:off x="961384" y="1844823"/>
          <a:ext cx="5446804" cy="417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3" name="กลุ่ม 12"/>
          <p:cNvGrpSpPr/>
          <p:nvPr/>
        </p:nvGrpSpPr>
        <p:grpSpPr>
          <a:xfrm>
            <a:off x="2627784" y="6134577"/>
            <a:ext cx="4194038" cy="750807"/>
            <a:chOff x="1341509" y="3660886"/>
            <a:chExt cx="4491138" cy="803609"/>
          </a:xfrm>
        </p:grpSpPr>
        <p:sp>
          <p:nvSpPr>
            <p:cNvPr id="17" name="สี่เหลี่ยมผืนผ้ามุมมน 16"/>
            <p:cNvSpPr/>
            <p:nvPr/>
          </p:nvSpPr>
          <p:spPr>
            <a:xfrm>
              <a:off x="1341509" y="3660886"/>
              <a:ext cx="4491138" cy="8036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สี่เหลี่ยมผืนผ้ามุมมน 4"/>
            <p:cNvSpPr/>
            <p:nvPr/>
          </p:nvSpPr>
          <p:spPr>
            <a:xfrm>
              <a:off x="1365046" y="3684423"/>
              <a:ext cx="3586341" cy="756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3200" kern="1200" dirty="0" smtClean="0"/>
                <a:t>การบำรุงรักษาระบบ</a:t>
              </a:r>
              <a:endParaRPr lang="th-TH" sz="3200" kern="1200" dirty="0"/>
            </a:p>
          </p:txBody>
        </p:sp>
      </p:grpSp>
      <p:grpSp>
        <p:nvGrpSpPr>
          <p:cNvPr id="14" name="กลุ่ม 13"/>
          <p:cNvGrpSpPr/>
          <p:nvPr/>
        </p:nvGrpSpPr>
        <p:grpSpPr>
          <a:xfrm>
            <a:off x="5934713" y="5783490"/>
            <a:ext cx="487792" cy="488025"/>
            <a:chOff x="4974924" y="3328281"/>
            <a:chExt cx="522346" cy="522346"/>
          </a:xfrm>
        </p:grpSpPr>
        <p:sp>
          <p:nvSpPr>
            <p:cNvPr id="15" name="ลูกศรลง 14"/>
            <p:cNvSpPr/>
            <p:nvPr/>
          </p:nvSpPr>
          <p:spPr>
            <a:xfrm>
              <a:off x="4974924" y="3328281"/>
              <a:ext cx="522346" cy="522346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ลูกศรลง 6"/>
            <p:cNvSpPr/>
            <p:nvPr/>
          </p:nvSpPr>
          <p:spPr>
            <a:xfrm>
              <a:off x="5092452" y="3328281"/>
              <a:ext cx="287290" cy="393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h-TH" sz="32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40044204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>
              <a:latin typeface="Angsana New" pitchFamily="18" charset="-34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966075" cy="353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CordiaUPC" pitchFamily="34" charset="-34"/>
                <a:cs typeface="CordiaUPC" pitchFamily="34" charset="-34"/>
              </a:rPr>
              <a:t>ข้อดีของการสังเกต</a:t>
            </a:r>
            <a:endParaRPr lang="th-TH" dirty="0" smtClean="0">
              <a:latin typeface="CordiaUPC" pitchFamily="34" charset="-34"/>
              <a:cs typeface="CordiaUPC" pitchFamily="34" charset="-34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latin typeface="CordiaUPC" pitchFamily="34" charset="-34"/>
                <a:cs typeface="CordiaUPC" pitchFamily="34" charset="-34"/>
              </a:rPr>
              <a:t>1. ข้อมูลที่ได้จากเหตุการณ์จริง ๆ (</a:t>
            </a:r>
            <a:r>
              <a:rPr lang="th-TH" dirty="0" err="1" smtClean="0">
                <a:latin typeface="CordiaUPC" pitchFamily="34" charset="-34"/>
                <a:cs typeface="CordiaUPC" pitchFamily="34" charset="-34"/>
              </a:rPr>
              <a:t>System</a:t>
            </a:r>
            <a:r>
              <a:rPr lang="th-TH" dirty="0" smtClean="0">
                <a:latin typeface="CordiaUPC" pitchFamily="34" charset="-34"/>
                <a:cs typeface="CordiaUPC" pitchFamily="34" charset="-34"/>
              </a:rPr>
              <a:t>-</a:t>
            </a:r>
            <a:r>
              <a:rPr lang="th-TH" dirty="0" err="1" smtClean="0">
                <a:latin typeface="CordiaUPC" pitchFamily="34" charset="-34"/>
                <a:cs typeface="CordiaUPC" pitchFamily="34" charset="-34"/>
              </a:rPr>
              <a:t>related</a:t>
            </a:r>
            <a:r>
              <a:rPr lang="th-TH" dirty="0" smtClean="0">
                <a:latin typeface="CordiaUPC" pitchFamily="34" charset="-34"/>
                <a:cs typeface="CordiaUPC" pitchFamily="34" charset="-34"/>
              </a:rPr>
              <a:t> </a:t>
            </a:r>
            <a:r>
              <a:rPr lang="th-TH" dirty="0" err="1" smtClean="0">
                <a:latin typeface="CordiaUPC" pitchFamily="34" charset="-34"/>
                <a:cs typeface="CordiaUPC" pitchFamily="34" charset="-34"/>
              </a:rPr>
              <a:t>tasks</a:t>
            </a:r>
            <a:r>
              <a:rPr lang="th-TH" dirty="0" smtClean="0">
                <a:latin typeface="CordiaUPC" pitchFamily="34" charset="-34"/>
                <a:cs typeface="CordiaUPC" pitchFamily="34" charset="-34"/>
              </a:rPr>
              <a:t>) ซึ่งเป็นข้อมูลที่เชื่อถือได้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latin typeface="CordiaUPC" pitchFamily="34" charset="-34"/>
                <a:cs typeface="CordiaUPC" pitchFamily="34" charset="-34"/>
              </a:rPr>
              <a:t>2. ข้อมูลที่ได้จากการเก็บข้อมูล จากการสังเกตโดย ไม่มีการเตรียมตัว เหมือนการทำแบบสอบถาม หรือการสัมภาษณ์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latin typeface="CordiaUPC" pitchFamily="34" charset="-34"/>
                <a:cs typeface="CordiaUPC" pitchFamily="34" charset="-34"/>
              </a:rPr>
              <a:t>3. ข้อมูลที่ได้เป็นข้อมูลที่น่าเชื่อมาก เนื่องจากผู้สังเกตการณ์เป็นผู้เห็นเหตุการณ์จริงๆ ด้วยตา</a:t>
            </a:r>
            <a:endParaRPr lang="th-TH" b="1" dirty="0" smtClean="0">
              <a:latin typeface="CordiaUPC" pitchFamily="34" charset="-34"/>
              <a:cs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0261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th-TH" sz="3600" b="1" smtClean="0">
                <a:latin typeface="Angsana New" pitchFamily="18" charset="-34"/>
              </a:rPr>
              <a:t>ข้อเสียของการสังเกต</a:t>
            </a:r>
            <a:endParaRPr lang="th-TH" sz="3600" smtClean="0">
              <a:latin typeface="Angsana New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th-TH" sz="3600" smtClean="0">
                <a:latin typeface="Angsana New" pitchFamily="18" charset="-34"/>
              </a:rPr>
              <a:t>1. ไม่สะดวก กรณีที่กระบวนการเกิดขึ้นไม่บ่อยก็ต้องใช้เวลา</a:t>
            </a:r>
          </a:p>
          <a:p>
            <a:pPr>
              <a:buFont typeface="Wingdings" pitchFamily="2" charset="2"/>
              <a:buNone/>
            </a:pPr>
            <a:r>
              <a:rPr lang="th-TH" sz="3600" smtClean="0">
                <a:latin typeface="Angsana New" pitchFamily="18" charset="-34"/>
              </a:rPr>
              <a:t>2. กรณีที่บุคลากรรู้ว่ามีคนสังเกตการทำงานของเขา เขาอาจจะไม่ได้ทำเหมือนปกติ ที่เคยทำ ทำให้ได้ข้อมูลที่ไม่ตรงกับความจริง</a:t>
            </a:r>
          </a:p>
          <a:p>
            <a:pPr>
              <a:buFont typeface="Wingdings" pitchFamily="2" charset="2"/>
              <a:buNone/>
            </a:pPr>
            <a:r>
              <a:rPr lang="th-TH" sz="3600" smtClean="0">
                <a:latin typeface="Angsana New" pitchFamily="18" charset="-34"/>
              </a:rPr>
              <a:t>3. ต้องใช้คนที่มีความสามารถสูงในการสังเกต</a:t>
            </a:r>
          </a:p>
          <a:p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93936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latin typeface="Angsana New" pitchFamily="18" charset="-34"/>
              </a:rPr>
              <a:t>การสุ่ม (Sampling)</a:t>
            </a:r>
            <a:endParaRPr lang="th-TH" smtClean="0">
              <a:latin typeface="Angsana New" pitchFamily="18" charset="-34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smtClean="0">
                <a:latin typeface="Angsana New" pitchFamily="18" charset="-34"/>
              </a:rPr>
              <a:t>การสุ่มใช้กับการหาข้อมูลที่มีบุคลากรจำนวนมาก เหตุการณ์มากและ มีการเปลี่ยนแปลง </a:t>
            </a:r>
          </a:p>
          <a:p>
            <a:r>
              <a:rPr lang="th-TH" smtClean="0">
                <a:latin typeface="Angsana New" pitchFamily="18" charset="-34"/>
              </a:rPr>
              <a:t>การทำงานมากไม่สามารศึกษาจากทุกกลุ่ม ทุกกระบวนการได้ ซึ่งทำให้เสียเวลา และค่าใช้จ่ายมาก </a:t>
            </a:r>
          </a:p>
          <a:p>
            <a:r>
              <a:rPr lang="th-TH" smtClean="0">
                <a:latin typeface="Angsana New" pitchFamily="18" charset="-34"/>
              </a:rPr>
              <a:t>นำเอาวิธีทางสถิติ มาช่วยโดยการใช้การสุ่มเอาข้อมูลบางส่วน</a:t>
            </a:r>
          </a:p>
        </p:txBody>
      </p:sp>
    </p:spTree>
    <p:extLst>
      <p:ext uri="{BB962C8B-B14F-4D97-AF65-F5344CB8AC3E}">
        <p14:creationId xmlns:p14="http://schemas.microsoft.com/office/powerpoint/2010/main" val="231864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C:\Users\555555\Desktop\15200476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-32610"/>
            <a:ext cx="5060662" cy="7158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 descr="C:\Users\hp430\Desktop\LMS\incremental-mo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033688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467544" y="476672"/>
            <a:ext cx="38170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th-TH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Incremental SDLC</a:t>
            </a:r>
          </a:p>
        </p:txBody>
      </p:sp>
    </p:spTree>
    <p:extLst>
      <p:ext uri="{BB962C8B-B14F-4D97-AF65-F5344CB8AC3E}">
        <p14:creationId xmlns:p14="http://schemas.microsoft.com/office/powerpoint/2010/main" val="1507347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4294967295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l" eaLnBrk="1" hangingPunct="1"/>
            <a:fld id="{17931777-088C-4CDA-88B3-9715F1EDDE8A}" type="slidenum">
              <a:rPr lang="en-US" altLang="en-US" sz="1200" smtClean="0">
                <a:solidFill>
                  <a:schemeClr val="tx2"/>
                </a:solidFill>
              </a:rPr>
              <a:pPr algn="l" eaLnBrk="1" hangingPunct="1"/>
              <a:t>6</a:t>
            </a:fld>
            <a:endParaRPr lang="th-TH" altLang="en-US" sz="1200" smtClean="0">
              <a:solidFill>
                <a:schemeClr val="tx2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b="1" dirty="0" smtClean="0">
                <a:latin typeface="Browallia New" pitchFamily="34" charset="-34"/>
                <a:cs typeface="Browallia New" pitchFamily="34" charset="-34"/>
              </a:rPr>
              <a:t>Spiral SDLC</a:t>
            </a:r>
          </a:p>
        </p:txBody>
      </p:sp>
      <p:sp>
        <p:nvSpPr>
          <p:cNvPr id="9220" name="Oval 3"/>
          <p:cNvSpPr>
            <a:spLocks noChangeArrowheads="1"/>
          </p:cNvSpPr>
          <p:nvPr/>
        </p:nvSpPr>
        <p:spPr bwMode="auto">
          <a:xfrm>
            <a:off x="1187450" y="1844675"/>
            <a:ext cx="7200900" cy="43926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9221" name="Oval 4"/>
          <p:cNvSpPr>
            <a:spLocks noChangeArrowheads="1"/>
          </p:cNvSpPr>
          <p:nvPr/>
        </p:nvSpPr>
        <p:spPr bwMode="auto">
          <a:xfrm>
            <a:off x="1763713" y="2205038"/>
            <a:ext cx="6048375" cy="35290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2268538" y="2492375"/>
            <a:ext cx="5040312" cy="2881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9223" name="Oval 6"/>
          <p:cNvSpPr>
            <a:spLocks noChangeArrowheads="1"/>
          </p:cNvSpPr>
          <p:nvPr/>
        </p:nvSpPr>
        <p:spPr bwMode="auto">
          <a:xfrm>
            <a:off x="2628900" y="2708275"/>
            <a:ext cx="4319588" cy="2449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9224" name="Oval 7"/>
          <p:cNvSpPr>
            <a:spLocks noChangeArrowheads="1"/>
          </p:cNvSpPr>
          <p:nvPr/>
        </p:nvSpPr>
        <p:spPr bwMode="auto">
          <a:xfrm>
            <a:off x="3059113" y="2925763"/>
            <a:ext cx="3455987" cy="2016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973138" y="1628775"/>
            <a:ext cx="7559675" cy="45354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V="1">
            <a:off x="1116013" y="1628775"/>
            <a:ext cx="7200900" cy="453707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3492500" y="3644900"/>
            <a:ext cx="2505075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th-TH" sz="2400" b="1">
                <a:latin typeface="Garamond" pitchFamily="18" charset="0"/>
                <a:cs typeface="Arial" pitchFamily="34" charset="0"/>
              </a:rPr>
              <a:t>Plan first iteration</a:t>
            </a:r>
          </a:p>
        </p:txBody>
      </p:sp>
      <p:sp>
        <p:nvSpPr>
          <p:cNvPr id="9228" name="Text Box 11"/>
          <p:cNvSpPr txBox="1">
            <a:spLocks noChangeArrowheads="1"/>
          </p:cNvSpPr>
          <p:nvPr/>
        </p:nvSpPr>
        <p:spPr bwMode="auto">
          <a:xfrm>
            <a:off x="4211638" y="1341438"/>
            <a:ext cx="1035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b="1">
                <a:latin typeface="Garamond" pitchFamily="18" charset="0"/>
              </a:rPr>
              <a:t>ออกแบบ</a:t>
            </a:r>
            <a:endParaRPr lang="en-US" altLang="th-TH" b="1">
              <a:latin typeface="Garamond" pitchFamily="18" charset="0"/>
            </a:endParaRPr>
          </a:p>
        </p:txBody>
      </p:sp>
      <p:sp>
        <p:nvSpPr>
          <p:cNvPr id="9229" name="Text Box 12"/>
          <p:cNvSpPr txBox="1">
            <a:spLocks noChangeArrowheads="1"/>
          </p:cNvSpPr>
          <p:nvPr/>
        </p:nvSpPr>
        <p:spPr bwMode="auto">
          <a:xfrm>
            <a:off x="4211638" y="6294438"/>
            <a:ext cx="968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b="1">
                <a:latin typeface="Garamond" pitchFamily="18" charset="0"/>
              </a:rPr>
              <a:t>วางแผน</a:t>
            </a:r>
            <a:endParaRPr lang="en-US" altLang="th-TH" b="1">
              <a:latin typeface="Garamond" pitchFamily="18" charset="0"/>
            </a:endParaRPr>
          </a:p>
        </p:txBody>
      </p:sp>
      <p:sp>
        <p:nvSpPr>
          <p:cNvPr id="9230" name="Text Box 13"/>
          <p:cNvSpPr txBox="1">
            <a:spLocks noChangeArrowheads="1"/>
          </p:cNvSpPr>
          <p:nvPr/>
        </p:nvSpPr>
        <p:spPr bwMode="auto">
          <a:xfrm>
            <a:off x="8329613" y="2951163"/>
            <a:ext cx="54927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2400" b="1">
                <a:latin typeface="Garamond" pitchFamily="18" charset="0"/>
              </a:rPr>
              <a:t>ทดสอบและประเมินผล</a:t>
            </a:r>
            <a:endParaRPr lang="en-US" altLang="th-TH" sz="2400" b="1">
              <a:latin typeface="Garamond" pitchFamily="18" charset="0"/>
            </a:endParaRPr>
          </a:p>
        </p:txBody>
      </p:sp>
      <p:sp>
        <p:nvSpPr>
          <p:cNvPr id="9231" name="Text Box 14"/>
          <p:cNvSpPr txBox="1">
            <a:spLocks noChangeArrowheads="1"/>
          </p:cNvSpPr>
          <p:nvPr/>
        </p:nvSpPr>
        <p:spPr bwMode="auto">
          <a:xfrm rot="10800000">
            <a:off x="539750" y="2957513"/>
            <a:ext cx="549275" cy="236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2400" b="1">
                <a:latin typeface="Garamond" pitchFamily="18" charset="0"/>
              </a:rPr>
              <a:t>วิเคราะห์และออกแบบระบบ</a:t>
            </a:r>
            <a:endParaRPr lang="en-US" altLang="th-TH" sz="2400" b="1">
              <a:latin typeface="Garamond" pitchFamily="18" charset="0"/>
            </a:endParaRPr>
          </a:p>
        </p:txBody>
      </p:sp>
      <p:sp>
        <p:nvSpPr>
          <p:cNvPr id="9232" name="AutoShape 15"/>
          <p:cNvSpPr>
            <a:spLocks noChangeArrowheads="1"/>
          </p:cNvSpPr>
          <p:nvPr/>
        </p:nvSpPr>
        <p:spPr bwMode="auto">
          <a:xfrm rot="-5400000">
            <a:off x="1510507" y="3393281"/>
            <a:ext cx="2160588" cy="936625"/>
          </a:xfrm>
          <a:prstGeom prst="curvedDownArrow">
            <a:avLst>
              <a:gd name="adj1" fmla="val 47471"/>
              <a:gd name="adj2" fmla="val 93606"/>
              <a:gd name="adj3" fmla="val 33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  <p:sp>
        <p:nvSpPr>
          <p:cNvPr id="9233" name="Text Box 16"/>
          <p:cNvSpPr txBox="1">
            <a:spLocks noChangeArrowheads="1"/>
          </p:cNvSpPr>
          <p:nvPr/>
        </p:nvSpPr>
        <p:spPr bwMode="auto">
          <a:xfrm>
            <a:off x="4984750" y="1824038"/>
            <a:ext cx="1495425" cy="3667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>
                <a:solidFill>
                  <a:schemeClr val="bg1"/>
                </a:solidFill>
                <a:latin typeface="Garamond" pitchFamily="18" charset="0"/>
              </a:rPr>
              <a:t>สร้างต้นแบบรอบที่ 4</a:t>
            </a:r>
            <a:endParaRPr lang="en-US" altLang="th-TH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9234" name="Text Box 17"/>
          <p:cNvSpPr txBox="1">
            <a:spLocks noChangeArrowheads="1"/>
          </p:cNvSpPr>
          <p:nvPr/>
        </p:nvSpPr>
        <p:spPr bwMode="auto">
          <a:xfrm>
            <a:off x="4989513" y="2270125"/>
            <a:ext cx="1527175" cy="3667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>
                <a:solidFill>
                  <a:schemeClr val="bg1"/>
                </a:solidFill>
                <a:latin typeface="Garamond" pitchFamily="18" charset="0"/>
              </a:rPr>
              <a:t>สร้างต้นแบบรอบที่ </a:t>
            </a:r>
            <a:r>
              <a:rPr lang="en-US" altLang="th-TH">
                <a:solidFill>
                  <a:schemeClr val="bg1"/>
                </a:solidFill>
                <a:latin typeface="Garamond" pitchFamily="18" charset="0"/>
              </a:rPr>
              <a:t>3</a:t>
            </a:r>
          </a:p>
        </p:txBody>
      </p:sp>
      <p:sp>
        <p:nvSpPr>
          <p:cNvPr id="9235" name="Text Box 18"/>
          <p:cNvSpPr txBox="1">
            <a:spLocks noChangeArrowheads="1"/>
          </p:cNvSpPr>
          <p:nvPr/>
        </p:nvSpPr>
        <p:spPr bwMode="auto">
          <a:xfrm>
            <a:off x="5003800" y="2781300"/>
            <a:ext cx="1527175" cy="3667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>
                <a:solidFill>
                  <a:schemeClr val="bg1"/>
                </a:solidFill>
                <a:latin typeface="Garamond" pitchFamily="18" charset="0"/>
              </a:rPr>
              <a:t>สร้างต้นแบบรอบที่ </a:t>
            </a:r>
            <a:r>
              <a:rPr lang="en-US" altLang="th-TH">
                <a:solidFill>
                  <a:schemeClr val="bg1"/>
                </a:solidFill>
                <a:latin typeface="Garamond" pitchFamily="18" charset="0"/>
              </a:rPr>
              <a:t>2</a:t>
            </a:r>
          </a:p>
        </p:txBody>
      </p:sp>
      <p:sp>
        <p:nvSpPr>
          <p:cNvPr id="9236" name="Text Box 19"/>
          <p:cNvSpPr txBox="1">
            <a:spLocks noChangeArrowheads="1"/>
          </p:cNvSpPr>
          <p:nvPr/>
        </p:nvSpPr>
        <p:spPr bwMode="auto">
          <a:xfrm>
            <a:off x="5003800" y="3227388"/>
            <a:ext cx="1527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>
                <a:solidFill>
                  <a:schemeClr val="bg1"/>
                </a:solidFill>
                <a:latin typeface="Garamond" pitchFamily="18" charset="0"/>
              </a:rPr>
              <a:t>สร้างต้นแบบรอบที่ </a:t>
            </a:r>
            <a:r>
              <a:rPr lang="en-US" altLang="th-TH">
                <a:solidFill>
                  <a:schemeClr val="bg1"/>
                </a:solidFill>
                <a:latin typeface="Garamond" pitchFamily="18" charset="0"/>
              </a:rPr>
              <a:t>1</a:t>
            </a:r>
          </a:p>
        </p:txBody>
      </p:sp>
      <p:sp>
        <p:nvSpPr>
          <p:cNvPr id="9237" name="AutoShape 20"/>
          <p:cNvSpPr>
            <a:spLocks noChangeArrowheads="1"/>
          </p:cNvSpPr>
          <p:nvPr/>
        </p:nvSpPr>
        <p:spPr bwMode="auto">
          <a:xfrm>
            <a:off x="6732588" y="2924175"/>
            <a:ext cx="792162" cy="2160588"/>
          </a:xfrm>
          <a:prstGeom prst="curvedLeftArrow">
            <a:avLst>
              <a:gd name="adj1" fmla="val 54549"/>
              <a:gd name="adj2" fmla="val 109098"/>
              <a:gd name="adj3" fmla="val 33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 altLang="th-TH"/>
          </a:p>
        </p:txBody>
      </p:sp>
    </p:spTree>
    <p:extLst>
      <p:ext uri="{BB962C8B-B14F-4D97-AF65-F5344CB8AC3E}">
        <p14:creationId xmlns:p14="http://schemas.microsoft.com/office/powerpoint/2010/main" val="19253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441324" y="548680"/>
            <a:ext cx="83216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3200" b="1" dirty="0">
                <a:latin typeface="Angsana New" pitchFamily="18" charset="-34"/>
              </a:rPr>
              <a:t>วงจรการพัฒนาระบบ </a:t>
            </a:r>
            <a:r>
              <a:rPr lang="en-US" altLang="th-TH" sz="3200" b="1" dirty="0">
                <a:latin typeface="Angsana New" pitchFamily="18" charset="-34"/>
              </a:rPr>
              <a:t>(System Development Life Cycle: SDLC)</a:t>
            </a:r>
            <a:r>
              <a:rPr lang="en-US" altLang="th-TH" sz="3200" dirty="0">
                <a:latin typeface="Angsana New" pitchFamily="18" charset="-34"/>
              </a:rPr>
              <a:t> </a:t>
            </a:r>
            <a:r>
              <a:rPr lang="th-TH" altLang="th-TH" sz="3200" dirty="0">
                <a:latin typeface="Angsana New" pitchFamily="18" charset="-34"/>
              </a:rPr>
              <a:t> </a:t>
            </a:r>
          </a:p>
          <a:p>
            <a:pPr eaLnBrk="1" hangingPunct="1"/>
            <a:r>
              <a:rPr lang="th-TH" altLang="th-TH" sz="3200" dirty="0">
                <a:latin typeface="Angsana New" pitchFamily="18" charset="-34"/>
              </a:rPr>
              <a:t>7  ขั้นตอน  ได้แก่</a:t>
            </a:r>
          </a:p>
          <a:p>
            <a:pPr eaLnBrk="1" hangingPunct="1"/>
            <a:r>
              <a:rPr lang="th-TH" altLang="th-TH" sz="3200" b="1" dirty="0">
                <a:latin typeface="Angsana New" pitchFamily="18" charset="-34"/>
              </a:rPr>
              <a:t>1. ค้นหาและเลือกสรรโครงการ </a:t>
            </a:r>
            <a:r>
              <a:rPr lang="en-US" altLang="th-TH" sz="3200" b="1" dirty="0">
                <a:latin typeface="Angsana New" pitchFamily="18" charset="-34"/>
              </a:rPr>
              <a:t>(Project  Identification</a:t>
            </a:r>
            <a:r>
              <a:rPr lang="en-US" altLang="th-TH" sz="3200" dirty="0">
                <a:latin typeface="Angsana New" pitchFamily="18" charset="-34"/>
              </a:rPr>
              <a:t>)</a:t>
            </a:r>
          </a:p>
          <a:p>
            <a:pPr eaLnBrk="1" hangingPunct="1"/>
            <a:r>
              <a:rPr lang="en-US" altLang="th-TH" sz="3200" dirty="0">
                <a:latin typeface="Angsana New" pitchFamily="18" charset="-34"/>
              </a:rPr>
              <a:t>    - </a:t>
            </a:r>
            <a:r>
              <a:rPr lang="th-TH" altLang="th-TH" sz="3200" dirty="0">
                <a:latin typeface="Angsana New" pitchFamily="18" charset="-34"/>
              </a:rPr>
              <a:t>ค้นหาโครงการพัฒนาระบบ</a:t>
            </a:r>
          </a:p>
          <a:p>
            <a:pPr eaLnBrk="1" hangingPunct="1"/>
            <a:r>
              <a:rPr lang="th-TH" altLang="th-TH" sz="3200" dirty="0">
                <a:latin typeface="Angsana New" pitchFamily="18" charset="-34"/>
              </a:rPr>
              <a:t>    - จำแนกและจัดลำดับโครงการ</a:t>
            </a:r>
          </a:p>
          <a:p>
            <a:pPr eaLnBrk="1" hangingPunct="1"/>
            <a:r>
              <a:rPr lang="th-TH" altLang="th-TH" sz="3200" dirty="0">
                <a:latin typeface="Angsana New" pitchFamily="18" charset="-34"/>
              </a:rPr>
              <a:t>    - เลือกโครงการที่เหมาะสมที่สุด</a:t>
            </a:r>
          </a:p>
          <a:p>
            <a:pPr eaLnBrk="1" hangingPunct="1"/>
            <a:r>
              <a:rPr lang="th-TH" altLang="th-TH" sz="3200" b="1" dirty="0">
                <a:latin typeface="Angsana New" pitchFamily="18" charset="-34"/>
              </a:rPr>
              <a:t>2. การเริ่มต้นและวางแผนโครงการ </a:t>
            </a:r>
            <a:r>
              <a:rPr lang="en-US" altLang="th-TH" sz="3200" b="1" dirty="0">
                <a:latin typeface="Angsana New" pitchFamily="18" charset="-34"/>
              </a:rPr>
              <a:t>(Project  Initiating and Planning)</a:t>
            </a:r>
            <a:endParaRPr lang="en-US" altLang="th-TH" sz="3200" dirty="0">
              <a:latin typeface="Angsana New" pitchFamily="18" charset="-34"/>
            </a:endParaRPr>
          </a:p>
          <a:p>
            <a:pPr eaLnBrk="1" hangingPunct="1"/>
            <a:r>
              <a:rPr lang="en-US" altLang="th-TH" sz="3200" dirty="0">
                <a:latin typeface="Angsana New" pitchFamily="18" charset="-34"/>
              </a:rPr>
              <a:t>    - </a:t>
            </a:r>
            <a:r>
              <a:rPr lang="th-TH" altLang="th-TH" sz="3200" dirty="0">
                <a:latin typeface="Angsana New" pitchFamily="18" charset="-34"/>
              </a:rPr>
              <a:t>เริ่มต้นโครงการ</a:t>
            </a:r>
          </a:p>
          <a:p>
            <a:pPr eaLnBrk="1" hangingPunct="1"/>
            <a:r>
              <a:rPr lang="th-TH" altLang="th-TH" sz="3200" dirty="0">
                <a:latin typeface="Angsana New" pitchFamily="18" charset="-34"/>
              </a:rPr>
              <a:t>    - เสนอแนวทางเลือกในการนำระบบใหม่มาใช้งาน</a:t>
            </a:r>
          </a:p>
          <a:p>
            <a:pPr eaLnBrk="1" hangingPunct="1"/>
            <a:r>
              <a:rPr lang="th-TH" altLang="th-TH" sz="3200" dirty="0">
                <a:latin typeface="Angsana New" pitchFamily="18" charset="-34"/>
              </a:rPr>
              <a:t>    - วางแผนโครงการ</a:t>
            </a:r>
            <a:endParaRPr lang="th-TH" altLang="th-TH" sz="3200" b="1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99842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441325" y="260350"/>
            <a:ext cx="8321675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3200" b="1" dirty="0">
                <a:latin typeface="+mn-lt"/>
                <a:cs typeface="+mj-cs"/>
              </a:rPr>
              <a:t>3. วิเคราะห์ระบบ </a:t>
            </a:r>
            <a:r>
              <a:rPr lang="en-US" altLang="th-TH" sz="3200" b="1" dirty="0">
                <a:latin typeface="+mn-lt"/>
                <a:cs typeface="+mj-cs"/>
              </a:rPr>
              <a:t>(System  Analysis</a:t>
            </a:r>
            <a:r>
              <a:rPr lang="en-US" altLang="th-TH" sz="3200" dirty="0">
                <a:latin typeface="+mn-lt"/>
                <a:cs typeface="+mj-cs"/>
              </a:rPr>
              <a:t>)</a:t>
            </a:r>
          </a:p>
          <a:p>
            <a:pPr eaLnBrk="1" hangingPunct="1"/>
            <a:r>
              <a:rPr lang="en-US" altLang="th-TH" sz="3200" dirty="0">
                <a:latin typeface="+mn-lt"/>
                <a:cs typeface="+mj-cs"/>
              </a:rPr>
              <a:t>    - </a:t>
            </a:r>
            <a:r>
              <a:rPr lang="th-TH" altLang="th-TH" sz="3200" dirty="0">
                <a:latin typeface="+mn-lt"/>
                <a:cs typeface="+mj-cs"/>
              </a:rPr>
              <a:t>ศึกษาขั้นตอนการทำงานของระบบเดิม</a:t>
            </a:r>
          </a:p>
          <a:p>
            <a:pPr eaLnBrk="1" hangingPunct="1"/>
            <a:r>
              <a:rPr lang="th-TH" altLang="th-TH" sz="3200" dirty="0">
                <a:latin typeface="+mn-lt"/>
                <a:cs typeface="+mj-cs"/>
              </a:rPr>
              <a:t>    - กำหนดความต้องการในระบบใหม่จากผู้ใช้ระบบ</a:t>
            </a:r>
          </a:p>
          <a:p>
            <a:pPr eaLnBrk="1" hangingPunct="1"/>
            <a:r>
              <a:rPr lang="th-TH" altLang="th-TH" sz="3200" dirty="0">
                <a:latin typeface="+mn-lt"/>
                <a:cs typeface="+mj-cs"/>
              </a:rPr>
              <a:t>    - จำลองแบบขั้นตอนการทำงาน</a:t>
            </a:r>
          </a:p>
          <a:p>
            <a:pPr eaLnBrk="1" hangingPunct="1"/>
            <a:r>
              <a:rPr lang="th-TH" altLang="th-TH" sz="3200" dirty="0">
                <a:latin typeface="+mn-lt"/>
                <a:cs typeface="+mj-cs"/>
              </a:rPr>
              <a:t>    - อธิบายขั้นตอนการทำงานของระบบ</a:t>
            </a:r>
          </a:p>
          <a:p>
            <a:pPr eaLnBrk="1" hangingPunct="1"/>
            <a:r>
              <a:rPr lang="th-TH" altLang="th-TH" sz="3200" dirty="0">
                <a:latin typeface="+mn-lt"/>
                <a:cs typeface="+mj-cs"/>
              </a:rPr>
              <a:t>    - จำลองแบบข้อมูล</a:t>
            </a:r>
          </a:p>
          <a:p>
            <a:pPr eaLnBrk="1" hangingPunct="1"/>
            <a:r>
              <a:rPr lang="th-TH" altLang="th-TH" sz="3200" b="1" dirty="0">
                <a:latin typeface="+mn-lt"/>
                <a:cs typeface="+mj-cs"/>
              </a:rPr>
              <a:t>4. การออกแบบเชิง</a:t>
            </a:r>
            <a:r>
              <a:rPr lang="th-TH" altLang="th-TH" sz="3200" b="1" dirty="0" err="1">
                <a:latin typeface="+mn-lt"/>
                <a:cs typeface="+mj-cs"/>
              </a:rPr>
              <a:t>ตรรก</a:t>
            </a:r>
            <a:r>
              <a:rPr lang="th-TH" altLang="th-TH" sz="3200" b="1" dirty="0">
                <a:latin typeface="+mn-lt"/>
                <a:cs typeface="+mj-cs"/>
              </a:rPr>
              <a:t> </a:t>
            </a:r>
            <a:r>
              <a:rPr lang="en-US" altLang="th-TH" sz="3200" b="1" dirty="0">
                <a:latin typeface="+mn-lt"/>
                <a:cs typeface="+mj-cs"/>
              </a:rPr>
              <a:t>(Logic  Design)</a:t>
            </a:r>
            <a:endParaRPr lang="en-US" altLang="th-TH" sz="3200" dirty="0">
              <a:latin typeface="+mn-lt"/>
              <a:cs typeface="+mj-cs"/>
            </a:endParaRPr>
          </a:p>
          <a:p>
            <a:pPr eaLnBrk="1" hangingPunct="1"/>
            <a:r>
              <a:rPr lang="en-US" altLang="th-TH" sz="3200" dirty="0">
                <a:latin typeface="+mn-lt"/>
                <a:cs typeface="+mj-cs"/>
              </a:rPr>
              <a:t>    - </a:t>
            </a:r>
            <a:r>
              <a:rPr lang="th-TH" altLang="th-TH" sz="3200" dirty="0">
                <a:latin typeface="+mn-lt"/>
                <a:cs typeface="+mj-cs"/>
              </a:rPr>
              <a:t>ออกแบบแบบฟอร์มข้อมูลและรายงาน</a:t>
            </a:r>
          </a:p>
          <a:p>
            <a:pPr eaLnBrk="1" hangingPunct="1"/>
            <a:r>
              <a:rPr lang="th-TH" altLang="th-TH" sz="3200" dirty="0">
                <a:latin typeface="+mn-lt"/>
                <a:cs typeface="+mj-cs"/>
              </a:rPr>
              <a:t>    - ออกแบบ </a:t>
            </a:r>
            <a:r>
              <a:rPr lang="en-US" altLang="th-TH" sz="3200" dirty="0">
                <a:latin typeface="+mn-lt"/>
                <a:cs typeface="+mj-cs"/>
              </a:rPr>
              <a:t>User  Interface</a:t>
            </a:r>
            <a:endParaRPr lang="th-TH" altLang="th-TH" sz="3200" dirty="0">
              <a:latin typeface="+mn-lt"/>
              <a:cs typeface="+mj-cs"/>
            </a:endParaRPr>
          </a:p>
          <a:p>
            <a:pPr eaLnBrk="1" hangingPunct="1"/>
            <a:r>
              <a:rPr lang="th-TH" altLang="th-TH" sz="3200" dirty="0">
                <a:latin typeface="+mn-lt"/>
                <a:cs typeface="+mj-cs"/>
              </a:rPr>
              <a:t>    - ออกแบบฐานข้อมูลในระดับตรรกะ</a:t>
            </a:r>
          </a:p>
          <a:p>
            <a:pPr eaLnBrk="1" hangingPunct="1"/>
            <a:r>
              <a:rPr lang="th-TH" altLang="th-TH" sz="3200" b="1" dirty="0">
                <a:latin typeface="+mn-lt"/>
                <a:cs typeface="+mj-cs"/>
              </a:rPr>
              <a:t>5. การออกแบบเชิงกายภาพ </a:t>
            </a:r>
            <a:r>
              <a:rPr lang="en-US" altLang="th-TH" sz="3200" b="1" dirty="0">
                <a:latin typeface="+mn-lt"/>
                <a:cs typeface="+mj-cs"/>
              </a:rPr>
              <a:t>(Physical  Design)</a:t>
            </a:r>
          </a:p>
          <a:p>
            <a:pPr eaLnBrk="1" hangingPunct="1"/>
            <a:r>
              <a:rPr lang="en-US" altLang="th-TH" sz="3200" b="1" dirty="0">
                <a:latin typeface="+mn-lt"/>
                <a:cs typeface="+mj-cs"/>
              </a:rPr>
              <a:t>    </a:t>
            </a:r>
            <a:r>
              <a:rPr lang="en-US" altLang="th-TH" sz="3200" dirty="0">
                <a:latin typeface="+mn-lt"/>
                <a:cs typeface="+mj-cs"/>
              </a:rPr>
              <a:t>- </a:t>
            </a:r>
            <a:r>
              <a:rPr lang="th-TH" altLang="th-TH" sz="3200" dirty="0">
                <a:latin typeface="+mn-lt"/>
                <a:cs typeface="+mj-cs"/>
              </a:rPr>
              <a:t>ออกแบบฐานข้อมูลในระดับกายภาพ</a:t>
            </a:r>
          </a:p>
          <a:p>
            <a:pPr eaLnBrk="1" hangingPunct="1"/>
            <a:r>
              <a:rPr lang="th-TH" altLang="th-TH" sz="3200" dirty="0">
                <a:latin typeface="+mn-lt"/>
                <a:cs typeface="+mj-cs"/>
              </a:rPr>
              <a:t>    - ออกแบบ  </a:t>
            </a:r>
            <a:r>
              <a:rPr lang="en-US" altLang="th-TH" sz="3200" dirty="0">
                <a:latin typeface="+mn-lt"/>
                <a:cs typeface="+mj-cs"/>
              </a:rPr>
              <a:t>Application</a:t>
            </a:r>
            <a:endParaRPr lang="th-TH" altLang="th-TH" sz="3200" b="1" dirty="0">
              <a:latin typeface="+mn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41610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325" y="260350"/>
            <a:ext cx="832167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3200" b="1" dirty="0">
                <a:latin typeface="+mn-lt"/>
              </a:rPr>
              <a:t>6. พัฒนาและติดตั้งระบบ </a:t>
            </a:r>
            <a:r>
              <a:rPr lang="en-US" altLang="th-TH" sz="3200" b="1" dirty="0">
                <a:latin typeface="+mn-lt"/>
              </a:rPr>
              <a:t>(System  Implementation)</a:t>
            </a:r>
            <a:endParaRPr lang="en-US" altLang="th-TH" sz="3200" dirty="0">
              <a:latin typeface="+mn-lt"/>
            </a:endParaRPr>
          </a:p>
          <a:p>
            <a:pPr eaLnBrk="1" hangingPunct="1"/>
            <a:r>
              <a:rPr lang="en-US" altLang="th-TH" sz="3200" dirty="0">
                <a:latin typeface="+mn-lt"/>
              </a:rPr>
              <a:t>    - </a:t>
            </a:r>
            <a:r>
              <a:rPr lang="th-TH" altLang="th-TH" sz="3200" dirty="0">
                <a:latin typeface="+mn-lt"/>
              </a:rPr>
              <a:t>เขียนโปรแกรม</a:t>
            </a:r>
          </a:p>
          <a:p>
            <a:pPr eaLnBrk="1" hangingPunct="1"/>
            <a:r>
              <a:rPr lang="th-TH" altLang="th-TH" sz="3200" dirty="0">
                <a:latin typeface="+mn-lt"/>
              </a:rPr>
              <a:t>    - ทดสอบโปรแกรม</a:t>
            </a:r>
          </a:p>
          <a:p>
            <a:pPr eaLnBrk="1" hangingPunct="1"/>
            <a:r>
              <a:rPr lang="th-TH" altLang="th-TH" sz="3200" dirty="0">
                <a:latin typeface="+mn-lt"/>
              </a:rPr>
              <a:t>    - ติดตั้งระบบ</a:t>
            </a:r>
          </a:p>
          <a:p>
            <a:pPr eaLnBrk="1" hangingPunct="1"/>
            <a:r>
              <a:rPr lang="th-TH" altLang="th-TH" sz="3200" dirty="0">
                <a:latin typeface="+mn-lt"/>
              </a:rPr>
              <a:t>    - จัดทำเอกสาร</a:t>
            </a:r>
          </a:p>
          <a:p>
            <a:pPr eaLnBrk="1" hangingPunct="1"/>
            <a:r>
              <a:rPr lang="th-TH" altLang="th-TH" sz="3200" dirty="0">
                <a:latin typeface="+mn-lt"/>
              </a:rPr>
              <a:t>    - ฝึกอบรม</a:t>
            </a:r>
          </a:p>
          <a:p>
            <a:pPr eaLnBrk="1" hangingPunct="1"/>
            <a:r>
              <a:rPr lang="th-TH" altLang="th-TH" sz="3200" dirty="0">
                <a:latin typeface="+mn-lt"/>
              </a:rPr>
              <a:t>    - บริการให้ความช่วยเหลือหลังติดตั้ง</a:t>
            </a:r>
          </a:p>
          <a:p>
            <a:pPr eaLnBrk="1" hangingPunct="1"/>
            <a:r>
              <a:rPr lang="th-TH" altLang="th-TH" sz="3200" b="1" dirty="0">
                <a:latin typeface="+mn-lt"/>
              </a:rPr>
              <a:t>7. การซ่อมบำรุงระบบ </a:t>
            </a:r>
            <a:r>
              <a:rPr lang="en-US" altLang="th-TH" sz="3200" b="1" dirty="0">
                <a:latin typeface="+mn-lt"/>
              </a:rPr>
              <a:t>( System  Maintenance) </a:t>
            </a:r>
            <a:endParaRPr lang="en-US" altLang="th-TH" sz="3200" dirty="0">
              <a:latin typeface="+mn-lt"/>
            </a:endParaRPr>
          </a:p>
          <a:p>
            <a:pPr eaLnBrk="1" hangingPunct="1"/>
            <a:r>
              <a:rPr lang="en-US" altLang="th-TH" sz="3200" dirty="0">
                <a:latin typeface="+mn-lt"/>
              </a:rPr>
              <a:t>    - </a:t>
            </a:r>
            <a:r>
              <a:rPr lang="th-TH" altLang="th-TH" sz="3200" dirty="0">
                <a:latin typeface="+mn-lt"/>
              </a:rPr>
              <a:t>เก็บรวบรวมคำร้องขอให้ปรับปรุงระบบ</a:t>
            </a:r>
          </a:p>
          <a:p>
            <a:pPr eaLnBrk="1" hangingPunct="1"/>
            <a:r>
              <a:rPr lang="th-TH" altLang="th-TH" sz="3200" dirty="0">
                <a:latin typeface="+mn-lt"/>
              </a:rPr>
              <a:t>    - วิเคราะห์ข้อมูลคำร้องขอเพื่อการปรับปรุง</a:t>
            </a:r>
          </a:p>
          <a:p>
            <a:pPr eaLnBrk="1" hangingPunct="1"/>
            <a:r>
              <a:rPr lang="th-TH" altLang="th-TH" sz="3200" dirty="0">
                <a:latin typeface="+mn-lt"/>
              </a:rPr>
              <a:t>    - ออกแบบการทำงานที่ต้องการปรับปรุง</a:t>
            </a:r>
          </a:p>
          <a:p>
            <a:pPr eaLnBrk="1" hangingPunct="1"/>
            <a:r>
              <a:rPr lang="th-TH" altLang="th-TH" sz="3200" dirty="0">
                <a:latin typeface="+mn-lt"/>
              </a:rPr>
              <a:t>    - ปรับปรุง</a:t>
            </a:r>
            <a:endParaRPr lang="th-TH" altLang="th-TH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63513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60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5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ustom 1">
      <a:majorFont>
        <a:latin typeface="TH Sarabun New"/>
        <a:ea typeface=""/>
        <a:cs typeface="TH Sarabun New"/>
      </a:majorFont>
      <a:minorFont>
        <a:latin typeface="TH Sarabun New"/>
        <a:ea typeface=""/>
        <a:cs typeface="TH Sarabun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2307</Words>
  <Application>Microsoft Office PowerPoint</Application>
  <PresentationFormat>นำเสนอทางหน้าจอ (4:3)</PresentationFormat>
  <Paragraphs>223</Paragraphs>
  <Slides>43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43</vt:i4>
      </vt:variant>
    </vt:vector>
  </HeadingPairs>
  <TitlesOfParts>
    <vt:vector size="44" baseType="lpstr">
      <vt:lpstr>Office Theme</vt:lpstr>
      <vt:lpstr>งานนำเสนอ PowerPoint</vt:lpstr>
      <vt:lpstr>งานนำเสนอ PowerPoint</vt:lpstr>
      <vt:lpstr>วงจรการพัฒนาระบบ (SDLC)</vt:lpstr>
      <vt:lpstr>Waterfall Model</vt:lpstr>
      <vt:lpstr>งานนำเสนอ PowerPoint</vt:lpstr>
      <vt:lpstr>Spiral SDLC</vt:lpstr>
      <vt:lpstr>งานนำเสนอ PowerPoint</vt:lpstr>
      <vt:lpstr>งานนำเสนอ PowerPoint</vt:lpstr>
      <vt:lpstr>งานนำเสนอ PowerPoint</vt:lpstr>
      <vt:lpstr>การศึกษาความเป็นไปได้ (Feasibility Study)</vt:lpstr>
      <vt:lpstr>การศึกษาความเป็นไปได้ (Feasibility Study)</vt:lpstr>
      <vt:lpstr>การสำรวจระบบ </vt:lpstr>
      <vt:lpstr>ขอบเขตของข้อมูล </vt:lpstr>
      <vt:lpstr>ข้อมูลเกี่ยวกับองค์กร</vt:lpstr>
      <vt:lpstr>งานนำเสนอ PowerPoint</vt:lpstr>
      <vt:lpstr>งานนำเสนอ PowerPoint</vt:lpstr>
      <vt:lpstr>ข้อมูลเกี่ยวกับบุคลากร</vt:lpstr>
      <vt:lpstr>งานนำเสนอ PowerPoint</vt:lpstr>
      <vt:lpstr>งานนำเสนอ PowerPoint</vt:lpstr>
      <vt:lpstr>ข้อมูลเกี่ยวกับงาน</vt:lpstr>
      <vt:lpstr>งานนำเสนอ PowerPoint</vt:lpstr>
      <vt:lpstr>งานนำเสนอ PowerPoint</vt:lpstr>
      <vt:lpstr>ข้อมูลเกี่ยวกับสภาพแวดล้อม</vt:lpstr>
      <vt:lpstr>วิธีรวบรวมข้อมูล</vt:lpstr>
      <vt:lpstr>การรวบรวมจากเอกสาร (Documents)</vt:lpstr>
      <vt:lpstr>งานนำเสนอ PowerPoint</vt:lpstr>
      <vt:lpstr>แบบสอบถาม (Questionnaire)</vt:lpstr>
      <vt:lpstr>งานนำเสนอ PowerPoint</vt:lpstr>
      <vt:lpstr>ชนิดของคำถาม</vt:lpstr>
      <vt:lpstr>ชนิดของคำถาม</vt:lpstr>
      <vt:lpstr>ตัวอย่างคำถามปลายเปิด</vt:lpstr>
      <vt:lpstr>งานนำเสนอ PowerPoint</vt:lpstr>
      <vt:lpstr>ตัวอย่างคำถามปลายปิด</vt:lpstr>
      <vt:lpstr>หลักการเขียนแบบสอบถาม</vt:lpstr>
      <vt:lpstr>งานนำเสนอ PowerPoint</vt:lpstr>
      <vt:lpstr>การสัมภาษณ์ (Interview)</vt:lpstr>
      <vt:lpstr>งานนำเสนอ PowerPoint</vt:lpstr>
      <vt:lpstr>งานนำเสนอ PowerPoint</vt:lpstr>
      <vt:lpstr>การสังเกต (Observation)</vt:lpstr>
      <vt:lpstr>งานนำเสนอ PowerPoint</vt:lpstr>
      <vt:lpstr>งานนำเสนอ PowerPoint</vt:lpstr>
      <vt:lpstr>การสุ่ม (Sampling)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Chuleeporn</dc:creator>
  <cp:lastModifiedBy>hp430</cp:lastModifiedBy>
  <cp:revision>64</cp:revision>
  <dcterms:created xsi:type="dcterms:W3CDTF">2013-05-29T03:47:54Z</dcterms:created>
  <dcterms:modified xsi:type="dcterms:W3CDTF">2016-02-29T04:59:57Z</dcterms:modified>
</cp:coreProperties>
</file>