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61" r:id="rId2"/>
    <p:sldId id="262" r:id="rId3"/>
    <p:sldId id="320" r:id="rId4"/>
    <p:sldId id="321" r:id="rId5"/>
    <p:sldId id="322" r:id="rId6"/>
    <p:sldId id="271" r:id="rId7"/>
    <p:sldId id="328" r:id="rId8"/>
    <p:sldId id="332" r:id="rId9"/>
    <p:sldId id="333" r:id="rId10"/>
    <p:sldId id="344" r:id="rId11"/>
    <p:sldId id="345" r:id="rId12"/>
    <p:sldId id="346" r:id="rId13"/>
    <p:sldId id="347" r:id="rId14"/>
    <p:sldId id="348" r:id="rId15"/>
    <p:sldId id="334" r:id="rId16"/>
    <p:sldId id="335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273" r:id="rId25"/>
    <p:sldId id="274" r:id="rId26"/>
    <p:sldId id="275" r:id="rId27"/>
    <p:sldId id="277" r:id="rId28"/>
    <p:sldId id="278" r:id="rId29"/>
    <p:sldId id="279" r:id="rId30"/>
    <p:sldId id="286" r:id="rId31"/>
    <p:sldId id="292" r:id="rId32"/>
    <p:sldId id="336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258" r:id="rId42"/>
  </p:sldIdLst>
  <p:sldSz cx="9144000" cy="6858000" type="screen4x3"/>
  <p:notesSz cx="6858000" cy="9144000"/>
  <p:custDataLst>
    <p:tags r:id="rId44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EB385-3A7A-46D2-99D6-DEF7F19E0737}" type="datetimeFigureOut">
              <a:rPr lang="th-TH" smtClean="0"/>
              <a:pPr/>
              <a:t>28/02/59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91A8E-8805-4FE5-8FA7-19138AB386A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444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87955-55FC-43C6-907B-D8473CCDA566}" type="slidenum">
              <a:rPr lang="en-US"/>
              <a:pPr/>
              <a:t>1</a:t>
            </a:fld>
            <a:endParaRPr lang="th-TH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02D016-91A8-41A0-9773-E8F63119B043}" type="slidenum">
              <a:rPr lang="en-US"/>
              <a:pPr/>
              <a:t>14</a:t>
            </a:fld>
            <a:endParaRPr lang="th-TH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7A164F-D641-4CC3-9369-483710250690}" type="slidenum">
              <a:rPr lang="en-US"/>
              <a:pPr/>
              <a:t>15</a:t>
            </a:fld>
            <a:endParaRPr lang="th-TH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FB70C-284B-4176-BF40-19C1A4F189B4}" type="slidenum">
              <a:rPr lang="en-US"/>
              <a:pPr/>
              <a:t>16</a:t>
            </a:fld>
            <a:endParaRPr lang="th-TH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12AAF-1D88-4814-A918-A4AB9D6192AA}" type="slidenum">
              <a:rPr lang="en-US"/>
              <a:pPr/>
              <a:t>17</a:t>
            </a:fld>
            <a:endParaRPr lang="th-TH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4DC45-6D61-427B-AABB-2AC4DDF8BA20}" type="slidenum">
              <a:rPr lang="en-US"/>
              <a:pPr/>
              <a:t>18</a:t>
            </a:fld>
            <a:endParaRPr lang="th-TH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6A3A1-48EC-42B2-916B-8C3D5D56DE13}" type="slidenum">
              <a:rPr lang="en-US"/>
              <a:pPr/>
              <a:t>19</a:t>
            </a:fld>
            <a:endParaRPr lang="th-TH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59F56-FDCA-4776-8229-010F2FD65F3B}" type="slidenum">
              <a:rPr lang="en-US"/>
              <a:pPr/>
              <a:t>20</a:t>
            </a:fld>
            <a:endParaRPr lang="th-TH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F1BEF-FAE8-479A-BB27-47E7D2F079BD}" type="slidenum">
              <a:rPr lang="en-US"/>
              <a:pPr/>
              <a:t>21</a:t>
            </a:fld>
            <a:endParaRPr lang="th-TH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7095E-EC82-481A-9C08-33D190B516F9}" type="slidenum">
              <a:rPr lang="en-US"/>
              <a:pPr/>
              <a:t>22</a:t>
            </a:fld>
            <a:endParaRPr lang="th-TH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0E83B-12D2-476D-A4CE-29DECC974193}" type="slidenum">
              <a:rPr lang="en-US"/>
              <a:pPr/>
              <a:t>23</a:t>
            </a:fld>
            <a:endParaRPr lang="th-TH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CD439-DE0B-472F-9078-27D10B7D417E}" type="slidenum">
              <a:rPr lang="en-US"/>
              <a:pPr/>
              <a:t>2</a:t>
            </a:fld>
            <a:endParaRPr lang="th-TH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7F4205-27D7-4184-BA20-EF7EB662842E}" type="slidenum">
              <a:rPr lang="en-US"/>
              <a:pPr/>
              <a:t>24</a:t>
            </a:fld>
            <a:endParaRPr lang="th-TH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744F2-B0A4-4AD8-9157-A86DC2EAD1DA}" type="slidenum">
              <a:rPr lang="en-US"/>
              <a:pPr/>
              <a:t>25</a:t>
            </a:fld>
            <a:endParaRPr lang="th-TH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2B87D-517B-47D3-80B4-6583502CE544}" type="slidenum">
              <a:rPr lang="en-US"/>
              <a:pPr/>
              <a:t>26</a:t>
            </a:fld>
            <a:endParaRPr lang="th-TH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22F83-6CCD-4880-820C-FEEC6EBC573C}" type="slidenum">
              <a:rPr lang="en-US"/>
              <a:pPr/>
              <a:t>27</a:t>
            </a:fld>
            <a:endParaRPr lang="th-TH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D4E3B-CD92-4533-BC90-FBACE5DC2C67}" type="slidenum">
              <a:rPr lang="en-US"/>
              <a:pPr/>
              <a:t>28</a:t>
            </a:fld>
            <a:endParaRPr lang="th-TH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01C2E-754A-408D-985E-7712CCF16D6F}" type="slidenum">
              <a:rPr lang="en-US"/>
              <a:pPr/>
              <a:t>29</a:t>
            </a:fld>
            <a:endParaRPr lang="th-TH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66E93-1916-4D7F-B75A-5D994E080D41}" type="slidenum">
              <a:rPr lang="en-US"/>
              <a:pPr/>
              <a:t>30</a:t>
            </a:fld>
            <a:endParaRPr lang="th-TH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73BF0-1126-4163-B195-7523251E58F4}" type="slidenum">
              <a:rPr lang="en-US"/>
              <a:pPr/>
              <a:t>31</a:t>
            </a:fld>
            <a:endParaRPr lang="th-TH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2CEDA-9553-4997-A6FF-39543EC4CB9D}" type="slidenum">
              <a:rPr lang="en-US"/>
              <a:pPr/>
              <a:t>38</a:t>
            </a:fld>
            <a:endParaRPr lang="th-TH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C23BF-BA51-4418-BC63-AF0CB0638F0E}" type="slidenum">
              <a:rPr lang="en-US"/>
              <a:pPr/>
              <a:t>39</a:t>
            </a:fld>
            <a:endParaRPr lang="th-TH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13071-7665-4C61-A0F0-A345AE6A7D16}" type="slidenum">
              <a:rPr lang="en-US"/>
              <a:pPr/>
              <a:t>6</a:t>
            </a:fld>
            <a:endParaRPr lang="th-TH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DEC9D-AD4C-43EF-842D-6497CA87665F}" type="slidenum">
              <a:rPr lang="en-US"/>
              <a:pPr/>
              <a:t>40</a:t>
            </a:fld>
            <a:endParaRPr lang="th-TH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77D3B-ACB2-459F-B5AE-D421750DEC16}" type="slidenum">
              <a:rPr lang="en-US"/>
              <a:pPr/>
              <a:t>8</a:t>
            </a:fld>
            <a:endParaRPr lang="th-TH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1156C-599B-4071-9305-201534A8A5A0}" type="slidenum">
              <a:rPr lang="en-US"/>
              <a:pPr/>
              <a:t>9</a:t>
            </a:fld>
            <a:endParaRPr lang="th-TH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9461F-AEB6-4C38-A338-9B5FDE89E9EC}" type="slidenum">
              <a:rPr lang="en-US"/>
              <a:pPr/>
              <a:t>10</a:t>
            </a:fld>
            <a:endParaRPr lang="th-TH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47C4-7712-49B5-AC75-C7FCE7BDB518}" type="slidenum">
              <a:rPr lang="en-US"/>
              <a:pPr/>
              <a:t>11</a:t>
            </a:fld>
            <a:endParaRPr lang="th-TH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1AD19-3B63-440B-8690-FD0CCE18408C}" type="slidenum">
              <a:rPr lang="en-US"/>
              <a:pPr/>
              <a:t>12</a:t>
            </a:fld>
            <a:endParaRPr lang="th-TH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134FE-B711-4854-8388-955174CA101F}" type="slidenum">
              <a:rPr lang="en-US"/>
              <a:pPr/>
              <a:t>13</a:t>
            </a:fld>
            <a:endParaRPr lang="th-TH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056784" cy="1524026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3501008"/>
            <a:ext cx="4536504" cy="72008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648072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32048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0761DD-CBEF-4516-A9D2-381E682DE0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55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pPr/>
              <a:t>28/02/59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604000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5DC7C059-F888-4471-8E9C-1488B5A2FE2A}" type="slidenum">
              <a:rPr lang="en-GB"/>
              <a:pPr/>
              <a:t>1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5400" dirty="0"/>
              <a:t>บทที่ </a:t>
            </a:r>
            <a:r>
              <a:rPr lang="en-US" sz="5400" dirty="0"/>
              <a:t>5</a:t>
            </a:r>
            <a:r>
              <a:rPr lang="th-TH" sz="5400" dirty="0" smtClean="0"/>
              <a:t> การวิเคราะห์ระบบ</a:t>
            </a:r>
            <a:endParaRPr lang="th-TH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4800" dirty="0" smtClean="0"/>
              <a:t>System Analysis</a:t>
            </a:r>
            <a:endParaRPr lang="th-TH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796136" y="6334780"/>
            <a:ext cx="3217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Pichaya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2411@hotmail.co.th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9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86568B47-CE1E-461F-A1A9-2F3FBFF922FA}" type="slidenum">
              <a:rPr lang="en-GB"/>
              <a:pPr/>
              <a:t>10</a:t>
            </a:fld>
            <a:endParaRPr lang="en-GB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การสังเกตุ </a:t>
            </a:r>
            <a:r>
              <a:rPr lang="en-US"/>
              <a:t>(Observation)</a:t>
            </a:r>
            <a:endParaRPr lang="th-TH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th-TH" sz="4000"/>
              <a:t>การสังเกตุ เป็นการสังเกตุพฤติกรรมของผู้ที่มีอำนาจในการตัดสินใจ ต้องวิเคราะห์ให้ได้หลักความจริง หรือสิ่งที่กระทำ </a:t>
            </a:r>
          </a:p>
          <a:p>
            <a:r>
              <a:rPr lang="th-TH" sz="4000"/>
              <a:t>สิ่งที่สังเกตุ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600"/>
              <a:t>กิจกรรมต่าง ๆ </a:t>
            </a:r>
            <a:r>
              <a:rPr lang="en-US" sz="3600"/>
              <a:t>(activities)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600"/>
              <a:t>ข่าวสาร </a:t>
            </a:r>
            <a:r>
              <a:rPr lang="en-US" sz="3600"/>
              <a:t>(messages)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600"/>
              <a:t>ความสัมพันธ์ </a:t>
            </a:r>
            <a:r>
              <a:rPr lang="en-US" sz="3600"/>
              <a:t>(relationships)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600"/>
              <a:t>อิทธิพล </a:t>
            </a:r>
            <a:r>
              <a:rPr lang="en-US" sz="3600"/>
              <a:t>(Influence)</a:t>
            </a:r>
            <a:endParaRPr lang="th-TH" sz="3600"/>
          </a:p>
        </p:txBody>
      </p:sp>
    </p:spTree>
    <p:extLst>
      <p:ext uri="{BB962C8B-B14F-4D97-AF65-F5344CB8AC3E}">
        <p14:creationId xmlns:p14="http://schemas.microsoft.com/office/powerpoint/2010/main" val="35224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CE0101EF-D6C2-40DA-88E5-CA1556548DCD}" type="slidenum">
              <a:rPr lang="en-GB"/>
              <a:pPr/>
              <a:t>11</a:t>
            </a:fld>
            <a:endParaRPr lang="en-GB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การวางแผนเตรียมการสังเกตุ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400"/>
              <a:t>ตัดสินใจว่าไปสังเกตุเรื่องอะไร</a:t>
            </a:r>
          </a:p>
          <a:p>
            <a:r>
              <a:rPr lang="th-TH" sz="4400"/>
              <a:t>ตัดสินใจว่าสิ่งที่จะสังเกตุมีรายละเอียดระดับไหน</a:t>
            </a:r>
          </a:p>
          <a:p>
            <a:r>
              <a:rPr lang="th-TH" sz="4400"/>
              <a:t>จัดกลุ่มเรื่องที่ต้องการสังเกตุ</a:t>
            </a:r>
          </a:p>
          <a:p>
            <a:r>
              <a:rPr lang="th-TH" sz="4400"/>
              <a:t>เตรียมสเกล </a:t>
            </a:r>
            <a:r>
              <a:rPr lang="en-US" sz="4400"/>
              <a:t>checklist </a:t>
            </a:r>
            <a:r>
              <a:rPr lang="th-TH" sz="4400"/>
              <a:t>หรืออุปกรณ์อื่น ๆที่ใช้ในการสังเกตุ</a:t>
            </a:r>
          </a:p>
          <a:p>
            <a:r>
              <a:rPr lang="th-TH" sz="4400"/>
              <a:t>ตัดสินใจว่าจะไปสังเกตุเมื่อไหร่</a:t>
            </a:r>
          </a:p>
        </p:txBody>
      </p:sp>
    </p:spTree>
    <p:extLst>
      <p:ext uri="{BB962C8B-B14F-4D97-AF65-F5344CB8AC3E}">
        <p14:creationId xmlns:p14="http://schemas.microsoft.com/office/powerpoint/2010/main" val="7910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E912D608-E5A3-458A-9C79-9BE799246569}" type="slidenum">
              <a:rPr lang="en-GB"/>
              <a:pPr/>
              <a:t>12</a:t>
            </a:fld>
            <a:endParaRPr lang="en-GB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/>
              <a:t>การสุ่มตามเวลาและเหตุการณ์ในการสังเกตุพฤติกรรม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4400"/>
              <a:t>การสังเกตุสามารถเลือกเวลาในการไปสังเกตุ ดังนี้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th-TH" sz="4000"/>
              <a:t>สุ่มตามเวลา </a:t>
            </a:r>
            <a:r>
              <a:rPr lang="en-US" sz="4000"/>
              <a:t>(Time sampling) : </a:t>
            </a:r>
            <a:r>
              <a:rPr lang="th-TH" sz="4000"/>
              <a:t>กำหนดเวลาที่แน่นอนในการสังเกตุพฤติกรรม ไม่สนใจว่าตอนนั้นจะทำกิจกรรมอะไร เช่น ถ้ามีเวลาไม่มากนัก ทำการสุ่มประมาณ 5 ครั้ง ครั้งละ 10 นาที โดยทำการดูพฤติกรรมของผู้ที่มีอำนาจในการตัดสินใจ </a:t>
            </a:r>
          </a:p>
        </p:txBody>
      </p:sp>
    </p:spTree>
    <p:extLst>
      <p:ext uri="{BB962C8B-B14F-4D97-AF65-F5344CB8AC3E}">
        <p14:creationId xmlns:p14="http://schemas.microsoft.com/office/powerpoint/2010/main" val="30404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3C74DB5B-EA38-42A3-9AF6-25894FCD638B}" type="slidenum">
              <a:rPr lang="en-GB"/>
              <a:pPr/>
              <a:t>13</a:t>
            </a:fld>
            <a:endParaRPr lang="en-GB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/>
              <a:t>การสุ่มตามเวลาและเหตุการณ์ในการสังเกตุพฤติกรรม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4400"/>
              <a:t>สุ่มตามเหตุการณ์ </a:t>
            </a:r>
            <a:r>
              <a:rPr lang="en-US" sz="4400"/>
              <a:t>(event sampling) : </a:t>
            </a:r>
            <a:r>
              <a:rPr lang="th-TH" sz="4400"/>
              <a:t>เจาะจงตามเหตุการณ์ที่กำหนดวัตถุประสงค์ไว้ เช่น เฉพาะที่มีการประชุมผู้บริหาร การอบรมผู้ใช้ระบบ  การสัมนา การแสดงสินค้า การแถลงสรุปรายงานประจำปี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42430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213428C6-728D-4FFB-BB3E-2AC2EF45B671}" type="slidenum">
              <a:rPr lang="en-GB"/>
              <a:pPr/>
              <a:t>14</a:t>
            </a:fld>
            <a:endParaRPr lang="en-GB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/>
              <a:t>ข้อดีและข้อเสียของการสุ่มตามเวลา และตามเหตุการณ์</a:t>
            </a:r>
          </a:p>
        </p:txBody>
      </p:sp>
      <p:graphicFrame>
        <p:nvGraphicFramePr>
          <p:cNvPr id="162857" name="Group 41"/>
          <p:cNvGraphicFramePr>
            <a:graphicFrameLocks noGrp="1"/>
          </p:cNvGraphicFramePr>
          <p:nvPr>
            <p:ph idx="4294967295"/>
          </p:nvPr>
        </p:nvGraphicFramePr>
        <p:xfrm>
          <a:off x="323850" y="1628775"/>
          <a:ext cx="8569325" cy="4002977"/>
        </p:xfrm>
        <a:graphic>
          <a:graphicData uri="http://schemas.openxmlformats.org/drawingml/2006/table">
            <a:tbl>
              <a:tblPr/>
              <a:tblGrid>
                <a:gridCol w="825500"/>
                <a:gridCol w="3611563"/>
                <a:gridCol w="41322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สุ่มตามเวลา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สุ่มตามเหตุการณ์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ข้อดี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-360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ทำให้ไม่โอนเอียงไปสังเกตุกิจกรรมใดกิจกรรมหนึ่งมา</a:t>
                      </a:r>
                    </a:p>
                    <a:p>
                      <a:pPr marL="360363" marR="0" lvl="0" indent="-360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สามารถทำการสุ่มได้บ่อยครั้ง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-360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สังเกตุพฤติกรรมในเหตุการณ์ที่ช่วยในการแก้ปัญหา</a:t>
                      </a:r>
                    </a:p>
                    <a:p>
                      <a:pPr marL="360363" marR="0" lvl="0" indent="-360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สังเกตุเหตุการณ์ที่มีความสำคัญ ๆ ได้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ข้อเสีย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-360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อาจเก็บข้อมูลที่ไม่ช่วยในการตัดสินใจ</a:t>
                      </a:r>
                    </a:p>
                    <a:p>
                      <a:pPr marL="360363" marR="0" lvl="0" indent="-360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สุ่มเวลาไม่ตรงกับกิจกรรมกิจกรรมสำคัญ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-360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ใช้เวลามาก</a:t>
                      </a:r>
                    </a:p>
                    <a:p>
                      <a:pPr marL="360363" marR="0" lvl="0" indent="-360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ไม่ได้เหตุการณ์ที่เกิดขึ้นบ่อย ๆ </a:t>
                      </a:r>
                    </a:p>
                    <a:p>
                      <a:pPr marL="360363" marR="0" lvl="0" indent="-3603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1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4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4550DDB9-BE20-4C8C-A126-CB0EB12AB5A5}" type="slidenum">
              <a:rPr lang="en-GB"/>
              <a:pPr/>
              <a:t>15</a:t>
            </a:fld>
            <a:endParaRPr lang="en-GB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การสังเกตุพฤติกรรมทางกาย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เป็นการสังเกตุในช่วงที่สัมภาษณ์ หรือดูปฏิกิริยาในเวลาต่าง ๆ สิ่งที่สามารถสังเกตุได้คือ ความกระตือรือร้น ความตั้งใจ  </a:t>
            </a:r>
          </a:p>
        </p:txBody>
      </p:sp>
    </p:spTree>
    <p:extLst>
      <p:ext uri="{BB962C8B-B14F-4D97-AF65-F5344CB8AC3E}">
        <p14:creationId xmlns:p14="http://schemas.microsoft.com/office/powerpoint/2010/main" val="15860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0FBC6F3D-7880-4377-A9C4-D9FF72A5E8AF}" type="slidenum">
              <a:rPr lang="en-GB"/>
              <a:pPr/>
              <a:t>16</a:t>
            </a:fld>
            <a:endParaRPr lang="en-GB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/>
              <a:t>แบบฟอร์มการสังเกตุพฤติกรรมทางกาย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127875" cy="4953000"/>
          </a:xfrm>
        </p:spPr>
        <p:txBody>
          <a:bodyPr>
            <a:noAutofit/>
          </a:bodyPr>
          <a:lstStyle/>
          <a:p>
            <a:pPr marL="533400" indent="-533400">
              <a:lnSpc>
                <a:spcPct val="80000"/>
              </a:lnSpc>
            </a:pPr>
            <a:r>
              <a:rPr lang="th-TH" dirty="0"/>
              <a:t>ลักษณะของผู้ถูก</a:t>
            </a:r>
            <a:r>
              <a:rPr lang="th-TH" dirty="0" err="1"/>
              <a:t>สังเกตุ</a:t>
            </a:r>
            <a:endParaRPr lang="th-TH" dirty="0"/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มีความแน่วแน่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ไม่แน่วแน่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เยือกเย็น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กระตือรือร้น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เชื่อถือได้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ไม่น่าเชื่อถือ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ดูจากภายนอก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ดูลึกถึงภายใน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ช่างพูด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เงียบ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อธิบายชัดเจน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กำกวม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มีอำนาจในการตัดสินใจ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ไม่มีอำนาจ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พูดนำก่อน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เป็นผู้ตาม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มีเป้าหมายที่ต้องการ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ไม่เน้นเป้าหมาย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3200" dirty="0"/>
              <a:t>เป็นผู้แก้ปัญหา</a:t>
            </a:r>
            <a:r>
              <a:rPr lang="en-US" sz="3200" dirty="0"/>
              <a:t> </a:t>
            </a:r>
            <a:r>
              <a:rPr lang="th-TH" sz="3200" dirty="0"/>
              <a:t>/</a:t>
            </a:r>
            <a:r>
              <a:rPr lang="en-US" sz="3200" dirty="0"/>
              <a:t> </a:t>
            </a:r>
            <a:r>
              <a:rPr lang="th-TH" sz="3200" dirty="0"/>
              <a:t>เป็นผู้ทำให้เกิดปัญหา</a:t>
            </a:r>
          </a:p>
        </p:txBody>
      </p:sp>
    </p:spTree>
    <p:extLst>
      <p:ext uri="{BB962C8B-B14F-4D97-AF65-F5344CB8AC3E}">
        <p14:creationId xmlns:p14="http://schemas.microsoft.com/office/powerpoint/2010/main" val="24747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A4F673D2-5EFA-4BC3-8950-26B6F7EBEA18}" type="slidenum">
              <a:rPr lang="en-GB"/>
              <a:pPr/>
              <a:t>17</a:t>
            </a:fld>
            <a:endParaRPr lang="en-GB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7632848" cy="648072"/>
          </a:xfrm>
        </p:spPr>
        <p:txBody>
          <a:bodyPr/>
          <a:lstStyle/>
          <a:p>
            <a:r>
              <a:rPr lang="th-TH" dirty="0"/>
              <a:t>แบบสอบถาม </a:t>
            </a:r>
            <a:r>
              <a:rPr lang="en-US" dirty="0"/>
              <a:t>(Questionnaire)</a:t>
            </a:r>
            <a:endParaRPr lang="th-TH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993062" cy="4525962"/>
          </a:xfrm>
        </p:spPr>
        <p:txBody>
          <a:bodyPr>
            <a:normAutofit/>
          </a:bodyPr>
          <a:lstStyle/>
          <a:p>
            <a:r>
              <a:rPr lang="th-TH" sz="4000"/>
              <a:t>ชนิดของข้อมูลที่สืบค้นได้โดยวิธีการใช้แบบสอบถาม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th-TH" sz="3600"/>
              <a:t>ทัศนคติ : สิ่งที่คนในองค์กรนั้นพูดถึงสิ่งที่เขาต้องการ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th-TH" sz="3600"/>
              <a:t>ความเชื่อ : คนในองค์กรมีความเชื่อเรื่องอะไร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th-TH" sz="3600"/>
              <a:t>ความประพฤติ : พฤติกรรมของคนในองค์กร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th-TH" sz="3600"/>
              <a:t>คุณสมบัติ : สิ่งซึ่งบอกถึงคุณสมบัติของคน และสิ่งต่าง ๆ ในองค์กร</a:t>
            </a:r>
          </a:p>
        </p:txBody>
      </p:sp>
    </p:spTree>
    <p:extLst>
      <p:ext uri="{BB962C8B-B14F-4D97-AF65-F5344CB8AC3E}">
        <p14:creationId xmlns:p14="http://schemas.microsoft.com/office/powerpoint/2010/main" val="381488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D55DD003-68E4-4988-9312-B64F9F06C790}" type="slidenum">
              <a:rPr lang="en-GB"/>
              <a:pPr/>
              <a:t>18</a:t>
            </a:fld>
            <a:endParaRPr lang="en-GB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แบบสอบถาม </a:t>
            </a:r>
            <a:r>
              <a:rPr lang="en-US"/>
              <a:t>(Questionnaire)</a:t>
            </a:r>
            <a:endParaRPr lang="th-TH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3600"/>
              <a:t>เมื่อไหร่ควรใช้แบบสอบถาม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200"/>
              <a:t>องค์กรตั้งอยุ่ในหลายพื้นที่ และผู้ใช้ระบบกระจายกันอยู่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200"/>
              <a:t>จำนวนผู้ใช้ระบบมีจำนวนมาก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200"/>
              <a:t>เพื่อรวบรวมความคิดเห็นของคนส่วนใหญ่ ก่อนจะเจาะกลุ่มเฉพาะเจาะจงในรายละเอียด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200"/>
              <a:t>เมื่อทราบปัญหาต่าง ๆ ที่เกิดขึ้นจากข้อมูลจากแบบสอบถาม แล้วจึงเจาะประเด็นโดยการใช้การสัมภาษณ์</a:t>
            </a:r>
          </a:p>
        </p:txBody>
      </p:sp>
    </p:spTree>
    <p:extLst>
      <p:ext uri="{BB962C8B-B14F-4D97-AF65-F5344CB8AC3E}">
        <p14:creationId xmlns:p14="http://schemas.microsoft.com/office/powerpoint/2010/main" val="12240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84B841E9-5084-4898-B5CB-7D02708E27C2}" type="slidenum">
              <a:rPr lang="en-GB"/>
              <a:pPr/>
              <a:t>19</a:t>
            </a:fld>
            <a:endParaRPr lang="en-GB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การเขียนแบบสอบถาม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ลักษณะคำถามจะคล้าย ๆ กับการสัมภาษณ์ </a:t>
            </a:r>
          </a:p>
          <a:p>
            <a:r>
              <a:rPr lang="th-TH"/>
              <a:t>ประเภทคำถาม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en-US"/>
              <a:t>Open-ended question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en-US"/>
              <a:t>Close question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67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0F698AE6-50D8-4569-8C18-33BE1A90BBCD}" type="slidenum">
              <a:rPr lang="en-GB"/>
              <a:pPr/>
              <a:t>2</a:t>
            </a:fld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กิจกรรมหลัก </a:t>
            </a:r>
            <a:r>
              <a:rPr lang="en-US" dirty="0"/>
              <a:t>5</a:t>
            </a:r>
            <a:r>
              <a:rPr lang="th-TH" dirty="0" smtClean="0"/>
              <a:t> </a:t>
            </a:r>
            <a:r>
              <a:rPr lang="th-TH" dirty="0"/>
              <a:t>กิจกรรมในการวิเคราะห์ระบบ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14375" indent="-714375">
              <a:buFontTx/>
              <a:buAutoNum type="arabicPeriod"/>
            </a:pPr>
            <a:r>
              <a:rPr lang="th-TH" sz="3600" b="1" dirty="0"/>
              <a:t>ทำความเข้าใจระบบงาน</a:t>
            </a:r>
            <a:r>
              <a:rPr lang="th-TH" sz="3600" b="1" dirty="0" smtClean="0"/>
              <a:t>เดิม รวบรวมความต้องการ</a:t>
            </a:r>
            <a:endParaRPr lang="th-TH" sz="3600" b="1" dirty="0"/>
          </a:p>
          <a:p>
            <a:pPr marL="714375" indent="-714375">
              <a:buFontTx/>
              <a:buAutoNum type="arabicPeriod"/>
            </a:pPr>
            <a:r>
              <a:rPr lang="th-TH" sz="3600" b="1" dirty="0"/>
              <a:t>กำหนดสิ่งที่</a:t>
            </a:r>
            <a:r>
              <a:rPr lang="th-TH" sz="3600" b="1" dirty="0" smtClean="0"/>
              <a:t>ต้องการของระบบใหม่</a:t>
            </a:r>
          </a:p>
          <a:p>
            <a:pPr marL="714375" indent="-714375">
              <a:buFontTx/>
              <a:buAutoNum type="arabicPeriod"/>
            </a:pPr>
            <a:r>
              <a:rPr lang="th-TH" sz="3600" b="1" dirty="0" smtClean="0"/>
              <a:t>สร้างแบบจำลองกระบวนการ</a:t>
            </a:r>
          </a:p>
          <a:p>
            <a:pPr marL="714375" indent="-714375">
              <a:buFontTx/>
              <a:buAutoNum type="arabicPeriod"/>
            </a:pPr>
            <a:r>
              <a:rPr lang="th-TH" sz="3600" b="1" dirty="0" smtClean="0"/>
              <a:t>สร้างแบบจำรองข้อมูล</a:t>
            </a:r>
          </a:p>
          <a:p>
            <a:pPr marL="714375" indent="-714375">
              <a:buFontTx/>
              <a:buAutoNum type="arabicPeriod"/>
            </a:pPr>
            <a:r>
              <a:rPr lang="th-TH" sz="3600" b="1" dirty="0" smtClean="0"/>
              <a:t>รวบรวม และ ทบทวนเอกสาร เพื่อจัดทำเป็นข้อเสนอสำหรับ</a:t>
            </a:r>
            <a:r>
              <a:rPr lang="th-TH" sz="3600" b="1" dirty="0"/>
              <a:t>ระบบงานใหม่</a:t>
            </a:r>
          </a:p>
        </p:txBody>
      </p:sp>
    </p:spTree>
    <p:extLst>
      <p:ext uri="{BB962C8B-B14F-4D97-AF65-F5344CB8AC3E}">
        <p14:creationId xmlns:p14="http://schemas.microsoft.com/office/powerpoint/2010/main" val="42825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618B02A8-5E33-47A3-9897-E0287FC6DC65}" type="slidenum">
              <a:rPr lang="en-GB"/>
              <a:pPr/>
              <a:t>20</a:t>
            </a:fld>
            <a:endParaRPr lang="en-GB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ภาษาที่ใช้ในแบบสอบถาม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400"/>
              <a:t>ใช้ภาษาที่ตอบสนองได้ดี ใช้ศัพท์ที่เข้าใจง่าย</a:t>
            </a:r>
          </a:p>
          <a:p>
            <a:r>
              <a:rPr lang="th-TH" sz="4400"/>
              <a:t>หลีกเลี่ยงการใช้คำถามที่เป็นคำเฉพาะให้มากที่สุด เนื่องจากความหมายอาจไม่ชัดเจน</a:t>
            </a:r>
          </a:p>
          <a:p>
            <a:r>
              <a:rPr lang="th-TH" sz="4400"/>
              <a:t>ใช้คำถามที่สั้น กระชับ ได้ใจความ</a:t>
            </a:r>
          </a:p>
          <a:p>
            <a:r>
              <a:rPr lang="th-TH" sz="4400"/>
              <a:t>ไม่ใช้คำหยาบ</a:t>
            </a:r>
          </a:p>
          <a:p>
            <a:r>
              <a:rPr lang="th-TH" sz="4400"/>
              <a:t>หลีกเลี่ยงคำถามนำ</a:t>
            </a:r>
          </a:p>
          <a:p>
            <a:endParaRPr lang="th-TH" sz="4400"/>
          </a:p>
        </p:txBody>
      </p:sp>
    </p:spTree>
    <p:extLst>
      <p:ext uri="{BB962C8B-B14F-4D97-AF65-F5344CB8AC3E}">
        <p14:creationId xmlns:p14="http://schemas.microsoft.com/office/powerpoint/2010/main" val="89747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0B46992B-FE99-4FAC-8267-5C7D01FF076A}" type="slidenum">
              <a:rPr lang="en-GB"/>
              <a:pPr/>
              <a:t>21</a:t>
            </a:fld>
            <a:endParaRPr lang="en-GB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การออกแบบสอบถาม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632848" cy="43204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h-TH" sz="3600" dirty="0">
                <a:solidFill>
                  <a:srgbClr val="FF0000"/>
                </a:solidFill>
              </a:rPr>
              <a:t>รูปแบบของแบบสอบถาม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อย่าให้จำนวนคำถามมากเกินไป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จัดรูปแบบให้สวยงาม เว้นช่องว่างให้เหมาะสม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ถ้าเป็นคำถามปลายปิด ควรมีเนื้อที่ให้เพียงพอในการตอบ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ถ้าเป็น คำถามแบบให้เลือกตอบ ควรบอกให้ชัดเจนว่าให้วงกลม หรือกากบาท และเว้นที่ว่างไว้ให้วงกลมด้วย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จัดรูปแบบคำถามให้เป็นไปตามเป้าหมาย ถ้าใช้เครื่องอ่าน ต้องทำให้ตรงรูปแบบของเครื่อง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ออกแบบสอบถามให้มีรูปแบบที่สอดคล้องกัน</a:t>
            </a:r>
          </a:p>
        </p:txBody>
      </p:sp>
    </p:spTree>
    <p:extLst>
      <p:ext uri="{BB962C8B-B14F-4D97-AF65-F5344CB8AC3E}">
        <p14:creationId xmlns:p14="http://schemas.microsoft.com/office/powerpoint/2010/main" val="9836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5C95A8A8-4E49-4869-A139-5C719440B572}" type="slidenum">
              <a:rPr lang="en-GB"/>
              <a:pPr/>
              <a:t>22</a:t>
            </a:fld>
            <a:endParaRPr lang="en-GB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การออกแบบสอบถาม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507413" cy="563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h-TH" sz="4000" dirty="0">
                <a:solidFill>
                  <a:srgbClr val="FF0000"/>
                </a:solidFill>
              </a:rPr>
              <a:t>การจัดเรียงคำถาม</a:t>
            </a:r>
          </a:p>
          <a:p>
            <a:pPr>
              <a:lnSpc>
                <a:spcPct val="80000"/>
              </a:lnSpc>
              <a:buSzPct val="50000"/>
              <a:buFont typeface="Wingdings" pitchFamily="2" charset="2"/>
              <a:buChar char="q"/>
            </a:pPr>
            <a:r>
              <a:rPr lang="th-TH" sz="4000" dirty="0"/>
              <a:t>คำถามที่มีความสำคัญในการตอบสนองควรเป็นคำถามแรก</a:t>
            </a:r>
          </a:p>
          <a:p>
            <a:pPr>
              <a:lnSpc>
                <a:spcPct val="80000"/>
              </a:lnSpc>
              <a:buSzPct val="50000"/>
              <a:buFont typeface="Wingdings" pitchFamily="2" charset="2"/>
              <a:buChar char="q"/>
            </a:pPr>
            <a:r>
              <a:rPr lang="th-TH" sz="4000" dirty="0"/>
              <a:t>กลุ่มหัวข้อคำถามต่าง ๆ ที่เหมือนกัน ควรอยู่ในกลุ่มเดียวกัน</a:t>
            </a:r>
          </a:p>
          <a:p>
            <a:pPr>
              <a:lnSpc>
                <a:spcPct val="80000"/>
              </a:lnSpc>
              <a:buSzPct val="50000"/>
              <a:buFont typeface="Wingdings" pitchFamily="2" charset="2"/>
              <a:buChar char="q"/>
            </a:pPr>
            <a:r>
              <a:rPr lang="th-TH" sz="4000" dirty="0"/>
              <a:t>ไม่ควรตั้งคำถามชี้นำไปยังปัญหาที่จะเกิดขึ้น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4000" dirty="0"/>
              <a:t>	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838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D22E225D-1E31-4F30-B492-A6F52875B8BB}" type="slidenum">
              <a:rPr lang="en-GB"/>
              <a:pPr/>
              <a:t>23</a:t>
            </a:fld>
            <a:endParaRPr lang="en-GB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การจัดการแบบสอบถาม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000"/>
              <a:t>ส่งแบบสอบถามไปให้ผู้ที่ต้องการให้ตอบ มีวิธีการส่งหลายวิธี เช่น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600"/>
              <a:t>ส่งให้เองและให้ผู้ตอบตอบตอนนั้นเลย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600"/>
              <a:t>ส่งไปแล้วเก็บภายหลัง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600"/>
              <a:t>ส่งไปแล้วให้ผู้ตอบส่งกลับ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600"/>
              <a:t>ส่งไปรษณีย์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th-TH" sz="3600"/>
              <a:t>ส่ง </a:t>
            </a:r>
            <a:r>
              <a:rPr lang="en-US" sz="3600"/>
              <a:t>e-mail</a:t>
            </a:r>
          </a:p>
          <a:p>
            <a:r>
              <a:rPr lang="th-TH" sz="4000"/>
              <a:t>นำคำตอบมาวิเคราะห์</a:t>
            </a:r>
          </a:p>
        </p:txBody>
      </p:sp>
    </p:spTree>
    <p:extLst>
      <p:ext uri="{BB962C8B-B14F-4D97-AF65-F5344CB8AC3E}">
        <p14:creationId xmlns:p14="http://schemas.microsoft.com/office/powerpoint/2010/main" val="18564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971991F2-2503-480E-BCA0-03558529B7FE}" type="slidenum">
              <a:rPr lang="en-GB"/>
              <a:pPr/>
              <a:t>24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การสัมภาษณ์และสนทนากับผู้ใช้</a:t>
            </a:r>
            <a:endParaRPr lang="th-TH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สิ่งที่ได้จากการสัมภาษณ์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th-TH" dirty="0"/>
              <a:t>ข้อเท็จจริง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th-TH" dirty="0"/>
              <a:t>ความคิดเห็น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th-TH" dirty="0"/>
              <a:t>ความคาดหวัง</a:t>
            </a:r>
          </a:p>
          <a:p>
            <a:pPr marL="865188" lvl="1" indent="-407988">
              <a:buSzPct val="50000"/>
              <a:buFont typeface="Wingdings" pitchFamily="2" charset="2"/>
              <a:buChar char="q"/>
            </a:pPr>
            <a:r>
              <a:rPr lang="th-TH" dirty="0"/>
              <a:t>ท่าทาง อารมณ์ บุคลิก</a:t>
            </a:r>
          </a:p>
        </p:txBody>
      </p:sp>
    </p:spTree>
    <p:extLst>
      <p:ext uri="{BB962C8B-B14F-4D97-AF65-F5344CB8AC3E}">
        <p14:creationId xmlns:p14="http://schemas.microsoft.com/office/powerpoint/2010/main" val="17869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9515FA37-D793-403B-B31B-2CCAE1B891AB}" type="slidenum">
              <a:rPr lang="en-GB"/>
              <a:pPr/>
              <a:t>25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การสัมภาษณ์ </a:t>
            </a:r>
            <a:r>
              <a:rPr lang="en-US"/>
              <a:t>(Interview)</a:t>
            </a:r>
            <a:endParaRPr lang="th-TH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47800"/>
            <a:ext cx="7993062" cy="46783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h-TH" sz="4400"/>
              <a:t>การสัมภาษณ์ เป็นการสนทนาที่มีวัตถุประสงค์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4400"/>
              <a:t>เฉพาะ โดยใช้การสนทนาที่มีรูปแบบคำถามและ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4400"/>
              <a:t>คำตอบ เพื่อเก็บข้อมูลเกี่ยวกับ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4400"/>
              <a:t>		- </a:t>
            </a:r>
            <a:r>
              <a:rPr lang="en-US" sz="4400"/>
              <a:t>Current state of the system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400"/>
              <a:t>		- Organizational and personal goals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400"/>
              <a:t>		- Opinions and Feeling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400"/>
              <a:t>		- Informal procedures</a:t>
            </a:r>
          </a:p>
          <a:p>
            <a:pPr>
              <a:lnSpc>
                <a:spcPct val="80000"/>
              </a:lnSpc>
            </a:pPr>
            <a:endParaRPr lang="th-TH" sz="3200"/>
          </a:p>
        </p:txBody>
      </p:sp>
    </p:spTree>
    <p:extLst>
      <p:ext uri="{BB962C8B-B14F-4D97-AF65-F5344CB8AC3E}">
        <p14:creationId xmlns:p14="http://schemas.microsoft.com/office/powerpoint/2010/main" val="8812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0B7781F5-2745-496D-AF73-DA5EF234FA48}" type="slidenum">
              <a:rPr lang="en-GB"/>
              <a:pPr/>
              <a:t>26</a:t>
            </a:fld>
            <a:endParaRPr lang="en-GB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08962" cy="731837"/>
          </a:xfrm>
        </p:spPr>
        <p:txBody>
          <a:bodyPr/>
          <a:lstStyle/>
          <a:p>
            <a:r>
              <a:rPr lang="th-TH"/>
              <a:t>ประเภทของการสัมภาษณ์</a:t>
            </a:r>
            <a:endParaRPr lang="th-TH">
              <a:solidFill>
                <a:srgbClr val="FF0066"/>
              </a:solidFill>
            </a:endParaRPr>
          </a:p>
        </p:txBody>
      </p:sp>
      <p:sp>
        <p:nvSpPr>
          <p:cNvPr id="181251" name="AutoShape 3"/>
          <p:cNvSpPr>
            <a:spLocks noChangeArrowheads="1"/>
          </p:cNvSpPr>
          <p:nvPr/>
        </p:nvSpPr>
        <p:spPr bwMode="auto">
          <a:xfrm>
            <a:off x="1600200" y="4481513"/>
            <a:ext cx="5638800" cy="533400"/>
          </a:xfrm>
          <a:prstGeom prst="leftRightArrow">
            <a:avLst>
              <a:gd name="adj1" fmla="val 50000"/>
              <a:gd name="adj2" fmla="val 211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1127125" y="3833813"/>
            <a:ext cx="1528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Angsana New" pitchFamily="18" charset="-34"/>
              </a:rPr>
              <a:t>unstructured</a:t>
            </a:r>
            <a:endParaRPr lang="th-TH" sz="3200">
              <a:latin typeface="Angsana New" pitchFamily="18" charset="-34"/>
            </a:endParaRP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6372225" y="3897313"/>
            <a:ext cx="1241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Angsana New" pitchFamily="18" charset="-34"/>
              </a:rPr>
              <a:t>structured</a:t>
            </a:r>
            <a:endParaRPr lang="th-TH" sz="2800" b="1">
              <a:latin typeface="Angsana New" pitchFamily="18" charset="-34"/>
            </a:endParaRP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755650" y="5148263"/>
            <a:ext cx="296703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th-TH" sz="2800">
                <a:latin typeface="Angsana New" pitchFamily="18" charset="-34"/>
              </a:rPr>
              <a:t>ไม่มีการเตรียมการอะไรเลย </a:t>
            </a:r>
          </a:p>
          <a:p>
            <a:pPr eaLnBrk="1" hangingPunct="1"/>
            <a:r>
              <a:rPr lang="th-TH" sz="2800">
                <a:latin typeface="Angsana New" pitchFamily="18" charset="-34"/>
              </a:rPr>
              <a:t>มีเพียงหัวข้อในการสัมภาษณ์ </a:t>
            </a:r>
          </a:p>
          <a:p>
            <a:pPr eaLnBrk="1" hangingPunct="1"/>
            <a:r>
              <a:rPr lang="th-TH" sz="2800">
                <a:latin typeface="Angsana New" pitchFamily="18" charset="-34"/>
              </a:rPr>
              <a:t>ไม่มี </a:t>
            </a:r>
            <a:r>
              <a:rPr lang="en-US" sz="2800">
                <a:latin typeface="Angsana New" pitchFamily="18" charset="-34"/>
              </a:rPr>
              <a:t>list </a:t>
            </a:r>
            <a:r>
              <a:rPr lang="th-TH" sz="2800">
                <a:latin typeface="Angsana New" pitchFamily="18" charset="-34"/>
              </a:rPr>
              <a:t>คำถาม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4787900" y="5219700"/>
            <a:ext cx="29876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th-TH" sz="2800">
                <a:latin typeface="Angsana New" pitchFamily="18" charset="-34"/>
              </a:rPr>
              <a:t>มีการเตรียมการทุกอย่าง</a:t>
            </a:r>
          </a:p>
          <a:p>
            <a:pPr algn="r" eaLnBrk="1" hangingPunct="1"/>
            <a:r>
              <a:rPr lang="th-TH" sz="2800">
                <a:latin typeface="Angsana New" pitchFamily="18" charset="-34"/>
              </a:rPr>
              <a:t>มี </a:t>
            </a:r>
            <a:r>
              <a:rPr lang="en-US" sz="2800">
                <a:latin typeface="Angsana New" pitchFamily="18" charset="-34"/>
              </a:rPr>
              <a:t>list </a:t>
            </a:r>
            <a:r>
              <a:rPr lang="th-TH" sz="2800">
                <a:latin typeface="Angsana New" pitchFamily="18" charset="-34"/>
              </a:rPr>
              <a:t>คำถาม</a:t>
            </a:r>
          </a:p>
          <a:p>
            <a:pPr algn="r" eaLnBrk="1" hangingPunct="1"/>
            <a:r>
              <a:rPr lang="th-TH" sz="2800">
                <a:latin typeface="Angsana New" pitchFamily="18" charset="-34"/>
              </a:rPr>
              <a:t>มีการจัดโครงสร้างของคำถาม</a:t>
            </a:r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468313" y="1268413"/>
            <a:ext cx="813593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th-TH" sz="3200">
                <a:latin typeface="Angsana New" pitchFamily="18" charset="-34"/>
              </a:rPr>
              <a:t> </a:t>
            </a:r>
            <a:r>
              <a:rPr lang="en-US" sz="3200">
                <a:latin typeface="Angsana New" pitchFamily="18" charset="-34"/>
              </a:rPr>
              <a:t>Structure </a:t>
            </a:r>
            <a:r>
              <a:rPr lang="th-TH" sz="3200">
                <a:latin typeface="Angsana New" pitchFamily="18" charset="-34"/>
              </a:rPr>
              <a:t>เป็นการสัมภาษณ์แบบมีโครงสร้าง มีรูปแบบ มีขั้นตอนที่ชัดเจนว่าจะถามอะไร ถามคำถามตามโครงสร้างที่วางไว้</a:t>
            </a:r>
          </a:p>
          <a:p>
            <a:pPr eaLnBrk="1" hangingPunct="1">
              <a:buFontTx/>
              <a:buChar char="•"/>
            </a:pPr>
            <a:r>
              <a:rPr lang="th-TH" sz="3200">
                <a:latin typeface="Angsana New" pitchFamily="18" charset="-34"/>
              </a:rPr>
              <a:t> </a:t>
            </a:r>
            <a:r>
              <a:rPr lang="en-US" sz="3200">
                <a:latin typeface="Angsana New" pitchFamily="18" charset="-34"/>
              </a:rPr>
              <a:t>Unstructured </a:t>
            </a:r>
            <a:r>
              <a:rPr lang="th-TH" sz="3200">
                <a:latin typeface="Angsana New" pitchFamily="18" charset="-34"/>
              </a:rPr>
              <a:t>ไม่มีโครงสร้างคำถามที่เตรียมไว้ อยากถามอะไรถามโดยไม่มีการเตรียมคำถามล่วงหน้า</a:t>
            </a:r>
          </a:p>
        </p:txBody>
      </p:sp>
    </p:spTree>
    <p:extLst>
      <p:ext uri="{BB962C8B-B14F-4D97-AF65-F5344CB8AC3E}">
        <p14:creationId xmlns:p14="http://schemas.microsoft.com/office/powerpoint/2010/main" val="4729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39CD90D2-2B45-4E74-810A-BC60583B0024}" type="slidenum">
              <a:rPr lang="en-GB"/>
              <a:pPr/>
              <a:t>27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04200" cy="838200"/>
          </a:xfrm>
        </p:spPr>
        <p:txBody>
          <a:bodyPr/>
          <a:lstStyle/>
          <a:p>
            <a:r>
              <a:rPr lang="th-TH" sz="3600" dirty="0"/>
              <a:t>การเตรียมตัวในไปการสัมภาษณ์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0" dirty="0" smtClean="0">
                <a:solidFill>
                  <a:srgbClr val="FF0066"/>
                </a:solidFill>
              </a:rPr>
              <a:t>Planning </a:t>
            </a:r>
            <a:r>
              <a:rPr lang="en-US" sz="3600" b="0" dirty="0">
                <a:solidFill>
                  <a:srgbClr val="FF0066"/>
                </a:solidFill>
              </a:rPr>
              <a:t>the interview</a:t>
            </a:r>
            <a:endParaRPr lang="th-TH" sz="3600" b="0" dirty="0">
              <a:solidFill>
                <a:srgbClr val="FF0066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135937" cy="4525962"/>
          </a:xfrm>
        </p:spPr>
        <p:txBody>
          <a:bodyPr>
            <a:normAutofit/>
          </a:bodyPr>
          <a:lstStyle/>
          <a:p>
            <a:r>
              <a:rPr lang="th-TH" sz="2800" dirty="0"/>
              <a:t>ทราบว่าต้องไปสัมภาษณ์ใครเพื่อให้ได้ข้อมูลที่ต้องการ </a:t>
            </a:r>
            <a:r>
              <a:rPr lang="th-TH" sz="2800" dirty="0" smtClean="0"/>
              <a:t>ตั้ง</a:t>
            </a:r>
            <a:r>
              <a:rPr lang="th-TH" sz="2800" dirty="0"/>
              <a:t>วัตถุประสงค์ในการสัมภาษณ์ </a:t>
            </a:r>
            <a:endParaRPr lang="th-TH" sz="2800" dirty="0" smtClean="0">
              <a:solidFill>
                <a:srgbClr val="FF0000"/>
              </a:solidFill>
            </a:endParaRPr>
          </a:p>
          <a:p>
            <a:r>
              <a:rPr lang="th-TH" sz="2800" dirty="0"/>
              <a:t>ตั้งคำถามที่จะ</a:t>
            </a:r>
            <a:r>
              <a:rPr lang="th-TH" sz="2800" dirty="0" smtClean="0"/>
              <a:t>ถาม</a:t>
            </a:r>
          </a:p>
          <a:p>
            <a:r>
              <a:rPr lang="th-TH" sz="2800" dirty="0" smtClean="0"/>
              <a:t>เตรียมการสัมภาษณ์</a:t>
            </a:r>
          </a:p>
          <a:p>
            <a:r>
              <a:rPr lang="th-TH" sz="2800" dirty="0" smtClean="0"/>
              <a:t>ดำเนินการสัมภาษณ์</a:t>
            </a:r>
          </a:p>
          <a:p>
            <a:r>
              <a:rPr lang="th-TH" sz="2800" dirty="0" smtClean="0"/>
              <a:t>บันทึกคำสัมภาษณ์</a:t>
            </a:r>
          </a:p>
          <a:p>
            <a:r>
              <a:rPr lang="th-TH" sz="2800" dirty="0" smtClean="0"/>
              <a:t>ประเมินผลการสัมภาษณ์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th-TH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6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4D58B0F9-BD51-474D-B9CF-6099DFE8E754}" type="slidenum">
              <a:rPr lang="en-GB"/>
              <a:pPr/>
              <a:t>28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ประเภทของคำถาม </a:t>
            </a:r>
            <a:r>
              <a:rPr lang="en-US"/>
              <a:t>(Question type)</a:t>
            </a:r>
            <a:endParaRPr lang="th-TH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Open-Ended :</a:t>
            </a:r>
            <a:r>
              <a:rPr lang="th-TH"/>
              <a:t> คำถามปลายเปิด</a:t>
            </a:r>
            <a:endParaRPr lang="en-US"/>
          </a:p>
          <a:p>
            <a:r>
              <a:rPr lang="en-US"/>
              <a:t>Close Question : </a:t>
            </a:r>
            <a:r>
              <a:rPr lang="th-TH"/>
              <a:t>คำถามปลายปิด</a:t>
            </a:r>
          </a:p>
          <a:p>
            <a:r>
              <a:rPr lang="en-US"/>
              <a:t>Probe or follow-up Question</a:t>
            </a:r>
            <a:endParaRPr lang="th-TH"/>
          </a:p>
          <a:p>
            <a:r>
              <a:rPr lang="th-TH"/>
              <a:t>คำประเภท </a:t>
            </a:r>
            <a:r>
              <a:rPr lang="en-US"/>
              <a:t>Yes/No Question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87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C014B554-AEDD-4DCF-A9E0-BC0AF9E35E8D}" type="slidenum">
              <a:rPr lang="en-GB"/>
              <a:pPr/>
              <a:t>29</a:t>
            </a:fld>
            <a:endParaRPr lang="en-GB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Question types : Open-ended question</a:t>
            </a:r>
            <a:endParaRPr lang="th-TH" sz="400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643050"/>
            <a:ext cx="80645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h-TH" sz="2800" dirty="0"/>
              <a:t>คำถามปลายเปิด เป็นคำถามที่ผู้ตอบสามารถตอบอะไรก็ได้ โดยผู้ถามไม่สามารถคาดเดาคำตอบได้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th-TH" sz="2800" dirty="0"/>
          </a:p>
          <a:p>
            <a:pPr>
              <a:lnSpc>
                <a:spcPct val="80000"/>
              </a:lnSpc>
            </a:pPr>
            <a:r>
              <a:rPr lang="th-TH" sz="2800" dirty="0">
                <a:solidFill>
                  <a:srgbClr val="A50021"/>
                </a:solidFill>
              </a:rPr>
              <a:t>ตัวอย่าง</a:t>
            </a:r>
            <a:endParaRPr lang="en-US" sz="2800" dirty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-What</a:t>
            </a:r>
            <a:r>
              <a:rPr lang="en-US" sz="2800" dirty="0">
                <a:latin typeface="2005_iannnnnGMO"/>
              </a:rPr>
              <a:t>’</a:t>
            </a:r>
            <a:r>
              <a:rPr lang="en-US" sz="2800" dirty="0"/>
              <a:t>s your opinion of the present computer system?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- How does this form relate to your work?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- What are some of the common errors made in data entry in this department?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3441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การกำหนดความต้องการ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(Determination of Requirements)</a:t>
            </a:r>
            <a:endParaRPr lang="th-TH" dirty="0"/>
          </a:p>
        </p:txBody>
      </p:sp>
      <p:pic>
        <p:nvPicPr>
          <p:cNvPr id="1026" name="Picture 2" descr="C:\Users\Dell\Desktop\tire_swing_t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6" y="1906208"/>
            <a:ext cx="4049947" cy="990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40531" y="1916832"/>
            <a:ext cx="48799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       สิ่งที่ผู้ใช้ต้องการระบบ ผู้ที่เกี่ยวข้องนำไปคิดวิเคราะห์แล้ว อาจออกแบบผลิตภัณฑ์ ได้ลักษณะแตกต่างกัน ทำให้ผลิตภัณฑ์ที่สร้างขึ้นไม่ตรงกับความต้องการของผู้ใช้ได้</a:t>
            </a:r>
          </a:p>
          <a:p>
            <a:r>
              <a:rPr lang="th-TH" dirty="0" smtClean="0"/>
              <a:t>    นักวิเคราะห์ต้อง ทำการสำรวจ และทำความเข้าใจเกี่ยบกับรายละเอียดระบบงานเดิมให้เข้าใจ ถือเป็นสิ่งสำคัญมาก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187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CDE75364-C4C3-4D57-9268-C7FF8CD48835}" type="slidenum">
              <a:rPr lang="en-GB"/>
              <a:pPr/>
              <a:t>30</a:t>
            </a:fld>
            <a:endParaRPr lang="en-GB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04200" cy="838200"/>
          </a:xfrm>
        </p:spPr>
        <p:txBody>
          <a:bodyPr/>
          <a:lstStyle/>
          <a:p>
            <a:r>
              <a:rPr lang="th-TH" sz="3600" dirty="0"/>
              <a:t>สิ่งที่ควรหลีกเลี่ยงในการตั้งคำถาม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/>
              <a:t>Question pitfalls)</a:t>
            </a:r>
            <a:endParaRPr lang="th-TH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8064500" cy="4525962"/>
          </a:xfrm>
        </p:spPr>
        <p:txBody>
          <a:bodyPr/>
          <a:lstStyle/>
          <a:p>
            <a:r>
              <a:rPr lang="th-TH" dirty="0"/>
              <a:t>หลีกเลี่ยงคำถามนำที่จะให้คนตอบ ตอบแบบที่เราต้องการเท่านั้น </a:t>
            </a:r>
            <a:r>
              <a:rPr lang="th-TH" sz="4000" dirty="0">
                <a:solidFill>
                  <a:srgbClr val="FF0000"/>
                </a:solidFill>
              </a:rPr>
              <a:t>(</a:t>
            </a:r>
            <a:r>
              <a:rPr lang="en-US" sz="4000" dirty="0">
                <a:solidFill>
                  <a:srgbClr val="FF0000"/>
                </a:solidFill>
              </a:rPr>
              <a:t>Avoiding leading questions)</a:t>
            </a:r>
            <a:endParaRPr lang="th-TH" sz="2800" dirty="0">
              <a:solidFill>
                <a:srgbClr val="FF0000"/>
              </a:solidFill>
            </a:endParaRPr>
          </a:p>
          <a:p>
            <a:r>
              <a:rPr lang="th-TH" dirty="0"/>
              <a:t>อย่าถามคำถาม 2 คำถามพร้อมกัน ควรถามทีละคำถาม</a:t>
            </a:r>
            <a:r>
              <a:rPr lang="en-US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(Avoiding double-barreled questions)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55C0172E-839C-476C-A51D-F6E6A2DCB7C7}" type="slidenum">
              <a:rPr lang="en-GB"/>
              <a:pPr/>
              <a:t>31</a:t>
            </a:fld>
            <a:endParaRPr lang="en-GB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การเขียนรายงานการสัมภาษณ์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เมื่อจบการสัมภาษณ์ ควรเขียนรายงานทันที หรือเร็วที่สุดเท่าที่เป็นไปได้</a:t>
            </a:r>
          </a:p>
          <a:p>
            <a:r>
              <a:rPr lang="th-TH"/>
              <a:t>ให้ผู้ตอบคำถาม </a:t>
            </a:r>
            <a:r>
              <a:rPr lang="en-US"/>
              <a:t>review </a:t>
            </a:r>
            <a:r>
              <a:rPr lang="th-TH"/>
              <a:t>ว่าเป็นที่สิ่งที่เขาให้คำตอบหรือไม่ </a:t>
            </a:r>
          </a:p>
        </p:txBody>
      </p:sp>
    </p:spTree>
    <p:extLst>
      <p:ext uri="{BB962C8B-B14F-4D97-AF65-F5344CB8AC3E}">
        <p14:creationId xmlns:p14="http://schemas.microsoft.com/office/powerpoint/2010/main" val="20181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th-TH" sz="3600" dirty="0"/>
              <a:t>เทคนิคการรวบรวมความต้องการ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Requirements</a:t>
            </a:r>
            <a:r>
              <a:rPr lang="th-TH" sz="3200" dirty="0"/>
              <a:t> </a:t>
            </a:r>
            <a:r>
              <a:rPr lang="en-US" sz="3200" dirty="0"/>
              <a:t>Gathering Techniques)</a:t>
            </a:r>
            <a:endParaRPr lang="th-TH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32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/>
          </a:bodyPr>
          <a:lstStyle/>
          <a:p>
            <a:r>
              <a:rPr lang="th-TH" sz="2800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การวางแผนความต้องการร่วมกัน </a:t>
            </a:r>
            <a:r>
              <a:rPr lang="en-US" sz="2800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(Joint Requirements Planning: JRP)</a:t>
            </a:r>
            <a:r>
              <a:rPr lang="th-TH" sz="2800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ใช้เทคนิค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Brainstorming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ในการทำ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Workshop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มีการแบ่งงานหรือมอบหมายหน้าที่ และทุกคนต้องร่วมมือร่วมใจในการประชุมร่วมกันเพื่อปรึกษาหารือ จึงสามารถบรรลุผลสำเร็จได้ดี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23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7632848" cy="648072"/>
          </a:xfrm>
        </p:spPr>
        <p:txBody>
          <a:bodyPr/>
          <a:lstStyle/>
          <a:p>
            <a:r>
              <a:rPr lang="th-TH" dirty="0" smtClean="0"/>
              <a:t>ความต้องการของระบบ (</a:t>
            </a:r>
            <a:r>
              <a:rPr lang="en-US" dirty="0" smtClean="0"/>
              <a:t>System Requirements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632848" cy="2232248"/>
          </a:xfrm>
        </p:spPr>
        <p:txBody>
          <a:bodyPr/>
          <a:lstStyle/>
          <a:p>
            <a:r>
              <a:rPr lang="th-TH" dirty="0" smtClean="0"/>
              <a:t>เป็นการเขียนมุมมองของผู้พัฒนาระบบ  เพื่อเริ่มต้นของการออกแบบระบบ โดยระบุสิ่งที่ระบบจะต้องทำว่ามีอะไรบ้าง  เอกสารความต้องการของระบบ  เรียกว่า </a:t>
            </a:r>
            <a:r>
              <a:rPr lang="en-US" dirty="0" smtClean="0"/>
              <a:t>“ </a:t>
            </a:r>
            <a:r>
              <a:rPr lang="en-US" b="1" dirty="0" smtClean="0"/>
              <a:t>Functional Specification</a:t>
            </a:r>
            <a:r>
              <a:rPr lang="en-US" dirty="0" smtClean="0"/>
              <a:t>”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373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แบบฟอร์มมาตรฐานสำหรับกำหนดความต้องการ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377401"/>
              </p:ext>
            </p:extLst>
          </p:nvPr>
        </p:nvGraphicFramePr>
        <p:xfrm>
          <a:off x="1524000" y="1397000"/>
          <a:ext cx="6096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Brief Description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Input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preconditions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postconditions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 Flow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Exception Conditions </a:t>
                      </a:r>
                      <a:r>
                        <a:rPr lang="th-TH" dirty="0" smtClean="0"/>
                        <a:t>(เงื่อนไขข้อยกเว้น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91880" y="5445224"/>
            <a:ext cx="1603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ตัวอย่างรูป </a:t>
            </a:r>
            <a:r>
              <a:rPr lang="en-US" dirty="0" smtClean="0">
                <a:solidFill>
                  <a:srgbClr val="FF0000"/>
                </a:solidFill>
              </a:rPr>
              <a:t>4.5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9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632848" cy="1152128"/>
          </a:xfrm>
        </p:spPr>
        <p:txBody>
          <a:bodyPr>
            <a:normAutofit/>
          </a:bodyPr>
          <a:lstStyle/>
          <a:p>
            <a:r>
              <a:rPr lang="th-TH" b="1" dirty="0" smtClean="0"/>
              <a:t>สามารถแบ่งได้เป็น </a:t>
            </a:r>
            <a:r>
              <a:rPr lang="en-US" b="1" dirty="0" smtClean="0"/>
              <a:t>2 </a:t>
            </a:r>
            <a:r>
              <a:rPr lang="th-TH" b="1" dirty="0" smtClean="0"/>
              <a:t>ชนิด คือ</a:t>
            </a:r>
            <a:endParaRPr lang="th-TH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ความต้องการของระบบ (</a:t>
            </a:r>
            <a:r>
              <a:rPr lang="en-US" dirty="0" smtClean="0"/>
              <a:t>System Requirements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59632" y="2564904"/>
            <a:ext cx="7632848" cy="22958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buFontTx/>
              <a:buAutoNum type="arabicPeriod"/>
            </a:pPr>
            <a:r>
              <a:rPr lang="th-TH" b="1" dirty="0" smtClean="0"/>
              <a:t>ความต้องการที่เป็นฟังก์ชันการทำงาน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(Functional Requirement)</a:t>
            </a:r>
          </a:p>
          <a:p>
            <a:pPr marL="0" indent="0">
              <a:buNone/>
            </a:pPr>
            <a:r>
              <a:rPr lang="en-US" b="1" dirty="0" smtClean="0"/>
              <a:t>2.     </a:t>
            </a:r>
            <a:r>
              <a:rPr lang="th-TH" b="1" dirty="0" smtClean="0"/>
              <a:t>ความต้องการที่ไม่ได้เป็นฟังก์ชัน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(Non- Functional Requirement) </a:t>
            </a:r>
          </a:p>
          <a:p>
            <a:pPr marL="628650" indent="-628650">
              <a:buFontTx/>
              <a:buAutoNum type="arabicPeriod"/>
            </a:pP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12360" y="6093296"/>
            <a:ext cx="923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156-157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7934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ชนิดของความต้องการ</a:t>
            </a:r>
            <a:r>
              <a:rPr lang="en-US" dirty="0"/>
              <a:t> (Type of Requirements)</a:t>
            </a: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latinLnBrk="0" hangingPunct="1"/>
            <a:fld id="{F0C94032-CD4C-4C25-B0C2-CEC720522D92}" type="slidenum">
              <a:rPr kumimoji="0" lang="en-US" smtClean="0">
                <a:latin typeface="TH Niramit AS" pitchFamily="2" charset="-34"/>
                <a:cs typeface="TH Niramit AS" pitchFamily="2" charset="-34"/>
              </a:rPr>
              <a:pPr eaLnBrk="1" latinLnBrk="0" hangingPunct="1"/>
              <a:t>36</a:t>
            </a:fld>
            <a:endParaRPr kumimoji="0" lang="en-US" dirty="0">
              <a:solidFill>
                <a:srgbClr val="FFFF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11638" y="2133600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187450" y="1341438"/>
            <a:ext cx="1655763" cy="100806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TH Niramit AS" pitchFamily="2" charset="-34"/>
                <a:cs typeface="TH Niramit AS" pitchFamily="2" charset="-34"/>
              </a:rPr>
              <a:t>Function</a:t>
            </a:r>
            <a:endParaRPr lang="en-GB" sz="2400" b="1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787900" y="1328738"/>
            <a:ext cx="2520950" cy="100806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TH Niramit AS" pitchFamily="2" charset="-34"/>
                <a:cs typeface="TH Niramit AS" pitchFamily="2" charset="-34"/>
              </a:rPr>
              <a:t>Non-Function</a:t>
            </a:r>
            <a:endParaRPr lang="en-GB" sz="2400" b="1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979613" y="2349500"/>
            <a:ext cx="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331913" y="3429000"/>
            <a:ext cx="2232025" cy="13684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>
              <a:buFontTx/>
              <a:buChar char="-"/>
            </a:pP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ทราบขั้นตอน</a:t>
            </a:r>
          </a:p>
          <a:p>
            <a:pPr>
              <a:buFontTx/>
              <a:buChar char="-"/>
            </a:pPr>
            <a:r>
              <a:rPr lang="th-TH" sz="3200" b="1" dirty="0" smtClean="0">
                <a:latin typeface="TH Niramit AS" pitchFamily="2" charset="-34"/>
                <a:cs typeface="TH Niramit AS" pitchFamily="2" charset="-34"/>
              </a:rPr>
              <a:t>อินเตอร์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เฟช</a:t>
            </a:r>
            <a:endParaRPr lang="en-GB" sz="32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468313" y="5516563"/>
            <a:ext cx="3598862" cy="100806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200" b="1">
                <a:latin typeface="TH Niramit AS" pitchFamily="2" charset="-34"/>
                <a:cs typeface="TH Niramit AS" pitchFamily="2" charset="-34"/>
              </a:rPr>
              <a:t>แนวทางการออกแบบ</a:t>
            </a:r>
          </a:p>
          <a:p>
            <a:pPr algn="ctr"/>
            <a:r>
              <a:rPr lang="en-US" sz="3200" b="1">
                <a:latin typeface="TH Niramit AS" pitchFamily="2" charset="-34"/>
                <a:cs typeface="TH Niramit AS" pitchFamily="2" charset="-34"/>
              </a:rPr>
              <a:t>(guide design)</a:t>
            </a:r>
            <a:endParaRPr lang="en-GB" sz="3200" b="1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979613" y="2565400"/>
            <a:ext cx="2160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บันทึกลงในเอกสาร</a:t>
            </a:r>
            <a:endParaRPr lang="en-GB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051050" y="4797425"/>
            <a:ext cx="0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932363" y="3429000"/>
            <a:ext cx="3311525" cy="13684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-"/>
            </a:pPr>
            <a:r>
              <a:rPr lang="th-TH" sz="2800" b="1">
                <a:latin typeface="TH Niramit AS" pitchFamily="2" charset="-34"/>
                <a:cs typeface="TH Niramit AS" pitchFamily="2" charset="-34"/>
              </a:rPr>
              <a:t>บรรยายถึงคุณภาพ</a:t>
            </a:r>
          </a:p>
          <a:p>
            <a:r>
              <a:rPr lang="th-TH" sz="2800" b="1">
                <a:latin typeface="TH Niramit AS" pitchFamily="2" charset="-34"/>
                <a:cs typeface="TH Niramit AS" pitchFamily="2" charset="-34"/>
              </a:rPr>
              <a:t>เทคนิคต่างๆ ที่ซอฟต์แวร์</a:t>
            </a:r>
          </a:p>
          <a:p>
            <a:r>
              <a:rPr lang="th-TH" sz="2800" b="1">
                <a:latin typeface="TH Niramit AS" pitchFamily="2" charset="-34"/>
                <a:cs typeface="TH Niramit AS" pitchFamily="2" charset="-34"/>
              </a:rPr>
              <a:t>พึงมี</a:t>
            </a:r>
            <a:endParaRPr lang="en-GB" sz="2800" b="1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11863" y="2349500"/>
            <a:ext cx="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4500563" y="5516563"/>
            <a:ext cx="3598862" cy="100806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200" b="1">
                <a:latin typeface="TH Niramit AS" pitchFamily="2" charset="-34"/>
                <a:cs typeface="TH Niramit AS" pitchFamily="2" charset="-34"/>
              </a:rPr>
              <a:t>แนวทางการวิเคราะห์</a:t>
            </a:r>
          </a:p>
          <a:p>
            <a:pPr algn="ctr"/>
            <a:r>
              <a:rPr lang="en-US" sz="3200" b="1">
                <a:latin typeface="TH Niramit AS" pitchFamily="2" charset="-34"/>
                <a:cs typeface="TH Niramit AS" pitchFamily="2" charset="-34"/>
              </a:rPr>
              <a:t>(guide analysis)</a:t>
            </a:r>
            <a:endParaRPr lang="en-GB" sz="3200" b="1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083300" y="4797425"/>
            <a:ext cx="0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980350" y="2565399"/>
            <a:ext cx="2160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บันทึกลงในเอกสาร</a:t>
            </a:r>
            <a:endParaRPr lang="en-GB" dirty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44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ขั้นตอนการพัฒนาระบบตามแบบแผน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SDLC</a:t>
            </a: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37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5496" y="1556792"/>
            <a:ext cx="1512888" cy="10080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H Niramit AS" pitchFamily="2" charset="-34"/>
                <a:cs typeface="TH Niramit AS" pitchFamily="2" charset="-34"/>
              </a:rPr>
              <a:t>AS-IS</a:t>
            </a:r>
          </a:p>
          <a:p>
            <a:pPr algn="ctr"/>
            <a:r>
              <a:rPr lang="en-US" b="1" dirty="0">
                <a:latin typeface="TH Niramit AS" pitchFamily="2" charset="-34"/>
                <a:cs typeface="TH Niramit AS" pitchFamily="2" charset="-34"/>
              </a:rPr>
              <a:t>System</a:t>
            </a:r>
            <a:endParaRPr lang="en-GB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611884" y="1556792"/>
            <a:ext cx="1727200" cy="1008063"/>
          </a:xfrm>
          <a:prstGeom prst="chevron">
            <a:avLst>
              <a:gd name="adj" fmla="val 42835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Planning</a:t>
            </a:r>
            <a:endParaRPr lang="en-GB" sz="24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3132709" y="1556792"/>
            <a:ext cx="1727200" cy="1008063"/>
          </a:xfrm>
          <a:prstGeom prst="chevron">
            <a:avLst>
              <a:gd name="adj" fmla="val 42835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Analysis</a:t>
            </a:r>
            <a:endParaRPr lang="en-GB" sz="24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717034" y="1556792"/>
            <a:ext cx="1439862" cy="1008063"/>
          </a:xfrm>
          <a:prstGeom prst="chevron">
            <a:avLst>
              <a:gd name="adj" fmla="val 35709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Design</a:t>
            </a:r>
            <a:endParaRPr lang="en-GB" sz="24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940996" y="1556792"/>
            <a:ext cx="1685925" cy="1008063"/>
          </a:xfrm>
          <a:prstGeom prst="chevron">
            <a:avLst>
              <a:gd name="adj" fmla="val 4181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Implement</a:t>
            </a:r>
            <a:endParaRPr lang="en-GB" sz="24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7590409" y="1556792"/>
            <a:ext cx="1512887" cy="10080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H Niramit AS" pitchFamily="2" charset="-34"/>
                <a:cs typeface="TH Niramit AS" pitchFamily="2" charset="-34"/>
              </a:rPr>
              <a:t>To-Be</a:t>
            </a:r>
          </a:p>
          <a:p>
            <a:pPr algn="ctr"/>
            <a:r>
              <a:rPr lang="en-US" b="1" dirty="0">
                <a:latin typeface="TH Niramit AS" pitchFamily="2" charset="-34"/>
                <a:cs typeface="TH Niramit AS" pitchFamily="2" charset="-34"/>
              </a:rPr>
              <a:t>System</a:t>
            </a:r>
            <a:endParaRPr lang="en-GB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2338858" y="3085433"/>
            <a:ext cx="4897438" cy="2431799"/>
          </a:xfrm>
          <a:prstGeom prst="chevron">
            <a:avLst>
              <a:gd name="adj" fmla="val 45962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r"/>
            <a:endParaRPr lang="th-TH" b="1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780308" y="3140968"/>
            <a:ext cx="1655763" cy="6492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Understand</a:t>
            </a:r>
          </a:p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As-is system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780308" y="3861048"/>
            <a:ext cx="1655763" cy="6492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Identify</a:t>
            </a:r>
          </a:p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improvements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780308" y="4581128"/>
            <a:ext cx="1655763" cy="825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</a:t>
            </a:r>
          </a:p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Concept for </a:t>
            </a:r>
          </a:p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to-be system</a:t>
            </a: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H="1">
            <a:off x="2338855" y="2564856"/>
            <a:ext cx="793853" cy="520576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4427538" y="2564856"/>
            <a:ext cx="1729358" cy="520576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0" y="550038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      แสดงขั้นตอนการพัฒนาระบบตามแบบแผน 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SDLC 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โดยในระยะการวิเคราะห์ จะต้องทำความเข้าใจกับ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400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ระบบงานเดิม การเพิ่มเติมความต้องการ เพื่อพัฒนาแนวคิด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สำหรับระบบใหม่ที่จะเกิดขึ้น</a:t>
            </a:r>
            <a:endParaRPr lang="en-GB" sz="2400" dirty="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28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5C7DF526-70B6-4D81-B91A-F1D3BD68A121}" type="slidenum">
              <a:rPr lang="en-GB"/>
              <a:pPr/>
              <a:t>38</a:t>
            </a:fld>
            <a:endParaRPr lang="en-GB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920880" cy="1008112"/>
          </a:xfrm>
        </p:spPr>
        <p:txBody>
          <a:bodyPr/>
          <a:lstStyle/>
          <a:p>
            <a:r>
              <a:rPr lang="th-TH" sz="4000" dirty="0"/>
              <a:t>การวิเคราะห์ความต้องการ </a:t>
            </a:r>
            <a:r>
              <a:rPr lang="en-US" sz="4000" dirty="0"/>
              <a:t>(Requirement Analysis)</a:t>
            </a:r>
            <a:endParaRPr lang="th-TH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 smtClean="0"/>
              <a:t>วิเคราะห์ข้อเท็จจริงในข้อมูล</a:t>
            </a:r>
          </a:p>
          <a:p>
            <a:r>
              <a:rPr lang="th-TH" b="1" dirty="0" smtClean="0"/>
              <a:t>กำหนดสาระสำคัญของความต้องการ</a:t>
            </a:r>
          </a:p>
          <a:p>
            <a:r>
              <a:rPr lang="th-TH" b="1" dirty="0" smtClean="0"/>
              <a:t>คัดเลือกความต้องการที่ตรงกับวัตถุประสงค์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9124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D7BBAAC0-9DC4-44D3-A4FD-4B2207BB17ED}" type="slidenum">
              <a:rPr lang="en-GB"/>
              <a:pPr/>
              <a:t>39</a:t>
            </a:fld>
            <a:endParaRPr lang="en-GB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หลักการค้นหาความต้องการที่ดี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>
              <a:buFontTx/>
              <a:buAutoNum type="arabicPeriod"/>
            </a:pPr>
            <a:r>
              <a:rPr lang="th-TH"/>
              <a:t>ค้นหาความต้องการกับบุคคลที่เกี่ยวข้องโดยตรง</a:t>
            </a:r>
          </a:p>
          <a:p>
            <a:pPr marL="542925" indent="-542925">
              <a:buFontTx/>
              <a:buAutoNum type="arabicPeriod"/>
            </a:pPr>
            <a:r>
              <a:rPr lang="th-TH"/>
              <a:t>ระบุความต้องการในรูปแบบเอกสาร มีการทำความตกลงทั้งสองฝ่าย</a:t>
            </a:r>
          </a:p>
          <a:p>
            <a:pPr marL="542925" indent="-542925">
              <a:buFontTx/>
              <a:buAutoNum type="arabicPeriod"/>
            </a:pPr>
            <a:r>
              <a:rPr lang="th-TH"/>
              <a:t>เขียนคำจำกัดความบนเอกสาร</a:t>
            </a:r>
          </a:p>
        </p:txBody>
      </p:sp>
    </p:spTree>
    <p:extLst>
      <p:ext uri="{BB962C8B-B14F-4D97-AF65-F5344CB8AC3E}">
        <p14:creationId xmlns:p14="http://schemas.microsoft.com/office/powerpoint/2010/main" val="11756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กิจกรรมในการวิเคราห์ความต้องการ</a:t>
            </a:r>
            <a:br>
              <a:rPr lang="th-TH" dirty="0" smtClean="0"/>
            </a:br>
            <a:r>
              <a:rPr lang="en-US" dirty="0" smtClean="0"/>
              <a:t>(Activities in Requirements Analysis)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th-TH" dirty="0" smtClean="0"/>
              <a:t>การคาดเดาความต้องการ </a:t>
            </a:r>
            <a:r>
              <a:rPr lang="en-US" dirty="0" smtClean="0"/>
              <a:t>(Requirements Anticipation)</a:t>
            </a:r>
          </a:p>
          <a:p>
            <a:r>
              <a:rPr lang="en-US" dirty="0" smtClean="0"/>
              <a:t>2 </a:t>
            </a:r>
            <a:r>
              <a:rPr lang="th-TH" dirty="0" smtClean="0"/>
              <a:t>การสำรวจความต้องการ </a:t>
            </a:r>
            <a:r>
              <a:rPr lang="en-US" dirty="0" smtClean="0"/>
              <a:t>(Requirements Investigation)</a:t>
            </a:r>
          </a:p>
          <a:p>
            <a:r>
              <a:rPr lang="en-US" dirty="0" smtClean="0"/>
              <a:t>3 </a:t>
            </a:r>
            <a:r>
              <a:rPr lang="th-TH" dirty="0" smtClean="0"/>
              <a:t>การสร้างข้อกำหนดความต้องการ </a:t>
            </a:r>
            <a:r>
              <a:rPr lang="en-US" dirty="0" smtClean="0"/>
              <a:t>(Requirements Specification)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</a:t>
            </a:r>
            <a:r>
              <a:rPr lang="th-TH" dirty="0" smtClean="0"/>
              <a:t>การวิเคราะห์ข้อเท็จจริงในข้อมูล</a:t>
            </a:r>
            <a:r>
              <a:rPr lang="en-US" dirty="0" smtClean="0"/>
              <a:t>(Analysis of Factual Data)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</a:t>
            </a:r>
            <a:r>
              <a:rPr lang="th-TH" dirty="0" smtClean="0"/>
              <a:t>กำหนดสาระสำคัญของความต้องการ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</a:t>
            </a:r>
            <a:r>
              <a:rPr lang="en-US" dirty="0" smtClean="0"/>
              <a:t>-</a:t>
            </a:r>
            <a:r>
              <a:rPr lang="th-TH" dirty="0" smtClean="0"/>
              <a:t> กลยุทธ์การคัดเลือกความต้องการ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187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61AB161D-2417-489B-A540-ABF8097963EF}" type="slidenum">
              <a:rPr lang="en-GB"/>
              <a:pPr/>
              <a:t>40</a:t>
            </a:fld>
            <a:endParaRPr lang="en-GB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58213" cy="838200"/>
          </a:xfrm>
        </p:spPr>
        <p:txBody>
          <a:bodyPr/>
          <a:lstStyle/>
          <a:p>
            <a:r>
              <a:rPr lang="th-TH" dirty="0" smtClean="0"/>
              <a:t>ผู้มีส่วนได้ส่วนเสียในระบบ </a:t>
            </a:r>
            <a:r>
              <a:rPr lang="en-US" sz="4000" dirty="0" smtClean="0"/>
              <a:t>(Stakeholders)</a:t>
            </a:r>
            <a:endParaRPr lang="th-TH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844824"/>
            <a:ext cx="7632848" cy="43204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b="1" dirty="0"/>
              <a:t>เจ้าของ</a:t>
            </a:r>
          </a:p>
          <a:p>
            <a:pPr>
              <a:lnSpc>
                <a:spcPct val="90000"/>
              </a:lnSpc>
            </a:pPr>
            <a:r>
              <a:rPr lang="th-TH" b="1" dirty="0"/>
              <a:t>ผู้ใช้ระบบ</a:t>
            </a:r>
          </a:p>
          <a:p>
            <a:pPr>
              <a:lnSpc>
                <a:spcPct val="90000"/>
              </a:lnSpc>
            </a:pPr>
            <a:r>
              <a:rPr lang="th-TH" b="1" dirty="0"/>
              <a:t>นักออกแบบระบบ</a:t>
            </a:r>
          </a:p>
          <a:p>
            <a:pPr>
              <a:lnSpc>
                <a:spcPct val="90000"/>
              </a:lnSpc>
            </a:pPr>
            <a:r>
              <a:rPr lang="th-TH" b="1" dirty="0"/>
              <a:t>นักพัฒนาระบบ</a:t>
            </a:r>
          </a:p>
          <a:p>
            <a:pPr>
              <a:lnSpc>
                <a:spcPct val="90000"/>
              </a:lnSpc>
            </a:pPr>
            <a:r>
              <a:rPr lang="th-TH" b="1" dirty="0"/>
              <a:t>นักวิเคราะห์ระบบ</a:t>
            </a:r>
          </a:p>
          <a:p>
            <a:pPr>
              <a:lnSpc>
                <a:spcPct val="90000"/>
              </a:lnSpc>
            </a:pPr>
            <a:r>
              <a:rPr lang="en-US" b="1" dirty="0"/>
              <a:t>Vendor and Consultant</a:t>
            </a:r>
            <a:endParaRPr lang="th-TH" b="1" dirty="0"/>
          </a:p>
        </p:txBody>
      </p:sp>
      <p:sp>
        <p:nvSpPr>
          <p:cNvPr id="2" name="Rectangle 1"/>
          <p:cNvSpPr/>
          <p:nvPr/>
        </p:nvSpPr>
        <p:spPr>
          <a:xfrm>
            <a:off x="539552" y="836712"/>
            <a:ext cx="4503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/>
              <a:t>แหล่งทรัพยากรของความต้องการะบบ</a:t>
            </a:r>
            <a:r>
              <a:rPr lang="en-US" sz="3200" b="1" dirty="0"/>
              <a:t> </a:t>
            </a:r>
            <a:endParaRPr lang="th-TH" sz="3200" b="1" dirty="0"/>
          </a:p>
        </p:txBody>
      </p:sp>
      <p:pic>
        <p:nvPicPr>
          <p:cNvPr id="1026" name="Picture 2" descr="C:\Users\Dell\Desktop\Stakeholder 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506" y="2017161"/>
            <a:ext cx="369838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7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จบบทที่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^^  Q&amp;A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07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ความต้องการของผู้ใช้ </a:t>
            </a:r>
            <a:r>
              <a:rPr lang="en-US" dirty="0" smtClean="0"/>
              <a:t>(User </a:t>
            </a:r>
            <a:r>
              <a:rPr lang="en-US" dirty="0" err="1" smtClean="0"/>
              <a:t>Requirenents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th-TH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07976" y="1925216"/>
            <a:ext cx="7632848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000" dirty="0" smtClean="0"/>
              <a:t>ยากต่อการทำความเข้าใจ</a:t>
            </a:r>
          </a:p>
          <a:p>
            <a:r>
              <a:rPr lang="th-TH" sz="4000" dirty="0" smtClean="0"/>
              <a:t>มีความสับสน</a:t>
            </a:r>
          </a:p>
          <a:p>
            <a:r>
              <a:rPr lang="th-TH" sz="4000" dirty="0" smtClean="0"/>
              <a:t>ความต้องการผสมรวมกัน เขียนด้วยภาษาธรรมชาติ</a:t>
            </a:r>
          </a:p>
          <a:p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6170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6DCFEF8E-8ABA-4EEA-A7BC-CF37523A839B}" type="slidenum">
              <a:rPr lang="en-GB"/>
              <a:pPr/>
              <a:t>6</a:t>
            </a:fld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7632848" cy="648072"/>
          </a:xfrm>
        </p:spPr>
        <p:txBody>
          <a:bodyPr/>
          <a:lstStyle/>
          <a:p>
            <a:r>
              <a:rPr lang="th-TH" dirty="0"/>
              <a:t>เทคนิคการรวบรวมความต้องการ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6645275" cy="4525962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4000" b="1" dirty="0" smtClean="0"/>
              <a:t>เทคนิคการสืบเสาะข้อเท็จจริง</a:t>
            </a:r>
            <a:endParaRPr lang="th-TH" sz="4000" b="1" dirty="0"/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4000" b="1" dirty="0"/>
              <a:t>รวบรวม วิเคราะห์เอกสาร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4000" b="1" dirty="0" smtClean="0"/>
              <a:t>สังเกตุ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4000" b="1" dirty="0" smtClean="0"/>
              <a:t>แบบสอบถาม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th-TH" sz="4000" b="1" dirty="0" smtClean="0"/>
              <a:t>สัมภาษณ์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th-TH" sz="4400" b="1" dirty="0"/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th-TH" sz="6000" dirty="0"/>
          </a:p>
          <a:p>
            <a:pPr marL="533400" indent="-533400">
              <a:lnSpc>
                <a:spcPct val="80000"/>
              </a:lnSpc>
            </a:pPr>
            <a:endParaRPr lang="th-TH" sz="6000" dirty="0"/>
          </a:p>
          <a:p>
            <a:pPr marL="533400" indent="-533400">
              <a:lnSpc>
                <a:spcPct val="80000"/>
              </a:lnSpc>
            </a:pP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8541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เทคนิคการสื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บเสาะข้อเท็จจริง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(5W + 1H)</a:t>
            </a:r>
            <a:endParaRPr lang="th-TH" sz="40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7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136904" cy="43204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latin typeface="+mj-lt"/>
                <a:cs typeface="TH Niramit AS" pitchFamily="2" charset="-34"/>
              </a:rPr>
              <a:t>Who</a:t>
            </a:r>
            <a:r>
              <a:rPr lang="en-US" sz="2600" b="1" dirty="0">
                <a:solidFill>
                  <a:srgbClr val="0070C0"/>
                </a:solidFill>
                <a:latin typeface="+mj-lt"/>
                <a:cs typeface="TH Niramit AS" pitchFamily="2" charset="-34"/>
              </a:rPr>
              <a:t>  </a:t>
            </a:r>
            <a:r>
              <a:rPr lang="th-TH" sz="2600" dirty="0">
                <a:latin typeface="+mj-lt"/>
                <a:cs typeface="TH Niramit AS" pitchFamily="2" charset="-34"/>
              </a:rPr>
              <a:t>มีใครเกี่ยวข้องบ้าง</a:t>
            </a:r>
            <a:r>
              <a:rPr lang="en-US" sz="2600" dirty="0">
                <a:latin typeface="+mj-lt"/>
                <a:cs typeface="TH Niramit AS" pitchFamily="2" charset="-34"/>
              </a:rPr>
              <a:t>? </a:t>
            </a:r>
            <a:r>
              <a:rPr lang="th-TH" sz="2600" dirty="0">
                <a:latin typeface="+mj-lt"/>
                <a:cs typeface="TH Niramit AS" pitchFamily="2" charset="-34"/>
              </a:rPr>
              <a:t>บทบาทของแต่ละคนนั้นคืออะไร</a:t>
            </a:r>
            <a:r>
              <a:rPr lang="en-US" sz="2600" dirty="0">
                <a:latin typeface="+mj-lt"/>
                <a:cs typeface="TH Niramit AS" pitchFamily="2" charset="-34"/>
              </a:rPr>
              <a:t>? </a:t>
            </a:r>
            <a:r>
              <a:rPr lang="th-TH" sz="2600" dirty="0">
                <a:latin typeface="+mj-lt"/>
                <a:cs typeface="TH Niramit AS" pitchFamily="2" charset="-34"/>
              </a:rPr>
              <a:t>ใครเป็นบุคคลแท้จริงที่ร้องขอเพื่อพัฒนาระบบใหม่</a:t>
            </a:r>
            <a:r>
              <a:rPr lang="en-US" sz="2600" dirty="0">
                <a:latin typeface="+mj-lt"/>
                <a:cs typeface="TH Niramit AS" pitchFamily="2" charset="-34"/>
              </a:rPr>
              <a:t>?</a:t>
            </a:r>
          </a:p>
          <a:p>
            <a:pPr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+mj-lt"/>
                <a:cs typeface="TH Niramit AS" pitchFamily="2" charset="-34"/>
              </a:rPr>
              <a:t>What </a:t>
            </a:r>
            <a:r>
              <a:rPr lang="th-TH" sz="2600" b="1" dirty="0" smtClean="0">
                <a:solidFill>
                  <a:srgbClr val="0070C0"/>
                </a:solidFill>
                <a:latin typeface="+mj-lt"/>
                <a:cs typeface="TH Niramit AS" pitchFamily="2" charset="-34"/>
              </a:rPr>
              <a:t> </a:t>
            </a:r>
            <a:r>
              <a:rPr lang="th-TH" sz="2600" dirty="0">
                <a:latin typeface="+mj-lt"/>
                <a:cs typeface="TH Niramit AS" pitchFamily="2" charset="-34"/>
              </a:rPr>
              <a:t>อะไรคือสิ่งที่ทำให้เกิดปัญหา</a:t>
            </a:r>
            <a:r>
              <a:rPr lang="en-US" sz="2600" dirty="0">
                <a:latin typeface="+mj-lt"/>
                <a:cs typeface="TH Niramit AS" pitchFamily="2" charset="-34"/>
              </a:rPr>
              <a:t>? </a:t>
            </a:r>
            <a:r>
              <a:rPr lang="th-TH" sz="2600" dirty="0">
                <a:latin typeface="+mj-lt"/>
                <a:cs typeface="TH Niramit AS" pitchFamily="2" charset="-34"/>
              </a:rPr>
              <a:t>ระบบที่ต้องการหรือระบบที่อยากได้คือ ระบบอะไร</a:t>
            </a:r>
            <a:r>
              <a:rPr lang="en-US" sz="2600" dirty="0">
                <a:latin typeface="+mj-lt"/>
                <a:cs typeface="TH Niramit AS" pitchFamily="2" charset="-34"/>
              </a:rPr>
              <a:t>? </a:t>
            </a:r>
            <a:r>
              <a:rPr lang="th-TH" sz="2600" dirty="0">
                <a:latin typeface="+mj-lt"/>
                <a:cs typeface="TH Niramit AS" pitchFamily="2" charset="-34"/>
              </a:rPr>
              <a:t>มีฟังก์ชันการทำงานอะไรบ้าง</a:t>
            </a:r>
            <a:r>
              <a:rPr lang="en-US" sz="2600" dirty="0">
                <a:latin typeface="+mj-lt"/>
                <a:cs typeface="TH Niramit AS" pitchFamily="2" charset="-34"/>
              </a:rPr>
              <a:t>?      </a:t>
            </a:r>
            <a:endParaRPr lang="en-US" sz="2600" b="1" dirty="0" smtClean="0">
              <a:solidFill>
                <a:srgbClr val="0070C0"/>
              </a:solidFill>
              <a:latin typeface="+mj-lt"/>
              <a:cs typeface="TH Niramit AS" pitchFamily="2" charset="-34"/>
            </a:endParaRPr>
          </a:p>
          <a:p>
            <a:pPr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+mj-lt"/>
                <a:cs typeface="TH Niramit AS" pitchFamily="2" charset="-34"/>
              </a:rPr>
              <a:t>When</a:t>
            </a:r>
            <a:r>
              <a:rPr lang="en-US" sz="2600" b="1" dirty="0" smtClean="0">
                <a:solidFill>
                  <a:srgbClr val="0070C0"/>
                </a:solidFill>
                <a:latin typeface="+mj-lt"/>
                <a:cs typeface="TH Niramit AS" pitchFamily="2" charset="-34"/>
              </a:rPr>
              <a:t>  </a:t>
            </a:r>
            <a:r>
              <a:rPr lang="th-TH" sz="2600" dirty="0">
                <a:latin typeface="+mj-lt"/>
                <a:cs typeface="TH Niramit AS" pitchFamily="2" charset="-34"/>
              </a:rPr>
              <a:t>ระบบติดตั้งได้เมื่อไร</a:t>
            </a:r>
            <a:r>
              <a:rPr lang="en-US" sz="2600" dirty="0">
                <a:latin typeface="+mj-lt"/>
                <a:cs typeface="TH Niramit AS" pitchFamily="2" charset="-34"/>
              </a:rPr>
              <a:t>? </a:t>
            </a:r>
            <a:r>
              <a:rPr lang="th-TH" sz="2600" dirty="0">
                <a:latin typeface="+mj-lt"/>
                <a:cs typeface="TH Niramit AS" pitchFamily="2" charset="-34"/>
              </a:rPr>
              <a:t>ผู้สนับสนุนเงินทุนพร้อมที่จะสนับสนุนเมื่อไร</a:t>
            </a:r>
            <a:r>
              <a:rPr lang="en-US" sz="2600" dirty="0">
                <a:latin typeface="+mj-lt"/>
                <a:cs typeface="TH Niramit AS" pitchFamily="2" charset="-34"/>
              </a:rPr>
              <a:t>? </a:t>
            </a:r>
            <a:r>
              <a:rPr lang="th-TH" sz="2600" dirty="0">
                <a:latin typeface="+mj-lt"/>
                <a:cs typeface="TH Niramit AS" pitchFamily="2" charset="-34"/>
              </a:rPr>
              <a:t>ทดสอบระบบใหม่เมื่อไร</a:t>
            </a:r>
            <a:r>
              <a:rPr lang="en-US" sz="2600" dirty="0">
                <a:latin typeface="+mj-lt"/>
                <a:cs typeface="TH Niramit AS" pitchFamily="2" charset="-34"/>
              </a:rPr>
              <a:t>?</a:t>
            </a: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latin typeface="+mj-lt"/>
                <a:cs typeface="TH Niramit AS" pitchFamily="2" charset="-34"/>
              </a:rPr>
              <a:t>Where </a:t>
            </a:r>
            <a:r>
              <a:rPr lang="en-US" sz="2600" b="1" dirty="0">
                <a:solidFill>
                  <a:srgbClr val="0070C0"/>
                </a:solidFill>
                <a:latin typeface="+mj-lt"/>
                <a:cs typeface="TH Niramit AS" pitchFamily="2" charset="-34"/>
              </a:rPr>
              <a:t> </a:t>
            </a:r>
            <a:r>
              <a:rPr lang="th-TH" sz="2600" dirty="0">
                <a:latin typeface="+mj-lt"/>
                <a:cs typeface="TH Niramit AS" pitchFamily="2" charset="-34"/>
              </a:rPr>
              <a:t>บริเวณสถานที่ใด ที่ระบบใหม่สามารถดำเนินการได้อย่าง</a:t>
            </a:r>
            <a:r>
              <a:rPr lang="th-TH" sz="2600" dirty="0" smtClean="0">
                <a:latin typeface="+mj-lt"/>
                <a:cs typeface="TH Niramit AS" pitchFamily="2" charset="-34"/>
              </a:rPr>
              <a:t>เหมาะสม</a:t>
            </a:r>
            <a:endParaRPr lang="en-US" sz="2600" dirty="0" smtClean="0">
              <a:latin typeface="+mj-lt"/>
              <a:cs typeface="TH Niramit AS" pitchFamily="2" charset="-34"/>
            </a:endParaRP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latin typeface="+mj-lt"/>
                <a:cs typeface="TH Niramit AS" pitchFamily="2" charset="-34"/>
              </a:rPr>
              <a:t>Why </a:t>
            </a:r>
            <a:r>
              <a:rPr lang="th-TH" sz="2600" dirty="0">
                <a:latin typeface="+mj-lt"/>
                <a:cs typeface="TH Niramit AS" pitchFamily="2" charset="-34"/>
              </a:rPr>
              <a:t>ทำไมต้องแสวงหาระบบใหม่</a:t>
            </a:r>
            <a:r>
              <a:rPr lang="en-US" sz="2600" dirty="0">
                <a:latin typeface="+mj-lt"/>
                <a:cs typeface="TH Niramit AS" pitchFamily="2" charset="-34"/>
              </a:rPr>
              <a:t>? </a:t>
            </a:r>
            <a:r>
              <a:rPr lang="th-TH" sz="2600" dirty="0">
                <a:latin typeface="+mj-lt"/>
                <a:cs typeface="TH Niramit AS" pitchFamily="2" charset="-34"/>
              </a:rPr>
              <a:t>ทำไมผู้ใช้จึงเชื่อว่าระบบใหม่สามารถแก้ไขปัญหาได้</a:t>
            </a:r>
            <a:r>
              <a:rPr lang="en-US" sz="2600" dirty="0" smtClean="0">
                <a:latin typeface="+mj-lt"/>
                <a:cs typeface="TH Niramit AS" pitchFamily="2" charset="-34"/>
              </a:rPr>
              <a:t>?</a:t>
            </a:r>
          </a:p>
          <a:p>
            <a:pPr>
              <a:defRPr/>
            </a:pP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TH Niramit AS" pitchFamily="2" charset="-34"/>
              </a:rPr>
              <a:t>How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TH Niramit AS" pitchFamily="2" charset="-34"/>
              </a:rPr>
              <a:t> </a:t>
            </a:r>
            <a:r>
              <a:rPr lang="th-TH" sz="2600" dirty="0">
                <a:latin typeface="+mj-lt"/>
                <a:cs typeface="TH Niramit AS" pitchFamily="2" charset="-34"/>
              </a:rPr>
              <a:t>ระบบใหม่จะทำงานได้อย่างไร</a:t>
            </a:r>
            <a:r>
              <a:rPr lang="en-US" sz="2600" dirty="0">
                <a:latin typeface="+mj-lt"/>
                <a:cs typeface="TH Niramit AS" pitchFamily="2" charset="-34"/>
              </a:rPr>
              <a:t>? </a:t>
            </a:r>
            <a:r>
              <a:rPr lang="th-TH" sz="2600" dirty="0">
                <a:latin typeface="+mj-lt"/>
                <a:cs typeface="TH Niramit AS" pitchFamily="2" charset="-34"/>
              </a:rPr>
              <a:t>มีข้อจำกัดอย่างไร</a:t>
            </a:r>
            <a:r>
              <a:rPr lang="en-US" sz="2600" dirty="0">
                <a:latin typeface="+mj-lt"/>
                <a:cs typeface="TH Niramit AS" pitchFamily="2" charset="-34"/>
              </a:rPr>
              <a:t>?      </a:t>
            </a:r>
          </a:p>
          <a:p>
            <a:pPr>
              <a:defRPr/>
            </a:pPr>
            <a:endParaRPr lang="en-US" sz="2600" dirty="0">
              <a:latin typeface="+mj-lt"/>
              <a:cs typeface="TH Niramit AS" pitchFamily="2" charset="-34"/>
            </a:endParaRPr>
          </a:p>
          <a:p>
            <a:pPr>
              <a:defRPr/>
            </a:pPr>
            <a:endParaRPr lang="en-US" sz="2600" dirty="0">
              <a:latin typeface="+mj-lt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8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35813" y="6229350"/>
            <a:ext cx="1828800" cy="514350"/>
          </a:xfrm>
          <a:prstGeom prst="rect">
            <a:avLst/>
          </a:prstGeom>
        </p:spPr>
        <p:txBody>
          <a:bodyPr/>
          <a:lstStyle/>
          <a:p>
            <a:fld id="{9AD93378-7207-443C-A6AD-12AF6237BDF8}" type="slidenum">
              <a:rPr lang="en-GB"/>
              <a:pPr/>
              <a:t>8</a:t>
            </a:fld>
            <a:endParaRPr lang="en-GB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2"/>
            <a:ext cx="8280400" cy="525693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h-TH" sz="3200" dirty="0"/>
              <a:t>ข้อมูลที่ได้จากเอกสาร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ปัญหาของระบบงานปัจจุบัน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โอกาสที่จะพบกับความต้องการใหม่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ทิศทางขององค์กรที่มีอิทธิพลต่อความต้องการระบบสารสนเทศ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ตำแหน่งงานและชื่อของคนที่มีความสำคัญซึ่งเกี่ยวกับระบบงานที่ใช้อยู่ในปัจจุบัน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คุณค่าขององค์กร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เหตุการณ์ที่ผิดปกติ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เหตุผลของการออกแบบระบบที่ใช้อยู่ปัจจุบัน</a:t>
            </a:r>
          </a:p>
          <a:p>
            <a:pPr lvl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th-TH" sz="3200" dirty="0"/>
              <a:t>ข้อมูล กฎเกณฑ์การประมวลผล </a:t>
            </a:r>
          </a:p>
          <a:p>
            <a:pPr>
              <a:lnSpc>
                <a:spcPct val="90000"/>
              </a:lnSpc>
            </a:pPr>
            <a:endParaRPr lang="th-TH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3359" y="620688"/>
            <a:ext cx="763284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>
              <a:spcBef>
                <a:spcPct val="0"/>
              </a:spcBef>
            </a:pPr>
            <a:r>
              <a:rPr lang="en-US" sz="4000" b="1" dirty="0" smtClean="0"/>
              <a:t>2.</a:t>
            </a:r>
            <a:r>
              <a:rPr lang="th-TH" sz="4000" b="1" dirty="0" smtClean="0"/>
              <a:t> รวบรวม วิเคราะห์เอกสาร </a:t>
            </a:r>
            <a:endParaRPr lang="en-US" sz="4000" b="1" dirty="0" smtClean="0"/>
          </a:p>
          <a:p>
            <a:pPr lvl="1">
              <a:spcBef>
                <a:spcPct val="0"/>
              </a:spcBef>
            </a:pPr>
            <a:r>
              <a:rPr lang="en-US" sz="4000" dirty="0" smtClean="0"/>
              <a:t>(</a:t>
            </a:r>
            <a:r>
              <a:rPr lang="en-US" sz="4000" dirty="0"/>
              <a:t>Documentation)</a:t>
            </a:r>
            <a:r>
              <a:rPr lang="th-TH" sz="4000" b="1" dirty="0" smtClean="0"/>
              <a:t/>
            </a:r>
            <a:br>
              <a:rPr lang="th-TH" sz="4000" b="1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0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CFD11-9EC4-4B90-AB45-ED801F091F7A}" type="slidenum">
              <a:rPr lang="en-GB"/>
              <a:pPr/>
              <a:t>9</a:t>
            </a:fld>
            <a:endParaRPr lang="en-GB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chemeClr val="accent1">
                    <a:lumMod val="75000"/>
                  </a:schemeClr>
                </a:solidFill>
              </a:rPr>
              <a:t>ชนิดของเอกสาร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th-TH" sz="3200" dirty="0">
                <a:solidFill>
                  <a:schemeClr val="accent1">
                    <a:lumMod val="75000"/>
                  </a:schemeClr>
                </a:solidFill>
              </a:rPr>
              <a:t>ขั้นตอนการปฏิบัติงาน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(procedure)</a:t>
            </a:r>
          </a:p>
          <a:p>
            <a:pPr marL="914400" lvl="1" indent="-457200">
              <a:buSzPct val="50000"/>
              <a:buFont typeface="Wingdings" pitchFamily="2" charset="2"/>
              <a:buChar char="q"/>
            </a:pPr>
            <a:r>
              <a:rPr lang="th-TH" sz="2800" dirty="0">
                <a:solidFill>
                  <a:schemeClr val="accent1">
                    <a:lumMod val="75000"/>
                  </a:schemeClr>
                </a:solidFill>
              </a:rPr>
              <a:t>คำอธิบายว่างานนี้ทำอย่างไร</a:t>
            </a:r>
          </a:p>
          <a:p>
            <a:pPr marL="914400" lvl="1" indent="-457200">
              <a:buSzPct val="50000"/>
              <a:buFont typeface="Wingdings" pitchFamily="2" charset="2"/>
              <a:buChar char="q"/>
            </a:pPr>
            <a:r>
              <a:rPr lang="th-TH" sz="2800" dirty="0">
                <a:solidFill>
                  <a:schemeClr val="accent1">
                    <a:lumMod val="75000"/>
                  </a:schemeClr>
                </a:solidFill>
              </a:rPr>
              <a:t>วิธีการทำงาน</a:t>
            </a:r>
          </a:p>
          <a:p>
            <a:pPr marL="914400" lvl="1" indent="-457200">
              <a:buSzPct val="50000"/>
              <a:buFont typeface="Wingdings" pitchFamily="2" charset="2"/>
              <a:buChar char="q"/>
            </a:pPr>
            <a:r>
              <a:rPr lang="th-TH" sz="2800" dirty="0">
                <a:solidFill>
                  <a:schemeClr val="accent1">
                    <a:lumMod val="75000"/>
                  </a:schemeClr>
                </a:solidFill>
              </a:rPr>
              <a:t>ข้อมูลที่ใช้ในขั้นตอนต่าง ๆ </a:t>
            </a:r>
          </a:p>
          <a:p>
            <a:pPr marL="457200" indent="-457200">
              <a:buFontTx/>
              <a:buAutoNum type="arabicPeriod"/>
            </a:pPr>
            <a:r>
              <a:rPr lang="th-TH" sz="3200" dirty="0">
                <a:solidFill>
                  <a:schemeClr val="accent1">
                    <a:lumMod val="75000"/>
                  </a:schemeClr>
                </a:solidFill>
              </a:rPr>
              <a:t>ฟอร์ม</a:t>
            </a:r>
          </a:p>
          <a:p>
            <a:pPr marL="914400" lvl="1" indent="-457200">
              <a:buSzPct val="50000"/>
              <a:buFont typeface="Wingdings" pitchFamily="2" charset="2"/>
              <a:buChar char="q"/>
            </a:pPr>
            <a:r>
              <a:rPr lang="th-TH" sz="2800" dirty="0">
                <a:solidFill>
                  <a:schemeClr val="accent1">
                    <a:lumMod val="75000"/>
                  </a:schemeClr>
                </a:solidFill>
              </a:rPr>
              <a:t>ข้อมูลเข้า</a:t>
            </a:r>
          </a:p>
          <a:p>
            <a:pPr marL="914400" lvl="1" indent="-457200">
              <a:buSzPct val="50000"/>
              <a:buFont typeface="Wingdings" pitchFamily="2" charset="2"/>
              <a:buChar char="q"/>
            </a:pPr>
            <a:r>
              <a:rPr lang="th-TH" sz="2800" dirty="0">
                <a:solidFill>
                  <a:schemeClr val="accent1">
                    <a:lumMod val="75000"/>
                  </a:schemeClr>
                </a:solidFill>
              </a:rPr>
              <a:t>ข้อมูลออก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103313"/>
            <a:ext cx="3848100" cy="5638800"/>
          </a:xfrm>
        </p:spPr>
        <p:txBody>
          <a:bodyPr/>
          <a:lstStyle/>
          <a:p>
            <a:pPr marL="357188" indent="-357188">
              <a:buFontTx/>
              <a:buAutoNum type="arabicPeriod" startAt="3"/>
            </a:pPr>
            <a:r>
              <a:rPr lang="th-TH" sz="3200" dirty="0">
                <a:solidFill>
                  <a:schemeClr val="accent1">
                    <a:lumMod val="75000"/>
                  </a:schemeClr>
                </a:solidFill>
              </a:rPr>
              <a:t>รายงาน</a:t>
            </a:r>
          </a:p>
          <a:p>
            <a:pPr marL="800100" lvl="1" indent="-263525">
              <a:buSzPct val="50000"/>
              <a:buFont typeface="Wingdings" pitchFamily="2" charset="2"/>
              <a:buChar char="q"/>
            </a:pPr>
            <a:r>
              <a:rPr lang="th-TH" sz="2800" dirty="0">
                <a:solidFill>
                  <a:schemeClr val="accent1">
                    <a:lumMod val="75000"/>
                  </a:schemeClr>
                </a:solidFill>
              </a:rPr>
              <a:t>ต้องใช้ข้อมูลอะไรถึงได้สารสนเทศที่ปรากฏในรายงาน</a:t>
            </a:r>
          </a:p>
          <a:p>
            <a:pPr marL="357188" indent="-357188">
              <a:buFontTx/>
              <a:buAutoNum type="arabicPeriod" startAt="3"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357188" indent="-357188">
              <a:buFontTx/>
              <a:buAutoNum type="arabicPeriod" startAt="3"/>
            </a:pPr>
            <a:r>
              <a:rPr lang="th-TH" sz="3200" dirty="0">
                <a:solidFill>
                  <a:schemeClr val="accent1">
                    <a:lumMod val="75000"/>
                  </a:schemeClr>
                </a:solidFill>
              </a:rPr>
              <a:t>คำอธิบายระบบงานเดิม</a:t>
            </a:r>
          </a:p>
          <a:p>
            <a:pPr marL="800100" lvl="1" indent="-263525">
              <a:buSzPct val="50000"/>
              <a:buFont typeface="Wingdings" pitchFamily="2" charset="2"/>
              <a:buChar char="q"/>
            </a:pPr>
            <a:r>
              <a:rPr lang="th-TH" sz="2800" dirty="0">
                <a:solidFill>
                  <a:schemeClr val="accent1">
                    <a:lumMod val="75000"/>
                  </a:schemeClr>
                </a:solidFill>
              </a:rPr>
              <a:t>ผังงาน</a:t>
            </a:r>
          </a:p>
          <a:p>
            <a:pPr marL="800100" lvl="1" indent="-263525">
              <a:buSzPct val="50000"/>
              <a:buFont typeface="Wingdings" pitchFamily="2" charset="2"/>
              <a:buChar char="q"/>
            </a:pPr>
            <a:r>
              <a:rPr lang="th-TH" sz="2800" dirty="0">
                <a:solidFill>
                  <a:schemeClr val="accent1">
                    <a:lumMod val="75000"/>
                  </a:schemeClr>
                </a:solidFill>
              </a:rPr>
              <a:t>พจนานุกรมข้อมูล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357188" indent="-357188"/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1930</Words>
  <Application>Microsoft Office PowerPoint</Application>
  <PresentationFormat>นำเสนอทางหน้าจอ (4:3)</PresentationFormat>
  <Paragraphs>340</Paragraphs>
  <Slides>41</Slides>
  <Notes>30</Notes>
  <HiddenSlides>1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41</vt:i4>
      </vt:variant>
    </vt:vector>
  </HeadingPairs>
  <TitlesOfParts>
    <vt:vector size="42" baseType="lpstr">
      <vt:lpstr>Office Theme</vt:lpstr>
      <vt:lpstr>บทที่ 5 การวิเคราะห์ระบบ</vt:lpstr>
      <vt:lpstr>กิจกรรมหลัก 5 กิจกรรมในการวิเคราะห์ระบบ</vt:lpstr>
      <vt:lpstr>การกำหนดความต้องการ (Determination of Requirements)</vt:lpstr>
      <vt:lpstr>กิจกรรมในการวิเคราห์ความต้องการ (Activities in Requirements Analysis)</vt:lpstr>
      <vt:lpstr>ความต้องการของผู้ใช้ (User Requirenents)</vt:lpstr>
      <vt:lpstr>เทคนิคการรวบรวมความต้องการ</vt:lpstr>
      <vt:lpstr>1) เทคนิคการสืบเสาะข้อเท็จจริง(5W + 1H)</vt:lpstr>
      <vt:lpstr>งานนำเสนอ PowerPoint</vt:lpstr>
      <vt:lpstr>ชนิดของเอกสาร</vt:lpstr>
      <vt:lpstr>การสังเกตุ (Observation)</vt:lpstr>
      <vt:lpstr>การวางแผนเตรียมการสังเกตุ</vt:lpstr>
      <vt:lpstr>การสุ่มตามเวลาและเหตุการณ์ในการสังเกตุพฤติกรรม</vt:lpstr>
      <vt:lpstr>การสุ่มตามเวลาและเหตุการณ์ในการสังเกตุพฤติกรรม</vt:lpstr>
      <vt:lpstr>ข้อดีและข้อเสียของการสุ่มตามเวลา และตามเหตุการณ์</vt:lpstr>
      <vt:lpstr>การสังเกตุพฤติกรรมทางกาย</vt:lpstr>
      <vt:lpstr>แบบฟอร์มการสังเกตุพฤติกรรมทางกาย</vt:lpstr>
      <vt:lpstr>แบบสอบถาม (Questionnaire)</vt:lpstr>
      <vt:lpstr>แบบสอบถาม (Questionnaire)</vt:lpstr>
      <vt:lpstr>การเขียนแบบสอบถาม</vt:lpstr>
      <vt:lpstr>ภาษาที่ใช้ในแบบสอบถาม</vt:lpstr>
      <vt:lpstr>การออกแบบสอบถาม</vt:lpstr>
      <vt:lpstr>การออกแบบสอบถาม</vt:lpstr>
      <vt:lpstr>การจัดการแบบสอบถาม</vt:lpstr>
      <vt:lpstr>การสัมภาษณ์และสนทนากับผู้ใช้</vt:lpstr>
      <vt:lpstr>การสัมภาษณ์ (Interview)</vt:lpstr>
      <vt:lpstr>ประเภทของการสัมภาษณ์</vt:lpstr>
      <vt:lpstr>การเตรียมตัวในไปการสัมภาษณ์  Planning the interview</vt:lpstr>
      <vt:lpstr>ประเภทของคำถาม (Question type)</vt:lpstr>
      <vt:lpstr>Question types : Open-ended question</vt:lpstr>
      <vt:lpstr>สิ่งที่ควรหลีกเลี่ยงในการตั้งคำถาม  (Question pitfalls)</vt:lpstr>
      <vt:lpstr>การเขียนรายงานการสัมภาษณ์</vt:lpstr>
      <vt:lpstr>เทคนิคการรวบรวมความต้องการ  (Requirements Gathering Techniques)</vt:lpstr>
      <vt:lpstr>ความต้องการของระบบ (System Requirements)</vt:lpstr>
      <vt:lpstr>แบบฟอร์มมาตรฐานสำหรับกำหนดความต้องการ</vt:lpstr>
      <vt:lpstr>ความต้องการของระบบ (System Requirements)</vt:lpstr>
      <vt:lpstr>ชนิดของความต้องการ (Type of Requirements)</vt:lpstr>
      <vt:lpstr>ขั้นตอนการพัฒนาระบบตามแบบแผน SDLC</vt:lpstr>
      <vt:lpstr>การวิเคราะห์ความต้องการ (Requirement Analysis)</vt:lpstr>
      <vt:lpstr>หลักการค้นหาความต้องการที่ดี</vt:lpstr>
      <vt:lpstr>ผู้มีส่วนได้ส่วนเสียในระบบ (Stakeholders)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hp430</cp:lastModifiedBy>
  <cp:revision>67</cp:revision>
  <dcterms:created xsi:type="dcterms:W3CDTF">2013-05-29T03:47:54Z</dcterms:created>
  <dcterms:modified xsi:type="dcterms:W3CDTF">2016-02-28T02:05:45Z</dcterms:modified>
</cp:coreProperties>
</file>