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72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560840" cy="1524026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3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056784" cy="648072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chemeClr val="accent3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51917"/>
            <a:ext cx="7416824" cy="4641379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 Oriented Software Analysis</a:t>
            </a:r>
            <a:br>
              <a:rPr lang="en-US" dirty="0"/>
            </a:br>
            <a:r>
              <a:rPr lang="en-US" dirty="0"/>
              <a:t>and Design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h-TH" b="1" dirty="0"/>
              <a:t>อาจารย์สมเกียรติ ช่อเหมือน </a:t>
            </a:r>
          </a:p>
          <a:p>
            <a:r>
              <a:rPr lang="th-TH" sz="2800" b="1" dirty="0"/>
              <a:t>สาขาวิชาวิศวกรรมซอฟต์แวร์ คณะวิทยาศาสตร์และเทคโนโลยี</a:t>
            </a:r>
          </a:p>
          <a:p>
            <a:r>
              <a:rPr lang="en-US" sz="2800" b="1" dirty="0"/>
              <a:t>(</a:t>
            </a:r>
            <a:r>
              <a:rPr lang="en-US" sz="2800" b="1"/>
              <a:t>tkorinp@hotmail.com</a:t>
            </a:r>
            <a:r>
              <a:rPr lang="en-US" sz="2800" b="1" smtClean="0"/>
              <a:t>)</a:t>
            </a:r>
            <a:endParaRPr lang="th-TH" sz="2800" b="1"/>
          </a:p>
        </p:txBody>
      </p:sp>
    </p:spTree>
    <p:extLst>
      <p:ext uri="{BB962C8B-B14F-4D97-AF65-F5344CB8AC3E}">
        <p14:creationId xmlns:p14="http://schemas.microsoft.com/office/powerpoint/2010/main" val="273216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/>
          <a:lstStyle/>
          <a:p>
            <a:r>
              <a:rPr lang="en-US" dirty="0"/>
              <a:t>Identifying Synonyms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คำพ้องรูปหรือ</a:t>
            </a:r>
            <a:r>
              <a:rPr lang="th-TH" dirty="0"/>
              <a:t>พ้องเสียง นำไปสู่การซ้ำซ้อนและ</a:t>
            </a:r>
            <a:r>
              <a:rPr lang="th-TH" dirty="0" smtClean="0"/>
              <a:t>สับสน</a:t>
            </a: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907704" y="2204864"/>
            <a:ext cx="6030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Synonyms</a:t>
            </a:r>
          </a:p>
          <a:p>
            <a:r>
              <a:rPr lang="en-US" sz="1800" dirty="0"/>
              <a:t>Nouns :-</a:t>
            </a:r>
          </a:p>
          <a:p>
            <a:r>
              <a:rPr lang="en-US" sz="1800" dirty="0"/>
              <a:t>.. world ranking professional=professional runner</a:t>
            </a:r>
          </a:p>
          <a:p>
            <a:r>
              <a:rPr lang="en-US" sz="1800" dirty="0"/>
              <a:t>.. fund-raising amateur=amateur runner</a:t>
            </a:r>
          </a:p>
          <a:p>
            <a:r>
              <a:rPr lang="en-US" sz="1800" dirty="0"/>
              <a:t>.. runner=competitor</a:t>
            </a:r>
          </a:p>
          <a:p>
            <a:r>
              <a:rPr lang="en-US" sz="1800" dirty="0"/>
              <a:t>Note runner is not a synonym of professional runner as some runners are amateurs.</a:t>
            </a:r>
          </a:p>
          <a:p>
            <a:r>
              <a:rPr lang="en-US" sz="1800" dirty="0"/>
              <a:t>Verbs :-</a:t>
            </a:r>
          </a:p>
          <a:p>
            <a:r>
              <a:rPr lang="en-US" sz="1800" dirty="0"/>
              <a:t>.. marathon=compete</a:t>
            </a:r>
          </a:p>
          <a:p>
            <a:r>
              <a:rPr lang="en-US" sz="1800" dirty="0"/>
              <a:t>.. check status=display status</a:t>
            </a:r>
          </a:p>
          <a:p>
            <a:r>
              <a:rPr lang="en-US" sz="1800" dirty="0"/>
              <a:t>.. print collection list = print list</a:t>
            </a:r>
          </a:p>
          <a:p>
            <a:r>
              <a:rPr lang="en-US" sz="1800" dirty="0"/>
              <a:t>.. finish race = record specified time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00207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/>
          <a:lstStyle/>
          <a:p>
            <a:r>
              <a:rPr lang="en-US" dirty="0"/>
              <a:t>Identifying Potential Classes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ระบุว่าเป็น </a:t>
            </a:r>
            <a:r>
              <a:rPr lang="en-US" dirty="0" smtClean="0"/>
              <a:t>class</a:t>
            </a:r>
          </a:p>
          <a:p>
            <a:pPr lvl="1"/>
            <a:r>
              <a:rPr lang="th-TH" dirty="0" smtClean="0"/>
              <a:t>คำนาม </a:t>
            </a:r>
          </a:p>
          <a:p>
            <a:r>
              <a:rPr lang="th-TH" dirty="0" smtClean="0"/>
              <a:t>แสดง</a:t>
            </a:r>
            <a:r>
              <a:rPr lang="th-TH" dirty="0"/>
              <a:t>ให้</a:t>
            </a:r>
            <a:r>
              <a:rPr lang="th-TH" dirty="0" smtClean="0"/>
              <a:t>เห็นข้อมูล</a:t>
            </a:r>
            <a:r>
              <a:rPr lang="th-TH" dirty="0"/>
              <a:t>และการดำเนินงานควรจะได้รับการบรรจุเข้า</a:t>
            </a:r>
            <a:r>
              <a:rPr lang="th-TH" dirty="0" smtClean="0"/>
              <a:t>ด้วยกัน</a:t>
            </a:r>
          </a:p>
          <a:p>
            <a:r>
              <a:rPr lang="th-TH" dirty="0"/>
              <a:t>การระบุข้อมูลที่เกี่ยวข้อง แต่ไม่มีการดำเนินงานสามารถเก็บไว้เป็น</a:t>
            </a:r>
            <a:r>
              <a:rPr lang="th-TH" dirty="0" smtClean="0"/>
              <a:t>คุณลักษณะของ</a:t>
            </a:r>
            <a:r>
              <a:rPr lang="en-US" dirty="0" smtClean="0"/>
              <a:t>Class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9397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/>
          <a:lstStyle/>
          <a:p>
            <a:r>
              <a:rPr lang="en-US" dirty="0"/>
              <a:t>Identifying Potential Attributes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การระบุ</a:t>
            </a:r>
            <a:r>
              <a:rPr lang="th-TH" dirty="0" smtClean="0"/>
              <a:t>คุณลักษณะ</a:t>
            </a:r>
          </a:p>
          <a:p>
            <a:pPr lvl="1"/>
            <a:r>
              <a:rPr lang="th-TH" dirty="0"/>
              <a:t>คำนามอื่น ๆ </a:t>
            </a:r>
            <a:r>
              <a:rPr lang="th-TH" dirty="0" smtClean="0"/>
              <a:t>ที่ไม่สามารถ</a:t>
            </a:r>
            <a:r>
              <a:rPr lang="th-TH" dirty="0"/>
              <a:t>นำมาใช้ในการ</a:t>
            </a:r>
            <a:r>
              <a:rPr lang="th-TH" dirty="0" smtClean="0"/>
              <a:t>ระบุ </a:t>
            </a:r>
            <a:r>
              <a:rPr lang="en-US" dirty="0" smtClean="0"/>
              <a:t>class</a:t>
            </a:r>
          </a:p>
          <a:p>
            <a:pPr marL="402336" lvl="1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57097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/>
          <a:lstStyle/>
          <a:p>
            <a:r>
              <a:rPr lang="en-US" dirty="0"/>
              <a:t>Identifying Potential Methods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คำกริยาใช้ระบุวิธีการ </a:t>
            </a:r>
            <a:r>
              <a:rPr lang="en-US" dirty="0" smtClean="0"/>
              <a:t>(methods)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71712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Identifying Common Characteristics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ระบุลักษณะ</a:t>
            </a:r>
            <a:r>
              <a:rPr lang="th-TH" dirty="0" smtClean="0"/>
              <a:t>ทั่วไป</a:t>
            </a:r>
            <a:endParaRPr lang="en-US" dirty="0" smtClean="0"/>
          </a:p>
          <a:p>
            <a:pPr lvl="1"/>
            <a:r>
              <a:rPr lang="en-US" dirty="0" smtClean="0"/>
              <a:t>Class </a:t>
            </a:r>
            <a:r>
              <a:rPr lang="th-TH" dirty="0" smtClean="0"/>
              <a:t>ที่เลือกมี</a:t>
            </a:r>
            <a:r>
              <a:rPr lang="th-TH" dirty="0"/>
              <a:t>คุณลักษณะที่เกี่ยวข้องและ</a:t>
            </a:r>
            <a:r>
              <a:rPr lang="th-TH" dirty="0" smtClean="0"/>
              <a:t>วิธีการ</a:t>
            </a:r>
          </a:p>
          <a:p>
            <a:pPr lvl="1"/>
            <a:r>
              <a:rPr lang="th-TH" dirty="0" smtClean="0"/>
              <a:t>โครงสร้างของ</a:t>
            </a:r>
            <a:r>
              <a:rPr lang="en-US" dirty="0" smtClean="0"/>
              <a:t>class </a:t>
            </a:r>
            <a:r>
              <a:rPr lang="th-TH" dirty="0" smtClean="0"/>
              <a:t>ในแต่ละลำดับชั้นที่เหมาะสม โดย</a:t>
            </a:r>
            <a:r>
              <a:rPr lang="th-TH" dirty="0"/>
              <a:t>การ</a:t>
            </a:r>
            <a:r>
              <a:rPr lang="th-TH" dirty="0" smtClean="0"/>
              <a:t>ระบุคุณลักษณะทั่วไปและคุณสมบัติพิเศษ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53963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Refining Our Design using CRC Cards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</a:t>
            </a:r>
            <a:r>
              <a:rPr lang="th-TH" dirty="0" smtClean="0"/>
              <a:t>ปรับแต่งสิ่งที่ออกแบบด้วยการใช้บัตร ซี</a:t>
            </a:r>
            <a:r>
              <a:rPr lang="th-TH" dirty="0" err="1"/>
              <a:t>อาร์</a:t>
            </a:r>
            <a:r>
              <a:rPr lang="th-TH" dirty="0" smtClean="0"/>
              <a:t>ซี</a:t>
            </a:r>
          </a:p>
          <a:p>
            <a:pPr lvl="1"/>
            <a:r>
              <a:rPr lang="th-TH" dirty="0" smtClean="0"/>
              <a:t>เมื่อระบุ</a:t>
            </a:r>
            <a:r>
              <a:rPr lang="en-US" dirty="0" smtClean="0"/>
              <a:t> Class </a:t>
            </a:r>
            <a:r>
              <a:rPr lang="th-TH" dirty="0"/>
              <a:t>หลัก แล้</a:t>
            </a:r>
            <a:r>
              <a:rPr lang="th-TH" dirty="0" smtClean="0"/>
              <a:t>วกำหนดคุณลักษณะ</a:t>
            </a:r>
            <a:r>
              <a:rPr lang="th-TH" dirty="0"/>
              <a:t>และ</a:t>
            </a:r>
            <a:r>
              <a:rPr lang="th-TH" dirty="0" smtClean="0"/>
              <a:t>วิธีการ</a:t>
            </a:r>
          </a:p>
          <a:p>
            <a:pPr lvl="1"/>
            <a:r>
              <a:rPr lang="th-TH" dirty="0" smtClean="0"/>
              <a:t>กำหนด</a:t>
            </a:r>
            <a:r>
              <a:rPr lang="th-TH" dirty="0"/>
              <a:t>ประเภทข้อมูลและรายละเอียดต่างๆ ในแผนภาพ </a:t>
            </a:r>
            <a:r>
              <a:rPr lang="en-US" dirty="0" smtClean="0"/>
              <a:t>UML</a:t>
            </a:r>
            <a:endParaRPr lang="en-US" dirty="0"/>
          </a:p>
          <a:p>
            <a:pPr lvl="1"/>
            <a:r>
              <a:rPr lang="th-TH" dirty="0"/>
              <a:t>การวิเคราะห์และการปรับแต่งการออกแบบ</a:t>
            </a:r>
            <a:r>
              <a:rPr lang="th-TH" dirty="0" smtClean="0"/>
              <a:t>จึงเป็น</a:t>
            </a:r>
            <a:r>
              <a:rPr lang="th-TH" dirty="0"/>
              <a:t>กระบวนการที่ซับซ้อน</a:t>
            </a:r>
            <a:r>
              <a:rPr lang="th-TH" dirty="0" smtClean="0"/>
              <a:t>มาก เพื่อให้เห็นสิ่งที่จะทำจริง</a:t>
            </a:r>
          </a:p>
          <a:p>
            <a:pPr lvl="1"/>
            <a:r>
              <a:rPr lang="th-TH" dirty="0" smtClean="0"/>
              <a:t>การออกแบบครั้งแรกไม่สมบูรณ์  ต้องตรวจสอบ</a:t>
            </a:r>
            <a:r>
              <a:rPr lang="th-TH" dirty="0"/>
              <a:t>การ</a:t>
            </a:r>
            <a:r>
              <a:rPr lang="th-TH" dirty="0" smtClean="0"/>
              <a:t>ออกแบบเพื่อ</a:t>
            </a:r>
            <a:r>
              <a:rPr lang="th-TH" dirty="0"/>
              <a:t>แก้ไขปัญหาที่อาจ</a:t>
            </a:r>
            <a:r>
              <a:rPr lang="th-TH" dirty="0" smtClean="0"/>
              <a:t>เกิดขึ้น</a:t>
            </a:r>
          </a:p>
          <a:p>
            <a:pPr lvl="1"/>
            <a:r>
              <a:rPr lang="th-TH" dirty="0" smtClean="0"/>
              <a:t>การใช้บัตร </a:t>
            </a:r>
            <a:r>
              <a:rPr lang="en-US" dirty="0" smtClean="0"/>
              <a:t>CRC </a:t>
            </a:r>
            <a:r>
              <a:rPr lang="th-TH" dirty="0"/>
              <a:t>เพื่อ</a:t>
            </a:r>
            <a:r>
              <a:rPr lang="th-TH" dirty="0" smtClean="0"/>
              <a:t>ตรวจสอบการทำงานในสถานการณ์</a:t>
            </a:r>
            <a:r>
              <a:rPr lang="th-TH" dirty="0"/>
              <a:t>ที่แตกต่าง</a:t>
            </a:r>
            <a:endParaRPr lang="th-TH" dirty="0" smtClean="0"/>
          </a:p>
          <a:p>
            <a:pPr marL="402336" lvl="1" indent="0">
              <a:buNone/>
            </a:pPr>
            <a:endParaRPr lang="th-TH" dirty="0" smtClean="0"/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59349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Refining Our Design using CRC Cards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68760"/>
            <a:ext cx="35528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944" y="3326160"/>
            <a:ext cx="35337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245" y="3326160"/>
            <a:ext cx="3441594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496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52728" cy="648072"/>
          </a:xfrm>
        </p:spPr>
        <p:txBody>
          <a:bodyPr/>
          <a:lstStyle/>
          <a:p>
            <a:r>
              <a:rPr lang="th-TH" dirty="0" smtClean="0"/>
              <a:t>การตรวจสอบคลาส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เนื้อหาในบัตร </a:t>
            </a:r>
            <a:r>
              <a:rPr lang="en-US" dirty="0"/>
              <a:t>CRC </a:t>
            </a:r>
            <a:endParaRPr lang="th-TH" dirty="0" smtClean="0"/>
          </a:p>
          <a:p>
            <a:r>
              <a:rPr lang="th-TH" dirty="0" smtClean="0"/>
              <a:t>ทำให้สามารถ</a:t>
            </a:r>
            <a:r>
              <a:rPr lang="th-TH" dirty="0"/>
              <a:t>วาด</a:t>
            </a:r>
            <a:r>
              <a:rPr lang="th-TH" dirty="0" smtClean="0"/>
              <a:t>แผนภาพ</a:t>
            </a:r>
          </a:p>
          <a:p>
            <a:r>
              <a:rPr lang="th-TH" dirty="0" smtClean="0"/>
              <a:t>คลาส</a:t>
            </a:r>
            <a:r>
              <a:rPr lang="th-TH" dirty="0"/>
              <a:t>สำหรับการ</a:t>
            </a:r>
            <a:r>
              <a:rPr lang="th-TH" dirty="0" smtClean="0"/>
              <a:t>ออกแบบ</a:t>
            </a:r>
          </a:p>
          <a:p>
            <a:r>
              <a:rPr lang="th-TH" dirty="0" smtClean="0"/>
              <a:t>ที่นำเสนอได้</a:t>
            </a:r>
          </a:p>
          <a:p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70" y="548680"/>
            <a:ext cx="4195956" cy="5435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844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408712" cy="648072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การวิเคราะห์และออกแบบเชิงวัตถุเป็นการวิเคราะห์ทั้งระบบและความต้องการ จากการจัดเก็บรวบรวม เพื่อให้สามารถวิเคราะห์และออกแบบได้จำเป็นต้องใช้ประสบการณ์และเครื่องมือเข้ามาช่วยในการนำไปสร้างในรูปแบบทางซอฟต์แวร์</a:t>
            </a:r>
          </a:p>
          <a:p>
            <a:r>
              <a:rPr lang="th-TH" dirty="0" smtClean="0"/>
              <a:t>ข้อความที่ได้จากการรวบรวม</a:t>
            </a:r>
            <a:r>
              <a:rPr lang="th-TH" dirty="0"/>
              <a:t>ความ</a:t>
            </a:r>
            <a:r>
              <a:rPr lang="th-TH" dirty="0" smtClean="0"/>
              <a:t>ต้องการ ทำให้เราทราบถึงส่วนประกอบทางด้านซอฟต์แวร์ ซึ่งวัตถุต่างๆ เชื่อมโยง</a:t>
            </a:r>
            <a:r>
              <a:rPr lang="th-TH" smtClean="0"/>
              <a:t>กันตามแนวคิด</a:t>
            </a:r>
            <a:r>
              <a:rPr lang="th-TH" dirty="0" smtClean="0"/>
              <a:t>เชิงวัตถุ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5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 Oriented Software Analysis</a:t>
            </a:r>
            <a:br>
              <a:rPr lang="en-US" dirty="0"/>
            </a:br>
            <a:r>
              <a:rPr lang="en-US" dirty="0"/>
              <a:t>and Design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/>
              <a:t>Requirements </a:t>
            </a:r>
            <a:r>
              <a:rPr lang="en-US" dirty="0" smtClean="0"/>
              <a:t>Analysis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The Problem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Listing </a:t>
            </a:r>
            <a:r>
              <a:rPr lang="en-US" dirty="0"/>
              <a:t>Nouns and </a:t>
            </a:r>
            <a:r>
              <a:rPr lang="en-US" dirty="0" smtClean="0"/>
              <a:t>Verbs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Identifying </a:t>
            </a:r>
            <a:r>
              <a:rPr lang="en-US" dirty="0"/>
              <a:t>Things Outside The Scope of The </a:t>
            </a:r>
            <a:r>
              <a:rPr lang="en-US" dirty="0" smtClean="0"/>
              <a:t>System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Identifying Synonyms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Identifying </a:t>
            </a:r>
            <a:r>
              <a:rPr lang="en-US" dirty="0"/>
              <a:t>Potential </a:t>
            </a:r>
            <a:r>
              <a:rPr lang="en-US" dirty="0" smtClean="0"/>
              <a:t>Classes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Identifying </a:t>
            </a:r>
            <a:r>
              <a:rPr lang="en-US" dirty="0"/>
              <a:t>Potential </a:t>
            </a:r>
            <a:r>
              <a:rPr lang="en-US" dirty="0" smtClean="0"/>
              <a:t>Attributes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Identifying </a:t>
            </a:r>
            <a:r>
              <a:rPr lang="en-US" dirty="0"/>
              <a:t>Potential </a:t>
            </a:r>
            <a:r>
              <a:rPr lang="en-US" dirty="0" smtClean="0"/>
              <a:t>Methods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Identifying </a:t>
            </a:r>
            <a:r>
              <a:rPr lang="en-US" dirty="0"/>
              <a:t>Common </a:t>
            </a:r>
            <a:r>
              <a:rPr lang="en-US" dirty="0" smtClean="0"/>
              <a:t>Characteristics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Refining </a:t>
            </a:r>
            <a:r>
              <a:rPr lang="en-US" dirty="0"/>
              <a:t>Our Design using CRC </a:t>
            </a:r>
            <a:r>
              <a:rPr lang="en-US" dirty="0" smtClean="0"/>
              <a:t>Cards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Elaborating </a:t>
            </a:r>
            <a:r>
              <a:rPr lang="en-US" dirty="0"/>
              <a:t>Classes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35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52728" cy="648072"/>
          </a:xfrm>
        </p:spPr>
        <p:txBody>
          <a:bodyPr/>
          <a:lstStyle/>
          <a:p>
            <a:r>
              <a:rPr lang="en-US" dirty="0"/>
              <a:t>Requirements Analysis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การพัฒนาโปรแกรมคอมพิวเตอร์ใด ๆ </a:t>
            </a:r>
            <a:r>
              <a:rPr lang="th-TH" dirty="0" smtClean="0"/>
              <a:t>ต้องเริ่มต้น</a:t>
            </a:r>
            <a:r>
              <a:rPr lang="th-TH" dirty="0"/>
              <a:t>ด้วยการระบุความ</a:t>
            </a:r>
            <a:r>
              <a:rPr lang="th-TH" dirty="0" smtClean="0"/>
              <a:t>ต้องการ</a:t>
            </a:r>
          </a:p>
          <a:p>
            <a:pPr lvl="1"/>
            <a:r>
              <a:rPr lang="th-TH" dirty="0" smtClean="0"/>
              <a:t>วิศวกรต้องการออกแบบสะพานด้วยซอฟต์แวร์เพื่อสร้าง</a:t>
            </a:r>
            <a:r>
              <a:rPr lang="th-TH" dirty="0"/>
              <a:t>แบบจำลองสาม</a:t>
            </a:r>
            <a:r>
              <a:rPr lang="th-TH" dirty="0" smtClean="0"/>
              <a:t>มิติ ทำให้ผู้คน</a:t>
            </a:r>
            <a:r>
              <a:rPr lang="th-TH" dirty="0"/>
              <a:t>สามารถเห็นภาพ</a:t>
            </a:r>
            <a:r>
              <a:rPr lang="th-TH" dirty="0" smtClean="0"/>
              <a:t>สะพานที่สร้างจริง</a:t>
            </a:r>
          </a:p>
          <a:p>
            <a:pPr lvl="1"/>
            <a:r>
              <a:rPr lang="th-TH" dirty="0"/>
              <a:t>ผู้จัดการอาจ</a:t>
            </a:r>
            <a:r>
              <a:rPr lang="th-TH" dirty="0" smtClean="0"/>
              <a:t>ต้องการซอฟต์แวร์</a:t>
            </a:r>
            <a:r>
              <a:rPr lang="th-TH" dirty="0"/>
              <a:t>ที่จะ</a:t>
            </a:r>
            <a:r>
              <a:rPr lang="th-TH" dirty="0" smtClean="0"/>
              <a:t>ติดตามการทำงานของบุคคลและมอบหมายงานให้บุคคลากรตามความสามารถ</a:t>
            </a:r>
            <a:r>
              <a:rPr lang="th-TH" dirty="0"/>
              <a:t>ใน</a:t>
            </a:r>
            <a:r>
              <a:rPr lang="th-TH" dirty="0" smtClean="0"/>
              <a:t>โครงการ</a:t>
            </a:r>
          </a:p>
          <a:p>
            <a:r>
              <a:rPr lang="th-TH" dirty="0" smtClean="0"/>
              <a:t>เรา</a:t>
            </a:r>
            <a:r>
              <a:rPr lang="th-TH" dirty="0"/>
              <a:t>จะ</a:t>
            </a:r>
            <a:r>
              <a:rPr lang="th-TH" dirty="0" smtClean="0"/>
              <a:t>ได้ </a:t>
            </a:r>
            <a:r>
              <a:rPr lang="th-TH" b="1" dirty="0" smtClean="0">
                <a:solidFill>
                  <a:schemeClr val="tx2"/>
                </a:solidFill>
              </a:rPr>
              <a:t>ความต้องการ </a:t>
            </a:r>
            <a:r>
              <a:rPr lang="th-TH" dirty="0" smtClean="0"/>
              <a:t>ทางด้านซอฟต์แวร์</a:t>
            </a:r>
          </a:p>
          <a:p>
            <a:r>
              <a:rPr lang="th-TH" dirty="0" smtClean="0"/>
              <a:t>การออกแบบเชิงวัตถุจะ</a:t>
            </a:r>
            <a:r>
              <a:rPr lang="th-TH" dirty="0"/>
              <a:t>ตอบสนองความ</a:t>
            </a:r>
            <a:r>
              <a:rPr lang="th-TH" dirty="0" smtClean="0"/>
              <a:t>ต้องการได้หรือไม่?</a:t>
            </a:r>
          </a:p>
          <a:p>
            <a:r>
              <a:rPr lang="th-TH" dirty="0" smtClean="0"/>
              <a:t>วิศวกร</a:t>
            </a:r>
            <a:r>
              <a:rPr lang="th-TH" dirty="0"/>
              <a:t>ซอฟต์แวร์ที่มีความเชี่ยวชาญ</a:t>
            </a:r>
            <a:r>
              <a:rPr lang="th-TH" dirty="0" smtClean="0"/>
              <a:t>ในการ</a:t>
            </a:r>
            <a:r>
              <a:rPr lang="th-TH" dirty="0"/>
              <a:t>วิเคราะห์ความ</a:t>
            </a:r>
            <a:r>
              <a:rPr lang="th-TH" dirty="0" smtClean="0"/>
              <a:t>ต้องการ</a:t>
            </a:r>
          </a:p>
          <a:p>
            <a:r>
              <a:rPr lang="th-TH" dirty="0" smtClean="0"/>
              <a:t>ความเข้าใจว่าสิ่งใดคือความต้องการด้านซอฟต์แวร์ </a:t>
            </a:r>
          </a:p>
        </p:txBody>
      </p:sp>
    </p:spTree>
    <p:extLst>
      <p:ext uri="{BB962C8B-B14F-4D97-AF65-F5344CB8AC3E}">
        <p14:creationId xmlns:p14="http://schemas.microsoft.com/office/powerpoint/2010/main" val="403369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/>
          <a:lstStyle/>
          <a:p>
            <a:r>
              <a:rPr lang="en-US" dirty="0"/>
              <a:t>Requirements Analysis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1) การสัมภาษณ์และลูกค้าผู้ใช้ศักยภาพของระบบที่จะหาสิ่งที่พวกเขาพูด</a:t>
            </a:r>
            <a:r>
              <a:rPr lang="th-TH" dirty="0" smtClean="0"/>
              <a:t>เกี่ยวกับระบบ</a:t>
            </a:r>
            <a:r>
              <a:rPr lang="th-TH" dirty="0"/>
              <a:t>ที่จำเป็น</a:t>
            </a:r>
          </a:p>
          <a:p>
            <a:r>
              <a:rPr lang="th-TH" dirty="0"/>
              <a:t>2) การจัดเก็บเอกสารผลลัพธ์ของการสนทนาเหล่านี้</a:t>
            </a:r>
          </a:p>
          <a:p>
            <a:r>
              <a:rPr lang="th-TH" dirty="0"/>
              <a:t>3) การระบุคุณสมบัติที่สำคัญของระบบที่จำเป็นต้องใช้</a:t>
            </a:r>
          </a:p>
          <a:p>
            <a:r>
              <a:rPr lang="th-TH" dirty="0"/>
              <a:t>4) การผลิตการออกแบบเบื้องต้น (และอาจเป็นต้นแบบของระบบ)</a:t>
            </a:r>
          </a:p>
          <a:p>
            <a:r>
              <a:rPr lang="th-TH" dirty="0"/>
              <a:t>5) การประเมินแผนการเริ่มต้นเหล่านี้กับลูกค้าและผู้ที่มีศักยภาพ</a:t>
            </a:r>
          </a:p>
          <a:p>
            <a:r>
              <a:rPr lang="th-TH" dirty="0"/>
              <a:t>6) ทำซ้ำขั้นตอนข้างต้นจนกว่าจะเสร็จสิ้นการออกแบบได้วิวัฒน์</a:t>
            </a:r>
          </a:p>
        </p:txBody>
      </p:sp>
    </p:spTree>
    <p:extLst>
      <p:ext uri="{BB962C8B-B14F-4D97-AF65-F5344CB8AC3E}">
        <p14:creationId xmlns:p14="http://schemas.microsoft.com/office/powerpoint/2010/main" val="78053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/>
          <a:lstStyle/>
          <a:p>
            <a:r>
              <a:rPr lang="en-US" dirty="0"/>
              <a:t>Requirements Analysis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</a:t>
            </a:r>
            <a:r>
              <a:rPr lang="th-TH" dirty="0"/>
              <a:t>วิเคราะห์ความต้องการเป็น</a:t>
            </a:r>
            <a:r>
              <a:rPr lang="th-TH" dirty="0" smtClean="0"/>
              <a:t>ทักษะ</a:t>
            </a:r>
          </a:p>
          <a:p>
            <a:r>
              <a:rPr lang="th-TH" dirty="0" smtClean="0"/>
              <a:t>แต่มุ่งเน้น</a:t>
            </a:r>
            <a:r>
              <a:rPr lang="th-TH" dirty="0"/>
              <a:t>ไปที่ขั้นตอน</a:t>
            </a:r>
            <a:r>
              <a:rPr lang="th-TH" dirty="0" smtClean="0"/>
              <a:t>ที่ 3-4 คือ รายละเอียด</a:t>
            </a:r>
            <a:r>
              <a:rPr lang="th-TH" dirty="0"/>
              <a:t>ของ</a:t>
            </a:r>
            <a:r>
              <a:rPr lang="th-TH" dirty="0" smtClean="0"/>
              <a:t>ระบบ</a:t>
            </a:r>
          </a:p>
          <a:p>
            <a:r>
              <a:rPr lang="th-TH" dirty="0"/>
              <a:t>ประสบการณ์ ทักษะการออกแบบเป็นปัจจัยที่</a:t>
            </a:r>
            <a:r>
              <a:rPr lang="th-TH" dirty="0" smtClean="0"/>
              <a:t>สำคัญ</a:t>
            </a:r>
          </a:p>
          <a:p>
            <a:r>
              <a:rPr lang="th-TH" dirty="0" smtClean="0"/>
              <a:t>การผลิต</a:t>
            </a:r>
            <a:r>
              <a:rPr lang="th-TH" dirty="0"/>
              <a:t>ออกแบบที่เรียบง่าย</a:t>
            </a:r>
            <a:r>
              <a:rPr lang="th-TH" dirty="0" smtClean="0"/>
              <a:t>และมีรูปแบบเป็น</a:t>
            </a:r>
            <a:r>
              <a:rPr lang="th-TH" dirty="0"/>
              <a:t>สิ่ง</a:t>
            </a:r>
            <a:r>
              <a:rPr lang="th-TH" dirty="0" smtClean="0"/>
              <a:t>สำคัญ หากต้องการ</a:t>
            </a:r>
            <a:r>
              <a:rPr lang="th-TH" dirty="0"/>
              <a:t>ซอฟต์แวร์ที่ทำงานได้ดีและง่ายต่อการ</a:t>
            </a:r>
            <a:r>
              <a:rPr lang="th-TH" dirty="0" smtClean="0"/>
              <a:t>พัฒนา</a:t>
            </a:r>
          </a:p>
          <a:p>
            <a:r>
              <a:rPr lang="th-TH" dirty="0" smtClean="0"/>
              <a:t>แต่การ</a:t>
            </a:r>
            <a:r>
              <a:rPr lang="th-TH" dirty="0"/>
              <a:t>ออกแบบที่</a:t>
            </a:r>
            <a:r>
              <a:rPr lang="th-TH" dirty="0" smtClean="0"/>
              <a:t>ดี คือ สิ่งที่ไม่</a:t>
            </a:r>
            <a:r>
              <a:rPr lang="th-TH" dirty="0"/>
              <a:t>ง่าย</a:t>
            </a:r>
            <a:r>
              <a:rPr lang="th-TH" smtClean="0"/>
              <a:t>และต้องใช้ประสบการณ์</a:t>
            </a:r>
            <a:r>
              <a:rPr lang="th-TH" dirty="0"/>
              <a:t>เป็น</a:t>
            </a:r>
            <a:r>
              <a:rPr lang="th-TH"/>
              <a:t>ปัจจัย</a:t>
            </a:r>
            <a:r>
              <a:rPr lang="th-TH" smtClean="0"/>
              <a:t>สำคัญ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906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/>
          <a:lstStyle/>
          <a:p>
            <a:r>
              <a:rPr lang="en-US" dirty="0"/>
              <a:t>Requirements Analysis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เราเรียนรู้หลักการได้มากมาย แต่ประสบการณ์ ทำให้เกิดความ</a:t>
            </a:r>
            <a:r>
              <a:rPr lang="th-TH" dirty="0"/>
              <a:t>ชำนาญใน</a:t>
            </a:r>
            <a:r>
              <a:rPr lang="th-TH" dirty="0" smtClean="0"/>
              <a:t>การวิเคราะห์</a:t>
            </a:r>
            <a:r>
              <a:rPr lang="th-TH" dirty="0"/>
              <a:t>ความ</a:t>
            </a:r>
            <a:r>
              <a:rPr lang="th-TH" dirty="0" smtClean="0"/>
              <a:t>ต้องการและ</a:t>
            </a:r>
            <a:r>
              <a:rPr lang="th-TH" dirty="0"/>
              <a:t>ออกแบบที่</a:t>
            </a:r>
            <a:r>
              <a:rPr lang="th-TH" dirty="0" smtClean="0"/>
              <a:t>ดี</a:t>
            </a:r>
          </a:p>
          <a:p>
            <a:r>
              <a:rPr lang="th-TH" smtClean="0"/>
              <a:t>พื้นฐาน</a:t>
            </a:r>
            <a:r>
              <a:rPr lang="th-TH" dirty="0" smtClean="0"/>
              <a:t>ของการวิเคราะห์ปัญหา</a:t>
            </a:r>
          </a:p>
          <a:p>
            <a:pPr lvl="1"/>
            <a:r>
              <a:rPr lang="th-TH" dirty="0" smtClean="0"/>
              <a:t>เริ่มจากการกำหนดรายละเอียดของปัญหา</a:t>
            </a:r>
          </a:p>
          <a:p>
            <a:pPr lvl="2"/>
            <a:r>
              <a:rPr lang="th-TH" dirty="0"/>
              <a:t>รายชื่อคำนามและคำกริยา</a:t>
            </a:r>
          </a:p>
          <a:p>
            <a:pPr lvl="2"/>
            <a:r>
              <a:rPr lang="th-TH" dirty="0" smtClean="0"/>
              <a:t>ระบุ</a:t>
            </a:r>
            <a:r>
              <a:rPr lang="th-TH" dirty="0"/>
              <a:t>สิ่งที่อยู่นอกขอบเขตของระบบ</a:t>
            </a:r>
          </a:p>
          <a:p>
            <a:pPr lvl="2"/>
            <a:r>
              <a:rPr lang="th-TH" dirty="0" smtClean="0"/>
              <a:t>ระบุสิ่งที่เกี่ยวข้องกัน</a:t>
            </a:r>
            <a:endParaRPr lang="th-TH" dirty="0"/>
          </a:p>
          <a:p>
            <a:pPr lvl="2"/>
            <a:r>
              <a:rPr lang="th-TH" dirty="0" smtClean="0"/>
              <a:t>ระบุ</a:t>
            </a:r>
            <a:r>
              <a:rPr lang="en-US" dirty="0" smtClean="0"/>
              <a:t>Class</a:t>
            </a:r>
            <a:r>
              <a:rPr lang="th-TH" dirty="0" smtClean="0"/>
              <a:t>ที่</a:t>
            </a:r>
            <a:r>
              <a:rPr lang="th-TH" dirty="0"/>
              <a:t>มีศักยภาพ</a:t>
            </a:r>
          </a:p>
          <a:p>
            <a:pPr lvl="2"/>
            <a:r>
              <a:rPr lang="th-TH" dirty="0" smtClean="0"/>
              <a:t>ระบุ</a:t>
            </a:r>
            <a:r>
              <a:rPr lang="th-TH" dirty="0"/>
              <a:t>แอ</a:t>
            </a:r>
            <a:r>
              <a:rPr lang="th-TH" dirty="0" err="1"/>
              <a:t>ตทริบิวต์</a:t>
            </a:r>
            <a:r>
              <a:rPr lang="th-TH" dirty="0"/>
              <a:t>ที่มีศักยภาพ</a:t>
            </a:r>
          </a:p>
          <a:p>
            <a:pPr lvl="2"/>
            <a:r>
              <a:rPr lang="th-TH" dirty="0" smtClean="0"/>
              <a:t>ระบุ</a:t>
            </a:r>
            <a:r>
              <a:rPr lang="th-TH" dirty="0"/>
              <a:t>วิธีการที่มีศักยภาพ</a:t>
            </a:r>
          </a:p>
          <a:p>
            <a:pPr lvl="2"/>
            <a:r>
              <a:rPr lang="th-TH" dirty="0" smtClean="0"/>
              <a:t>ระบุ</a:t>
            </a:r>
            <a:r>
              <a:rPr lang="th-TH" dirty="0"/>
              <a:t>ลักษณะทั่วไป</a:t>
            </a:r>
          </a:p>
          <a:p>
            <a:pPr lvl="2"/>
            <a:r>
              <a:rPr lang="th-TH" dirty="0" smtClean="0"/>
              <a:t>การ</a:t>
            </a:r>
            <a:r>
              <a:rPr lang="th-TH" dirty="0"/>
              <a:t>ปรับแต่งการออกแบบของเราใช้</a:t>
            </a:r>
            <a:r>
              <a:rPr lang="th-TH" dirty="0" smtClean="0"/>
              <a:t>บัตร</a:t>
            </a:r>
            <a:r>
              <a:rPr lang="en-US" dirty="0" smtClean="0"/>
              <a:t> CRC</a:t>
            </a:r>
            <a:endParaRPr lang="th-TH" dirty="0"/>
          </a:p>
          <a:p>
            <a:pPr lvl="2"/>
            <a:r>
              <a:rPr lang="th-TH" dirty="0" smtClean="0"/>
              <a:t>กำหนดรายะเอียดทั้งหมดของคลาส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337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/>
          <a:lstStyle/>
          <a:p>
            <a:r>
              <a:rPr lang="en-US" dirty="0"/>
              <a:t>The Problem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การออกแบบจำเป็นต้องทราบรายละเอียดทั้งหมด</a:t>
            </a:r>
          </a:p>
          <a:p>
            <a:r>
              <a:rPr lang="th-TH" dirty="0" smtClean="0"/>
              <a:t>การวิเคราะห์ต้องมีความรู้ ความเข้าใจ</a:t>
            </a:r>
          </a:p>
        </p:txBody>
      </p:sp>
    </p:spTree>
    <p:extLst>
      <p:ext uri="{BB962C8B-B14F-4D97-AF65-F5344CB8AC3E}">
        <p14:creationId xmlns:p14="http://schemas.microsoft.com/office/powerpoint/2010/main" val="239791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408712" cy="648072"/>
          </a:xfrm>
        </p:spPr>
        <p:txBody>
          <a:bodyPr/>
          <a:lstStyle/>
          <a:p>
            <a:r>
              <a:rPr lang="en-US" dirty="0"/>
              <a:t>Listing Nouns and Verbs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ขั้นตอนแรกในการ</a:t>
            </a:r>
            <a:r>
              <a:rPr lang="th-TH" dirty="0" smtClean="0"/>
              <a:t>วิเคราะห์ คือ การ</a:t>
            </a:r>
            <a:r>
              <a:rPr lang="th-TH" dirty="0"/>
              <a:t>ระบุคำนามและ</a:t>
            </a:r>
            <a:r>
              <a:rPr lang="th-TH" dirty="0" smtClean="0"/>
              <a:t>คำกริยา</a:t>
            </a:r>
          </a:p>
          <a:p>
            <a:pPr lvl="1"/>
            <a:r>
              <a:rPr lang="th-TH" dirty="0" smtClean="0"/>
              <a:t>คำนามบ่ง</a:t>
            </a:r>
            <a:r>
              <a:rPr lang="th-TH" dirty="0"/>
              <a:t>บอก</a:t>
            </a:r>
            <a:r>
              <a:rPr lang="th-TH" dirty="0" smtClean="0"/>
              <a:t>ถึง </a:t>
            </a:r>
          </a:p>
          <a:p>
            <a:pPr lvl="2"/>
            <a:r>
              <a:rPr lang="th-TH" dirty="0" smtClean="0"/>
              <a:t>หน่วยงาน</a:t>
            </a:r>
            <a:r>
              <a:rPr lang="th-TH" dirty="0"/>
              <a:t>หรือ</a:t>
            </a:r>
            <a:r>
              <a:rPr lang="th-TH" dirty="0" smtClean="0"/>
              <a:t>วัตถุ </a:t>
            </a:r>
            <a:r>
              <a:rPr lang="en-US" dirty="0" smtClean="0"/>
              <a:t>object</a:t>
            </a:r>
            <a:r>
              <a:rPr lang="th-TH" dirty="0" smtClean="0"/>
              <a:t> </a:t>
            </a:r>
          </a:p>
          <a:p>
            <a:pPr lvl="2"/>
            <a:r>
              <a:rPr lang="th-TH" dirty="0" smtClean="0"/>
              <a:t>บางส่วนจะ</a:t>
            </a:r>
            <a:r>
              <a:rPr lang="en-US" dirty="0" smtClean="0"/>
              <a:t>class</a:t>
            </a:r>
            <a:endParaRPr lang="th-TH" dirty="0" smtClean="0"/>
          </a:p>
          <a:p>
            <a:pPr lvl="2"/>
            <a:r>
              <a:rPr lang="th-TH" dirty="0" smtClean="0"/>
              <a:t>บางส่วนเป็น</a:t>
            </a:r>
            <a:r>
              <a:rPr lang="th-TH" dirty="0"/>
              <a:t>แอ</a:t>
            </a:r>
            <a:r>
              <a:rPr lang="th-TH" dirty="0" err="1"/>
              <a:t>ตทริ</a:t>
            </a:r>
            <a:r>
              <a:rPr lang="th-TH" dirty="0" err="1" smtClean="0"/>
              <a:t>บิวต์</a:t>
            </a:r>
            <a:r>
              <a:rPr lang="th-TH" dirty="0" smtClean="0"/>
              <a:t> </a:t>
            </a:r>
            <a:r>
              <a:rPr lang="en-US" dirty="0" smtClean="0"/>
              <a:t>attribute</a:t>
            </a:r>
          </a:p>
          <a:p>
            <a:pPr lvl="1"/>
            <a:r>
              <a:rPr lang="th-TH" dirty="0"/>
              <a:t>คำกริยาบ่งบอก</a:t>
            </a:r>
            <a:r>
              <a:rPr lang="th-TH" dirty="0" smtClean="0"/>
              <a:t>ถึง</a:t>
            </a:r>
          </a:p>
          <a:p>
            <a:pPr lvl="2"/>
            <a:r>
              <a:rPr lang="th-TH" dirty="0" smtClean="0"/>
              <a:t>การ</a:t>
            </a:r>
            <a:r>
              <a:rPr lang="th-TH" dirty="0"/>
              <a:t>กระทำที่จะ</a:t>
            </a:r>
            <a:r>
              <a:rPr lang="th-TH" dirty="0" smtClean="0"/>
              <a:t>ดำเนินการ</a:t>
            </a:r>
          </a:p>
          <a:p>
            <a:pPr lvl="2"/>
            <a:r>
              <a:rPr lang="th-TH" dirty="0" smtClean="0"/>
              <a:t>บางส่วนเป็นวิธีการ </a:t>
            </a:r>
            <a:r>
              <a:rPr lang="en-US" dirty="0" smtClean="0"/>
              <a:t>(Methods)</a:t>
            </a:r>
          </a:p>
          <a:p>
            <a:pPr lvl="1"/>
            <a:r>
              <a:rPr lang="th-TH" dirty="0"/>
              <a:t>คำนามและ</a:t>
            </a:r>
            <a:r>
              <a:rPr lang="th-TH" dirty="0" smtClean="0"/>
              <a:t>คำกริยาระบุ</a:t>
            </a:r>
            <a:r>
              <a:rPr lang="th-TH" dirty="0"/>
              <a:t>ไว้ในรูปแบบ</a:t>
            </a:r>
            <a:r>
              <a:rPr lang="th-TH" dirty="0" smtClean="0"/>
              <a:t>ของเอกพจน์ </a:t>
            </a:r>
            <a:r>
              <a:rPr lang="th-TH" dirty="0"/>
              <a:t>(เช่น </a:t>
            </a:r>
            <a:r>
              <a:rPr lang="th-TH" dirty="0" smtClean="0"/>
              <a:t>‘</a:t>
            </a:r>
            <a:r>
              <a:rPr lang="en-US" dirty="0" smtClean="0"/>
              <a:t>books</a:t>
            </a:r>
            <a:r>
              <a:rPr lang="th-TH" dirty="0" smtClean="0"/>
              <a:t>' </a:t>
            </a:r>
            <a:r>
              <a:rPr lang="th-TH" dirty="0"/>
              <a:t>กลายเป็น </a:t>
            </a:r>
            <a:r>
              <a:rPr lang="th-TH" dirty="0" smtClean="0"/>
              <a:t>‘</a:t>
            </a:r>
            <a:r>
              <a:rPr lang="en-US" dirty="0" smtClean="0"/>
              <a:t>book</a:t>
            </a:r>
            <a:r>
              <a:rPr lang="th-TH" dirty="0" smtClean="0"/>
              <a:t>') </a:t>
            </a:r>
          </a:p>
          <a:p>
            <a:pPr lvl="1"/>
            <a:r>
              <a:rPr lang="th-TH" dirty="0" smtClean="0"/>
              <a:t>คำนาม</a:t>
            </a:r>
            <a:r>
              <a:rPr lang="th-TH" dirty="0"/>
              <a:t>และคำกริยาวลีที่มีการใช้คำนาม </a:t>
            </a:r>
            <a:r>
              <a:rPr lang="th-TH" dirty="0" smtClean="0"/>
              <a:t>หรือ </a:t>
            </a:r>
            <a:r>
              <a:rPr lang="th-TH" dirty="0"/>
              <a:t>กริยาเพียงอย่างเดียวไม่</a:t>
            </a:r>
            <a:r>
              <a:rPr lang="th-TH" dirty="0" smtClean="0"/>
              <a:t>เพียงพอ เช่น </a:t>
            </a:r>
            <a:r>
              <a:rPr lang="th-TH" dirty="0"/>
              <a:t>คำกริยา 'พิมพ์' ไม่เป็นที่ชัดเจนเป็น 'พิมพ์ใบเสร็จรับเงิน'</a:t>
            </a:r>
          </a:p>
        </p:txBody>
      </p:sp>
    </p:spTree>
    <p:extLst>
      <p:ext uri="{BB962C8B-B14F-4D97-AF65-F5344CB8AC3E}">
        <p14:creationId xmlns:p14="http://schemas.microsoft.com/office/powerpoint/2010/main" val="351592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80720" cy="648072"/>
          </a:xfrm>
        </p:spPr>
        <p:txBody>
          <a:bodyPr>
            <a:noAutofit/>
          </a:bodyPr>
          <a:lstStyle/>
          <a:p>
            <a:r>
              <a:rPr lang="en-US" sz="2800" dirty="0"/>
              <a:t>Identifying Things Outside The Scope of The System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ระบุสิ่งที่อยู่นอกขอบเขตของ</a:t>
            </a:r>
            <a:r>
              <a:rPr lang="th-TH" dirty="0" smtClean="0"/>
              <a:t>ระบบ</a:t>
            </a:r>
          </a:p>
          <a:p>
            <a:pPr lvl="1"/>
            <a:r>
              <a:rPr lang="th-TH" dirty="0" smtClean="0"/>
              <a:t>สิ่งสำคัญ</a:t>
            </a:r>
            <a:r>
              <a:rPr lang="th-TH" dirty="0"/>
              <a:t>ในการออกแบบระบบ</a:t>
            </a:r>
            <a:r>
              <a:rPr lang="th-TH" dirty="0" smtClean="0"/>
              <a:t>คือ การระบุปัญหาที่เกี่ยวข้อง</a:t>
            </a:r>
          </a:p>
          <a:p>
            <a:pPr lvl="1"/>
            <a:r>
              <a:rPr lang="th-TH" dirty="0" smtClean="0"/>
              <a:t>รายละเอียดบางส่วนตามบริบท </a:t>
            </a:r>
            <a:endParaRPr lang="th-TH" dirty="0"/>
          </a:p>
          <a:p>
            <a:pPr lvl="2"/>
            <a:r>
              <a:rPr lang="th-TH" dirty="0" smtClean="0"/>
              <a:t>ตามวัตถุประสงค์</a:t>
            </a:r>
          </a:p>
          <a:p>
            <a:pPr lvl="2"/>
            <a:r>
              <a:rPr lang="th-TH" dirty="0" smtClean="0"/>
              <a:t>ส่วนที่เกี่ยวข้องกับการออกแบบ</a:t>
            </a:r>
          </a:p>
          <a:p>
            <a:pPr lvl="2"/>
            <a:r>
              <a:rPr lang="th-TH" dirty="0" smtClean="0"/>
              <a:t>คำอธิบาย</a:t>
            </a:r>
            <a:r>
              <a:rPr lang="th-TH" dirty="0"/>
              <a:t>จากผู้ใช้</a:t>
            </a:r>
            <a:r>
              <a:rPr lang="th-TH" dirty="0" smtClean="0"/>
              <a:t>ระบบ อาจหมายถึง</a:t>
            </a:r>
            <a:r>
              <a:rPr lang="th-TH" dirty="0"/>
              <a:t>งานที่จะ</a:t>
            </a:r>
            <a:r>
              <a:rPr lang="th-TH" dirty="0" smtClean="0"/>
              <a:t>ดำเนินการ</a:t>
            </a:r>
          </a:p>
          <a:p>
            <a:pPr lvl="2"/>
            <a:r>
              <a:rPr lang="th-TH" dirty="0"/>
              <a:t>คำ</a:t>
            </a:r>
            <a:r>
              <a:rPr lang="th-TH" dirty="0" smtClean="0"/>
              <a:t>อธิบาย</a:t>
            </a:r>
            <a:r>
              <a:rPr lang="th-TH" dirty="0"/>
              <a:t>ฟังก์ชั่นที่จะต้องดำเนินการใน</a:t>
            </a:r>
            <a:r>
              <a:rPr lang="th-TH" dirty="0" smtClean="0"/>
              <a:t>ระบบ</a:t>
            </a:r>
          </a:p>
          <a:p>
            <a:pPr lvl="1"/>
            <a:r>
              <a:rPr lang="th-TH" dirty="0" smtClean="0"/>
              <a:t>ระบุสิ่งที่ไม่เกี่ยวข้อง และกำหนดปัญหาพื้นฐานที่จะทำได้</a:t>
            </a:r>
          </a:p>
          <a:p>
            <a:pPr lvl="2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6051006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tp_13 (1)</Template>
  <TotalTime>413</TotalTime>
  <Words>915</Words>
  <Application>Microsoft Office PowerPoint</Application>
  <PresentationFormat>นำเสนอทางหน้าจอ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ชุดรูปแบบของ Office</vt:lpstr>
      <vt:lpstr>Object Oriented Software Analysis and Design</vt:lpstr>
      <vt:lpstr>Object Oriented Software Analysis and Design</vt:lpstr>
      <vt:lpstr>Requirements Analysis</vt:lpstr>
      <vt:lpstr>Requirements Analysis</vt:lpstr>
      <vt:lpstr>Requirements Analysis</vt:lpstr>
      <vt:lpstr>Requirements Analysis</vt:lpstr>
      <vt:lpstr>The Problem</vt:lpstr>
      <vt:lpstr>Listing Nouns and Verbs</vt:lpstr>
      <vt:lpstr>Identifying Things Outside The Scope of The System</vt:lpstr>
      <vt:lpstr>Identifying Synonyms</vt:lpstr>
      <vt:lpstr>Identifying Potential Classes</vt:lpstr>
      <vt:lpstr>Identifying Potential Attributes</vt:lpstr>
      <vt:lpstr>Identifying Potential Methods</vt:lpstr>
      <vt:lpstr>Identifying Common Characteristics</vt:lpstr>
      <vt:lpstr>Refining Our Design using CRC Cards</vt:lpstr>
      <vt:lpstr>Refining Our Design using CRC Cards</vt:lpstr>
      <vt:lpstr>การตรวจสอบคลาส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Software Analysis and Design</dc:title>
  <dc:creator>PC149</dc:creator>
  <cp:lastModifiedBy>PC149</cp:lastModifiedBy>
  <cp:revision>37</cp:revision>
  <dcterms:created xsi:type="dcterms:W3CDTF">2016-03-06T04:35:02Z</dcterms:created>
  <dcterms:modified xsi:type="dcterms:W3CDTF">2016-09-01T01:55:12Z</dcterms:modified>
</cp:coreProperties>
</file>