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4" r:id="rId2"/>
    <p:sldId id="257" r:id="rId3"/>
    <p:sldId id="265" r:id="rId4"/>
    <p:sldId id="268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</p:sldIdLst>
  <p:sldSz cx="9144000" cy="5143500" type="screen16x9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75DBFF"/>
    <a:srgbClr val="33CC33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792" y="-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 dirty="0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3BA4CF-BCEB-4B95-995E-D5FB65110D7C}" type="datetimeFigureOut">
              <a:rPr lang="th-TH" smtClean="0"/>
              <a:t>28/04/59</a:t>
            </a:fld>
            <a:endParaRPr lang="th-TH" dirty="0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 dirty="0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 dirty="0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929083-AFB1-4363-8717-F6133AC8A994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201631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29083-AFB1-4363-8717-F6133AC8A994}" type="slidenum">
              <a:rPr lang="th-TH" smtClean="0"/>
              <a:t>2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925704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29083-AFB1-4363-8717-F6133AC8A994}" type="slidenum">
              <a:rPr lang="th-TH" smtClean="0"/>
              <a:t>3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9257049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29083-AFB1-4363-8717-F6133AC8A994}" type="slidenum">
              <a:rPr lang="th-TH" smtClean="0"/>
              <a:t>4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9257049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29083-AFB1-4363-8717-F6133AC8A994}" type="slidenum">
              <a:rPr lang="th-TH" smtClean="0"/>
              <a:t>5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9257049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29083-AFB1-4363-8717-F6133AC8A994}" type="slidenum">
              <a:rPr lang="th-TH" smtClean="0"/>
              <a:t>6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9257049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29083-AFB1-4363-8717-F6133AC8A994}" type="slidenum">
              <a:rPr lang="th-TH" smtClean="0"/>
              <a:t>7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925704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0AD79-6C25-4C54-A9F6-06B4044E0A88}" type="datetimeFigureOut">
              <a:rPr lang="th-TH" smtClean="0"/>
              <a:t>28/04/59</a:t>
            </a:fld>
            <a:endParaRPr lang="th-TH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B8813-0FBA-49B7-BF3C-F603F42C34AD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582444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0AD79-6C25-4C54-A9F6-06B4044E0A88}" type="datetimeFigureOut">
              <a:rPr lang="th-TH" smtClean="0"/>
              <a:t>28/04/59</a:t>
            </a:fld>
            <a:endParaRPr lang="th-TH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B8813-0FBA-49B7-BF3C-F603F42C34AD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728886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0AD79-6C25-4C54-A9F6-06B4044E0A88}" type="datetimeFigureOut">
              <a:rPr lang="th-TH" smtClean="0"/>
              <a:t>28/04/59</a:t>
            </a:fld>
            <a:endParaRPr lang="th-TH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B8813-0FBA-49B7-BF3C-F603F42C34AD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511831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0AD79-6C25-4C54-A9F6-06B4044E0A88}" type="datetimeFigureOut">
              <a:rPr lang="th-TH" smtClean="0"/>
              <a:t>28/04/59</a:t>
            </a:fld>
            <a:endParaRPr lang="th-TH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B8813-0FBA-49B7-BF3C-F603F42C34AD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207895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0AD79-6C25-4C54-A9F6-06B4044E0A88}" type="datetimeFigureOut">
              <a:rPr lang="th-TH" smtClean="0"/>
              <a:t>28/04/59</a:t>
            </a:fld>
            <a:endParaRPr lang="th-TH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B8813-0FBA-49B7-BF3C-F603F42C34AD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911158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0AD79-6C25-4C54-A9F6-06B4044E0A88}" type="datetimeFigureOut">
              <a:rPr lang="th-TH" smtClean="0"/>
              <a:t>28/04/59</a:t>
            </a:fld>
            <a:endParaRPr lang="th-TH" dirty="0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B8813-0FBA-49B7-BF3C-F603F42C34AD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172015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0AD79-6C25-4C54-A9F6-06B4044E0A88}" type="datetimeFigureOut">
              <a:rPr lang="th-TH" smtClean="0"/>
              <a:t>28/04/59</a:t>
            </a:fld>
            <a:endParaRPr lang="th-TH" dirty="0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B8813-0FBA-49B7-BF3C-F603F42C34AD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013848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0AD79-6C25-4C54-A9F6-06B4044E0A88}" type="datetimeFigureOut">
              <a:rPr lang="th-TH" smtClean="0"/>
              <a:t>28/04/59</a:t>
            </a:fld>
            <a:endParaRPr lang="th-TH" dirty="0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B8813-0FBA-49B7-BF3C-F603F42C34AD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877541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0AD79-6C25-4C54-A9F6-06B4044E0A88}" type="datetimeFigureOut">
              <a:rPr lang="th-TH" smtClean="0"/>
              <a:t>28/04/59</a:t>
            </a:fld>
            <a:endParaRPr lang="th-TH" dirty="0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B8813-0FBA-49B7-BF3C-F603F42C34AD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95181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0AD79-6C25-4C54-A9F6-06B4044E0A88}" type="datetimeFigureOut">
              <a:rPr lang="th-TH" smtClean="0"/>
              <a:t>28/04/59</a:t>
            </a:fld>
            <a:endParaRPr lang="th-TH" dirty="0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B8813-0FBA-49B7-BF3C-F603F42C34AD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188674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 dirty="0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0AD79-6C25-4C54-A9F6-06B4044E0A88}" type="datetimeFigureOut">
              <a:rPr lang="th-TH" smtClean="0"/>
              <a:t>28/04/59</a:t>
            </a:fld>
            <a:endParaRPr lang="th-TH" dirty="0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B8813-0FBA-49B7-BF3C-F603F42C34AD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102798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0AD79-6C25-4C54-A9F6-06B4044E0A88}" type="datetimeFigureOut">
              <a:rPr lang="th-TH" smtClean="0"/>
              <a:t>28/04/59</a:t>
            </a:fld>
            <a:endParaRPr lang="th-TH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 dirty="0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1B8813-0FBA-49B7-BF3C-F603F42C34AD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133844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782" y="51470"/>
            <a:ext cx="2883378" cy="126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935"/>
          <a:stretch/>
        </p:blipFill>
        <p:spPr bwMode="auto">
          <a:xfrm>
            <a:off x="395536" y="1131590"/>
            <a:ext cx="1528693" cy="1942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89"/>
          <a:stretch/>
        </p:blipFill>
        <p:spPr bwMode="auto">
          <a:xfrm>
            <a:off x="4427984" y="1315342"/>
            <a:ext cx="1757250" cy="1758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057"/>
          <a:stretch/>
        </p:blipFill>
        <p:spPr bwMode="auto">
          <a:xfrm>
            <a:off x="2411760" y="1291118"/>
            <a:ext cx="1288432" cy="1782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28"/>
          <a:stretch/>
        </p:blipFill>
        <p:spPr bwMode="auto">
          <a:xfrm>
            <a:off x="6674074" y="1291118"/>
            <a:ext cx="2002382" cy="1782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033"/>
          <a:stretch/>
        </p:blipFill>
        <p:spPr bwMode="auto">
          <a:xfrm>
            <a:off x="295122" y="3197648"/>
            <a:ext cx="1729520" cy="1894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84"/>
          <a:stretch/>
        </p:blipFill>
        <p:spPr bwMode="auto">
          <a:xfrm>
            <a:off x="4139952" y="3125640"/>
            <a:ext cx="2396867" cy="1894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38"/>
          <a:stretch/>
        </p:blipFill>
        <p:spPr bwMode="auto">
          <a:xfrm>
            <a:off x="2340967" y="3298035"/>
            <a:ext cx="1582961" cy="172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52"/>
          <a:stretch/>
        </p:blipFill>
        <p:spPr bwMode="auto">
          <a:xfrm>
            <a:off x="6876256" y="3363838"/>
            <a:ext cx="1907033" cy="172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01157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3478"/>
            <a:ext cx="6768752" cy="4824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42136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608"/>
          <a:stretch/>
        </p:blipFill>
        <p:spPr bwMode="auto">
          <a:xfrm>
            <a:off x="226289" y="987574"/>
            <a:ext cx="8917711" cy="3206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70889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25" r="8492"/>
          <a:stretch/>
        </p:blipFill>
        <p:spPr bwMode="auto">
          <a:xfrm>
            <a:off x="395536" y="488722"/>
            <a:ext cx="8352928" cy="4027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2255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1800" y="303498"/>
            <a:ext cx="3600400" cy="830997"/>
          </a:xfrm>
          <a:prstGeom prst="rect">
            <a:avLst/>
          </a:prstGeom>
          <a:solidFill>
            <a:srgbClr val="75DBFF"/>
          </a:solidFill>
        </p:spPr>
        <p:txBody>
          <a:bodyPr wrap="square" rtlCol="0">
            <a:spAutoFit/>
          </a:bodyPr>
          <a:lstStyle/>
          <a:p>
            <a:r>
              <a:rPr lang="zh-CN" altLang="en-US" sz="4800" b="1" dirty="0" smtClean="0">
                <a:latin typeface="+mn-ea"/>
              </a:rPr>
              <a:t>去 </a:t>
            </a:r>
            <a:r>
              <a:rPr lang="en-US" altLang="zh-CN" sz="48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(</a:t>
            </a:r>
            <a:r>
              <a:rPr lang="en-US" sz="4800" b="1" dirty="0" err="1" smtClean="0">
                <a:latin typeface="SimSun" panose="02010600030101010101" pitchFamily="2" charset="-122"/>
                <a:ea typeface="SimSun" panose="02010600030101010101" pitchFamily="2" charset="-122"/>
              </a:rPr>
              <a:t>qù</a:t>
            </a:r>
            <a:r>
              <a:rPr lang="en-US" sz="48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) </a:t>
            </a:r>
            <a:r>
              <a:rPr lang="th-TH" sz="4800" b="1" dirty="0"/>
              <a:t>ไป</a:t>
            </a:r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230652" y="1221600"/>
            <a:ext cx="8733835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 smtClean="0">
                <a:latin typeface="+mn-ea"/>
              </a:rPr>
              <a:t>去</a:t>
            </a:r>
            <a:r>
              <a:rPr lang="en-US" altLang="zh-CN" sz="40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(</a:t>
            </a:r>
            <a:r>
              <a:rPr lang="en-US" sz="4000" b="1" dirty="0" err="1" smtClean="0">
                <a:latin typeface="SimSun" panose="02010600030101010101" pitchFamily="2" charset="-122"/>
                <a:ea typeface="SimSun" panose="02010600030101010101" pitchFamily="2" charset="-122"/>
              </a:rPr>
              <a:t>qù</a:t>
            </a:r>
            <a:r>
              <a:rPr lang="en-US" sz="40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)</a:t>
            </a:r>
            <a:r>
              <a:rPr lang="th-TH" sz="4000" b="1" dirty="0" smtClean="0">
                <a:latin typeface="SimSun" panose="02010600030101010101" pitchFamily="2" charset="-122"/>
                <a:ea typeface="SimSun" panose="02010600030101010101" pitchFamily="2" charset="-122"/>
                <a:cs typeface="+mj-cs"/>
              </a:rPr>
              <a:t>เป็นคำกริยา แปลว่า ไป </a:t>
            </a:r>
            <a:r>
              <a:rPr lang="th-TH" altLang="zh-CN" sz="40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เช่น</a:t>
            </a:r>
          </a:p>
          <a:p>
            <a:endParaRPr lang="en-US" altLang="zh-CN" sz="66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>
              <a:tabLst>
                <a:tab pos="3048000" algn="l"/>
              </a:tabLst>
            </a:pPr>
            <a:r>
              <a:rPr lang="en-US" altLang="zh-CN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zh-CN" altLang="en-US" sz="36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我       去       学校。</a:t>
            </a:r>
            <a:endParaRPr lang="en-US" altLang="zh-CN" sz="3600" b="1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>
              <a:tabLst>
                <a:tab pos="3048000" algn="l"/>
              </a:tabLst>
            </a:pPr>
            <a:r>
              <a:rPr lang="en-US" sz="36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	</a:t>
            </a:r>
            <a:r>
              <a:rPr lang="en-US" sz="3600" b="1" dirty="0" err="1" smtClean="0">
                <a:latin typeface="SimSun" panose="02010600030101010101" pitchFamily="2" charset="-122"/>
                <a:ea typeface="SimSun" panose="02010600030101010101" pitchFamily="2" charset="-122"/>
              </a:rPr>
              <a:t>W</a:t>
            </a:r>
            <a:r>
              <a:rPr lang="en-US" altLang="zh-CN" sz="3600" b="1" dirty="0" err="1" smtClean="0">
                <a:latin typeface="SimSun" panose="02010600030101010101" pitchFamily="2" charset="-122"/>
                <a:ea typeface="SimSun" panose="02010600030101010101" pitchFamily="2" charset="-122"/>
              </a:rPr>
              <a:t>ǒ</a:t>
            </a:r>
            <a:r>
              <a:rPr lang="en-US" sz="36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  </a:t>
            </a:r>
            <a:r>
              <a:rPr lang="en-US" sz="3600" b="1" dirty="0" err="1" smtClean="0">
                <a:latin typeface="SimSun" panose="02010600030101010101" pitchFamily="2" charset="-122"/>
                <a:ea typeface="SimSun" panose="02010600030101010101" pitchFamily="2" charset="-122"/>
              </a:rPr>
              <a:t>q</a:t>
            </a:r>
            <a:r>
              <a:rPr lang="en-US" altLang="zh-CN" sz="3600" b="1" dirty="0" err="1" smtClean="0">
                <a:latin typeface="SimSun" panose="02010600030101010101" pitchFamily="2" charset="-122"/>
                <a:ea typeface="SimSun" panose="02010600030101010101" pitchFamily="2" charset="-122"/>
              </a:rPr>
              <a:t>ù</a:t>
            </a:r>
            <a:r>
              <a:rPr lang="en-US" sz="36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  </a:t>
            </a:r>
            <a:r>
              <a:rPr lang="en-US" sz="3600" b="1" dirty="0" err="1" smtClean="0">
                <a:latin typeface="SimSun" panose="02010600030101010101" pitchFamily="2" charset="-122"/>
                <a:ea typeface="SimSun" panose="02010600030101010101" pitchFamily="2" charset="-122"/>
              </a:rPr>
              <a:t>xu</a:t>
            </a:r>
            <a:r>
              <a:rPr lang="en-US" altLang="zh-CN" sz="3600" b="1" dirty="0" err="1" smtClean="0">
                <a:latin typeface="SimSun" panose="02010600030101010101" pitchFamily="2" charset="-122"/>
                <a:ea typeface="SimSun" panose="02010600030101010101" pitchFamily="2" charset="-122"/>
              </a:rPr>
              <a:t>é</a:t>
            </a:r>
            <a:r>
              <a:rPr lang="en-US" sz="3600" b="1" dirty="0" err="1" smtClean="0">
                <a:latin typeface="SimSun" panose="02010600030101010101" pitchFamily="2" charset="-122"/>
                <a:ea typeface="SimSun" panose="02010600030101010101" pitchFamily="2" charset="-122"/>
              </a:rPr>
              <a:t>xi</a:t>
            </a:r>
            <a:r>
              <a:rPr lang="en-US" altLang="zh-CN" sz="3600" b="1" dirty="0" err="1">
                <a:latin typeface="SimSun" panose="02010600030101010101" pitchFamily="2" charset="-122"/>
                <a:ea typeface="SimSun" panose="02010600030101010101" pitchFamily="2" charset="-122"/>
              </a:rPr>
              <a:t>à</a:t>
            </a:r>
            <a:r>
              <a:rPr lang="en-US" sz="3600" b="1" dirty="0" err="1" smtClean="0">
                <a:latin typeface="SimSun" panose="02010600030101010101" pitchFamily="2" charset="-122"/>
                <a:ea typeface="SimSun" panose="02010600030101010101" pitchFamily="2" charset="-122"/>
              </a:rPr>
              <a:t>o</a:t>
            </a:r>
            <a:r>
              <a:rPr lang="en-US" sz="36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.</a:t>
            </a:r>
            <a:r>
              <a:rPr lang="en-US" altLang="zh-CN" sz="3600" b="1" dirty="0" smtClean="0">
                <a:latin typeface="+mn-ea"/>
                <a:cs typeface="Angsana New" panose="02020603050405020304" pitchFamily="18" charset="-34"/>
              </a:rPr>
              <a:t>	</a:t>
            </a:r>
            <a:endParaRPr lang="th-TH" altLang="zh-CN" sz="3600" b="1" dirty="0" smtClean="0">
              <a:latin typeface="+mn-ea"/>
              <a:cs typeface="Angsana New" panose="02020603050405020304" pitchFamily="18" charset="-34"/>
            </a:endParaRPr>
          </a:p>
          <a:p>
            <a:pPr>
              <a:tabLst>
                <a:tab pos="3048000" algn="l"/>
              </a:tabLst>
            </a:pPr>
            <a:r>
              <a:rPr lang="th-TH" sz="36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	ฉัน          ไป        โรงเรียน	</a:t>
            </a:r>
            <a:r>
              <a:rPr lang="th-TH" sz="40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		</a:t>
            </a:r>
            <a:endParaRPr lang="th-TH" sz="2000" dirty="0">
              <a:latin typeface="+mn-ea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935"/>
          <a:stretch/>
        </p:blipFill>
        <p:spPr bwMode="auto">
          <a:xfrm>
            <a:off x="515587" y="2067694"/>
            <a:ext cx="2256214" cy="2866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913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7744" y="303498"/>
            <a:ext cx="4104456" cy="830997"/>
          </a:xfrm>
          <a:prstGeom prst="rect">
            <a:avLst/>
          </a:prstGeom>
          <a:solidFill>
            <a:srgbClr val="75DB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 smtClean="0">
                <a:latin typeface="SimSun" panose="02010600030101010101" pitchFamily="2" charset="-122"/>
                <a:ea typeface="SimSun" panose="02010600030101010101" pitchFamily="2" charset="-122"/>
                <a:cs typeface="Angsana New" panose="02020603050405020304" pitchFamily="18" charset="-34"/>
              </a:rPr>
              <a:t>哪</a:t>
            </a:r>
            <a:r>
              <a:rPr lang="th-TH" altLang="zh-CN" sz="4800" b="1" dirty="0" smtClean="0">
                <a:latin typeface="SimSun" panose="02010600030101010101" pitchFamily="2" charset="-122"/>
                <a:ea typeface="SimSun" panose="02010600030101010101" pitchFamily="2" charset="-122"/>
                <a:cs typeface="Angsana New" panose="02020603050405020304" pitchFamily="18" charset="-34"/>
              </a:rPr>
              <a:t> </a:t>
            </a:r>
            <a:r>
              <a:rPr lang="zh-CN" altLang="en-US" sz="4800" b="1" dirty="0" smtClean="0">
                <a:latin typeface="SimSun" panose="02010600030101010101" pitchFamily="2" charset="-122"/>
                <a:ea typeface="SimSun" panose="02010600030101010101" pitchFamily="2" charset="-122"/>
                <a:cs typeface="Angsana New" panose="02020603050405020304" pitchFamily="18" charset="-34"/>
              </a:rPr>
              <a:t>（</a:t>
            </a:r>
            <a:r>
              <a:rPr lang="en-US" sz="4800" b="1" dirty="0" err="1" smtClean="0">
                <a:latin typeface="SimSun" panose="02010600030101010101" pitchFamily="2" charset="-122"/>
                <a:ea typeface="SimSun" panose="02010600030101010101" pitchFamily="2" charset="-122"/>
              </a:rPr>
              <a:t>nǎ</a:t>
            </a:r>
            <a:r>
              <a:rPr lang="zh-CN" altLang="en-US" sz="4800" b="1" dirty="0" smtClean="0">
                <a:latin typeface="SimSun" panose="02010600030101010101" pitchFamily="2" charset="-122"/>
                <a:ea typeface="SimSun" panose="02010600030101010101" pitchFamily="2" charset="-122"/>
                <a:cs typeface="Angsana New" panose="02020603050405020304" pitchFamily="18" charset="-34"/>
              </a:rPr>
              <a:t>）</a:t>
            </a:r>
            <a:r>
              <a:rPr lang="th-TH" altLang="zh-CN" sz="4800" b="1" dirty="0" smtClean="0">
                <a:latin typeface="SimSun" panose="02010600030101010101" pitchFamily="2" charset="-122"/>
                <a:ea typeface="SimSun" panose="02010600030101010101" pitchFamily="2" charset="-122"/>
                <a:cs typeface="Angsana New" panose="02020603050405020304" pitchFamily="18" charset="-34"/>
              </a:rPr>
              <a:t>ไหน</a:t>
            </a:r>
            <a:endParaRPr lang="en-US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230652" y="1221600"/>
            <a:ext cx="8733835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latin typeface="SimSun" panose="02010600030101010101" pitchFamily="2" charset="-122"/>
                <a:ea typeface="SimSun" panose="02010600030101010101" pitchFamily="2" charset="-122"/>
                <a:cs typeface="Angsana New" panose="02020603050405020304" pitchFamily="18" charset="-34"/>
              </a:rPr>
              <a:t>哪（</a:t>
            </a:r>
            <a:r>
              <a:rPr lang="en-US" sz="4000" b="1" dirty="0" err="1" smtClean="0">
                <a:latin typeface="SimSun" panose="02010600030101010101" pitchFamily="2" charset="-122"/>
                <a:ea typeface="SimSun" panose="02010600030101010101" pitchFamily="2" charset="-122"/>
              </a:rPr>
              <a:t>nǎ</a:t>
            </a:r>
            <a:r>
              <a:rPr lang="zh-CN" altLang="en-US" sz="4000" b="1" dirty="0" smtClean="0">
                <a:latin typeface="SimSun" panose="02010600030101010101" pitchFamily="2" charset="-122"/>
                <a:ea typeface="SimSun" panose="02010600030101010101" pitchFamily="2" charset="-122"/>
                <a:cs typeface="Angsana New" panose="02020603050405020304" pitchFamily="18" charset="-34"/>
              </a:rPr>
              <a:t>）</a:t>
            </a:r>
            <a:r>
              <a:rPr lang="th-TH" sz="4000" b="1" dirty="0" smtClean="0">
                <a:latin typeface="SimSun" panose="02010600030101010101" pitchFamily="2" charset="-122"/>
                <a:ea typeface="SimSun" panose="02010600030101010101" pitchFamily="2" charset="-122"/>
                <a:cs typeface="+mj-cs"/>
              </a:rPr>
              <a:t>เป็นคำสรรพนามใช้ในการถาม </a:t>
            </a:r>
            <a:r>
              <a:rPr lang="th-TH" altLang="zh-CN" sz="40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แปลว่า ไหน เช่น</a:t>
            </a:r>
          </a:p>
          <a:p>
            <a:endParaRPr lang="en-US" altLang="zh-CN" sz="6600" b="1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>
              <a:tabLst>
                <a:tab pos="5475288" algn="l"/>
              </a:tabLst>
            </a:pPr>
            <a:r>
              <a:rPr lang="zh-CN" altLang="en-US" b="1" dirty="0" smtClean="0">
                <a:latin typeface="SimSun" panose="02010600030101010101" pitchFamily="2" charset="-122"/>
                <a:ea typeface="SimSun" panose="02010600030101010101" pitchFamily="2" charset="-122"/>
                <a:cs typeface="Angsana New" panose="02020603050405020304" pitchFamily="18" charset="-34"/>
              </a:rPr>
              <a:t>你   去   哪？</a:t>
            </a:r>
            <a:r>
              <a:rPr lang="en-US" altLang="zh-CN" b="1" dirty="0" smtClean="0">
                <a:latin typeface="SimSun" panose="02010600030101010101" pitchFamily="2" charset="-122"/>
                <a:ea typeface="SimSun" panose="02010600030101010101" pitchFamily="2" charset="-122"/>
                <a:cs typeface="Angsana New" panose="02020603050405020304" pitchFamily="18" charset="-34"/>
              </a:rPr>
              <a:t>		</a:t>
            </a:r>
            <a:r>
              <a:rPr lang="zh-CN" altLang="en-US" b="1" dirty="0" smtClean="0">
                <a:latin typeface="SimSun" panose="02010600030101010101" pitchFamily="2" charset="-122"/>
                <a:ea typeface="SimSun" panose="02010600030101010101" pitchFamily="2" charset="-122"/>
                <a:cs typeface="Angsana New" panose="02020603050405020304" pitchFamily="18" charset="-34"/>
              </a:rPr>
              <a:t>我  去   学</a:t>
            </a:r>
            <a:r>
              <a:rPr lang="zh-CN" altLang="en-US" b="1" dirty="0">
                <a:latin typeface="SimSun" panose="02010600030101010101" pitchFamily="2" charset="-122"/>
                <a:ea typeface="SimSun" panose="02010600030101010101" pitchFamily="2" charset="-122"/>
                <a:cs typeface="Angsana New" panose="02020603050405020304" pitchFamily="18" charset="-34"/>
              </a:rPr>
              <a:t>校</a:t>
            </a:r>
            <a:r>
              <a:rPr lang="zh-CN" altLang="en-US" b="1" dirty="0" smtClean="0">
                <a:latin typeface="SimSun" panose="02010600030101010101" pitchFamily="2" charset="-122"/>
                <a:ea typeface="SimSun" panose="02010600030101010101" pitchFamily="2" charset="-122"/>
                <a:cs typeface="Angsana New" panose="02020603050405020304" pitchFamily="18" charset="-34"/>
              </a:rPr>
              <a:t>。</a:t>
            </a:r>
            <a:endParaRPr lang="en-US" altLang="zh-CN" b="1" dirty="0">
              <a:latin typeface="SimSun" panose="02010600030101010101" pitchFamily="2" charset="-122"/>
              <a:ea typeface="SimSun" panose="02010600030101010101" pitchFamily="2" charset="-122"/>
              <a:cs typeface="Angsana New" panose="02020603050405020304" pitchFamily="18" charset="-34"/>
            </a:endParaRPr>
          </a:p>
          <a:p>
            <a:pPr>
              <a:tabLst>
                <a:tab pos="5475288" algn="l"/>
              </a:tabLst>
            </a:pPr>
            <a:r>
              <a:rPr lang="en-US" b="1" dirty="0" err="1" smtClean="0">
                <a:latin typeface="SimSun" panose="02010600030101010101" pitchFamily="2" charset="-122"/>
                <a:ea typeface="SimSun" panose="02010600030101010101" pitchFamily="2" charset="-122"/>
              </a:rPr>
              <a:t>N</a:t>
            </a:r>
            <a:r>
              <a:rPr lang="en-US" altLang="zh-CN" b="1" dirty="0" err="1" smtClean="0">
                <a:latin typeface="SimSun" panose="02010600030101010101" pitchFamily="2" charset="-122"/>
                <a:ea typeface="SimSun" panose="02010600030101010101" pitchFamily="2" charset="-122"/>
              </a:rPr>
              <a:t>ǐ</a:t>
            </a:r>
            <a:r>
              <a:rPr lang="en-US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   </a:t>
            </a:r>
            <a:r>
              <a:rPr lang="en-US" b="1" dirty="0" err="1" smtClean="0">
                <a:latin typeface="SimSun" panose="02010600030101010101" pitchFamily="2" charset="-122"/>
                <a:ea typeface="SimSun" panose="02010600030101010101" pitchFamily="2" charset="-122"/>
              </a:rPr>
              <a:t>q</a:t>
            </a:r>
            <a:r>
              <a:rPr lang="en-US" altLang="zh-CN" b="1" dirty="0" err="1" smtClean="0">
                <a:latin typeface="SimSun" panose="02010600030101010101" pitchFamily="2" charset="-122"/>
                <a:ea typeface="SimSun" panose="02010600030101010101" pitchFamily="2" charset="-122"/>
              </a:rPr>
              <a:t>ù</a:t>
            </a:r>
            <a:r>
              <a:rPr lang="en-US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   </a:t>
            </a:r>
            <a:r>
              <a:rPr lang="en-US" b="1" dirty="0" err="1" smtClean="0">
                <a:latin typeface="SimSun" panose="02010600030101010101" pitchFamily="2" charset="-122"/>
                <a:ea typeface="SimSun" panose="02010600030101010101" pitchFamily="2" charset="-122"/>
              </a:rPr>
              <a:t>nǎ</a:t>
            </a:r>
            <a:r>
              <a:rPr lang="en-US" altLang="zh-CN" b="1" dirty="0" smtClean="0">
                <a:latin typeface="SimSun" panose="02010600030101010101" pitchFamily="2" charset="-122"/>
                <a:ea typeface="SimSun" panose="02010600030101010101" pitchFamily="2" charset="-122"/>
                <a:cs typeface="Angsana New" panose="02020603050405020304" pitchFamily="18" charset="-34"/>
              </a:rPr>
              <a:t>?		</a:t>
            </a:r>
            <a:r>
              <a:rPr lang="en-US" b="1" dirty="0" err="1" smtClean="0">
                <a:latin typeface="SimSun" panose="02010600030101010101" pitchFamily="2" charset="-122"/>
                <a:ea typeface="SimSun" panose="02010600030101010101" pitchFamily="2" charset="-122"/>
              </a:rPr>
              <a:t>W</a:t>
            </a:r>
            <a:r>
              <a:rPr lang="en-US" altLang="zh-CN" b="1" dirty="0" err="1" smtClean="0">
                <a:latin typeface="SimSun" panose="02010600030101010101" pitchFamily="2" charset="-122"/>
                <a:ea typeface="SimSun" panose="02010600030101010101" pitchFamily="2" charset="-122"/>
              </a:rPr>
              <a:t>ǒ</a:t>
            </a:r>
            <a:r>
              <a:rPr lang="en-US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  </a:t>
            </a:r>
            <a:r>
              <a:rPr lang="en-US" b="1" dirty="0" err="1">
                <a:latin typeface="SimSun" panose="02010600030101010101" pitchFamily="2" charset="-122"/>
                <a:ea typeface="SimSun" panose="02010600030101010101" pitchFamily="2" charset="-122"/>
              </a:rPr>
              <a:t>q</a:t>
            </a:r>
            <a:r>
              <a:rPr lang="en-US" altLang="zh-CN" b="1" dirty="0" err="1">
                <a:latin typeface="SimSun" panose="02010600030101010101" pitchFamily="2" charset="-122"/>
                <a:ea typeface="SimSun" panose="02010600030101010101" pitchFamily="2" charset="-122"/>
              </a:rPr>
              <a:t>ù</a:t>
            </a:r>
            <a:r>
              <a:rPr lang="en-US" b="1" dirty="0">
                <a:latin typeface="SimSun" panose="02010600030101010101" pitchFamily="2" charset="-122"/>
                <a:ea typeface="SimSun" panose="02010600030101010101" pitchFamily="2" charset="-122"/>
              </a:rPr>
              <a:t>  </a:t>
            </a:r>
            <a:r>
              <a:rPr lang="en-US" b="1" dirty="0" err="1">
                <a:latin typeface="SimSun" panose="02010600030101010101" pitchFamily="2" charset="-122"/>
                <a:ea typeface="SimSun" panose="02010600030101010101" pitchFamily="2" charset="-122"/>
              </a:rPr>
              <a:t>xu</a:t>
            </a:r>
            <a:r>
              <a:rPr lang="en-US" altLang="zh-CN" b="1" dirty="0" err="1">
                <a:latin typeface="SimSun" panose="02010600030101010101" pitchFamily="2" charset="-122"/>
                <a:ea typeface="SimSun" panose="02010600030101010101" pitchFamily="2" charset="-122"/>
              </a:rPr>
              <a:t>é</a:t>
            </a:r>
            <a:r>
              <a:rPr lang="en-US" b="1" dirty="0" err="1">
                <a:latin typeface="SimSun" panose="02010600030101010101" pitchFamily="2" charset="-122"/>
                <a:ea typeface="SimSun" panose="02010600030101010101" pitchFamily="2" charset="-122"/>
              </a:rPr>
              <a:t>xi</a:t>
            </a:r>
            <a:r>
              <a:rPr lang="en-US" altLang="zh-CN" b="1" dirty="0" err="1">
                <a:latin typeface="SimSun" panose="02010600030101010101" pitchFamily="2" charset="-122"/>
                <a:ea typeface="SimSun" panose="02010600030101010101" pitchFamily="2" charset="-122"/>
              </a:rPr>
              <a:t>à</a:t>
            </a:r>
            <a:r>
              <a:rPr lang="en-US" b="1" dirty="0" err="1">
                <a:latin typeface="SimSun" panose="02010600030101010101" pitchFamily="2" charset="-122"/>
                <a:ea typeface="SimSun" panose="02010600030101010101" pitchFamily="2" charset="-122"/>
              </a:rPr>
              <a:t>o</a:t>
            </a:r>
            <a:r>
              <a:rPr lang="en-US" b="1" dirty="0">
                <a:latin typeface="SimSun" panose="02010600030101010101" pitchFamily="2" charset="-122"/>
                <a:ea typeface="SimSun" panose="02010600030101010101" pitchFamily="2" charset="-122"/>
              </a:rPr>
              <a:t>.</a:t>
            </a:r>
            <a:endParaRPr lang="en-US" b="1" dirty="0" smtClean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tabLst>
                <a:tab pos="5475288" algn="l"/>
              </a:tabLst>
            </a:pPr>
            <a:r>
              <a:rPr lang="th-TH" sz="40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คุณ      ไป      ไหน		ฉัน    ไป     โรงเรียน</a:t>
            </a:r>
            <a:endParaRPr lang="th-TH" sz="2000" dirty="0">
              <a:latin typeface="+mn-ea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935"/>
          <a:stretch/>
        </p:blipFill>
        <p:spPr bwMode="auto">
          <a:xfrm>
            <a:off x="3419872" y="2211710"/>
            <a:ext cx="1916182" cy="2434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872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760" y="303498"/>
            <a:ext cx="4320480" cy="707886"/>
          </a:xfrm>
          <a:prstGeom prst="rect">
            <a:avLst/>
          </a:prstGeom>
          <a:solidFill>
            <a:srgbClr val="75DB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altLang="zh-CN" sz="4000" b="1" dirty="0" smtClean="0">
                <a:latin typeface="+mn-ea"/>
              </a:rPr>
              <a:t>รูปประโยคทำอะไรที่ไหน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230652" y="1221600"/>
            <a:ext cx="873383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altLang="zh-CN" sz="40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โครงสร้าง </a:t>
            </a:r>
            <a:r>
              <a:rPr lang="en-US" altLang="zh-CN" sz="40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: </a:t>
            </a:r>
            <a:r>
              <a:rPr lang="th-TH" sz="4000" b="1" dirty="0">
                <a:solidFill>
                  <a:srgbClr val="FF0000"/>
                </a:solidFill>
              </a:rPr>
              <a:t>ประธาน</a:t>
            </a:r>
            <a:r>
              <a:rPr lang="en-US" sz="4000" b="1" dirty="0"/>
              <a:t>+</a:t>
            </a:r>
            <a:r>
              <a:rPr lang="th-TH" sz="4000" b="1" dirty="0"/>
              <a:t> </a:t>
            </a:r>
            <a:r>
              <a:rPr lang="th-TH" sz="4000" b="1" dirty="0">
                <a:solidFill>
                  <a:srgbClr val="33CC33"/>
                </a:solidFill>
              </a:rPr>
              <a:t>กริยา</a:t>
            </a:r>
            <a:r>
              <a:rPr lang="th-TH" sz="4000" b="1" dirty="0"/>
              <a:t> </a:t>
            </a:r>
            <a:r>
              <a:rPr lang="en-US" sz="4000" b="1" dirty="0"/>
              <a:t>+</a:t>
            </a:r>
            <a:r>
              <a:rPr lang="th-TH" sz="4000" b="1" dirty="0"/>
              <a:t> </a:t>
            </a:r>
            <a:r>
              <a:rPr lang="th-TH" sz="4000" b="1" dirty="0">
                <a:solidFill>
                  <a:srgbClr val="0070C0"/>
                </a:solidFill>
              </a:rPr>
              <a:t>สถานที่</a:t>
            </a:r>
            <a:r>
              <a:rPr lang="th-TH" sz="4000" b="1" dirty="0"/>
              <a:t> </a:t>
            </a:r>
            <a:r>
              <a:rPr lang="en-US" sz="4000" b="1" dirty="0"/>
              <a:t>+ </a:t>
            </a:r>
            <a:r>
              <a:rPr lang="th-TH" sz="4000" b="1" dirty="0" smtClean="0">
                <a:ln>
                  <a:solidFill>
                    <a:srgbClr val="33CC33"/>
                  </a:solidFill>
                </a:ln>
                <a:solidFill>
                  <a:srgbClr val="FFFF00"/>
                </a:solidFill>
              </a:rPr>
              <a:t>สิ่ง</a:t>
            </a:r>
            <a:r>
              <a:rPr lang="th-TH" sz="4000" b="1" dirty="0">
                <a:ln>
                  <a:solidFill>
                    <a:srgbClr val="33CC33"/>
                  </a:solidFill>
                </a:ln>
                <a:solidFill>
                  <a:srgbClr val="FFFF00"/>
                </a:solidFill>
              </a:rPr>
              <a:t>ที่ทำ</a:t>
            </a:r>
            <a:endParaRPr lang="en-US" sz="4000" b="1" dirty="0">
              <a:ln>
                <a:solidFill>
                  <a:srgbClr val="33CC33"/>
                </a:solidFill>
              </a:ln>
              <a:solidFill>
                <a:srgbClr val="FFFF00"/>
              </a:solidFill>
            </a:endParaRPr>
          </a:p>
          <a:p>
            <a:pPr algn="ctr"/>
            <a:endParaRPr lang="en-US" altLang="zh-CN" sz="48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>
              <a:tabLst>
                <a:tab pos="2514600" algn="l"/>
              </a:tabLst>
            </a:pPr>
            <a:r>
              <a:rPr lang="en-US" altLang="zh-CN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zh-CN" altLang="en-US" sz="3600" b="1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我</a:t>
            </a:r>
            <a:r>
              <a:rPr lang="zh-CN" altLang="en-US" sz="36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      </a:t>
            </a:r>
            <a:r>
              <a:rPr lang="zh-CN" altLang="en-US" sz="3600" b="1" dirty="0" smtClean="0">
                <a:solidFill>
                  <a:srgbClr val="00B05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去</a:t>
            </a:r>
            <a:r>
              <a:rPr lang="zh-CN" altLang="en-US" sz="36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        </a:t>
            </a:r>
            <a:r>
              <a:rPr lang="zh-CN" altLang="en-US" sz="3600" b="1" dirty="0" smtClean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学校             </a:t>
            </a:r>
            <a:r>
              <a:rPr lang="zh-CN" altLang="en-US" sz="3600" b="1" dirty="0" smtClean="0">
                <a:ln>
                  <a:solidFill>
                    <a:srgbClr val="33CC33"/>
                  </a:solidFill>
                </a:ln>
                <a:solidFill>
                  <a:srgbClr val="FFFF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上课</a:t>
            </a:r>
            <a:r>
              <a:rPr lang="zh-CN" altLang="en-US" sz="36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。</a:t>
            </a:r>
            <a:endParaRPr lang="en-US" altLang="zh-CN" sz="3600" b="1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>
              <a:tabLst>
                <a:tab pos="2514600" algn="l"/>
              </a:tabLst>
            </a:pPr>
            <a:r>
              <a:rPr lang="en-US" sz="36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	</a:t>
            </a:r>
            <a:r>
              <a:rPr lang="en-US" sz="3600" b="1" dirty="0" err="1" smtClean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W</a:t>
            </a:r>
            <a:r>
              <a:rPr lang="en-US" altLang="zh-CN" sz="3600" b="1" dirty="0" err="1" smtClean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ǒ</a:t>
            </a:r>
            <a:r>
              <a:rPr lang="en-US" sz="36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  </a:t>
            </a:r>
            <a:r>
              <a:rPr lang="en-US" sz="3600" b="1" dirty="0" err="1" smtClean="0">
                <a:solidFill>
                  <a:srgbClr val="00B05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q</a:t>
            </a:r>
            <a:r>
              <a:rPr lang="en-US" altLang="zh-CN" sz="3600" b="1" dirty="0" err="1" smtClean="0">
                <a:solidFill>
                  <a:srgbClr val="00B05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ù</a:t>
            </a:r>
            <a:r>
              <a:rPr lang="en-US" sz="36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  </a:t>
            </a:r>
            <a:r>
              <a:rPr lang="en-US" sz="3600" b="1" dirty="0" err="1" smtClean="0">
                <a:solidFill>
                  <a:srgbClr val="0070C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xu</a:t>
            </a:r>
            <a:r>
              <a:rPr lang="en-US" altLang="zh-CN" sz="3600" b="1" dirty="0" err="1" smtClean="0">
                <a:solidFill>
                  <a:srgbClr val="0070C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é</a:t>
            </a:r>
            <a:r>
              <a:rPr lang="en-US" sz="3600" b="1" dirty="0" err="1" smtClean="0">
                <a:solidFill>
                  <a:srgbClr val="0070C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xi</a:t>
            </a:r>
            <a:r>
              <a:rPr lang="en-US" altLang="zh-CN" sz="3600" b="1" dirty="0" err="1" smtClean="0">
                <a:solidFill>
                  <a:srgbClr val="0070C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à</a:t>
            </a:r>
            <a:r>
              <a:rPr lang="en-US" sz="3600" b="1" dirty="0" err="1" smtClean="0">
                <a:solidFill>
                  <a:srgbClr val="0070C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o</a:t>
            </a:r>
            <a:r>
              <a:rPr lang="en-US" sz="36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  </a:t>
            </a:r>
            <a:r>
              <a:rPr lang="en-US" sz="3600" b="1" dirty="0" err="1" smtClean="0">
                <a:ln>
                  <a:solidFill>
                    <a:srgbClr val="33CC33"/>
                  </a:solidFill>
                </a:ln>
                <a:solidFill>
                  <a:srgbClr val="FFFF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sh</a:t>
            </a:r>
            <a:r>
              <a:rPr lang="en-US" altLang="zh-CN" sz="3600" b="1" dirty="0" err="1" smtClean="0">
                <a:ln>
                  <a:solidFill>
                    <a:srgbClr val="33CC33"/>
                  </a:solidFill>
                </a:ln>
                <a:solidFill>
                  <a:srgbClr val="FFFF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à</a:t>
            </a:r>
            <a:r>
              <a:rPr lang="en-US" sz="3600" b="1" dirty="0" err="1" smtClean="0">
                <a:ln>
                  <a:solidFill>
                    <a:srgbClr val="33CC33"/>
                  </a:solidFill>
                </a:ln>
                <a:solidFill>
                  <a:srgbClr val="FFFF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ngk</a:t>
            </a:r>
            <a:r>
              <a:rPr lang="en-US" altLang="zh-CN" sz="3600" b="1" dirty="0" err="1">
                <a:ln>
                  <a:solidFill>
                    <a:srgbClr val="33CC33"/>
                  </a:solidFill>
                </a:ln>
                <a:solidFill>
                  <a:srgbClr val="FFFF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è</a:t>
            </a:r>
            <a:r>
              <a:rPr lang="en-US" sz="36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.</a:t>
            </a:r>
          </a:p>
          <a:p>
            <a:pPr>
              <a:tabLst>
                <a:tab pos="2514600" algn="l"/>
              </a:tabLst>
            </a:pPr>
            <a:endParaRPr lang="en-US" sz="20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tabLst>
                <a:tab pos="2514600" algn="l"/>
              </a:tabLst>
            </a:pPr>
            <a:r>
              <a:rPr lang="en-US" sz="36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	</a:t>
            </a:r>
            <a:r>
              <a:rPr lang="th-TH" sz="3600" b="1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ฉัน </a:t>
            </a:r>
            <a:r>
              <a:rPr lang="th-TH" sz="36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      </a:t>
            </a:r>
            <a:r>
              <a:rPr lang="th-TH" sz="3600" b="1" dirty="0" smtClean="0">
                <a:solidFill>
                  <a:srgbClr val="00B05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ไป       </a:t>
            </a:r>
            <a:r>
              <a:rPr lang="th-TH" sz="3600" b="1" dirty="0" smtClean="0">
                <a:ln>
                  <a:solidFill>
                    <a:srgbClr val="33CC33"/>
                  </a:solidFill>
                </a:ln>
                <a:solidFill>
                  <a:srgbClr val="00B05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   </a:t>
            </a:r>
            <a:r>
              <a:rPr lang="th-TH" sz="3600" b="1" dirty="0" smtClean="0">
                <a:ln>
                  <a:solidFill>
                    <a:srgbClr val="33CC33"/>
                  </a:solidFill>
                </a:ln>
                <a:solidFill>
                  <a:srgbClr val="FFFF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เรียน              </a:t>
            </a:r>
            <a:r>
              <a:rPr lang="th-TH" sz="3600" b="1" dirty="0" smtClean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ที่โรงเรียน</a:t>
            </a:r>
            <a:endParaRPr lang="th-TH" sz="2000" dirty="0">
              <a:solidFill>
                <a:srgbClr val="0070C0"/>
              </a:solidFill>
              <a:latin typeface="+mn-ea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935"/>
          <a:stretch/>
        </p:blipFill>
        <p:spPr bwMode="auto">
          <a:xfrm>
            <a:off x="230652" y="1926332"/>
            <a:ext cx="2256214" cy="2866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385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1800" y="303498"/>
            <a:ext cx="3600400" cy="830997"/>
          </a:xfrm>
          <a:prstGeom prst="rect">
            <a:avLst/>
          </a:prstGeom>
          <a:solidFill>
            <a:srgbClr val="75DBFF"/>
          </a:solidFill>
        </p:spPr>
        <p:txBody>
          <a:bodyPr wrap="square" rtlCol="0">
            <a:spAutoFit/>
          </a:bodyPr>
          <a:lstStyle/>
          <a:p>
            <a:r>
              <a:rPr lang="zh-CN" altLang="en-US" sz="4800" b="1" dirty="0" smtClean="0">
                <a:latin typeface="+mn-ea"/>
              </a:rPr>
              <a:t>做 </a:t>
            </a:r>
            <a:r>
              <a:rPr lang="en-US" altLang="zh-CN" sz="48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(</a:t>
            </a:r>
            <a:r>
              <a:rPr lang="en-US" sz="4800" b="1" dirty="0" err="1" smtClean="0">
                <a:latin typeface="SimSun" panose="02010600030101010101" pitchFamily="2" charset="-122"/>
                <a:ea typeface="SimSun" panose="02010600030101010101" pitchFamily="2" charset="-122"/>
              </a:rPr>
              <a:t>zuò</a:t>
            </a:r>
            <a:r>
              <a:rPr lang="en-US" sz="48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) </a:t>
            </a:r>
            <a:r>
              <a:rPr lang="th-TH" sz="4800" b="1" dirty="0"/>
              <a:t>ทำ</a:t>
            </a:r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230652" y="1221600"/>
            <a:ext cx="8733835" cy="5029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 smtClean="0">
                <a:latin typeface="+mn-ea"/>
              </a:rPr>
              <a:t>做</a:t>
            </a:r>
            <a:r>
              <a:rPr lang="en-US" altLang="zh-CN" sz="40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(</a:t>
            </a:r>
            <a:r>
              <a:rPr lang="en-US" sz="4000" b="1" dirty="0" err="1" smtClean="0">
                <a:latin typeface="SimSun" panose="02010600030101010101" pitchFamily="2" charset="-122"/>
                <a:ea typeface="SimSun" panose="02010600030101010101" pitchFamily="2" charset="-122"/>
              </a:rPr>
              <a:t>zuò</a:t>
            </a:r>
            <a:r>
              <a:rPr lang="en-US" sz="40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)</a:t>
            </a:r>
            <a:r>
              <a:rPr lang="th-TH" sz="4000" b="1" dirty="0" smtClean="0">
                <a:latin typeface="SimSun" panose="02010600030101010101" pitchFamily="2" charset="-122"/>
                <a:ea typeface="SimSun" panose="02010600030101010101" pitchFamily="2" charset="-122"/>
                <a:cs typeface="+mj-cs"/>
              </a:rPr>
              <a:t>เป็นคำกริยา แปลว่า ทำ </a:t>
            </a:r>
            <a:r>
              <a:rPr lang="th-TH" altLang="zh-CN" sz="40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เช่น</a:t>
            </a:r>
          </a:p>
          <a:p>
            <a:pPr>
              <a:tabLst>
                <a:tab pos="3048000" algn="l"/>
              </a:tabLst>
            </a:pPr>
            <a:endParaRPr lang="en-US" altLang="zh-CN" sz="1600" b="1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>
              <a:lnSpc>
                <a:spcPct val="90000"/>
              </a:lnSpc>
              <a:tabLst>
                <a:tab pos="2689225" algn="l"/>
              </a:tabLst>
            </a:pPr>
            <a:r>
              <a:rPr lang="en-US" altLang="zh-CN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zh-CN" altLang="en-US" sz="30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我       去       学校            做        什么？</a:t>
            </a:r>
            <a:endParaRPr lang="en-US" altLang="zh-CN" sz="3000" b="1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>
              <a:lnSpc>
                <a:spcPct val="90000"/>
              </a:lnSpc>
              <a:tabLst>
                <a:tab pos="2689225" algn="l"/>
              </a:tabLst>
            </a:pPr>
            <a:r>
              <a:rPr lang="en-US" sz="30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	</a:t>
            </a:r>
            <a:r>
              <a:rPr lang="en-US" sz="3000" b="1" dirty="0" err="1" smtClean="0">
                <a:latin typeface="SimSun" panose="02010600030101010101" pitchFamily="2" charset="-122"/>
                <a:ea typeface="SimSun" panose="02010600030101010101" pitchFamily="2" charset="-122"/>
              </a:rPr>
              <a:t>W</a:t>
            </a:r>
            <a:r>
              <a:rPr lang="en-US" altLang="zh-CN" sz="3000" b="1" dirty="0" err="1" smtClean="0">
                <a:latin typeface="SimSun" panose="02010600030101010101" pitchFamily="2" charset="-122"/>
                <a:ea typeface="SimSun" panose="02010600030101010101" pitchFamily="2" charset="-122"/>
              </a:rPr>
              <a:t>ǒ</a:t>
            </a:r>
            <a:r>
              <a:rPr lang="en-US" sz="30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  </a:t>
            </a:r>
            <a:r>
              <a:rPr lang="en-US" sz="3000" b="1" dirty="0" err="1" smtClean="0">
                <a:latin typeface="SimSun" panose="02010600030101010101" pitchFamily="2" charset="-122"/>
                <a:ea typeface="SimSun" panose="02010600030101010101" pitchFamily="2" charset="-122"/>
              </a:rPr>
              <a:t>q</a:t>
            </a:r>
            <a:r>
              <a:rPr lang="en-US" altLang="zh-CN" sz="3000" b="1" dirty="0" err="1" smtClean="0">
                <a:latin typeface="SimSun" panose="02010600030101010101" pitchFamily="2" charset="-122"/>
                <a:ea typeface="SimSun" panose="02010600030101010101" pitchFamily="2" charset="-122"/>
              </a:rPr>
              <a:t>ù</a:t>
            </a:r>
            <a:r>
              <a:rPr lang="en-US" sz="30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  </a:t>
            </a:r>
            <a:r>
              <a:rPr lang="en-US" sz="3000" b="1" dirty="0" err="1" smtClean="0">
                <a:latin typeface="SimSun" panose="02010600030101010101" pitchFamily="2" charset="-122"/>
                <a:ea typeface="SimSun" panose="02010600030101010101" pitchFamily="2" charset="-122"/>
              </a:rPr>
              <a:t>xu</a:t>
            </a:r>
            <a:r>
              <a:rPr lang="en-US" altLang="zh-CN" sz="3000" b="1" dirty="0" err="1" smtClean="0">
                <a:latin typeface="SimSun" panose="02010600030101010101" pitchFamily="2" charset="-122"/>
                <a:ea typeface="SimSun" panose="02010600030101010101" pitchFamily="2" charset="-122"/>
              </a:rPr>
              <a:t>é</a:t>
            </a:r>
            <a:r>
              <a:rPr lang="en-US" sz="3000" b="1" dirty="0" err="1" smtClean="0">
                <a:latin typeface="SimSun" panose="02010600030101010101" pitchFamily="2" charset="-122"/>
                <a:ea typeface="SimSun" panose="02010600030101010101" pitchFamily="2" charset="-122"/>
              </a:rPr>
              <a:t>xi</a:t>
            </a:r>
            <a:r>
              <a:rPr lang="en-US" altLang="zh-CN" sz="3000" b="1" dirty="0" err="1" smtClean="0">
                <a:latin typeface="SimSun" panose="02010600030101010101" pitchFamily="2" charset="-122"/>
                <a:ea typeface="SimSun" panose="02010600030101010101" pitchFamily="2" charset="-122"/>
              </a:rPr>
              <a:t>à</a:t>
            </a:r>
            <a:r>
              <a:rPr lang="en-US" sz="3000" b="1" dirty="0" err="1" smtClean="0">
                <a:latin typeface="SimSun" panose="02010600030101010101" pitchFamily="2" charset="-122"/>
                <a:ea typeface="SimSun" panose="02010600030101010101" pitchFamily="2" charset="-122"/>
              </a:rPr>
              <a:t>o</a:t>
            </a:r>
            <a:r>
              <a:rPr lang="en-US" sz="30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3000" b="1" dirty="0" err="1" smtClean="0">
                <a:latin typeface="SimSun" panose="02010600030101010101" pitchFamily="2" charset="-122"/>
                <a:ea typeface="SimSun" panose="02010600030101010101" pitchFamily="2" charset="-122"/>
              </a:rPr>
              <a:t>zu</a:t>
            </a:r>
            <a:r>
              <a:rPr lang="en-US" sz="3200" b="1" dirty="0" err="1" smtClean="0">
                <a:latin typeface="SimSun" panose="02010600030101010101" pitchFamily="2" charset="-122"/>
                <a:ea typeface="SimSun" panose="02010600030101010101" pitchFamily="2" charset="-122"/>
              </a:rPr>
              <a:t>ò</a:t>
            </a:r>
            <a:r>
              <a:rPr lang="en-US" sz="30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  </a:t>
            </a:r>
            <a:r>
              <a:rPr lang="en-US" sz="3000" b="1" dirty="0" err="1" smtClean="0">
                <a:latin typeface="SimSun" panose="02010600030101010101" pitchFamily="2" charset="-122"/>
                <a:ea typeface="SimSun" panose="02010600030101010101" pitchFamily="2" charset="-122"/>
              </a:rPr>
              <a:t>sh</a:t>
            </a:r>
            <a:r>
              <a:rPr lang="en-US" altLang="zh-CN" sz="3000" b="1" dirty="0" err="1" smtClean="0">
                <a:latin typeface="SimSun" panose="02010600030101010101" pitchFamily="2" charset="-122"/>
                <a:ea typeface="SimSun" panose="02010600030101010101" pitchFamily="2" charset="-122"/>
              </a:rPr>
              <a:t>é</a:t>
            </a:r>
            <a:r>
              <a:rPr lang="en-US" sz="3000" b="1" dirty="0" err="1" smtClean="0">
                <a:latin typeface="SimSun" panose="02010600030101010101" pitchFamily="2" charset="-122"/>
                <a:ea typeface="SimSun" panose="02010600030101010101" pitchFamily="2" charset="-122"/>
              </a:rPr>
              <a:t>nme</a:t>
            </a:r>
            <a:r>
              <a:rPr lang="en-US" sz="30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?</a:t>
            </a:r>
            <a:r>
              <a:rPr lang="en-US" altLang="zh-CN" sz="3000" b="1" dirty="0" smtClean="0">
                <a:latin typeface="+mn-ea"/>
                <a:cs typeface="Angsana New" panose="02020603050405020304" pitchFamily="18" charset="-34"/>
              </a:rPr>
              <a:t>	</a:t>
            </a:r>
            <a:endParaRPr lang="th-TH" altLang="zh-CN" sz="3000" b="1" dirty="0" smtClean="0">
              <a:latin typeface="+mn-ea"/>
              <a:cs typeface="Angsana New" panose="02020603050405020304" pitchFamily="18" charset="-34"/>
            </a:endParaRPr>
          </a:p>
          <a:p>
            <a:pPr>
              <a:lnSpc>
                <a:spcPct val="90000"/>
              </a:lnSpc>
              <a:tabLst>
                <a:tab pos="2689225" algn="l"/>
              </a:tabLst>
            </a:pPr>
            <a:r>
              <a:rPr lang="th-TH" sz="30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	ฉัน         ไป             ทำ              อะไร        ที่โรงเรียน</a:t>
            </a:r>
          </a:p>
          <a:p>
            <a:pPr>
              <a:lnSpc>
                <a:spcPct val="90000"/>
              </a:lnSpc>
              <a:tabLst>
                <a:tab pos="2689225" algn="l"/>
              </a:tabLst>
            </a:pPr>
            <a:endParaRPr lang="th-TH" b="1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>
              <a:tabLst>
                <a:tab pos="2689225" algn="l"/>
              </a:tabLst>
            </a:pPr>
            <a:r>
              <a:rPr lang="en-US" altLang="zh-CN" sz="3200" b="1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zh-CN" altLang="en-US" sz="30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我       </a:t>
            </a:r>
            <a:r>
              <a:rPr lang="zh-CN" altLang="en-US" sz="3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去         学校             上课。</a:t>
            </a:r>
            <a:endParaRPr lang="en-US" altLang="zh-CN" sz="3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>
              <a:tabLst>
                <a:tab pos="2689225" algn="l"/>
              </a:tabLst>
            </a:pPr>
            <a:r>
              <a:rPr lang="en-US" sz="3000" b="1" dirty="0">
                <a:latin typeface="SimSun" panose="02010600030101010101" pitchFamily="2" charset="-122"/>
                <a:ea typeface="SimSun" panose="02010600030101010101" pitchFamily="2" charset="-122"/>
              </a:rPr>
              <a:t>	</a:t>
            </a:r>
            <a:r>
              <a:rPr lang="en-US" sz="3000" b="1" dirty="0" err="1">
                <a:latin typeface="SimSun" panose="02010600030101010101" pitchFamily="2" charset="-122"/>
                <a:ea typeface="SimSun" panose="02010600030101010101" pitchFamily="2" charset="-122"/>
              </a:rPr>
              <a:t>W</a:t>
            </a:r>
            <a:r>
              <a:rPr lang="en-US" altLang="zh-CN" sz="3000" b="1" dirty="0" err="1">
                <a:latin typeface="SimSun" panose="02010600030101010101" pitchFamily="2" charset="-122"/>
                <a:ea typeface="SimSun" panose="02010600030101010101" pitchFamily="2" charset="-122"/>
              </a:rPr>
              <a:t>ǒ</a:t>
            </a:r>
            <a:r>
              <a:rPr lang="en-US" sz="3000" b="1" dirty="0">
                <a:latin typeface="SimSun" panose="02010600030101010101" pitchFamily="2" charset="-122"/>
                <a:ea typeface="SimSun" panose="02010600030101010101" pitchFamily="2" charset="-122"/>
              </a:rPr>
              <a:t>  </a:t>
            </a:r>
            <a:r>
              <a:rPr lang="en-US" sz="3000" b="1" dirty="0" err="1">
                <a:latin typeface="SimSun" panose="02010600030101010101" pitchFamily="2" charset="-122"/>
                <a:ea typeface="SimSun" panose="02010600030101010101" pitchFamily="2" charset="-122"/>
              </a:rPr>
              <a:t>q</a:t>
            </a:r>
            <a:r>
              <a:rPr lang="en-US" altLang="zh-CN" sz="3000" b="1" dirty="0" err="1">
                <a:latin typeface="SimSun" panose="02010600030101010101" pitchFamily="2" charset="-122"/>
                <a:ea typeface="SimSun" panose="02010600030101010101" pitchFamily="2" charset="-122"/>
              </a:rPr>
              <a:t>ù</a:t>
            </a:r>
            <a:r>
              <a:rPr lang="en-US" sz="3000" b="1" dirty="0">
                <a:latin typeface="SimSun" panose="02010600030101010101" pitchFamily="2" charset="-122"/>
                <a:ea typeface="SimSun" panose="02010600030101010101" pitchFamily="2" charset="-122"/>
              </a:rPr>
              <a:t>  </a:t>
            </a:r>
            <a:r>
              <a:rPr lang="en-US" sz="3000" b="1" dirty="0" err="1">
                <a:latin typeface="SimSun" panose="02010600030101010101" pitchFamily="2" charset="-122"/>
                <a:ea typeface="SimSun" panose="02010600030101010101" pitchFamily="2" charset="-122"/>
              </a:rPr>
              <a:t>xu</a:t>
            </a:r>
            <a:r>
              <a:rPr lang="en-US" altLang="zh-CN" sz="3000" b="1" dirty="0" err="1">
                <a:latin typeface="SimSun" panose="02010600030101010101" pitchFamily="2" charset="-122"/>
                <a:ea typeface="SimSun" panose="02010600030101010101" pitchFamily="2" charset="-122"/>
              </a:rPr>
              <a:t>é</a:t>
            </a:r>
            <a:r>
              <a:rPr lang="en-US" sz="3000" b="1" dirty="0" err="1">
                <a:latin typeface="SimSun" panose="02010600030101010101" pitchFamily="2" charset="-122"/>
                <a:ea typeface="SimSun" panose="02010600030101010101" pitchFamily="2" charset="-122"/>
              </a:rPr>
              <a:t>xi</a:t>
            </a:r>
            <a:r>
              <a:rPr lang="en-US" altLang="zh-CN" sz="3000" b="1" dirty="0" err="1">
                <a:latin typeface="SimSun" panose="02010600030101010101" pitchFamily="2" charset="-122"/>
                <a:ea typeface="SimSun" panose="02010600030101010101" pitchFamily="2" charset="-122"/>
              </a:rPr>
              <a:t>à</a:t>
            </a:r>
            <a:r>
              <a:rPr lang="en-US" sz="3000" b="1" dirty="0" err="1">
                <a:latin typeface="SimSun" panose="02010600030101010101" pitchFamily="2" charset="-122"/>
                <a:ea typeface="SimSun" panose="02010600030101010101" pitchFamily="2" charset="-122"/>
              </a:rPr>
              <a:t>o</a:t>
            </a:r>
            <a:r>
              <a:rPr lang="en-US" sz="3000" b="1" dirty="0">
                <a:latin typeface="SimSun" panose="02010600030101010101" pitchFamily="2" charset="-122"/>
                <a:ea typeface="SimSun" panose="02010600030101010101" pitchFamily="2" charset="-122"/>
              </a:rPr>
              <a:t>  </a:t>
            </a:r>
            <a:r>
              <a:rPr lang="en-US" sz="3000" b="1" dirty="0" err="1">
                <a:latin typeface="SimSun" panose="02010600030101010101" pitchFamily="2" charset="-122"/>
                <a:ea typeface="SimSun" panose="02010600030101010101" pitchFamily="2" charset="-122"/>
              </a:rPr>
              <a:t>sh</a:t>
            </a:r>
            <a:r>
              <a:rPr lang="en-US" altLang="zh-CN" sz="3000" b="1" dirty="0" err="1">
                <a:latin typeface="SimSun" panose="02010600030101010101" pitchFamily="2" charset="-122"/>
                <a:ea typeface="SimSun" panose="02010600030101010101" pitchFamily="2" charset="-122"/>
              </a:rPr>
              <a:t>à</a:t>
            </a:r>
            <a:r>
              <a:rPr lang="en-US" sz="3000" b="1" dirty="0" err="1">
                <a:latin typeface="SimSun" panose="02010600030101010101" pitchFamily="2" charset="-122"/>
                <a:ea typeface="SimSun" panose="02010600030101010101" pitchFamily="2" charset="-122"/>
              </a:rPr>
              <a:t>ngk</a:t>
            </a:r>
            <a:r>
              <a:rPr lang="en-US" altLang="zh-CN" sz="3000" b="1" dirty="0" err="1">
                <a:latin typeface="SimSun" panose="02010600030101010101" pitchFamily="2" charset="-122"/>
                <a:ea typeface="SimSun" panose="02010600030101010101" pitchFamily="2" charset="-122"/>
              </a:rPr>
              <a:t>è</a:t>
            </a:r>
            <a:r>
              <a:rPr lang="en-US" sz="3000" b="1" dirty="0">
                <a:latin typeface="SimSun" panose="02010600030101010101" pitchFamily="2" charset="-122"/>
                <a:ea typeface="SimSun" panose="02010600030101010101" pitchFamily="2" charset="-122"/>
              </a:rPr>
              <a:t>.</a:t>
            </a:r>
          </a:p>
          <a:p>
            <a:pPr>
              <a:tabLst>
                <a:tab pos="2689225" algn="l"/>
              </a:tabLst>
            </a:pPr>
            <a:r>
              <a:rPr lang="en-US" sz="3000" b="1" dirty="0">
                <a:latin typeface="SimSun" panose="02010600030101010101" pitchFamily="2" charset="-122"/>
                <a:ea typeface="SimSun" panose="02010600030101010101" pitchFamily="2" charset="-122"/>
              </a:rPr>
              <a:t>	</a:t>
            </a:r>
            <a:r>
              <a:rPr lang="th-TH" sz="3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ฉัน         ไป             เรียน              ที่โรงเรียน</a:t>
            </a:r>
            <a:endParaRPr lang="th-TH" sz="3000" dirty="0">
              <a:latin typeface="+mn-ea"/>
            </a:endParaRPr>
          </a:p>
          <a:p>
            <a:pPr>
              <a:lnSpc>
                <a:spcPct val="90000"/>
              </a:lnSpc>
              <a:tabLst>
                <a:tab pos="2689225" algn="l"/>
              </a:tabLst>
            </a:pPr>
            <a:endParaRPr lang="th-TH" sz="3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>
              <a:lnSpc>
                <a:spcPct val="90000"/>
              </a:lnSpc>
              <a:tabLst>
                <a:tab pos="2689225" algn="l"/>
              </a:tabLst>
            </a:pPr>
            <a:r>
              <a:rPr lang="th-TH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sz="40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		</a:t>
            </a:r>
            <a:endParaRPr lang="th-TH" sz="2000" dirty="0">
              <a:latin typeface="+mn-ea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935"/>
          <a:stretch/>
        </p:blipFill>
        <p:spPr bwMode="auto">
          <a:xfrm>
            <a:off x="323528" y="2067694"/>
            <a:ext cx="2256214" cy="2866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127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79742" y="303498"/>
            <a:ext cx="4008482" cy="830997"/>
          </a:xfrm>
          <a:prstGeom prst="rect">
            <a:avLst/>
          </a:prstGeom>
          <a:solidFill>
            <a:srgbClr val="75DBFF"/>
          </a:solidFill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latin typeface="SimSun" panose="02010600030101010101" pitchFamily="2" charset="-122"/>
                <a:ea typeface="SimSun" panose="02010600030101010101" pitchFamily="2" charset="-122"/>
              </a:rPr>
              <a:t>在</a:t>
            </a:r>
            <a:r>
              <a:rPr lang="en-US" sz="48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(</a:t>
            </a:r>
            <a:r>
              <a:rPr lang="en-US" sz="4800" b="1" dirty="0" err="1" smtClean="0">
                <a:latin typeface="SimSun" panose="02010600030101010101" pitchFamily="2" charset="-122"/>
                <a:ea typeface="SimSun" panose="02010600030101010101" pitchFamily="2" charset="-122"/>
              </a:rPr>
              <a:t>zài</a:t>
            </a:r>
            <a:r>
              <a:rPr lang="en-US" sz="48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)</a:t>
            </a:r>
            <a:r>
              <a:rPr lang="th-TH" sz="48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อยู่/อยู่ที่</a:t>
            </a:r>
            <a:endParaRPr lang="en-US" sz="4800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0652" y="1221600"/>
            <a:ext cx="8733835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在</a:t>
            </a:r>
            <a:r>
              <a:rPr lang="en-US" sz="40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(</a:t>
            </a:r>
            <a:r>
              <a:rPr lang="en-US" sz="4000" b="1" dirty="0" err="1" smtClean="0">
                <a:latin typeface="SimSun" panose="02010600030101010101" pitchFamily="2" charset="-122"/>
                <a:ea typeface="SimSun" panose="02010600030101010101" pitchFamily="2" charset="-122"/>
              </a:rPr>
              <a:t>zài</a:t>
            </a:r>
            <a:r>
              <a:rPr lang="en-US" sz="40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)</a:t>
            </a:r>
            <a:r>
              <a:rPr lang="th-TH" sz="4000" b="1" dirty="0" smtClean="0">
                <a:latin typeface="SimSun" panose="02010600030101010101" pitchFamily="2" charset="-122"/>
                <a:ea typeface="SimSun" panose="02010600030101010101" pitchFamily="2" charset="-122"/>
                <a:cs typeface="+mj-cs"/>
              </a:rPr>
              <a:t>เป็นคำวิเศษ  แปลว่า อยู่หรืออยู่ที่  </a:t>
            </a:r>
            <a:r>
              <a:rPr lang="th-TH" altLang="zh-CN" sz="40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เช่น</a:t>
            </a:r>
          </a:p>
          <a:p>
            <a:pPr>
              <a:tabLst>
                <a:tab pos="3048000" algn="l"/>
              </a:tabLst>
            </a:pPr>
            <a:endParaRPr lang="en-US" altLang="zh-CN" sz="6000" b="1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>
              <a:lnSpc>
                <a:spcPct val="90000"/>
              </a:lnSpc>
              <a:tabLst>
                <a:tab pos="3233738" algn="l"/>
              </a:tabLst>
            </a:pPr>
            <a:r>
              <a:rPr lang="en-US" altLang="zh-CN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zh-CN" altLang="en-US" sz="36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我        在         学校。</a:t>
            </a:r>
            <a:endParaRPr lang="en-US" altLang="zh-CN" sz="3600" b="1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>
              <a:lnSpc>
                <a:spcPct val="90000"/>
              </a:lnSpc>
              <a:tabLst>
                <a:tab pos="3233738" algn="l"/>
              </a:tabLst>
            </a:pPr>
            <a:r>
              <a:rPr lang="en-US" sz="36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	</a:t>
            </a:r>
            <a:r>
              <a:rPr lang="en-US" sz="3600" b="1" dirty="0" err="1" smtClean="0">
                <a:latin typeface="SimSun" panose="02010600030101010101" pitchFamily="2" charset="-122"/>
                <a:ea typeface="SimSun" panose="02010600030101010101" pitchFamily="2" charset="-122"/>
              </a:rPr>
              <a:t>W</a:t>
            </a:r>
            <a:r>
              <a:rPr lang="en-US" altLang="zh-CN" sz="3600" b="1" dirty="0" err="1" smtClean="0">
                <a:latin typeface="SimSun" panose="02010600030101010101" pitchFamily="2" charset="-122"/>
                <a:ea typeface="SimSun" panose="02010600030101010101" pitchFamily="2" charset="-122"/>
              </a:rPr>
              <a:t>ǒ</a:t>
            </a:r>
            <a:r>
              <a:rPr lang="en-US" sz="36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  </a:t>
            </a:r>
            <a:r>
              <a:rPr lang="en-US" sz="4000" b="1" dirty="0" err="1">
                <a:latin typeface="SimSun" panose="02010600030101010101" pitchFamily="2" charset="-122"/>
                <a:ea typeface="SimSun" panose="02010600030101010101" pitchFamily="2" charset="-122"/>
              </a:rPr>
              <a:t>zài</a:t>
            </a:r>
            <a:r>
              <a:rPr lang="en-US" sz="36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  </a:t>
            </a:r>
            <a:r>
              <a:rPr lang="en-US" sz="3600" b="1" dirty="0" err="1" smtClean="0">
                <a:latin typeface="SimSun" panose="02010600030101010101" pitchFamily="2" charset="-122"/>
                <a:ea typeface="SimSun" panose="02010600030101010101" pitchFamily="2" charset="-122"/>
              </a:rPr>
              <a:t>xu</a:t>
            </a:r>
            <a:r>
              <a:rPr lang="en-US" altLang="zh-CN" sz="3600" b="1" dirty="0" err="1" smtClean="0">
                <a:latin typeface="SimSun" panose="02010600030101010101" pitchFamily="2" charset="-122"/>
                <a:ea typeface="SimSun" panose="02010600030101010101" pitchFamily="2" charset="-122"/>
              </a:rPr>
              <a:t>é</a:t>
            </a:r>
            <a:r>
              <a:rPr lang="en-US" sz="3600" b="1" dirty="0" err="1" smtClean="0">
                <a:latin typeface="SimSun" panose="02010600030101010101" pitchFamily="2" charset="-122"/>
                <a:ea typeface="SimSun" panose="02010600030101010101" pitchFamily="2" charset="-122"/>
              </a:rPr>
              <a:t>xi</a:t>
            </a:r>
            <a:r>
              <a:rPr lang="en-US" altLang="zh-CN" sz="3600" b="1" dirty="0" err="1" smtClean="0">
                <a:latin typeface="SimSun" panose="02010600030101010101" pitchFamily="2" charset="-122"/>
                <a:ea typeface="SimSun" panose="02010600030101010101" pitchFamily="2" charset="-122"/>
              </a:rPr>
              <a:t>à</a:t>
            </a:r>
            <a:r>
              <a:rPr lang="en-US" sz="3600" b="1" dirty="0" err="1" smtClean="0">
                <a:latin typeface="SimSun" panose="02010600030101010101" pitchFamily="2" charset="-122"/>
                <a:ea typeface="SimSun" panose="02010600030101010101" pitchFamily="2" charset="-122"/>
              </a:rPr>
              <a:t>o</a:t>
            </a:r>
            <a:r>
              <a:rPr lang="en-US" sz="36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 .</a:t>
            </a:r>
            <a:r>
              <a:rPr lang="en-US" altLang="zh-CN" sz="3600" b="1" dirty="0" smtClean="0">
                <a:latin typeface="+mn-ea"/>
                <a:cs typeface="Angsana New" panose="02020603050405020304" pitchFamily="18" charset="-34"/>
              </a:rPr>
              <a:t>	</a:t>
            </a:r>
            <a:endParaRPr lang="th-TH" altLang="zh-CN" sz="3600" b="1" dirty="0" smtClean="0">
              <a:latin typeface="+mn-ea"/>
              <a:cs typeface="Angsana New" panose="02020603050405020304" pitchFamily="18" charset="-34"/>
            </a:endParaRPr>
          </a:p>
          <a:p>
            <a:pPr>
              <a:lnSpc>
                <a:spcPct val="90000"/>
              </a:lnSpc>
              <a:tabLst>
                <a:tab pos="3233738" algn="l"/>
              </a:tabLst>
            </a:pPr>
            <a:r>
              <a:rPr lang="th-TH" sz="36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	ฉัน         อยู่ที่         โรงเรียน</a:t>
            </a:r>
          </a:p>
          <a:p>
            <a:pPr>
              <a:lnSpc>
                <a:spcPct val="90000"/>
              </a:lnSpc>
              <a:tabLst>
                <a:tab pos="2689225" algn="l"/>
              </a:tabLst>
            </a:pPr>
            <a:endParaRPr lang="th-TH" b="1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>
              <a:tabLst>
                <a:tab pos="2689225" algn="l"/>
              </a:tabLst>
            </a:pPr>
            <a:r>
              <a:rPr lang="en-US" altLang="zh-CN" sz="3200" b="1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endParaRPr lang="th-TH" sz="3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>
              <a:lnSpc>
                <a:spcPct val="90000"/>
              </a:lnSpc>
              <a:tabLst>
                <a:tab pos="2689225" algn="l"/>
              </a:tabLst>
            </a:pPr>
            <a:r>
              <a:rPr lang="th-TH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sz="40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		</a:t>
            </a:r>
            <a:endParaRPr lang="th-TH" sz="2000" dirty="0">
              <a:latin typeface="+mn-ea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935"/>
          <a:stretch/>
        </p:blipFill>
        <p:spPr bwMode="auto">
          <a:xfrm>
            <a:off x="1043608" y="2067694"/>
            <a:ext cx="2256214" cy="2866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339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760" y="303498"/>
            <a:ext cx="4320480" cy="707886"/>
          </a:xfrm>
          <a:prstGeom prst="rect">
            <a:avLst/>
          </a:prstGeom>
          <a:solidFill>
            <a:srgbClr val="75DB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altLang="zh-CN" sz="4000" b="1" dirty="0" smtClean="0">
                <a:latin typeface="+mn-ea"/>
              </a:rPr>
              <a:t>การบอกตำแหน่งที่ตั้ง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230652" y="1221600"/>
            <a:ext cx="8733835" cy="3188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altLang="zh-CN" sz="36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โครงสร้าง </a:t>
            </a:r>
            <a:r>
              <a:rPr lang="en-US" altLang="zh-CN" sz="36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: </a:t>
            </a:r>
            <a:r>
              <a:rPr lang="th-TH" sz="3600" b="1" dirty="0">
                <a:solidFill>
                  <a:srgbClr val="FF0000"/>
                </a:solidFill>
              </a:rPr>
              <a:t>ประธาน</a:t>
            </a:r>
            <a:r>
              <a:rPr lang="en-US" sz="3600" b="1" dirty="0"/>
              <a:t>+</a:t>
            </a:r>
            <a:r>
              <a:rPr lang="th-TH" sz="3600" b="1" dirty="0"/>
              <a:t> </a:t>
            </a:r>
            <a:r>
              <a:rPr lang="zh-CN" altLang="en-US" b="1" dirty="0" smtClean="0"/>
              <a:t>在</a:t>
            </a:r>
            <a:r>
              <a:rPr lang="th-TH" sz="3600" b="1" dirty="0" smtClean="0"/>
              <a:t> </a:t>
            </a:r>
            <a:r>
              <a:rPr lang="en-US" sz="3600" b="1" dirty="0"/>
              <a:t>+</a:t>
            </a:r>
            <a:r>
              <a:rPr lang="th-TH" sz="3600" b="1" dirty="0"/>
              <a:t> </a:t>
            </a:r>
            <a:r>
              <a:rPr lang="th-TH" sz="3600" b="1" dirty="0" smtClean="0">
                <a:solidFill>
                  <a:srgbClr val="0070C0"/>
                </a:solidFill>
              </a:rPr>
              <a:t>สถานที่/คำนาม</a:t>
            </a:r>
            <a:r>
              <a:rPr lang="th-TH" sz="3600" b="1" dirty="0" smtClean="0"/>
              <a:t> </a:t>
            </a:r>
            <a:r>
              <a:rPr lang="en-US" sz="3600" b="1" dirty="0"/>
              <a:t>+</a:t>
            </a:r>
            <a:r>
              <a:rPr lang="en-US" b="1" dirty="0"/>
              <a:t> </a:t>
            </a:r>
            <a:r>
              <a:rPr lang="zh-CN" altLang="en-US" b="1" dirty="0" smtClean="0"/>
              <a:t>的</a:t>
            </a:r>
            <a:r>
              <a:rPr lang="en-US" sz="3600" b="1" dirty="0"/>
              <a:t>+ </a:t>
            </a:r>
            <a:r>
              <a:rPr lang="th-TH" sz="3600" b="1" dirty="0" smtClean="0">
                <a:ln>
                  <a:solidFill>
                    <a:srgbClr val="33CC33"/>
                  </a:solidFill>
                </a:ln>
                <a:solidFill>
                  <a:srgbClr val="FFFF00"/>
                </a:solidFill>
              </a:rPr>
              <a:t>ทิศทาง</a:t>
            </a:r>
            <a:endParaRPr lang="en-US" sz="3600" b="1" dirty="0">
              <a:ln>
                <a:solidFill>
                  <a:srgbClr val="33CC33"/>
                </a:solidFill>
              </a:ln>
              <a:solidFill>
                <a:srgbClr val="FFFF00"/>
              </a:solidFill>
            </a:endParaRPr>
          </a:p>
          <a:p>
            <a:pPr algn="ctr"/>
            <a:endParaRPr lang="en-US" altLang="zh-CN" sz="48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>
              <a:lnSpc>
                <a:spcPct val="90000"/>
              </a:lnSpc>
              <a:tabLst>
                <a:tab pos="2514600" algn="l"/>
              </a:tabLst>
            </a:pPr>
            <a:r>
              <a:rPr lang="en-US" altLang="zh-CN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zh-CN" altLang="en-US" sz="3200" b="1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医院           </a:t>
            </a:r>
            <a:r>
              <a:rPr lang="zh-CN" altLang="en-US" sz="32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在        </a:t>
            </a:r>
            <a:r>
              <a:rPr lang="zh-CN" altLang="en-US" sz="3200" b="1" dirty="0" smtClean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学校         </a:t>
            </a:r>
            <a:r>
              <a:rPr lang="zh-CN" altLang="en-US" sz="32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的</a:t>
            </a:r>
            <a:r>
              <a:rPr lang="zh-CN" altLang="en-US" sz="3200" b="1" dirty="0" smtClean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   </a:t>
            </a:r>
            <a:r>
              <a:rPr lang="zh-CN" altLang="en-US" sz="3200" b="1" dirty="0">
                <a:ln>
                  <a:solidFill>
                    <a:srgbClr val="33CC33"/>
                  </a:solidFill>
                </a:ln>
                <a:solidFill>
                  <a:srgbClr val="FFFF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右边</a:t>
            </a:r>
            <a:r>
              <a:rPr lang="zh-CN" altLang="en-US" sz="32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。</a:t>
            </a:r>
            <a:endParaRPr lang="en-US" altLang="zh-CN" sz="3200" b="1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>
              <a:lnSpc>
                <a:spcPct val="90000"/>
              </a:lnSpc>
              <a:tabLst>
                <a:tab pos="2514600" algn="l"/>
              </a:tabLst>
            </a:pPr>
            <a:r>
              <a:rPr lang="en-US" sz="36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	</a:t>
            </a:r>
            <a:r>
              <a:rPr lang="en-US" b="1" dirty="0" err="1" smtClean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y</a:t>
            </a:r>
            <a:r>
              <a:rPr lang="en-US" altLang="zh-CN" b="1" dirty="0" err="1" smtClean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ī</a:t>
            </a:r>
            <a:r>
              <a:rPr lang="en-US" b="1" dirty="0" err="1" smtClean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yu</a:t>
            </a:r>
            <a:r>
              <a:rPr lang="en-US" altLang="zh-CN" b="1" dirty="0" err="1" smtClean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à</a:t>
            </a:r>
            <a:r>
              <a:rPr lang="en-US" b="1" dirty="0" err="1" smtClean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n</a:t>
            </a:r>
            <a:r>
              <a:rPr lang="en-US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  </a:t>
            </a:r>
            <a:r>
              <a:rPr lang="en-US" b="1" dirty="0" err="1">
                <a:latin typeface="SimSun" panose="02010600030101010101" pitchFamily="2" charset="-122"/>
                <a:ea typeface="SimSun" panose="02010600030101010101" pitchFamily="2" charset="-122"/>
              </a:rPr>
              <a:t>zài</a:t>
            </a:r>
            <a:r>
              <a:rPr lang="en-US" b="1" dirty="0">
                <a:latin typeface="SimSun" panose="02010600030101010101" pitchFamily="2" charset="-122"/>
                <a:ea typeface="SimSun" panose="02010600030101010101" pitchFamily="2" charset="-122"/>
              </a:rPr>
              <a:t>  </a:t>
            </a:r>
            <a:r>
              <a:rPr lang="en-US" b="1" dirty="0" err="1" smtClean="0">
                <a:solidFill>
                  <a:srgbClr val="0070C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xu</a:t>
            </a:r>
            <a:r>
              <a:rPr lang="en-US" altLang="zh-CN" b="1" dirty="0" err="1" smtClean="0">
                <a:solidFill>
                  <a:srgbClr val="0070C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é</a:t>
            </a:r>
            <a:r>
              <a:rPr lang="en-US" b="1" dirty="0" err="1" smtClean="0">
                <a:solidFill>
                  <a:srgbClr val="0070C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xi</a:t>
            </a:r>
            <a:r>
              <a:rPr lang="en-US" altLang="zh-CN" b="1" dirty="0" err="1" smtClean="0">
                <a:solidFill>
                  <a:srgbClr val="0070C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à</a:t>
            </a:r>
            <a:r>
              <a:rPr lang="en-US" b="1" dirty="0" err="1" smtClean="0">
                <a:solidFill>
                  <a:srgbClr val="0070C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o</a:t>
            </a:r>
            <a:r>
              <a:rPr lang="en-US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  de </a:t>
            </a:r>
            <a:r>
              <a:rPr lang="en-US" b="1" dirty="0" err="1" smtClean="0">
                <a:ln>
                  <a:solidFill>
                    <a:srgbClr val="33CC33"/>
                  </a:solidFill>
                </a:ln>
                <a:solidFill>
                  <a:srgbClr val="FFFF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y</a:t>
            </a:r>
            <a:r>
              <a:rPr lang="en-US" altLang="zh-CN" b="1" dirty="0" err="1" smtClean="0">
                <a:ln>
                  <a:solidFill>
                    <a:srgbClr val="33CC33"/>
                  </a:solidFill>
                </a:ln>
                <a:solidFill>
                  <a:srgbClr val="FFFF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ò</a:t>
            </a:r>
            <a:r>
              <a:rPr lang="en-US" b="1" dirty="0" err="1" smtClean="0">
                <a:ln>
                  <a:solidFill>
                    <a:srgbClr val="33CC33"/>
                  </a:solidFill>
                </a:ln>
                <a:solidFill>
                  <a:srgbClr val="FFFF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ubi</a:t>
            </a:r>
            <a:r>
              <a:rPr lang="en-US" altLang="zh-CN" b="1" dirty="0" err="1" smtClean="0">
                <a:ln>
                  <a:solidFill>
                    <a:srgbClr val="33CC33"/>
                  </a:solidFill>
                </a:ln>
                <a:solidFill>
                  <a:srgbClr val="FFFF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ā</a:t>
            </a:r>
            <a:r>
              <a:rPr lang="en-US" b="1" dirty="0" err="1" smtClean="0">
                <a:ln>
                  <a:solidFill>
                    <a:srgbClr val="33CC33"/>
                  </a:solidFill>
                </a:ln>
                <a:solidFill>
                  <a:srgbClr val="FFFF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n</a:t>
            </a:r>
            <a:r>
              <a:rPr lang="en-US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.</a:t>
            </a:r>
          </a:p>
          <a:p>
            <a:pPr>
              <a:tabLst>
                <a:tab pos="2514600" algn="l"/>
              </a:tabLst>
            </a:pPr>
            <a:endParaRPr lang="en-US" sz="20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tabLst>
                <a:tab pos="2514600" algn="l"/>
              </a:tabLst>
            </a:pPr>
            <a:r>
              <a:rPr lang="th-TH" sz="3600" b="1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โรงพยาบาล </a:t>
            </a:r>
            <a:r>
              <a:rPr lang="th-TH" sz="36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 อยู่</a:t>
            </a:r>
            <a:r>
              <a:rPr lang="th-TH" sz="3600" b="1" dirty="0" smtClean="0">
                <a:solidFill>
                  <a:srgbClr val="00B05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   </a:t>
            </a:r>
            <a:r>
              <a:rPr lang="th-TH" sz="3600" b="1" dirty="0" smtClean="0">
                <a:ln>
                  <a:solidFill>
                    <a:srgbClr val="33CC33"/>
                  </a:solidFill>
                </a:ln>
                <a:solidFill>
                  <a:srgbClr val="FFFF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ทางขาว      </a:t>
            </a:r>
            <a:r>
              <a:rPr lang="th-TH" sz="36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ของ</a:t>
            </a:r>
            <a:r>
              <a:rPr lang="th-TH" sz="3600" b="1" dirty="0" smtClean="0">
                <a:solidFill>
                  <a:srgbClr val="00B05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 </a:t>
            </a:r>
            <a:r>
              <a:rPr lang="th-TH" sz="3600" b="1" dirty="0" smtClean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โรงเรียน</a:t>
            </a:r>
            <a:endParaRPr lang="th-TH" sz="2000" dirty="0">
              <a:solidFill>
                <a:srgbClr val="0070C0"/>
              </a:solidFill>
              <a:latin typeface="+mn-ea"/>
            </a:endParaRPr>
          </a:p>
        </p:txBody>
      </p:sp>
      <p:pic>
        <p:nvPicPr>
          <p:cNvPr id="5" name="Picture 22" descr="http://www.zhituad.com/photo2/01/36/00/16b1OOOPIC5b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6" t="8061" r="36861" b="23752"/>
          <a:stretch/>
        </p:blipFill>
        <p:spPr bwMode="auto">
          <a:xfrm>
            <a:off x="1557692" y="2952635"/>
            <a:ext cx="1065530" cy="10877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935" b="23783"/>
          <a:stretch/>
        </p:blipFill>
        <p:spPr bwMode="auto">
          <a:xfrm>
            <a:off x="107503" y="2788207"/>
            <a:ext cx="1462807" cy="141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10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91880" y="123478"/>
            <a:ext cx="2160240" cy="707886"/>
          </a:xfrm>
          <a:prstGeom prst="rect">
            <a:avLst/>
          </a:prstGeom>
          <a:solidFill>
            <a:srgbClr val="75DB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altLang="zh-CN" sz="4000" b="1" dirty="0" smtClean="0">
                <a:latin typeface="+mn-ea"/>
              </a:rPr>
              <a:t>การถามทาง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230652" y="1221600"/>
            <a:ext cx="8733835" cy="33732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altLang="zh-CN" sz="36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โครงสร้าง </a:t>
            </a:r>
            <a:r>
              <a:rPr lang="en-US" altLang="zh-CN" sz="36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: </a:t>
            </a:r>
            <a:r>
              <a:rPr lang="th-TH" altLang="zh-CN" sz="36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3600" b="1" dirty="0" smtClean="0">
                <a:solidFill>
                  <a:srgbClr val="FF0000"/>
                </a:solidFill>
              </a:rPr>
              <a:t>สถานที่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smtClean="0"/>
              <a:t>+</a:t>
            </a:r>
            <a:r>
              <a:rPr lang="th-TH" sz="3600" b="1" dirty="0" smtClean="0"/>
              <a:t> </a:t>
            </a:r>
            <a:r>
              <a:rPr lang="zh-CN" altLang="en-US" sz="3200" b="1" dirty="0" smtClean="0"/>
              <a:t>怎么  走</a:t>
            </a:r>
            <a:r>
              <a:rPr lang="zh-CN" altLang="en-US" sz="3600" b="1" dirty="0" smtClean="0"/>
              <a:t>？</a:t>
            </a:r>
            <a:endParaRPr lang="en-US" sz="3600" b="1" dirty="0">
              <a:ln>
                <a:solidFill>
                  <a:srgbClr val="33CC33"/>
                </a:solidFill>
              </a:ln>
              <a:solidFill>
                <a:srgbClr val="FFFF00"/>
              </a:solidFill>
            </a:endParaRPr>
          </a:p>
          <a:p>
            <a:pPr algn="ctr"/>
            <a:endParaRPr lang="en-US" altLang="zh-CN" sz="48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r>
              <a:rPr lang="en-US" altLang="zh-CN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zh-CN" altLang="en-US" sz="3200" b="1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医院           </a:t>
            </a:r>
            <a:r>
              <a:rPr lang="zh-CN" altLang="en-US" sz="3200" b="1" dirty="0" smtClean="0"/>
              <a:t>怎</a:t>
            </a:r>
            <a:r>
              <a:rPr lang="zh-CN" altLang="en-US" sz="3200" b="1" dirty="0"/>
              <a:t>么 </a:t>
            </a:r>
            <a:r>
              <a:rPr lang="zh-CN" altLang="en-US" sz="3200" b="1" dirty="0" smtClean="0"/>
              <a:t>     </a:t>
            </a:r>
            <a:r>
              <a:rPr lang="zh-CN" altLang="en-US" sz="3200" b="1" dirty="0"/>
              <a:t>走</a:t>
            </a:r>
            <a:r>
              <a:rPr lang="zh-CN" altLang="en-US" sz="3600" b="1" dirty="0"/>
              <a:t>？</a:t>
            </a:r>
            <a:endParaRPr lang="en-US" sz="3600" b="1" dirty="0">
              <a:ln>
                <a:solidFill>
                  <a:srgbClr val="33CC33"/>
                </a:solidFill>
              </a:ln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  <a:tabLst>
                <a:tab pos="1349375" algn="l"/>
              </a:tabLst>
            </a:pPr>
            <a:r>
              <a:rPr lang="en-US" sz="36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	     </a:t>
            </a:r>
            <a:r>
              <a:rPr lang="en-US" sz="3200" b="1" dirty="0" err="1" smtClean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y</a:t>
            </a:r>
            <a:r>
              <a:rPr lang="en-US" altLang="zh-CN" sz="3200" b="1" dirty="0" err="1" smtClean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ī</a:t>
            </a:r>
            <a:r>
              <a:rPr lang="en-US" sz="3200" b="1" dirty="0" err="1" smtClean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yu</a:t>
            </a:r>
            <a:r>
              <a:rPr lang="en-US" altLang="zh-CN" sz="3200" b="1" dirty="0" err="1" smtClean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à</a:t>
            </a:r>
            <a:r>
              <a:rPr lang="en-US" sz="3200" b="1" dirty="0" err="1" smtClean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n</a:t>
            </a:r>
            <a:r>
              <a:rPr lang="en-US" sz="32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   </a:t>
            </a:r>
            <a:r>
              <a:rPr lang="en-US" sz="3200" b="1" dirty="0" err="1" smtClean="0">
                <a:latin typeface="SimSun" panose="02010600030101010101" pitchFamily="2" charset="-122"/>
                <a:ea typeface="SimSun" panose="02010600030101010101" pitchFamily="2" charset="-122"/>
              </a:rPr>
              <a:t>z</a:t>
            </a:r>
            <a:r>
              <a:rPr lang="en-US" altLang="zh-CN" sz="3200" b="1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ě</a:t>
            </a:r>
            <a:r>
              <a:rPr lang="en-US" sz="3200" b="1" dirty="0" err="1" smtClean="0">
                <a:latin typeface="SimSun" panose="02010600030101010101" pitchFamily="2" charset="-122"/>
                <a:ea typeface="SimSun" panose="02010600030101010101" pitchFamily="2" charset="-122"/>
              </a:rPr>
              <a:t>nme</a:t>
            </a:r>
            <a:r>
              <a:rPr lang="en-US" sz="32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  </a:t>
            </a:r>
            <a:r>
              <a:rPr lang="en-US" sz="3200" b="1" dirty="0" err="1" smtClean="0">
                <a:latin typeface="SimSun" panose="02010600030101010101" pitchFamily="2" charset="-122"/>
                <a:ea typeface="SimSun" panose="02010600030101010101" pitchFamily="2" charset="-122"/>
              </a:rPr>
              <a:t>z</a:t>
            </a:r>
            <a:r>
              <a:rPr lang="en-US" altLang="zh-CN" sz="3200" b="1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ǒ</a:t>
            </a:r>
            <a:r>
              <a:rPr lang="en-US" sz="3200" b="1" dirty="0" err="1" smtClean="0">
                <a:latin typeface="SimSun" panose="02010600030101010101" pitchFamily="2" charset="-122"/>
                <a:ea typeface="SimSun" panose="02010600030101010101" pitchFamily="2" charset="-122"/>
              </a:rPr>
              <a:t>u</a:t>
            </a:r>
            <a:r>
              <a:rPr lang="en-US" sz="32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?</a:t>
            </a:r>
          </a:p>
          <a:p>
            <a:pPr>
              <a:lnSpc>
                <a:spcPct val="90000"/>
              </a:lnSpc>
              <a:tabLst>
                <a:tab pos="1349375" algn="l"/>
              </a:tabLst>
            </a:pPr>
            <a:endParaRPr lang="en-US" b="1" dirty="0" smtClean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tabLst>
                <a:tab pos="1349375" algn="l"/>
              </a:tabLst>
            </a:pPr>
            <a:r>
              <a:rPr lang="th-TH" sz="3200" b="1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                   โรงพยาบาล            </a:t>
            </a:r>
            <a:r>
              <a:rPr lang="th-TH" sz="32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ไป          อย่างไร</a:t>
            </a:r>
            <a:endParaRPr lang="th-TH" sz="3200" dirty="0">
              <a:latin typeface="+mn-ea"/>
            </a:endParaRPr>
          </a:p>
        </p:txBody>
      </p:sp>
      <p:cxnSp>
        <p:nvCxnSpPr>
          <p:cNvPr id="4" name="ลูกศรเชื่อมต่อแบบตรง 3"/>
          <p:cNvCxnSpPr/>
          <p:nvPr/>
        </p:nvCxnSpPr>
        <p:spPr>
          <a:xfrm>
            <a:off x="5220072" y="3651870"/>
            <a:ext cx="864096" cy="29358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ลูกศรเชื่อมต่อแบบตรง 4"/>
          <p:cNvCxnSpPr/>
          <p:nvPr/>
        </p:nvCxnSpPr>
        <p:spPr>
          <a:xfrm flipH="1">
            <a:off x="5220072" y="3690649"/>
            <a:ext cx="899592" cy="216024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2" descr="http://www.zhituad.com/photo2/01/36/00/16b1OOOPIC5b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6" t="8061" r="36861" b="23752"/>
          <a:stretch/>
        </p:blipFill>
        <p:spPr bwMode="auto">
          <a:xfrm>
            <a:off x="179512" y="1995686"/>
            <a:ext cx="2289666" cy="25991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16762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154612"/>
            <a:ext cx="2160240" cy="707886"/>
          </a:xfrm>
          <a:prstGeom prst="rect">
            <a:avLst/>
          </a:prstGeom>
          <a:solidFill>
            <a:srgbClr val="75DB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altLang="zh-CN" sz="4000" b="1" dirty="0" smtClean="0">
                <a:latin typeface="+mn-ea"/>
              </a:rPr>
              <a:t>การบอกทาง</a:t>
            </a:r>
            <a:endParaRPr lang="en-US" sz="4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27527"/>
            <a:ext cx="5043859" cy="1967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สี่เหลี่ยมผืนผ้า 3"/>
          <p:cNvSpPr/>
          <p:nvPr/>
        </p:nvSpPr>
        <p:spPr>
          <a:xfrm>
            <a:off x="251520" y="1239078"/>
            <a:ext cx="3600400" cy="12080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500" b="1" dirty="0" smtClean="0"/>
              <a:t>公园               怎</a:t>
            </a:r>
            <a:r>
              <a:rPr lang="zh-CN" altLang="en-US" sz="2500" b="1" dirty="0"/>
              <a:t>么      走？</a:t>
            </a:r>
            <a:endParaRPr lang="en-US" sz="2500" b="1" dirty="0">
              <a:ln>
                <a:solidFill>
                  <a:srgbClr val="33CC33"/>
                </a:solidFill>
              </a:ln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  <a:tabLst>
                <a:tab pos="1349375" algn="l"/>
              </a:tabLst>
            </a:pPr>
            <a:r>
              <a:rPr lang="en-US" sz="2500" b="1" dirty="0" err="1" smtClean="0">
                <a:latin typeface="SimSun" panose="02010600030101010101" pitchFamily="2" charset="-122"/>
                <a:ea typeface="SimSun" panose="02010600030101010101" pitchFamily="2" charset="-122"/>
              </a:rPr>
              <a:t>Gōngyuán</a:t>
            </a:r>
            <a:r>
              <a:rPr lang="en-US" sz="25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  </a:t>
            </a:r>
            <a:r>
              <a:rPr lang="en-US" sz="2500" b="1" dirty="0" err="1" smtClean="0">
                <a:latin typeface="SimSun" panose="02010600030101010101" pitchFamily="2" charset="-122"/>
                <a:ea typeface="SimSun" panose="02010600030101010101" pitchFamily="2" charset="-122"/>
              </a:rPr>
              <a:t>z</a:t>
            </a:r>
            <a:r>
              <a:rPr lang="en-US" altLang="zh-CN" sz="2500" b="1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ě</a:t>
            </a:r>
            <a:r>
              <a:rPr lang="en-US" sz="2500" b="1" dirty="0" err="1" smtClean="0">
                <a:latin typeface="SimSun" panose="02010600030101010101" pitchFamily="2" charset="-122"/>
                <a:ea typeface="SimSun" panose="02010600030101010101" pitchFamily="2" charset="-122"/>
              </a:rPr>
              <a:t>nme</a:t>
            </a:r>
            <a:r>
              <a:rPr lang="en-US" sz="25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  </a:t>
            </a:r>
            <a:r>
              <a:rPr lang="en-US" sz="2500" b="1" dirty="0" err="1">
                <a:latin typeface="SimSun" panose="02010600030101010101" pitchFamily="2" charset="-122"/>
                <a:ea typeface="SimSun" panose="02010600030101010101" pitchFamily="2" charset="-122"/>
              </a:rPr>
              <a:t>z</a:t>
            </a:r>
            <a:r>
              <a:rPr lang="en-US" altLang="zh-CN" sz="2500" b="1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ǒ</a:t>
            </a:r>
            <a:r>
              <a:rPr lang="en-US" sz="2500" b="1" dirty="0" err="1">
                <a:latin typeface="SimSun" panose="02010600030101010101" pitchFamily="2" charset="-122"/>
                <a:ea typeface="SimSun" panose="02010600030101010101" pitchFamily="2" charset="-122"/>
              </a:rPr>
              <a:t>u</a:t>
            </a:r>
            <a:r>
              <a:rPr lang="en-US" sz="2500" b="1" dirty="0">
                <a:latin typeface="SimSun" panose="02010600030101010101" pitchFamily="2" charset="-122"/>
                <a:ea typeface="SimSun" panose="02010600030101010101" pitchFamily="2" charset="-122"/>
              </a:rPr>
              <a:t>?</a:t>
            </a:r>
          </a:p>
          <a:p>
            <a:pPr>
              <a:tabLst>
                <a:tab pos="1349375" algn="l"/>
              </a:tabLst>
            </a:pPr>
            <a:r>
              <a:rPr lang="th-TH" sz="25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สวนสาธารณะ</a:t>
            </a:r>
            <a:r>
              <a:rPr lang="th-TH" sz="2500" b="1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         </a:t>
            </a:r>
            <a:r>
              <a:rPr lang="th-TH" sz="25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ไป          อย่างไร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51520" y="1239078"/>
            <a:ext cx="3600400" cy="1208023"/>
          </a:xfrm>
          <a:prstGeom prst="rect">
            <a:avLst/>
          </a:prstGeom>
          <a:noFill/>
          <a:ln w="28575">
            <a:solidFill>
              <a:srgbClr val="75DB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331640" y="2595414"/>
            <a:ext cx="5976664" cy="2400657"/>
          </a:xfrm>
          <a:prstGeom prst="rect">
            <a:avLst/>
          </a:prstGeom>
          <a:noFill/>
          <a:ln w="28575">
            <a:solidFill>
              <a:srgbClr val="FF33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zh-CN" altLang="en-US" sz="25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itchFamily="18" charset="0"/>
              </a:rPr>
              <a:t>你  直   走， 过  了   学校，</a:t>
            </a:r>
            <a:endParaRPr kumimoji="0" lang="en-US" altLang="zh-CN" sz="2500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imSun" panose="02010600030101010101" pitchFamily="2" charset="-122"/>
              <a:ea typeface="SimSun" panose="02010600030101010101" pitchFamily="2" charset="-122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500" b="1" dirty="0" err="1">
                <a:latin typeface="SimSun" panose="02010600030101010101" pitchFamily="2" charset="-122"/>
                <a:ea typeface="SimSun" panose="02010600030101010101" pitchFamily="2" charset="-122"/>
                <a:cs typeface="Times New Roman" pitchFamily="18" charset="0"/>
              </a:rPr>
              <a:t>Nǐ</a:t>
            </a:r>
            <a:r>
              <a:rPr lang="en-US" altLang="zh-CN" sz="2500" b="1" dirty="0">
                <a:latin typeface="SimSun" panose="02010600030101010101" pitchFamily="2" charset="-122"/>
                <a:ea typeface="SimSun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smtClean="0">
                <a:latin typeface="SimSun" panose="02010600030101010101" pitchFamily="2" charset="-122"/>
                <a:ea typeface="SimSun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 smtClean="0">
                <a:latin typeface="SimSun" panose="02010600030101010101" pitchFamily="2" charset="-122"/>
                <a:ea typeface="SimSun" panose="02010600030101010101" pitchFamily="2" charset="-122"/>
                <a:cs typeface="Times New Roman" pitchFamily="18" charset="0"/>
              </a:rPr>
              <a:t>zhí</a:t>
            </a:r>
            <a:r>
              <a:rPr lang="en-US" altLang="zh-CN" sz="2500" b="1" dirty="0" smtClean="0">
                <a:latin typeface="SimSun" panose="02010600030101010101" pitchFamily="2" charset="-122"/>
                <a:ea typeface="SimSun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err="1">
                <a:latin typeface="SimSun" panose="02010600030101010101" pitchFamily="2" charset="-122"/>
                <a:ea typeface="SimSun" panose="02010600030101010101" pitchFamily="2" charset="-122"/>
                <a:cs typeface="Times New Roman" pitchFamily="18" charset="0"/>
              </a:rPr>
              <a:t>zǒu</a:t>
            </a:r>
            <a:r>
              <a:rPr lang="en-US" altLang="zh-CN" sz="2500" b="1" dirty="0">
                <a:latin typeface="SimSun" panose="02010600030101010101" pitchFamily="2" charset="-122"/>
                <a:ea typeface="SimSun" panose="02010600030101010101" pitchFamily="2" charset="-122"/>
                <a:cs typeface="Times New Roman" pitchFamily="18" charset="0"/>
              </a:rPr>
              <a:t>, </a:t>
            </a:r>
            <a:r>
              <a:rPr lang="en-US" altLang="zh-CN" sz="2500" b="1" dirty="0" err="1">
                <a:latin typeface="SimSun" panose="02010600030101010101" pitchFamily="2" charset="-122"/>
                <a:ea typeface="SimSun" panose="02010600030101010101" pitchFamily="2" charset="-122"/>
                <a:cs typeface="Times New Roman" pitchFamily="18" charset="0"/>
              </a:rPr>
              <a:t>guò</a:t>
            </a:r>
            <a:r>
              <a:rPr lang="en-US" altLang="zh-CN" sz="2500" b="1" dirty="0">
                <a:latin typeface="SimSun" panose="02010600030101010101" pitchFamily="2" charset="-122"/>
                <a:ea typeface="SimSun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500" b="1" dirty="0" smtClean="0">
                <a:latin typeface="SimSun" panose="02010600030101010101" pitchFamily="2" charset="-122"/>
                <a:ea typeface="SimSun" panose="02010600030101010101" pitchFamily="2" charset="-122"/>
                <a:cs typeface="Times New Roman" pitchFamily="18" charset="0"/>
              </a:rPr>
              <a:t> le  </a:t>
            </a:r>
            <a:r>
              <a:rPr lang="en-US" altLang="zh-CN" sz="2500" b="1" dirty="0" err="1" smtClean="0">
                <a:latin typeface="SimSun" panose="02010600030101010101" pitchFamily="2" charset="-122"/>
                <a:ea typeface="SimSun" panose="02010600030101010101" pitchFamily="2" charset="-122"/>
                <a:cs typeface="Times New Roman" pitchFamily="18" charset="0"/>
              </a:rPr>
              <a:t>xuéxiào</a:t>
            </a:r>
            <a:r>
              <a:rPr lang="en-US" altLang="zh-CN" sz="2500" b="1" dirty="0" smtClean="0">
                <a:latin typeface="SimSun" panose="02010600030101010101" pitchFamily="2" charset="-122"/>
                <a:ea typeface="SimSun" panose="02010600030101010101" pitchFamily="2" charset="-122"/>
                <a:cs typeface="Times New Roman" pitchFamily="18" charset="0"/>
              </a:rPr>
              <a:t>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th-TH" altLang="zh-CN" sz="25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+mj-cs"/>
              </a:rPr>
              <a:t>คุณ     เดินตรง    ไป         ผ่าน                       โรงเรียน</a:t>
            </a:r>
            <a:endParaRPr kumimoji="0" lang="en-US" altLang="zh-CN" sz="2500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imSun" panose="02010600030101010101" pitchFamily="2" charset="-122"/>
              <a:ea typeface="SimSun" panose="02010600030101010101" pitchFamily="2" charset="-122"/>
              <a:cs typeface="+mj-cs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500" b="1" dirty="0" smtClean="0">
                <a:latin typeface="SimSun" panose="02010600030101010101" pitchFamily="2" charset="-122"/>
                <a:ea typeface="SimSun" panose="02010600030101010101" pitchFamily="2" charset="-122"/>
                <a:cs typeface="Times New Roman" pitchFamily="18" charset="0"/>
              </a:rPr>
              <a:t>公园       就  在   你  的   左边。</a:t>
            </a:r>
            <a:endParaRPr kumimoji="0" lang="en-US" altLang="zh-CN" sz="2500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imSun" panose="02010600030101010101" pitchFamily="2" charset="-122"/>
              <a:ea typeface="SimSun" panose="02010600030101010101" pitchFamily="2" charset="-122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2500" b="1" i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itchFamily="18" charset="0"/>
              </a:rPr>
              <a:t>gōngyuán</a:t>
            </a:r>
            <a:r>
              <a:rPr kumimoji="0" lang="en-US" altLang="zh-CN" sz="25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itchFamily="18" charset="0"/>
              </a:rPr>
              <a:t>  </a:t>
            </a:r>
            <a:r>
              <a:rPr lang="en-US" altLang="zh-CN" sz="2500" b="1" dirty="0" err="1" smtClean="0">
                <a:latin typeface="SimSun" panose="02010600030101010101" pitchFamily="2" charset="-122"/>
                <a:ea typeface="SimSun" panose="02010600030101010101" pitchFamily="2" charset="-122"/>
                <a:cs typeface="Times New Roman" pitchFamily="18" charset="0"/>
              </a:rPr>
              <a:t>jiù</a:t>
            </a:r>
            <a:r>
              <a:rPr lang="en-US" altLang="zh-CN" sz="2500" b="1" dirty="0" smtClean="0">
                <a:latin typeface="SimSun" panose="02010600030101010101" pitchFamily="2" charset="-122"/>
                <a:ea typeface="SimSun" panose="02010600030101010101" pitchFamily="2" charset="-122"/>
                <a:cs typeface="Times New Roman" pitchFamily="18" charset="0"/>
              </a:rPr>
              <a:t>  </a:t>
            </a:r>
            <a:r>
              <a:rPr lang="en-US" altLang="zh-CN" sz="2500" b="1" dirty="0" err="1" smtClean="0">
                <a:latin typeface="SimSun" panose="02010600030101010101" pitchFamily="2" charset="-122"/>
                <a:ea typeface="SimSun" panose="02010600030101010101" pitchFamily="2" charset="-122"/>
                <a:cs typeface="Times New Roman" pitchFamily="18" charset="0"/>
              </a:rPr>
              <a:t>zài</a:t>
            </a:r>
            <a:r>
              <a:rPr lang="en-US" altLang="zh-CN" sz="2500" b="1" dirty="0" smtClean="0">
                <a:latin typeface="SimSun" panose="02010600030101010101" pitchFamily="2" charset="-122"/>
                <a:ea typeface="SimSun" panose="02010600030101010101" pitchFamily="2" charset="-122"/>
                <a:cs typeface="Times New Roman" pitchFamily="18" charset="0"/>
              </a:rPr>
              <a:t>  </a:t>
            </a:r>
            <a:r>
              <a:rPr lang="en-US" altLang="zh-CN" sz="2500" b="1" dirty="0" err="1" smtClean="0">
                <a:latin typeface="SimSun" panose="02010600030101010101" pitchFamily="2" charset="-122"/>
                <a:ea typeface="SimSun" panose="02010600030101010101" pitchFamily="2" charset="-122"/>
                <a:cs typeface="Times New Roman" pitchFamily="18" charset="0"/>
              </a:rPr>
              <a:t>nǐ</a:t>
            </a:r>
            <a:r>
              <a:rPr lang="en-US" altLang="zh-CN" sz="2500" b="1" dirty="0" smtClean="0">
                <a:latin typeface="SimSun" panose="02010600030101010101" pitchFamily="2" charset="-122"/>
                <a:ea typeface="SimSun" panose="02010600030101010101" pitchFamily="2" charset="-122"/>
                <a:cs typeface="Times New Roman" pitchFamily="18" charset="0"/>
              </a:rPr>
              <a:t>  de  </a:t>
            </a:r>
            <a:r>
              <a:rPr lang="en-US" altLang="zh-CN" sz="2500" b="1" dirty="0" err="1" smtClean="0">
                <a:latin typeface="SimSun" panose="02010600030101010101" pitchFamily="2" charset="-122"/>
                <a:ea typeface="SimSun" panose="02010600030101010101" pitchFamily="2" charset="-122"/>
                <a:cs typeface="Times New Roman" pitchFamily="18" charset="0"/>
              </a:rPr>
              <a:t>zuǒbiān</a:t>
            </a:r>
            <a:r>
              <a:rPr lang="en-US" altLang="zh-CN" sz="2500" b="1" dirty="0" smtClean="0">
                <a:latin typeface="SimSun" panose="02010600030101010101" pitchFamily="2" charset="-122"/>
                <a:ea typeface="SimSun" panose="02010600030101010101" pitchFamily="2" charset="-122"/>
                <a:cs typeface="Times New Roman" pitchFamily="18" charset="0"/>
              </a:rPr>
              <a:t>.</a:t>
            </a:r>
            <a:endParaRPr lang="en-US" altLang="zh-CN" sz="2500" b="1" dirty="0">
              <a:latin typeface="SimSun" panose="02010600030101010101" pitchFamily="2" charset="-122"/>
              <a:ea typeface="SimSun" panose="02010600030101010101" pitchFamily="2" charset="-122"/>
              <a:cs typeface="Angsana New" pitchFamily="18" charset="-34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th-TH" altLang="zh-CN" sz="2500" b="1" dirty="0" smtClean="0">
                <a:latin typeface="SimSun" panose="02010600030101010101" pitchFamily="2" charset="-122"/>
                <a:ea typeface="SimSun" panose="02010600030101010101" pitchFamily="2" charset="-122"/>
                <a:cs typeface="Angsana New" pitchFamily="18" charset="-34"/>
              </a:rPr>
              <a:t>สวนสาธารณะ         ก็จะ          อยู่       ทางซ้าย   ของ        คุณ</a:t>
            </a:r>
            <a:endParaRPr lang="en-US" altLang="zh-CN" sz="2500" b="1" dirty="0" smtClean="0">
              <a:latin typeface="SimSun" panose="02010600030101010101" pitchFamily="2" charset="-122"/>
              <a:ea typeface="SimSun" panose="02010600030101010101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21904"/>
      </p:ext>
    </p:extLst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</TotalTime>
  <Words>182</Words>
  <Application>Microsoft Office PowerPoint</Application>
  <PresentationFormat>นำเสนอทางหน้าจอ (16:9)</PresentationFormat>
  <Paragraphs>70</Paragraphs>
  <Slides>12</Slides>
  <Notes>6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12</vt:i4>
      </vt:variant>
    </vt:vector>
  </HeadingPairs>
  <TitlesOfParts>
    <vt:vector size="13" baseType="lpstr">
      <vt:lpstr>ชุดรูปแบบของ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hp430</dc:creator>
  <cp:lastModifiedBy>hp430</cp:lastModifiedBy>
  <cp:revision>45</cp:revision>
  <dcterms:created xsi:type="dcterms:W3CDTF">2016-04-25T09:34:35Z</dcterms:created>
  <dcterms:modified xsi:type="dcterms:W3CDTF">2016-04-28T16:56:46Z</dcterms:modified>
</cp:coreProperties>
</file>