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61" r:id="rId4"/>
    <p:sldId id="262" r:id="rId5"/>
    <p:sldId id="263" r:id="rId6"/>
    <p:sldId id="298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99" r:id="rId18"/>
    <p:sldId id="275" r:id="rId19"/>
    <p:sldId id="276" r:id="rId20"/>
    <p:sldId id="291" r:id="rId21"/>
    <p:sldId id="278" r:id="rId22"/>
    <p:sldId id="292" r:id="rId23"/>
    <p:sldId id="282" r:id="rId24"/>
    <p:sldId id="294" r:id="rId25"/>
    <p:sldId id="296" r:id="rId26"/>
    <p:sldId id="286" r:id="rId27"/>
    <p:sldId id="297" r:id="rId28"/>
  </p:sldIdLst>
  <p:sldSz cx="9144000" cy="6858000" type="screen4x3"/>
  <p:notesSz cx="6858000" cy="9144000"/>
  <p:custDataLst>
    <p:tags r:id="rId29"/>
  </p:custData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27" autoAdjust="0"/>
  </p:normalViewPr>
  <p:slideViewPr>
    <p:cSldViewPr>
      <p:cViewPr>
        <p:scale>
          <a:sx n="90" d="100"/>
          <a:sy n="90" d="100"/>
        </p:scale>
        <p:origin x="-100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348880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9592" y="4077072"/>
            <a:ext cx="6400800" cy="12961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277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48072"/>
          </a:xfrm>
        </p:spPr>
        <p:txBody>
          <a:bodyPr>
            <a:noAutofit/>
          </a:bodyPr>
          <a:lstStyle>
            <a:lvl1pPr algn="ctr">
              <a:defRPr sz="40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41379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2398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45900-0FB4-41BB-993A-DAE3CCFF5AB8}" type="datetimeFigureOut">
              <a:rPr lang="th-TH" smtClean="0"/>
              <a:t>25/09/59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79C68-9599-4891-BF3E-9B650C7E82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28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99592" y="174295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h-TH" dirty="0" err="1" smtClean="0">
                <a:latin typeface="Freesia News" pitchFamily="34" charset="-34"/>
                <a:cs typeface="+mn-cs"/>
              </a:rPr>
              <a:t>ปฎิบัติ</a:t>
            </a:r>
            <a:r>
              <a:rPr lang="th-TH" dirty="0" smtClean="0">
                <a:latin typeface="Freesia News" pitchFamily="34" charset="-34"/>
                <a:cs typeface="+mn-cs"/>
              </a:rPr>
              <a:t>การการ</a:t>
            </a:r>
            <a:r>
              <a:rPr lang="th-TH" dirty="0">
                <a:latin typeface="Freesia News" pitchFamily="34" charset="-34"/>
                <a:cs typeface="+mn-cs"/>
              </a:rPr>
              <a:t>พัฒนาการ</a:t>
            </a:r>
            <a:r>
              <a:rPr lang="th-TH" dirty="0" smtClean="0">
                <a:latin typeface="Freesia News" pitchFamily="34" charset="-34"/>
                <a:cs typeface="+mn-cs"/>
              </a:rPr>
              <a:t>ออกแบบและ</a:t>
            </a:r>
            <a:br>
              <a:rPr lang="th-TH" dirty="0" smtClean="0">
                <a:latin typeface="Freesia News" pitchFamily="34" charset="-34"/>
                <a:cs typeface="+mn-cs"/>
              </a:rPr>
            </a:br>
            <a:r>
              <a:rPr lang="th-TH" dirty="0" smtClean="0">
                <a:latin typeface="Freesia News" pitchFamily="34" charset="-34"/>
                <a:cs typeface="+mn-cs"/>
              </a:rPr>
              <a:t>การ</a:t>
            </a:r>
            <a:r>
              <a:rPr lang="th-TH" dirty="0">
                <a:latin typeface="Freesia News" pitchFamily="34" charset="-34"/>
                <a:cs typeface="+mn-cs"/>
              </a:rPr>
              <a:t>เขียนโปรแกรมเว็บ</a:t>
            </a:r>
            <a:r>
              <a:rPr lang="th-TH" dirty="0" err="1">
                <a:latin typeface="Freesia News" pitchFamily="34" charset="-34"/>
                <a:cs typeface="+mn-cs"/>
              </a:rPr>
              <a:t>เพจ</a:t>
            </a:r>
            <a:r>
              <a:rPr lang="th-TH" dirty="0">
                <a:latin typeface="Freesia News" pitchFamily="34" charset="-34"/>
                <a:cs typeface="+mn-cs"/>
              </a:rPr>
              <a:t> </a:t>
            </a:r>
            <a:r>
              <a:rPr lang="th-TH" dirty="0" smtClean="0">
                <a:latin typeface="Freesia News" pitchFamily="34" charset="-34"/>
                <a:cs typeface="+mn-cs"/>
              </a:rPr>
              <a:t/>
            </a:r>
            <a:br>
              <a:rPr lang="th-TH" dirty="0" smtClean="0">
                <a:latin typeface="Freesia News" pitchFamily="34" charset="-34"/>
                <a:cs typeface="+mn-cs"/>
              </a:rPr>
            </a:br>
            <a:r>
              <a:rPr lang="en-US" sz="2700" b="0" dirty="0" smtClean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Webpage </a:t>
            </a:r>
            <a:r>
              <a:rPr lang="en-US" sz="2700" b="0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Design and Programming </a:t>
            </a:r>
            <a:r>
              <a:rPr lang="en-US" sz="2700" b="0" dirty="0" smtClean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Workshop</a:t>
            </a:r>
            <a:r>
              <a:rPr lang="th-TH" sz="2700" b="0" dirty="0" smtClean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2700" b="0" dirty="0" smtClean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(7152306)</a:t>
            </a:r>
            <a:r>
              <a:rPr lang="th-TH" sz="3100" b="0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th-TH" sz="3100" b="0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th-TH" sz="3100" b="0" dirty="0">
              <a:solidFill>
                <a:schemeClr val="accent1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1547664" y="5229200"/>
            <a:ext cx="6400800" cy="1296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2800" b="1" dirty="0" smtClean="0">
                <a:solidFill>
                  <a:schemeClr val="accent6">
                    <a:lumMod val="75000"/>
                  </a:schemeClr>
                </a:solidFill>
              </a:rPr>
              <a:t>อ.สุธารัตน์ ชาวนาฟาง</a:t>
            </a:r>
          </a:p>
          <a:p>
            <a:pPr marL="0" indent="0">
              <a:buNone/>
            </a:pPr>
            <a:r>
              <a:rPr lang="th-TH" sz="2400" dirty="0" smtClean="0">
                <a:solidFill>
                  <a:schemeClr val="accent6">
                    <a:lumMod val="75000"/>
                  </a:schemeClr>
                </a:solidFill>
              </a:rPr>
              <a:t>สาขาวิศวกรรมซอฟต์แวร์ </a:t>
            </a:r>
            <a:r>
              <a:rPr lang="th-TH" sz="2400" dirty="0" smtClean="0">
                <a:solidFill>
                  <a:schemeClr val="accent6">
                    <a:lumMod val="75000"/>
                  </a:schemeClr>
                </a:solidFill>
              </a:rPr>
              <a:t>คณะวิทยาศาสตร์และ</a:t>
            </a:r>
            <a:r>
              <a:rPr lang="th-TH" sz="2400" dirty="0" smtClean="0">
                <a:solidFill>
                  <a:schemeClr val="accent6">
                    <a:lumMod val="75000"/>
                  </a:schemeClr>
                </a:solidFill>
              </a:rPr>
              <a:t>เทคโนโลยี</a:t>
            </a:r>
          </a:p>
          <a:p>
            <a:pPr marL="0" indent="0">
              <a:buNone/>
            </a:pPr>
            <a:r>
              <a:rPr lang="th-TH" sz="2400" dirty="0" smtClean="0">
                <a:solidFill>
                  <a:schemeClr val="accent6">
                    <a:lumMod val="75000"/>
                  </a:schemeClr>
                </a:solidFill>
              </a:rPr>
              <a:t>มหาวิทยาลัย</a:t>
            </a:r>
            <a:r>
              <a:rPr lang="th-TH" sz="2400" dirty="0" smtClean="0">
                <a:solidFill>
                  <a:schemeClr val="accent6">
                    <a:lumMod val="75000"/>
                  </a:schemeClr>
                </a:solidFill>
              </a:rPr>
              <a:t>ราช</a:t>
            </a:r>
            <a:r>
              <a:rPr lang="th-TH" sz="2400" dirty="0" err="1" smtClean="0">
                <a:solidFill>
                  <a:schemeClr val="accent6">
                    <a:lumMod val="75000"/>
                  </a:schemeClr>
                </a:solidFill>
              </a:rPr>
              <a:t>ภัฎ</a:t>
            </a:r>
            <a:r>
              <a:rPr lang="th-TH" sz="2400" dirty="0" smtClean="0">
                <a:solidFill>
                  <a:schemeClr val="accent6">
                    <a:lumMod val="75000"/>
                  </a:schemeClr>
                </a:solidFill>
              </a:rPr>
              <a:t>นครปฐม</a:t>
            </a:r>
            <a:endParaRPr lang="th-TH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236423"/>
            <a:ext cx="3096343" cy="1920769"/>
          </a:xfrm>
          <a:prstGeom prst="rect">
            <a:avLst/>
          </a:prstGeom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84368" y="194146"/>
            <a:ext cx="10668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288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ชื่อและเลขที่อยู่ไอพี 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</a:rPr>
              <a:t>1.1 Organization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</a:rPr>
              <a:t>Domains </a:t>
            </a:r>
            <a:r>
              <a:rPr lang="th-TH" dirty="0" smtClean="0">
                <a:latin typeface="Angsana New" panose="02020603050405020304" pitchFamily="18" charset="-34"/>
              </a:rPr>
              <a:t>คือ</a:t>
            </a:r>
            <a:r>
              <a:rPr lang="th-TH" dirty="0">
                <a:latin typeface="Angsana New" panose="02020603050405020304" pitchFamily="18" charset="-34"/>
              </a:rPr>
              <a:t>โดเมนเนมระดับสูงสุดซึ่งแสดงถึง</a:t>
            </a:r>
            <a:r>
              <a:rPr lang="th-TH" dirty="0" smtClean="0">
                <a:latin typeface="Angsana New" panose="02020603050405020304" pitchFamily="18" charset="-34"/>
              </a:rPr>
              <a:t>องค์การ</a:t>
            </a:r>
            <a:endParaRPr lang="th-TH" dirty="0">
              <a:latin typeface="Angsana New" panose="02020603050405020304" pitchFamily="18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653884"/>
              </p:ext>
            </p:extLst>
          </p:nvPr>
        </p:nvGraphicFramePr>
        <p:xfrm>
          <a:off x="611560" y="2060848"/>
          <a:ext cx="7920880" cy="3189732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768741"/>
                <a:gridCol w="615213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Domain Name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ความหมาย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com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เครือข่ายของเอกชน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edu</a:t>
                      </a:r>
                      <a:endParaRPr lang="en-US" sz="260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เครือข่ายของหน่วยงานการศึกษา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gov</a:t>
                      </a:r>
                      <a:endParaRPr lang="en-US" sz="260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เครือข่ายของหน่วยงานรัฐบาล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mil</a:t>
                      </a:r>
                      <a:endParaRPr lang="en-US" sz="260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เครือข่ายของหน่วยงานทหาร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net</a:t>
                      </a:r>
                      <a:endParaRPr lang="en-US" sz="260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เครือข่ายของผู้ให้บริการอินเตอร์เน็ต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org</a:t>
                      </a:r>
                      <a:endParaRPr lang="en-US" sz="260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เครือข่ายขององค์การที่ไม่มุ่งหวังกำไร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84368" y="194146"/>
            <a:ext cx="10668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085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ชื่อและเลขที่อยู่ไอ</a:t>
            </a:r>
            <a:r>
              <a:rPr lang="th-TH" dirty="0" smtClean="0"/>
              <a:t>พี</a:t>
            </a:r>
            <a:r>
              <a:rPr lang="th-TH" dirty="0"/>
              <a:t> </a:t>
            </a:r>
            <a:r>
              <a:rPr lang="th-TH" dirty="0" smtClean="0"/>
              <a:t>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  <a:cs typeface="+mj-cs"/>
              </a:rPr>
              <a:t>1.2 Geographical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  <a:cs typeface="+mj-cs"/>
              </a:rPr>
              <a:t>Domains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h-TH" sz="2800" dirty="0" smtClean="0"/>
              <a:t>คือ</a:t>
            </a:r>
            <a:r>
              <a:rPr lang="th-TH" sz="2800" dirty="0"/>
              <a:t>โดเมนเนมระดับ</a:t>
            </a:r>
            <a:r>
              <a:rPr lang="th-TH" sz="2800" dirty="0" smtClean="0"/>
              <a:t>สูงสุด แบ่ง</a:t>
            </a:r>
            <a:r>
              <a:rPr lang="th-TH" sz="2800" dirty="0"/>
              <a:t>ตามลักษณะภูมิศาสตร์หรือ</a:t>
            </a:r>
            <a:r>
              <a:rPr lang="th-TH" sz="2800" dirty="0" smtClean="0"/>
              <a:t>ประเทศ</a:t>
            </a:r>
            <a:endParaRPr lang="en-US" sz="2800" dirty="0"/>
          </a:p>
          <a:p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47709"/>
              </p:ext>
            </p:extLst>
          </p:nvPr>
        </p:nvGraphicFramePr>
        <p:xfrm>
          <a:off x="611560" y="2492896"/>
          <a:ext cx="7776864" cy="4101084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806746"/>
                <a:gridCol w="597011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Domain Name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ความหมาย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ngsana New" panose="02020603050405020304" pitchFamily="18" charset="-34"/>
                          <a:ea typeface="Times New Roman"/>
                          <a:cs typeface="+mn-cs"/>
                        </a:rPr>
                        <a:t>au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Angsana New" panose="02020603050405020304" pitchFamily="18" charset="-34"/>
                          <a:ea typeface="Times New Roman"/>
                          <a:cs typeface="+mn-cs"/>
                        </a:rPr>
                        <a:t>ออสเตรเลีย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ngsana New" panose="02020603050405020304" pitchFamily="18" charset="-34"/>
                          <a:ea typeface="Times New Roman"/>
                          <a:cs typeface="+mn-cs"/>
                        </a:rPr>
                        <a:t>ca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Angsana New" panose="02020603050405020304" pitchFamily="18" charset="-34"/>
                          <a:ea typeface="Times New Roman"/>
                          <a:cs typeface="+mn-cs"/>
                        </a:rPr>
                        <a:t>แคนาดา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Angsana New" panose="02020603050405020304" pitchFamily="18" charset="-34"/>
                          <a:ea typeface="Times New Roman"/>
                          <a:cs typeface="+mn-cs"/>
                        </a:rPr>
                        <a:t>cn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Angsana New" panose="02020603050405020304" pitchFamily="18" charset="-34"/>
                          <a:ea typeface="Times New Roman"/>
                          <a:cs typeface="+mn-cs"/>
                        </a:rPr>
                        <a:t>สาธารณรัฐประชาชนจีน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Angsana New" panose="02020603050405020304" pitchFamily="18" charset="-34"/>
                          <a:ea typeface="Times New Roman"/>
                          <a:cs typeface="+mn-cs"/>
                        </a:rPr>
                        <a:t>dk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Angsana New" panose="02020603050405020304" pitchFamily="18" charset="-34"/>
                          <a:ea typeface="Times New Roman"/>
                          <a:cs typeface="+mn-cs"/>
                        </a:rPr>
                        <a:t>เดนมาร์ก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Angsana New" panose="02020603050405020304" pitchFamily="18" charset="-34"/>
                          <a:ea typeface="Times New Roman"/>
                          <a:cs typeface="+mn-cs"/>
                        </a:rPr>
                        <a:t>jp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Angsana New" panose="02020603050405020304" pitchFamily="18" charset="-34"/>
                          <a:ea typeface="Times New Roman"/>
                          <a:cs typeface="+mn-cs"/>
                        </a:rPr>
                        <a:t>ญี่ปุ่น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Angsana New" panose="02020603050405020304" pitchFamily="18" charset="-34"/>
                          <a:ea typeface="Times New Roman"/>
                          <a:cs typeface="+mn-cs"/>
                        </a:rPr>
                        <a:t>nz</a:t>
                      </a:r>
                      <a:endParaRPr lang="en-US" sz="260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Angsana New" panose="02020603050405020304" pitchFamily="18" charset="-34"/>
                          <a:ea typeface="Times New Roman"/>
                          <a:cs typeface="+mn-cs"/>
                        </a:rPr>
                        <a:t>นิวซีแลนด์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Angsana New" panose="02020603050405020304" pitchFamily="18" charset="-34"/>
                          <a:ea typeface="Times New Roman"/>
                          <a:cs typeface="+mn-cs"/>
                        </a:rPr>
                        <a:t>th</a:t>
                      </a:r>
                      <a:endParaRPr lang="en-US" sz="260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 smtClean="0">
                          <a:effectLst/>
                          <a:latin typeface="Angsana New" panose="02020603050405020304" pitchFamily="18" charset="-34"/>
                          <a:ea typeface="Times New Roman"/>
                          <a:cs typeface="+mn-cs"/>
                        </a:rPr>
                        <a:t>ไทย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ngsana New" panose="02020603050405020304" pitchFamily="18" charset="-34"/>
                          <a:ea typeface="Times New Roman"/>
                          <a:cs typeface="+mn-cs"/>
                        </a:rPr>
                        <a:t>us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Angsana New" panose="02020603050405020304" pitchFamily="18" charset="-34"/>
                          <a:ea typeface="Times New Roman"/>
                          <a:cs typeface="+mn-cs"/>
                        </a:rPr>
                        <a:t>สหรัฐอเมริกา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84368" y="194146"/>
            <a:ext cx="10668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990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ชื่อและเลขที่อยู่ไอพี 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+mj-cs"/>
              </a:rPr>
              <a:t>โดยหลักทั่วไปของการจดตามนามสกุล</a:t>
            </a:r>
            <a:r>
              <a:rPr lang="th-TH" sz="3600" b="1" dirty="0" smtClean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+mj-cs"/>
              </a:rPr>
              <a:t>ต่าง สามารถ</a:t>
            </a:r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+mj-cs"/>
              </a:rPr>
              <a:t>แบ่งได้</a:t>
            </a:r>
            <a:r>
              <a:rPr lang="th-TH" sz="3600" b="1" dirty="0" smtClean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+mj-cs"/>
              </a:rPr>
              <a:t>คร่าวๆ </a:t>
            </a:r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+mj-cs"/>
              </a:rPr>
              <a:t>ดังนี้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Angsana New" panose="02020603050405020304" pitchFamily="18" charset="-34"/>
              <a:cs typeface="+mj-cs"/>
            </a:endParaRPr>
          </a:p>
          <a:p>
            <a:pPr marL="400050" lvl="1" indent="0">
              <a:buNone/>
            </a:pPr>
            <a:r>
              <a:rPr lang="en-US" sz="3100" b="1" dirty="0">
                <a:latin typeface="Angsana New" panose="02020603050405020304" pitchFamily="18" charset="-34"/>
                <a:cs typeface="+mj-cs"/>
              </a:rPr>
              <a:t>.com 	</a:t>
            </a:r>
            <a:r>
              <a:rPr lang="th-TH" sz="3100" dirty="0">
                <a:latin typeface="Angsana New" panose="02020603050405020304" pitchFamily="18" charset="-34"/>
                <a:cs typeface="+mj-cs"/>
              </a:rPr>
              <a:t>	สำหรับเว็บไซต์ที่เกี่ยวกับธุรกิจการค้า </a:t>
            </a:r>
            <a:endParaRPr lang="en-US" sz="3100" dirty="0">
              <a:latin typeface="Angsana New" panose="02020603050405020304" pitchFamily="18" charset="-34"/>
              <a:cs typeface="+mj-cs"/>
            </a:endParaRPr>
          </a:p>
          <a:p>
            <a:pPr marL="400050" lvl="1" indent="0">
              <a:buNone/>
            </a:pPr>
            <a:r>
              <a:rPr lang="en-US" sz="3100" b="1" dirty="0" err="1">
                <a:latin typeface="Angsana New" panose="02020603050405020304" pitchFamily="18" charset="-34"/>
                <a:cs typeface="+mj-cs"/>
              </a:rPr>
              <a:t>.net</a:t>
            </a:r>
            <a:r>
              <a:rPr lang="en-US" sz="3100" dirty="0">
                <a:latin typeface="Angsana New" panose="02020603050405020304" pitchFamily="18" charset="-34"/>
                <a:cs typeface="+mj-cs"/>
              </a:rPr>
              <a:t> </a:t>
            </a:r>
            <a:r>
              <a:rPr lang="th-TH" sz="3100" dirty="0">
                <a:latin typeface="Angsana New" panose="02020603050405020304" pitchFamily="18" charset="-34"/>
                <a:cs typeface="+mj-cs"/>
              </a:rPr>
              <a:t>	</a:t>
            </a:r>
            <a:r>
              <a:rPr lang="th-TH" sz="3100" dirty="0" smtClean="0">
                <a:latin typeface="Angsana New" panose="02020603050405020304" pitchFamily="18" charset="-34"/>
                <a:cs typeface="+mj-cs"/>
              </a:rPr>
              <a:t>	ใช้</a:t>
            </a:r>
            <a:r>
              <a:rPr lang="th-TH" sz="3100" dirty="0">
                <a:latin typeface="Angsana New" panose="02020603050405020304" pitchFamily="18" charset="-34"/>
                <a:cs typeface="+mj-cs"/>
              </a:rPr>
              <a:t>กับเว็บไซต์ขององค์กร</a:t>
            </a:r>
            <a:r>
              <a:rPr lang="th-TH" sz="3100" dirty="0" smtClean="0">
                <a:latin typeface="Angsana New" panose="02020603050405020304" pitchFamily="18" charset="-34"/>
                <a:cs typeface="+mj-cs"/>
              </a:rPr>
              <a:t>ใดที่</a:t>
            </a:r>
            <a:r>
              <a:rPr lang="th-TH" sz="3100" dirty="0">
                <a:latin typeface="Angsana New" panose="02020603050405020304" pitchFamily="18" charset="-34"/>
                <a:cs typeface="+mj-cs"/>
              </a:rPr>
              <a:t>ทำงานเกี่ยวข้องกับ </a:t>
            </a:r>
            <a:r>
              <a:rPr lang="en-US" sz="3100" dirty="0">
                <a:latin typeface="Angsana New" panose="02020603050405020304" pitchFamily="18" charset="-34"/>
                <a:cs typeface="+mj-cs"/>
              </a:rPr>
              <a:t>Internet </a:t>
            </a:r>
            <a:r>
              <a:rPr lang="th-TH" sz="3100" dirty="0">
                <a:latin typeface="Angsana New" panose="02020603050405020304" pitchFamily="18" charset="-34"/>
                <a:cs typeface="+mj-cs"/>
              </a:rPr>
              <a:t>หรือ </a:t>
            </a:r>
            <a:r>
              <a:rPr lang="en-US" sz="3100" dirty="0">
                <a:latin typeface="Angsana New" panose="02020603050405020304" pitchFamily="18" charset="-34"/>
                <a:cs typeface="+mj-cs"/>
              </a:rPr>
              <a:t>Network</a:t>
            </a:r>
          </a:p>
          <a:p>
            <a:pPr marL="400050" lvl="1" indent="0">
              <a:buNone/>
            </a:pPr>
            <a:r>
              <a:rPr lang="en-US" sz="3100" b="1" dirty="0">
                <a:latin typeface="Angsana New" panose="02020603050405020304" pitchFamily="18" charset="-34"/>
                <a:cs typeface="+mj-cs"/>
              </a:rPr>
              <a:t>.org</a:t>
            </a:r>
            <a:r>
              <a:rPr lang="en-US" sz="3100" dirty="0">
                <a:latin typeface="Angsana New" panose="02020603050405020304" pitchFamily="18" charset="-34"/>
                <a:cs typeface="+mj-cs"/>
              </a:rPr>
              <a:t> </a:t>
            </a:r>
            <a:r>
              <a:rPr lang="th-TH" sz="3100" dirty="0">
                <a:latin typeface="Angsana New" panose="02020603050405020304" pitchFamily="18" charset="-34"/>
                <a:cs typeface="+mj-cs"/>
              </a:rPr>
              <a:t>		ใช้สำหรับเว็บไซต์องค์กรที่ไม่หวังผลกำไร</a:t>
            </a:r>
            <a:endParaRPr lang="en-US" sz="3100" dirty="0">
              <a:latin typeface="Angsana New" panose="02020603050405020304" pitchFamily="18" charset="-34"/>
              <a:cs typeface="+mj-cs"/>
            </a:endParaRPr>
          </a:p>
          <a:p>
            <a:pPr marL="400050" lvl="1" indent="0">
              <a:buNone/>
            </a:pPr>
            <a:r>
              <a:rPr lang="en-US" sz="3100" b="1" dirty="0" smtClean="0">
                <a:latin typeface="Angsana New" panose="02020603050405020304" pitchFamily="18" charset="-34"/>
                <a:cs typeface="+mj-cs"/>
              </a:rPr>
              <a:t>.</a:t>
            </a:r>
            <a:r>
              <a:rPr lang="en-US" sz="3100" b="1" dirty="0">
                <a:latin typeface="Angsana New" panose="02020603050405020304" pitchFamily="18" charset="-34"/>
                <a:cs typeface="+mj-cs"/>
              </a:rPr>
              <a:t>info</a:t>
            </a:r>
            <a:r>
              <a:rPr lang="en-US" sz="3100" dirty="0">
                <a:latin typeface="Angsana New" panose="02020603050405020304" pitchFamily="18" charset="-34"/>
                <a:cs typeface="+mj-cs"/>
              </a:rPr>
              <a:t> 	</a:t>
            </a:r>
            <a:r>
              <a:rPr lang="th-TH" sz="3100" dirty="0" smtClean="0">
                <a:latin typeface="Angsana New" panose="02020603050405020304" pitchFamily="18" charset="-34"/>
                <a:cs typeface="+mj-cs"/>
              </a:rPr>
              <a:t>	ใช้</a:t>
            </a:r>
            <a:r>
              <a:rPr lang="th-TH" sz="3100" dirty="0">
                <a:latin typeface="Angsana New" panose="02020603050405020304" pitchFamily="18" charset="-34"/>
                <a:cs typeface="+mj-cs"/>
              </a:rPr>
              <a:t>สำหรับเว็บไซต์ที่นำเสนอข้อมูลเป็นหลัก</a:t>
            </a:r>
            <a:endParaRPr lang="en-US" sz="3100" dirty="0">
              <a:latin typeface="Angsana New" panose="02020603050405020304" pitchFamily="18" charset="-34"/>
              <a:cs typeface="+mj-cs"/>
            </a:endParaRPr>
          </a:p>
          <a:p>
            <a:pPr marL="400050" lvl="1" indent="0">
              <a:buNone/>
            </a:pPr>
            <a:r>
              <a:rPr lang="en-US" sz="3100" b="1" dirty="0">
                <a:latin typeface="Angsana New" panose="02020603050405020304" pitchFamily="18" charset="-34"/>
                <a:cs typeface="+mj-cs"/>
              </a:rPr>
              <a:t>.co.th</a:t>
            </a:r>
            <a:r>
              <a:rPr lang="en-US" sz="3100" dirty="0">
                <a:latin typeface="Angsana New" panose="02020603050405020304" pitchFamily="18" charset="-34"/>
                <a:cs typeface="+mj-cs"/>
              </a:rPr>
              <a:t>	</a:t>
            </a:r>
            <a:r>
              <a:rPr lang="th-TH" sz="3100" dirty="0" smtClean="0">
                <a:latin typeface="Angsana New" panose="02020603050405020304" pitchFamily="18" charset="-34"/>
                <a:cs typeface="+mj-cs"/>
              </a:rPr>
              <a:t>	สำหรับ</a:t>
            </a:r>
            <a:r>
              <a:rPr lang="th-TH" sz="3100" dirty="0">
                <a:latin typeface="Angsana New" panose="02020603050405020304" pitchFamily="18" charset="-34"/>
                <a:cs typeface="+mj-cs"/>
              </a:rPr>
              <a:t>บริษัทที่จดทะเบียนในไทย</a:t>
            </a:r>
            <a:endParaRPr lang="en-US" sz="3100" dirty="0">
              <a:latin typeface="Angsana New" panose="02020603050405020304" pitchFamily="18" charset="-34"/>
              <a:cs typeface="+mj-cs"/>
            </a:endParaRPr>
          </a:p>
          <a:p>
            <a:pPr marL="400050" lvl="1" indent="0">
              <a:buNone/>
            </a:pPr>
            <a:r>
              <a:rPr lang="en-US" sz="3100" b="1" dirty="0">
                <a:latin typeface="Angsana New" panose="02020603050405020304" pitchFamily="18" charset="-34"/>
                <a:cs typeface="+mj-cs"/>
              </a:rPr>
              <a:t>.in.th</a:t>
            </a:r>
            <a:r>
              <a:rPr lang="en-US" sz="3100" dirty="0">
                <a:latin typeface="Angsana New" panose="02020603050405020304" pitchFamily="18" charset="-34"/>
                <a:cs typeface="+mj-cs"/>
              </a:rPr>
              <a:t> 	</a:t>
            </a:r>
            <a:r>
              <a:rPr lang="th-TH" sz="3100" dirty="0" smtClean="0">
                <a:latin typeface="Angsana New" panose="02020603050405020304" pitchFamily="18" charset="-34"/>
                <a:cs typeface="+mj-cs"/>
              </a:rPr>
              <a:t>	สำหรับ</a:t>
            </a:r>
            <a:r>
              <a:rPr lang="th-TH" sz="3100" dirty="0">
                <a:latin typeface="Angsana New" panose="02020603050405020304" pitchFamily="18" charset="-34"/>
                <a:cs typeface="+mj-cs"/>
              </a:rPr>
              <a:t>หน่วยงานทุกประเภท และบุคคลทั่วไป</a:t>
            </a:r>
            <a:r>
              <a:rPr lang="en-US" sz="3100" dirty="0">
                <a:latin typeface="Angsana New" panose="02020603050405020304" pitchFamily="18" charset="-34"/>
                <a:cs typeface="+mj-cs"/>
              </a:rPr>
              <a:t> </a:t>
            </a:r>
          </a:p>
          <a:p>
            <a:pPr marL="400050" lvl="1" indent="0">
              <a:buNone/>
            </a:pPr>
            <a:r>
              <a:rPr lang="en-US" sz="3100" b="1" dirty="0">
                <a:latin typeface="Angsana New" panose="02020603050405020304" pitchFamily="18" charset="-34"/>
                <a:cs typeface="+mj-cs"/>
              </a:rPr>
              <a:t>.ac.th</a:t>
            </a:r>
            <a:r>
              <a:rPr lang="en-US" sz="3100" dirty="0">
                <a:latin typeface="Angsana New" panose="02020603050405020304" pitchFamily="18" charset="-34"/>
                <a:cs typeface="+mj-cs"/>
              </a:rPr>
              <a:t> </a:t>
            </a:r>
            <a:r>
              <a:rPr lang="th-TH" sz="3100" dirty="0">
                <a:latin typeface="Angsana New" panose="02020603050405020304" pitchFamily="18" charset="-34"/>
                <a:cs typeface="+mj-cs"/>
              </a:rPr>
              <a:t>	</a:t>
            </a:r>
            <a:r>
              <a:rPr lang="th-TH" sz="3100" dirty="0" smtClean="0">
                <a:latin typeface="Angsana New" panose="02020603050405020304" pitchFamily="18" charset="-34"/>
                <a:cs typeface="+mj-cs"/>
              </a:rPr>
              <a:t>สำหรับ</a:t>
            </a:r>
            <a:r>
              <a:rPr lang="th-TH" sz="3100" dirty="0">
                <a:latin typeface="Angsana New" panose="02020603050405020304" pitchFamily="18" charset="-34"/>
                <a:cs typeface="+mj-cs"/>
              </a:rPr>
              <a:t>สถาบันการศึกษ</a:t>
            </a:r>
            <a:endParaRPr lang="en-US" sz="3100" dirty="0">
              <a:latin typeface="Angsana New" panose="02020603050405020304" pitchFamily="18" charset="-34"/>
              <a:cs typeface="+mj-cs"/>
            </a:endParaRPr>
          </a:p>
          <a:p>
            <a:pPr marL="400050" lvl="1" indent="0">
              <a:buNone/>
            </a:pPr>
            <a:r>
              <a:rPr lang="en-US" sz="3100" b="1" dirty="0">
                <a:latin typeface="Angsana New" panose="02020603050405020304" pitchFamily="18" charset="-34"/>
                <a:cs typeface="+mj-cs"/>
              </a:rPr>
              <a:t>.go.th</a:t>
            </a:r>
            <a:r>
              <a:rPr lang="en-US" sz="3100" dirty="0">
                <a:latin typeface="Angsana New" panose="02020603050405020304" pitchFamily="18" charset="-34"/>
                <a:cs typeface="+mj-cs"/>
              </a:rPr>
              <a:t> </a:t>
            </a:r>
            <a:r>
              <a:rPr lang="th-TH" sz="3100" dirty="0">
                <a:latin typeface="Angsana New" panose="02020603050405020304" pitchFamily="18" charset="-34"/>
                <a:cs typeface="+mj-cs"/>
              </a:rPr>
              <a:t>	</a:t>
            </a:r>
            <a:r>
              <a:rPr lang="th-TH" sz="3100" dirty="0" smtClean="0">
                <a:latin typeface="Angsana New" panose="02020603050405020304" pitchFamily="18" charset="-34"/>
                <a:cs typeface="+mj-cs"/>
              </a:rPr>
              <a:t>สำหรับ</a:t>
            </a:r>
            <a:r>
              <a:rPr lang="th-TH" sz="3100" dirty="0">
                <a:latin typeface="Angsana New" panose="02020603050405020304" pitchFamily="18" charset="-34"/>
                <a:cs typeface="+mj-cs"/>
              </a:rPr>
              <a:t>การใช้ของภาครัฐบาล</a:t>
            </a:r>
            <a:endParaRPr lang="en-US" sz="3100" dirty="0">
              <a:latin typeface="Angsana New" panose="02020603050405020304" pitchFamily="18" charset="-34"/>
              <a:cs typeface="+mj-cs"/>
            </a:endParaRPr>
          </a:p>
          <a:p>
            <a:pPr marL="400050" lvl="1" indent="0">
              <a:buNone/>
            </a:pPr>
            <a:r>
              <a:rPr lang="en-US" sz="3100" b="1" dirty="0">
                <a:latin typeface="Angsana New" panose="02020603050405020304" pitchFamily="18" charset="-34"/>
                <a:cs typeface="+mj-cs"/>
              </a:rPr>
              <a:t>.net.th</a:t>
            </a:r>
            <a:r>
              <a:rPr lang="en-US" sz="3100" dirty="0">
                <a:latin typeface="Angsana New" panose="02020603050405020304" pitchFamily="18" charset="-34"/>
                <a:cs typeface="+mj-cs"/>
              </a:rPr>
              <a:t> </a:t>
            </a:r>
            <a:r>
              <a:rPr lang="th-TH" sz="3100" dirty="0">
                <a:latin typeface="Angsana New" panose="02020603050405020304" pitchFamily="18" charset="-34"/>
                <a:cs typeface="+mj-cs"/>
              </a:rPr>
              <a:t>	</a:t>
            </a:r>
            <a:r>
              <a:rPr lang="th-TH" sz="3100" dirty="0" smtClean="0">
                <a:latin typeface="Angsana New" panose="02020603050405020304" pitchFamily="18" charset="-34"/>
                <a:cs typeface="+mj-cs"/>
              </a:rPr>
              <a:t>สำหรับ</a:t>
            </a:r>
            <a:r>
              <a:rPr lang="th-TH" sz="3100" dirty="0">
                <a:latin typeface="Angsana New" panose="02020603050405020304" pitchFamily="18" charset="-34"/>
                <a:cs typeface="+mj-cs"/>
              </a:rPr>
              <a:t>นิติบุคคลผู้ได้รับใบอนุญาตประกอบกิจการโทรคมนาคม</a:t>
            </a:r>
            <a:endParaRPr lang="en-US" sz="3100" dirty="0">
              <a:latin typeface="Angsana New" panose="02020603050405020304" pitchFamily="18" charset="-34"/>
              <a:cs typeface="+mj-cs"/>
            </a:endParaRPr>
          </a:p>
          <a:p>
            <a:pPr marL="400050" lvl="1" indent="0">
              <a:buNone/>
            </a:pPr>
            <a:r>
              <a:rPr lang="en-US" sz="3100" b="1" dirty="0">
                <a:latin typeface="Angsana New" panose="02020603050405020304" pitchFamily="18" charset="-34"/>
                <a:cs typeface="+mj-cs"/>
              </a:rPr>
              <a:t>.or.th 	</a:t>
            </a:r>
            <a:r>
              <a:rPr lang="th-TH" sz="3100" dirty="0" smtClean="0">
                <a:latin typeface="Angsana New" panose="02020603050405020304" pitchFamily="18" charset="-34"/>
                <a:cs typeface="+mj-cs"/>
              </a:rPr>
              <a:t>สำหรับ</a:t>
            </a:r>
            <a:r>
              <a:rPr lang="th-TH" sz="3100" dirty="0">
                <a:latin typeface="Angsana New" panose="02020603050405020304" pitchFamily="18" charset="-34"/>
                <a:cs typeface="+mj-cs"/>
              </a:rPr>
              <a:t>องค์กรที่ไม่แสวงผลกำไร</a:t>
            </a:r>
            <a:endParaRPr lang="en-US" sz="3100" dirty="0">
              <a:latin typeface="Angsana New" panose="02020603050405020304" pitchFamily="18" charset="-34"/>
              <a:cs typeface="+mj-cs"/>
            </a:endParaRPr>
          </a:p>
          <a:p>
            <a:pPr marL="400050" lvl="1" indent="0">
              <a:buNone/>
            </a:pPr>
            <a:r>
              <a:rPr lang="en-US" sz="3100" b="1" dirty="0">
                <a:latin typeface="Angsana New" panose="02020603050405020304" pitchFamily="18" charset="-34"/>
                <a:cs typeface="+mj-cs"/>
              </a:rPr>
              <a:t>.mi.th</a:t>
            </a:r>
            <a:r>
              <a:rPr lang="en-US" sz="3100" dirty="0">
                <a:latin typeface="Angsana New" panose="02020603050405020304" pitchFamily="18" charset="-34"/>
                <a:cs typeface="+mj-cs"/>
              </a:rPr>
              <a:t> </a:t>
            </a:r>
            <a:r>
              <a:rPr lang="th-TH" sz="3100" dirty="0">
                <a:latin typeface="Angsana New" panose="02020603050405020304" pitchFamily="18" charset="-34"/>
                <a:cs typeface="+mj-cs"/>
              </a:rPr>
              <a:t>	</a:t>
            </a:r>
            <a:r>
              <a:rPr lang="th-TH" sz="3100" dirty="0" smtClean="0">
                <a:latin typeface="Angsana New" panose="02020603050405020304" pitchFamily="18" charset="-34"/>
                <a:cs typeface="+mj-cs"/>
              </a:rPr>
              <a:t>สำหรับ</a:t>
            </a:r>
            <a:r>
              <a:rPr lang="th-TH" sz="3100" dirty="0">
                <a:latin typeface="Angsana New" panose="02020603050405020304" pitchFamily="18" charset="-34"/>
                <a:cs typeface="+mj-cs"/>
              </a:rPr>
              <a:t>หน่วยงานทางทหาร</a:t>
            </a:r>
            <a:endParaRPr lang="en-US" sz="3100" dirty="0">
              <a:latin typeface="Angsana New" panose="02020603050405020304" pitchFamily="18" charset="-34"/>
              <a:cs typeface="+mj-cs"/>
            </a:endParaRPr>
          </a:p>
          <a:p>
            <a:endParaRPr lang="th-TH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84368" y="194146"/>
            <a:ext cx="10668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079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ชื่อและเลขที่อยู่ไอพี 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</a:rPr>
              <a:t>โดเมนเนมในประเทศ</a:t>
            </a:r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</a:rPr>
              <a:t>ไทย </a:t>
            </a:r>
            <a:r>
              <a:rPr lang="th-TH" dirty="0" smtClean="0"/>
              <a:t>ประเทศไทย ใช้ 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th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dirty="0" smtClean="0">
                <a:latin typeface="Angsana New" panose="02020603050405020304" pitchFamily="18" charset="-34"/>
              </a:rPr>
              <a:t>เป็นโดเมนประจำประเทศ</a:t>
            </a:r>
            <a:endParaRPr lang="en-US" dirty="0">
              <a:latin typeface="Angsana New" panose="02020603050405020304" pitchFamily="18" charset="-34"/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123936"/>
              </p:ext>
            </p:extLst>
          </p:nvPr>
        </p:nvGraphicFramePr>
        <p:xfrm>
          <a:off x="611560" y="2636912"/>
          <a:ext cx="7920880" cy="2734056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019048"/>
                <a:gridCol w="590183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Domain </a:t>
                      </a:r>
                      <a:r>
                        <a:rPr lang="en-US" sz="2600" dirty="0" smtClean="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Name</a:t>
                      </a:r>
                      <a:r>
                        <a:rPr lang="th-TH" sz="2600" dirty="0" smtClean="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 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ความหมาย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or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องค์การไม่แสวงผลกำไร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ac</a:t>
                      </a:r>
                      <a:endParaRPr lang="en-US" sz="260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สถาบันการศึกษา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go</a:t>
                      </a:r>
                      <a:endParaRPr lang="en-US" sz="260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หน่วยงานราชการ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co</a:t>
                      </a:r>
                      <a:endParaRPr lang="en-US" sz="260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หน่วยงานเอกชน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net</a:t>
                      </a:r>
                      <a:endParaRPr lang="en-US" sz="260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effectLst/>
                          <a:latin typeface="Angsana New" panose="02020603050405020304" pitchFamily="18" charset="-34"/>
                          <a:cs typeface="+mn-cs"/>
                        </a:rPr>
                        <a:t>องค์การที่ให้บริการเครือข่าย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84368" y="194146"/>
            <a:ext cx="10668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9674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การประยุกต์ใช้งาน</a:t>
            </a:r>
            <a:r>
              <a:rPr lang="th-TH" dirty="0" smtClean="0"/>
              <a:t>อินเทอร์เน็ต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h-TH" dirty="0" smtClean="0">
                <a:latin typeface="Angsana New" panose="02020603050405020304" pitchFamily="18" charset="-34"/>
              </a:rPr>
              <a:t>ไปรษณีย์</a:t>
            </a:r>
            <a:r>
              <a:rPr lang="th-TH" dirty="0">
                <a:latin typeface="Angsana New" panose="02020603050405020304" pitchFamily="18" charset="-34"/>
              </a:rPr>
              <a:t>อิเล็กทรอนิกส์</a:t>
            </a:r>
            <a:r>
              <a:rPr lang="en-US" dirty="0">
                <a:latin typeface="Angsana New" panose="02020603050405020304" pitchFamily="18" charset="-34"/>
              </a:rPr>
              <a:t> (Electronic Mail: E-mail</a:t>
            </a:r>
            <a:r>
              <a:rPr lang="en-US" dirty="0" smtClean="0">
                <a:latin typeface="Angsana New" panose="02020603050405020304" pitchFamily="18" charset="-34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h-TH" dirty="0">
                <a:latin typeface="Angsana New" panose="02020603050405020304" pitchFamily="18" charset="-34"/>
              </a:rPr>
              <a:t>การโอนย้ายแฟ้มข้อมูลระหว่างกัน</a:t>
            </a:r>
            <a:r>
              <a:rPr lang="en-US" dirty="0">
                <a:latin typeface="Angsana New" panose="02020603050405020304" pitchFamily="18" charset="-34"/>
              </a:rPr>
              <a:t> </a:t>
            </a:r>
            <a:r>
              <a:rPr lang="en-US" dirty="0" smtClean="0">
                <a:latin typeface="Angsana New" panose="02020603050405020304" pitchFamily="18" charset="-34"/>
              </a:rPr>
              <a:t>(</a:t>
            </a:r>
            <a:r>
              <a:rPr lang="en-US" dirty="0">
                <a:latin typeface="Angsana New" panose="02020603050405020304" pitchFamily="18" charset="-34"/>
              </a:rPr>
              <a:t>File Transfer Protocol: FTP</a:t>
            </a:r>
            <a:r>
              <a:rPr lang="en-US" dirty="0" smtClean="0">
                <a:latin typeface="Angsana New" panose="02020603050405020304" pitchFamily="18" charset="-34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h-TH" dirty="0">
                <a:latin typeface="Angsana New" panose="02020603050405020304" pitchFamily="18" charset="-34"/>
              </a:rPr>
              <a:t>การใช้เครื่องคอมพิวเตอร์ในที่ห่างไกล</a:t>
            </a:r>
            <a:r>
              <a:rPr lang="en-US" dirty="0">
                <a:latin typeface="Angsana New" panose="02020603050405020304" pitchFamily="18" charset="-34"/>
              </a:rPr>
              <a:t> (telnet) </a:t>
            </a:r>
            <a:r>
              <a:rPr lang="en-US" dirty="0" smtClean="0">
                <a:latin typeface="Angsana New" panose="02020603050405020304" pitchFamily="18" charset="-34"/>
              </a:rPr>
              <a:t>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h-TH" dirty="0">
                <a:latin typeface="Angsana New" panose="02020603050405020304" pitchFamily="18" charset="-34"/>
              </a:rPr>
              <a:t>การเรียกค้นข้อมูลข่าวสาร</a:t>
            </a:r>
            <a:r>
              <a:rPr lang="en-US" dirty="0">
                <a:latin typeface="Angsana New" panose="02020603050405020304" pitchFamily="18" charset="-34"/>
              </a:rPr>
              <a:t> (search engine) </a:t>
            </a:r>
            <a:endParaRPr lang="en-US" dirty="0" smtClean="0">
              <a:latin typeface="Angsana New" panose="02020603050405020304" pitchFamily="18" charset="-34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th-TH" dirty="0">
                <a:latin typeface="Angsana New" panose="02020603050405020304" pitchFamily="18" charset="-34"/>
              </a:rPr>
              <a:t>การอ่านจากกลุ่มข่าว (</a:t>
            </a:r>
            <a:r>
              <a:rPr lang="en-US" dirty="0" err="1">
                <a:latin typeface="Angsana New" panose="02020603050405020304" pitchFamily="18" charset="-34"/>
              </a:rPr>
              <a:t>usenet</a:t>
            </a:r>
            <a:r>
              <a:rPr lang="en-US" dirty="0">
                <a:latin typeface="Angsana New" panose="02020603050405020304" pitchFamily="18" charset="-34"/>
              </a:rPr>
              <a:t>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h-TH" dirty="0">
                <a:latin typeface="Angsana New" panose="02020603050405020304" pitchFamily="18" charset="-34"/>
              </a:rPr>
              <a:t>การสนทนาบนเครือข่าย (</a:t>
            </a:r>
            <a:r>
              <a:rPr lang="en-US" dirty="0">
                <a:latin typeface="Angsana New" panose="02020603050405020304" pitchFamily="18" charset="-34"/>
              </a:rPr>
              <a:t>chat)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h-TH" dirty="0">
                <a:latin typeface="Angsana New" panose="02020603050405020304" pitchFamily="18" charset="-34"/>
              </a:rPr>
              <a:t>การบริการสถานีวิทยุและโทรทัศน์บนเครือข่าย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h-TH" dirty="0">
                <a:latin typeface="Angsana New" panose="02020603050405020304" pitchFamily="18" charset="-34"/>
              </a:rPr>
              <a:t>การบริการบนอินเทอร์เน็ต </a:t>
            </a:r>
          </a:p>
          <a:p>
            <a:endParaRPr lang="th-TH" sz="28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84368" y="194146"/>
            <a:ext cx="10668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630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อินเทอร์เน็ตกับผลกระทบต่อสังคมไทย</a:t>
            </a:r>
            <a:r>
              <a:rPr lang="en-US" dirty="0"/>
              <a:t>  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</a:rPr>
              <a:t>ผลกระทบทางด้านบวก  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th-TH" dirty="0"/>
              <a:t>สามารถได้รับความรู้และข้อมูลข่าวสารมากยิ่งขึ้น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th-TH" dirty="0"/>
              <a:t>ทำให้สามารถติดต่อสื่อสารถึงกันได้สะดวกและรวดเร็ว 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th-TH" dirty="0"/>
              <a:t>ไม่ต้องเสียค่าใช้จ่ายสูง เป็นต้น</a:t>
            </a:r>
            <a:endParaRPr lang="en-US" dirty="0"/>
          </a:p>
          <a:p>
            <a:endParaRPr lang="th-TH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84368" y="194146"/>
            <a:ext cx="10668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918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อินเทอร์เน็ตกับผลกระทบต่อ</a:t>
            </a:r>
            <a:r>
              <a:rPr lang="th-TH" dirty="0" smtClean="0"/>
              <a:t>สังคมไทย (ต่อ)</a:t>
            </a:r>
            <a:r>
              <a:rPr lang="en-US" dirty="0" smtClean="0"/>
              <a:t> </a:t>
            </a:r>
            <a:r>
              <a:rPr lang="en-US" dirty="0"/>
              <a:t> 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</a:rPr>
              <a:t>ผลกระทบทางด้านลบ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th-TH" sz="2600" dirty="0"/>
              <a:t>เยาวชนได้รับข้อมูลหรือภาพในทางที่ไม่ดี และข้อมูลบางอย่างก็ไม่เหมาะกับเยาวชน</a:t>
            </a:r>
            <a:r>
              <a:rPr lang="en-US" sz="2600" dirty="0"/>
              <a:t>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h-TH" sz="2600" dirty="0"/>
              <a:t>ข้อมูลบางอย่างอาจเป็นข้อมูลเท็จ อาจถูกหลอกลวง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th-TH" sz="2600" dirty="0"/>
              <a:t>อินเทอร์เน็ตเป็นระบบอิสระ ไม่มีเจ้าของ ทำให้การควบคุมกระทำได้ยาก</a:t>
            </a:r>
            <a:r>
              <a:rPr lang="en-US" sz="2600" dirty="0"/>
              <a:t>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h-TH" sz="2600" dirty="0"/>
              <a:t>มีข้อมูลที่มีผลเสียเผยแพร่อยู่ปริมาณมาก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th-TH" sz="2600" dirty="0"/>
              <a:t>ไม่มีระบบจัดการข้อมูลที่ดี ทำให้การค้นหากระทำได้ไม่ดีเท่าที่ควร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th-TH" sz="2600" dirty="0"/>
              <a:t>เป็นสถานที่ที่ใช้ติดต่อสื่อสาร เพื่อก่อเหตุร้าย เช่น การวางระเบิด หรือล่อลวงผู้อื่นไปกระทำชำเรา</a:t>
            </a:r>
            <a:r>
              <a:rPr lang="en-US" sz="2600" dirty="0"/>
              <a:t>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h-TH" sz="2600" dirty="0"/>
              <a:t>ทำให้เสียสุขภาพ เวลาที่ใช้อินเทอร์เน็ตเป็นเวลานานๆ </a:t>
            </a:r>
            <a:endParaRPr lang="th-TH" sz="2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th-TH" sz="2600" dirty="0" smtClean="0"/>
              <a:t>เป็น</a:t>
            </a:r>
            <a:r>
              <a:rPr lang="th-TH" sz="2600" dirty="0"/>
              <a:t>ต้น            </a:t>
            </a:r>
            <a:endParaRPr lang="en-US" sz="2600" dirty="0"/>
          </a:p>
          <a:p>
            <a:endParaRPr lang="th-TH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84368" y="194146"/>
            <a:ext cx="10668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050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เว็บเทคโนโลยี</a:t>
            </a:r>
            <a:r>
              <a:rPr lang="en-US" dirty="0"/>
              <a:t>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(Web Technology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h-TH" sz="4000" dirty="0" smtClean="0"/>
          </a:p>
          <a:p>
            <a:pPr marL="0" indent="0" algn="ctr">
              <a:buNone/>
            </a:pPr>
            <a:r>
              <a:rPr lang="th-TH" sz="4000" b="1" dirty="0" smtClean="0">
                <a:solidFill>
                  <a:schemeClr val="accent5">
                    <a:lumMod val="75000"/>
                  </a:schemeClr>
                </a:solidFill>
              </a:rPr>
              <a:t>คือบริการรูปแบบหนึ่งของการให้บริการอินเตอร์เน็ต สำหรับผู้พัฒนาเว็บหรือผู้ที่ต้องการเขียนโปรแกรม เพื่อติดต่อสื่อสารผ่านเว็บหรืออินเตอร์เน็ต</a:t>
            </a:r>
            <a:endParaRPr lang="th-TH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84368" y="194146"/>
            <a:ext cx="10668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351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เว็บเทคโนโลยี</a:t>
            </a:r>
            <a:r>
              <a:rPr lang="en-US" dirty="0"/>
              <a:t>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(Web Technology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4" name="รูปภาพ 2" descr="blog1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1340768"/>
            <a:ext cx="7776864" cy="4320480"/>
          </a:xfrm>
          <a:prstGeom prst="rect">
            <a:avLst/>
          </a:prstGeom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84368" y="194146"/>
            <a:ext cx="10668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8780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เว็บเทคโนโลยี</a:t>
            </a:r>
            <a:r>
              <a:rPr lang="en-US" dirty="0"/>
              <a:t>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(Web Technology)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Web 1.0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th-TH" dirty="0"/>
              <a:t>การ</a:t>
            </a:r>
            <a:r>
              <a:rPr lang="th-TH" dirty="0" smtClean="0"/>
              <a:t>ใช้ใน</a:t>
            </a:r>
            <a:r>
              <a:rPr lang="th-TH" dirty="0"/>
              <a:t>ยุค</a:t>
            </a:r>
            <a:r>
              <a:rPr lang="th-TH" dirty="0" smtClean="0"/>
              <a:t>ต้นๆ </a:t>
            </a:r>
            <a:r>
              <a:rPr lang="th-TH" dirty="0"/>
              <a:t>ยังไม่เป็นที่</a:t>
            </a:r>
            <a:r>
              <a:rPr lang="th-TH" dirty="0" smtClean="0"/>
              <a:t>แพร่หลาย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h-TH" dirty="0" smtClean="0"/>
              <a:t>เป็นการ</a:t>
            </a:r>
            <a:r>
              <a:rPr lang="th-TH" dirty="0"/>
              <a:t>ส่งข่าวสารกันในระหว่างหน่วยงาน</a:t>
            </a:r>
            <a:r>
              <a:rPr lang="th-TH" dirty="0" smtClean="0"/>
              <a:t>การศึกษา (เนื่องจากโลกออนไลน์ยังอ</a:t>
            </a:r>
            <a:r>
              <a:rPr lang="th-TH" dirty="0"/>
              <a:t>ยู่ในลักษณะ</a:t>
            </a:r>
            <a:r>
              <a:rPr lang="th-TH" dirty="0" smtClean="0"/>
              <a:t>วงจำกัด)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h-TH" dirty="0" smtClean="0"/>
              <a:t>มีการ</a:t>
            </a:r>
            <a:r>
              <a:rPr lang="th-TH" dirty="0"/>
              <a:t>แสดงเนื้อหาเป็นข้อความเป็นหลักโดยมีภาพนิ่ง (ขนาดเล็ก) เป็นส่วนประกอบ การแสดงผลในขณะนั้นก็ยังคงต้องใช้เวลาค่อนข้างมาก </a:t>
            </a:r>
            <a:endParaRPr lang="th-TH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th-TH" dirty="0" smtClean="0"/>
              <a:t>การ</a:t>
            </a:r>
            <a:r>
              <a:rPr lang="th-TH" dirty="0"/>
              <a:t>ใช้งานส่วนใหญ่จะเป็นในลักษณะของการรับส่งข่าวสารผ่านอีเมล์ </a:t>
            </a:r>
            <a:endParaRPr lang="en-US" dirty="0"/>
          </a:p>
          <a:p>
            <a:endParaRPr lang="th-TH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84368" y="194146"/>
            <a:ext cx="10668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4014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280920" cy="4536504"/>
          </a:xfrm>
        </p:spPr>
        <p:txBody>
          <a:bodyPr>
            <a:normAutofit/>
          </a:bodyPr>
          <a:lstStyle/>
          <a:p>
            <a:pPr algn="r"/>
            <a:r>
              <a:rPr lang="th-TH" sz="3600" dirty="0">
                <a:solidFill>
                  <a:schemeClr val="accent1">
                    <a:lumMod val="50000"/>
                  </a:schemeClr>
                </a:solidFill>
              </a:rPr>
              <a:t>บทที่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</a:t>
            </a:r>
            <a:br>
              <a:rPr lang="en-US" sz="3600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3200" dirty="0">
                <a:solidFill>
                  <a:schemeClr val="accent1">
                    <a:lumMod val="50000"/>
                  </a:schemeClr>
                </a:solidFill>
              </a:rPr>
              <a:t>เทคโนโลยีอินเตอร์เน็ต</a:t>
            </a:r>
            <a:r>
              <a:rPr lang="th-TH" sz="3200" dirty="0" smtClean="0">
                <a:solidFill>
                  <a:schemeClr val="accent1">
                    <a:lumMod val="50000"/>
                  </a:schemeClr>
                </a:solidFill>
              </a:rPr>
              <a:t>และเทคโนโลยี</a:t>
            </a:r>
            <a:r>
              <a:rPr lang="th-TH" sz="3200" dirty="0">
                <a:solidFill>
                  <a:schemeClr val="accent1">
                    <a:lumMod val="50000"/>
                  </a:schemeClr>
                </a:solidFill>
              </a:rPr>
              <a:t>ที่เกี่ยวกับเว็บ</a:t>
            </a:r>
            <a:r>
              <a:rPr lang="th-TH" sz="3200" dirty="0" smtClean="0">
                <a:solidFill>
                  <a:schemeClr val="accent1">
                    <a:lumMod val="50000"/>
                  </a:schemeClr>
                </a:solidFill>
              </a:rPr>
              <a:t>เพจ</a:t>
            </a:r>
            <a:br>
              <a:rPr lang="th-TH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200" b="0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Webpage </a:t>
            </a:r>
            <a:r>
              <a:rPr lang="en-US" sz="3200" b="0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Design and Programming </a:t>
            </a:r>
            <a:r>
              <a:rPr lang="en-US" sz="3200" b="0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Workshop</a:t>
            </a:r>
            <a:r>
              <a:rPr lang="en-US" sz="3200" b="0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200" b="0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(7152306)</a:t>
            </a:r>
            <a:r>
              <a:rPr lang="th-TH" sz="3200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th-TH" sz="3200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3200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th-TH" sz="3200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2000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th-TH" sz="2000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2000" dirty="0" smtClean="0"/>
              <a:t/>
            </a:r>
            <a:br>
              <a:rPr lang="th-TH" sz="2000" dirty="0" smtClean="0"/>
            </a:br>
            <a:r>
              <a:rPr lang="th-TH" sz="2000" dirty="0"/>
              <a:t/>
            </a:r>
            <a:br>
              <a:rPr lang="th-TH" sz="2000" dirty="0"/>
            </a:br>
            <a:r>
              <a:rPr lang="th-TH" sz="2000" dirty="0" smtClean="0"/>
              <a:t/>
            </a:r>
            <a:br>
              <a:rPr lang="th-TH" sz="2000" dirty="0" smtClean="0"/>
            </a:br>
            <a:endParaRPr lang="th-TH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07077" y="5157192"/>
            <a:ext cx="4876656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Freesia News" pitchFamily="34" charset="-34"/>
                <a:cs typeface="+mj-cs"/>
              </a:rPr>
              <a:t>อาจารย์สุธารัตน์ ชาวนาฟาง</a:t>
            </a:r>
          </a:p>
          <a:p>
            <a:r>
              <a:rPr lang="th-TH" sz="2400" dirty="0">
                <a:solidFill>
                  <a:schemeClr val="accent5">
                    <a:lumMod val="50000"/>
                  </a:schemeClr>
                </a:solidFill>
                <a:latin typeface="Freesia News" pitchFamily="34" charset="-34"/>
                <a:cs typeface="+mj-cs"/>
              </a:rPr>
              <a:t>สาขาวิศวกรรมซอฟต์แวร์ มหาวิทยาลัยราชภัฏนครปฐม</a:t>
            </a:r>
          </a:p>
          <a:p>
            <a:endParaRPr lang="th-TH" sz="3200" b="1" dirty="0">
              <a:solidFill>
                <a:schemeClr val="accent5">
                  <a:lumMod val="50000"/>
                </a:schemeClr>
              </a:solidFill>
              <a:cs typeface="+mj-cs"/>
            </a:endParaRPr>
          </a:p>
          <a:p>
            <a:endParaRPr lang="th-TH" sz="3200" b="1" dirty="0">
              <a:cs typeface="+mj-cs"/>
            </a:endParaRPr>
          </a:p>
          <a:p>
            <a:endParaRPr lang="th-TH" sz="3200" dirty="0">
              <a:cs typeface="+mj-cs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564904"/>
            <a:ext cx="3361556" cy="296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69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เว็บเทคโนโลยี</a:t>
            </a:r>
            <a:r>
              <a:rPr lang="en-US" dirty="0"/>
              <a:t>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(Web Technology)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Web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1.0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b="1" dirty="0" smtClean="0">
              <a:solidFill>
                <a:schemeClr val="accent1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514350" indent="-514350">
              <a:buAutoNum type="arabicPeriod"/>
            </a:pPr>
            <a:endParaRPr lang="th-TH" b="1" dirty="0">
              <a:solidFill>
                <a:schemeClr val="accent1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th-TH" b="1" dirty="0" smtClean="0">
              <a:solidFill>
                <a:schemeClr val="accent1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th-TH" b="1" dirty="0">
              <a:solidFill>
                <a:schemeClr val="accent1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th-TH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th-TH" dirty="0" smtClean="0"/>
              <a:t>เป็น</a:t>
            </a:r>
            <a:r>
              <a:rPr lang="th-TH" dirty="0"/>
              <a:t>การสื่อสารทางเดียว </a:t>
            </a:r>
            <a:r>
              <a:rPr lang="th-TH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One-way Communication) </a:t>
            </a:r>
            <a:r>
              <a:rPr lang="th-TH" dirty="0"/>
              <a:t>หรือ </a:t>
            </a:r>
            <a:r>
              <a:rPr lang="en-US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“Read-Only” </a:t>
            </a:r>
            <a:endParaRPr lang="th-TH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th-TH" dirty="0"/>
              <a:t>ผู้เข้า</a:t>
            </a:r>
            <a:r>
              <a:rPr lang="th-TH" dirty="0" smtClean="0"/>
              <a:t>ชมทำ</a:t>
            </a:r>
            <a:r>
              <a:rPr lang="th-TH" dirty="0"/>
              <a:t>ได้เพียงรับข้อมูลจากเนื้อหาของเว็บไซต์ทางเดียวเท่านั้น ไม่มีโอกาสในการแสดงความคิดเห็น หรือมีการโต้ตอบกันระหว่างเจ้าของเว็บไซต์กับผู้เข้าชมเว็บไซต์ได้ </a:t>
            </a:r>
            <a:endParaRPr lang="en-US" dirty="0"/>
          </a:p>
          <a:p>
            <a:endParaRPr lang="th-TH" dirty="0"/>
          </a:p>
        </p:txBody>
      </p:sp>
      <p:pic>
        <p:nvPicPr>
          <p:cNvPr id="4" name="รูปภาพ 4" descr="web10.jpg"/>
          <p:cNvPicPr/>
          <p:nvPr/>
        </p:nvPicPr>
        <p:blipFill>
          <a:blip r:embed="rId2"/>
          <a:srcRect b="3849"/>
          <a:stretch>
            <a:fillRect/>
          </a:stretch>
        </p:blipFill>
        <p:spPr>
          <a:xfrm>
            <a:off x="1259632" y="2420888"/>
            <a:ext cx="6696744" cy="151216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84368" y="194146"/>
            <a:ext cx="10668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5912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เว็บเทคโนโลยี</a:t>
            </a:r>
            <a:r>
              <a:rPr lang="en-US" dirty="0"/>
              <a:t>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(Web Technology)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Web 2.0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Web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2.0 </a:t>
            </a:r>
            <a:r>
              <a:rPr lang="th-TH" dirty="0"/>
              <a:t>ได้ปฎิวัติจาก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read only </a:t>
            </a:r>
            <a:r>
              <a:rPr lang="th-TH" dirty="0"/>
              <a:t>ไปสู่กระบวนการ</a:t>
            </a:r>
            <a:r>
              <a:rPr lang="th-TH" dirty="0" smtClean="0"/>
              <a:t>เผยแพร่ข้อมูล </a:t>
            </a:r>
            <a:r>
              <a:rPr lang="th-TH" dirty="0"/>
              <a:t>แสดงความคิดเห็นเพิ่มเติมและร่วมกันให้ข้อมูล </a:t>
            </a:r>
            <a:r>
              <a:rPr lang="th-TH" dirty="0" smtClean="0"/>
              <a:t>เพื่อให้</a:t>
            </a:r>
            <a:r>
              <a:rPr lang="th-TH" dirty="0"/>
              <a:t>เกิดการตอบสนองต่อความต้องการมาก</a:t>
            </a:r>
            <a:r>
              <a:rPr lang="th-TH" dirty="0" smtClean="0"/>
              <a:t>ขึ้น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“Read – Write - Collaborate”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dirty="0"/>
              <a:t>ในยุค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Web 2.0 </a:t>
            </a:r>
            <a:r>
              <a:rPr lang="th-TH" dirty="0" smtClean="0"/>
              <a:t>เป็นการ</a:t>
            </a:r>
            <a:r>
              <a:rPr lang="th-TH" dirty="0"/>
              <a:t>แบ่งปันความรู้ แลกเปลี่ยนความคิดเห็นซึ่งกันและกัน มากกว่าที่จะเป็นเพียงการนำเสนอข้อมูลผ่านเว็บไซต์เพียงอย่างเดียว </a:t>
            </a:r>
            <a:endParaRPr lang="th-TH" dirty="0" smtClean="0"/>
          </a:p>
          <a:p>
            <a:pPr lvl="1" algn="thaiDist">
              <a:buFont typeface="Arial" panose="020B0604020202020204" pitchFamily="34" charset="0"/>
              <a:buChar char="•"/>
            </a:pPr>
            <a:r>
              <a:rPr lang="th-TH" dirty="0" smtClean="0"/>
              <a:t>เช่น </a:t>
            </a:r>
            <a:r>
              <a:rPr lang="th-TH" dirty="0"/>
              <a:t>การให้คะแนนเนื้อหา การแนะนำบทความให้กับผู้อื่น </a:t>
            </a:r>
            <a:r>
              <a:rPr lang="th-TH" dirty="0" smtClean="0"/>
              <a:t>ฯลฯ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th-TH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84368" y="194146"/>
            <a:ext cx="10668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7027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เว็บเทคโนโลยี</a:t>
            </a:r>
            <a:r>
              <a:rPr lang="en-US" dirty="0"/>
              <a:t>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(Web Technology)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Web 2.0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th-TH" dirty="0"/>
          </a:p>
        </p:txBody>
      </p:sp>
      <p:pic>
        <p:nvPicPr>
          <p:cNvPr id="4" name="รูปภาพ 5" descr="web20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115616" y="2276872"/>
            <a:ext cx="6771879" cy="2579216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84368" y="194146"/>
            <a:ext cx="10668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86474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เว็บเทคโนโลยี</a:t>
            </a:r>
            <a:r>
              <a:rPr lang="en-US" dirty="0"/>
              <a:t>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(Web Technology)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 Web 3.0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th-TH" dirty="0" smtClean="0"/>
              <a:t>มี</a:t>
            </a:r>
            <a:r>
              <a:rPr lang="th-TH" dirty="0"/>
              <a:t>การปรับปรุงและแก้ไข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Web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2.0 </a:t>
            </a:r>
            <a:r>
              <a:rPr lang="th-TH" dirty="0" smtClean="0"/>
              <a:t>เนื่องจากมีเนื้อหา</a:t>
            </a:r>
            <a:r>
              <a:rPr lang="th-TH" dirty="0"/>
              <a:t>จำนวน</a:t>
            </a:r>
            <a:r>
              <a:rPr lang="th-TH" dirty="0" smtClean="0"/>
              <a:t>มากซึ่งส่งผล คือ </a:t>
            </a:r>
            <a:r>
              <a:rPr lang="th-TH" dirty="0"/>
              <a:t>ปัญหาในการค้นหาและเข้าถึงข้อมูล </a:t>
            </a:r>
            <a:endParaRPr lang="th-TH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th-TH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th-TH" dirty="0" smtClean="0"/>
              <a:t>จึง</a:t>
            </a:r>
            <a:r>
              <a:rPr lang="th-TH" dirty="0"/>
              <a:t>มีความจำเป็นที่จะต้องหาแนวคิดหรือวิธีการในการจัดการข้อมูลให้เป็น</a:t>
            </a:r>
            <a:r>
              <a:rPr lang="th-TH" dirty="0" smtClean="0"/>
              <a:t>ระบบและ</a:t>
            </a:r>
            <a:r>
              <a:rPr lang="th-TH" dirty="0"/>
              <a:t>มีการเชื่อมโยง</a:t>
            </a:r>
            <a:r>
              <a:rPr lang="th-TH" dirty="0" smtClean="0"/>
              <a:t>ถึงกัน โดย</a:t>
            </a:r>
            <a:r>
              <a:rPr lang="th-TH" dirty="0"/>
              <a:t>แนวคิดดังกล่าวนั้นเป็นที่มาของการพัฒนาไปสู่ยุค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Web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3.0 </a:t>
            </a:r>
            <a:r>
              <a:rPr lang="th-TH" dirty="0"/>
              <a:t>นั่นเอง</a:t>
            </a:r>
            <a:endParaRPr lang="en-US" dirty="0"/>
          </a:p>
          <a:p>
            <a:endParaRPr lang="th-TH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84368" y="194146"/>
            <a:ext cx="10668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63175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เว็บเทคโนโลยี</a:t>
            </a:r>
            <a:r>
              <a:rPr lang="en-US" dirty="0"/>
              <a:t>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(Web Technology)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 Web 3.0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 algn="thaiDist"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Angsana New" pitchFamily="18" charset="-34"/>
              </a:rPr>
              <a:t>“Read – Write – Execute” </a:t>
            </a:r>
            <a:r>
              <a:rPr lang="th-TH" dirty="0">
                <a:latin typeface="Angsana New" pitchFamily="18" charset="-34"/>
              </a:rPr>
              <a:t>เป็นการคาดการณ์ลักษณะของการแสดงเนื้อหาและการโต้ตอบกันระหว่างเจ้าของเว็บไซต์ </a:t>
            </a:r>
            <a:endParaRPr lang="th-TH" dirty="0" smtClean="0">
              <a:latin typeface="Angsana New" pitchFamily="18" charset="-34"/>
            </a:endParaRPr>
          </a:p>
          <a:p>
            <a:pPr lvl="1" algn="thaiDist">
              <a:buFont typeface="Arial" pitchFamily="34" charset="0"/>
              <a:buChar char="•"/>
            </a:pPr>
            <a:endParaRPr lang="th-TH" dirty="0">
              <a:latin typeface="Angsana New" pitchFamily="18" charset="-34"/>
            </a:endParaRPr>
          </a:p>
          <a:p>
            <a:pPr lvl="1" algn="thaiDist">
              <a:buFont typeface="Arial" pitchFamily="34" charset="0"/>
              <a:buChar char="•"/>
            </a:pPr>
            <a:r>
              <a:rPr lang="th-TH" dirty="0" smtClean="0">
                <a:latin typeface="Angsana New" pitchFamily="18" charset="-34"/>
              </a:rPr>
              <a:t>หรือ </a:t>
            </a:r>
            <a:r>
              <a:rPr lang="en-US" dirty="0">
                <a:latin typeface="Angsana New" pitchFamily="18" charset="-34"/>
              </a:rPr>
              <a:t>Web </a:t>
            </a:r>
            <a:r>
              <a:rPr lang="th-TH" dirty="0">
                <a:latin typeface="Angsana New" pitchFamily="18" charset="-34"/>
              </a:rPr>
              <a:t>3.0 คือ </a:t>
            </a:r>
            <a:r>
              <a:rPr lang="en-US" dirty="0">
                <a:solidFill>
                  <a:srgbClr val="FF0000"/>
                </a:solidFill>
                <a:latin typeface="Angsana New" pitchFamily="18" charset="-34"/>
              </a:rPr>
              <a:t>“Read – Write – Relate” </a:t>
            </a:r>
            <a:r>
              <a:rPr lang="th-TH" dirty="0">
                <a:latin typeface="Angsana New" pitchFamily="18" charset="-34"/>
              </a:rPr>
              <a:t>สามารถหาความสัมพันธ์และการเชื่อมโยง ข้อมูลต่างๆ ได้</a:t>
            </a:r>
          </a:p>
          <a:p>
            <a:pPr lvl="1" algn="thaiDist">
              <a:buFont typeface="Arial" pitchFamily="34" charset="0"/>
              <a:buChar char="•"/>
            </a:pPr>
            <a:endParaRPr lang="th-TH" dirty="0" smtClean="0">
              <a:latin typeface="Angsana New" pitchFamily="18" charset="-34"/>
            </a:endParaRPr>
          </a:p>
          <a:p>
            <a:pPr lvl="1">
              <a:buFont typeface="Arial" pitchFamily="34" charset="0"/>
              <a:buChar char="•"/>
            </a:pPr>
            <a:r>
              <a:rPr lang="th-TH" dirty="0" smtClean="0">
                <a:latin typeface="Angsana New" pitchFamily="18" charset="-34"/>
              </a:rPr>
              <a:t>ผู้</a:t>
            </a:r>
            <a:r>
              <a:rPr lang="th-TH" dirty="0">
                <a:latin typeface="Angsana New" pitchFamily="18" charset="-34"/>
              </a:rPr>
              <a:t>เข้าชม</a:t>
            </a:r>
            <a:r>
              <a:rPr lang="th-TH" dirty="0" smtClean="0">
                <a:latin typeface="Angsana New" pitchFamily="18" charset="-34"/>
              </a:rPr>
              <a:t>เว็บไซต์สามารถ</a:t>
            </a:r>
            <a:r>
              <a:rPr lang="th-TH" dirty="0">
                <a:latin typeface="Angsana New" pitchFamily="18" charset="-34"/>
              </a:rPr>
              <a:t>อ่าน เขียน และทำการจัดการเนื้อหาและปรับแต่งแก้ไขข้อมูลหรือระบบได้อย่างอิสระ </a:t>
            </a:r>
            <a:endParaRPr lang="th-TH" dirty="0" smtClean="0">
              <a:latin typeface="Angsana New" pitchFamily="18" charset="-34"/>
            </a:endParaRPr>
          </a:p>
          <a:p>
            <a:pPr lvl="1">
              <a:buFont typeface="Arial" pitchFamily="34" charset="0"/>
              <a:buChar char="•"/>
            </a:pPr>
            <a:endParaRPr lang="th-TH" dirty="0" smtClean="0">
              <a:latin typeface="Angsana New" pitchFamily="18" charset="-34"/>
            </a:endParaRPr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84368" y="194146"/>
            <a:ext cx="10668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1941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เว็บเทคโนโลยี</a:t>
            </a:r>
            <a:r>
              <a:rPr lang="en-US" dirty="0"/>
              <a:t>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(Web Technology)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 Web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3.0</a:t>
            </a:r>
          </a:p>
          <a:p>
            <a:pPr marL="0" indent="0">
              <a:buNone/>
            </a:pPr>
            <a:endParaRPr lang="en-US" b="1" dirty="0">
              <a:solidFill>
                <a:schemeClr val="accent1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accent1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en-US" b="1" dirty="0">
              <a:solidFill>
                <a:schemeClr val="accent1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accent1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>
              <a:buFont typeface="Arial" pitchFamily="34" charset="0"/>
              <a:buChar char="•"/>
            </a:pPr>
            <a:r>
              <a:rPr lang="th-TH" dirty="0"/>
              <a:t>มีการพัฒนาให้กลายเป็น </a:t>
            </a:r>
            <a:r>
              <a:rPr lang="en-US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Semantic Web </a:t>
            </a:r>
            <a:r>
              <a:rPr lang="th-TH" dirty="0"/>
              <a:t>ซึ่งเป็นการสร้างเครือข่ายของ</a:t>
            </a:r>
            <a:r>
              <a:rPr lang="th-TH" dirty="0" smtClean="0"/>
              <a:t>ข้อมูล</a:t>
            </a:r>
          </a:p>
          <a:p>
            <a:pPr lvl="1">
              <a:buFont typeface="Arial" pitchFamily="34" charset="0"/>
              <a:buChar char="•"/>
            </a:pPr>
            <a:r>
              <a:rPr lang="th-TH" dirty="0"/>
              <a:t>มีลักษณะของ </a:t>
            </a:r>
            <a:r>
              <a:rPr lang="en-US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Artificial intelligence (AI) 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/>
              <a:t>ทำให้สามารถ</a:t>
            </a:r>
            <a:r>
              <a:rPr lang="th-TH" dirty="0"/>
              <a:t>ตอบสนองผู้ใช้งานได้อย่างชาญฉลาด </a:t>
            </a:r>
            <a:r>
              <a:rPr lang="th-TH" dirty="0" smtClean="0"/>
              <a:t>ซึ่งสามารถ</a:t>
            </a:r>
            <a:r>
              <a:rPr lang="th-TH" dirty="0"/>
              <a:t>เข้าใจความต้องการของผู้ใช้มาก</a:t>
            </a:r>
            <a:r>
              <a:rPr lang="th-TH" dirty="0" smtClean="0"/>
              <a:t>ขึ้น</a:t>
            </a:r>
          </a:p>
          <a:p>
            <a:pPr lvl="1">
              <a:buFont typeface="Arial" pitchFamily="34" charset="0"/>
              <a:buChar char="•"/>
            </a:pPr>
            <a:r>
              <a:rPr lang="th-TH" dirty="0">
                <a:latin typeface="Angsana New" pitchFamily="18" charset="-34"/>
                <a:cs typeface="+mj-cs"/>
              </a:rPr>
              <a:t>เช่น </a:t>
            </a:r>
            <a:r>
              <a:rPr lang="en-US" dirty="0">
                <a:latin typeface="Angsana New" pitchFamily="18" charset="-34"/>
                <a:cs typeface="+mj-cs"/>
              </a:rPr>
              <a:t>Search Engine </a:t>
            </a:r>
            <a:r>
              <a:rPr lang="en-US" dirty="0" smtClean="0">
                <a:latin typeface="Angsana New" pitchFamily="18" charset="-34"/>
                <a:cs typeface="+mj-cs"/>
              </a:rPr>
              <a:t>Google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ngsana New" panose="02020603050405020304" pitchFamily="18" charset="-34"/>
              <a:cs typeface="+mj-cs"/>
            </a:endParaRPr>
          </a:p>
        </p:txBody>
      </p:sp>
      <p:pic>
        <p:nvPicPr>
          <p:cNvPr id="5" name="รูปภาพ 8" descr="web30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2051720" y="1628800"/>
            <a:ext cx="5616624" cy="223224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84368" y="194146"/>
            <a:ext cx="10668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09027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เว็บ</a:t>
            </a:r>
            <a:r>
              <a:rPr lang="th-TH" dirty="0" smtClean="0"/>
              <a:t>เทคโนโลยี</a:t>
            </a:r>
            <a:r>
              <a:rPr lang="en-US" dirty="0" smtClean="0"/>
              <a:t>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(Web Technology)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+mj-cs"/>
              </a:rPr>
              <a:t>4.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+mj-cs"/>
              </a:rPr>
              <a:t>Web 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+mj-cs"/>
              </a:rPr>
              <a:t>4.0 </a:t>
            </a:r>
            <a:endParaRPr lang="th-TH" b="1" dirty="0" smtClean="0">
              <a:solidFill>
                <a:schemeClr val="accent1">
                  <a:lumMod val="50000"/>
                </a:schemeClr>
              </a:solidFill>
              <a:latin typeface="Angsana New" pitchFamily="18" charset="-34"/>
              <a:cs typeface="+mj-cs"/>
            </a:endParaRPr>
          </a:p>
          <a:p>
            <a:pPr lvl="1">
              <a:buFont typeface="Arial" pitchFamily="34" charset="0"/>
              <a:buChar char="•"/>
            </a:pPr>
            <a:r>
              <a:rPr lang="th-TH" dirty="0" smtClean="0">
                <a:latin typeface="Angsana New" pitchFamily="18" charset="-34"/>
                <a:cs typeface="+mj-cs"/>
              </a:rPr>
              <a:t>หรือ </a:t>
            </a:r>
            <a:r>
              <a:rPr lang="en-US" dirty="0" smtClean="0">
                <a:latin typeface="Angsana New" pitchFamily="18" charset="-34"/>
                <a:cs typeface="+mj-cs"/>
              </a:rPr>
              <a:t>“</a:t>
            </a:r>
            <a:r>
              <a:rPr lang="en-US" dirty="0">
                <a:latin typeface="Angsana New" pitchFamily="18" charset="-34"/>
                <a:cs typeface="+mj-cs"/>
              </a:rPr>
              <a:t>A Symbiotic web” </a:t>
            </a:r>
            <a:r>
              <a:rPr lang="th-TH" dirty="0">
                <a:latin typeface="Angsana New" pitchFamily="18" charset="-34"/>
                <a:cs typeface="+mj-cs"/>
              </a:rPr>
              <a:t>คือเว็บที่ทำงานแบบ 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+mj-cs"/>
              </a:rPr>
              <a:t>AI</a:t>
            </a:r>
            <a:r>
              <a:rPr lang="en-US" dirty="0" smtClean="0">
                <a:latin typeface="Angsana New" pitchFamily="18" charset="-34"/>
                <a:cs typeface="+mj-cs"/>
              </a:rPr>
              <a:t> </a:t>
            </a:r>
            <a:r>
              <a:rPr lang="th-TH" dirty="0">
                <a:latin typeface="Angsana New" pitchFamily="18" charset="-34"/>
                <a:cs typeface="+mj-cs"/>
              </a:rPr>
              <a:t>ที่ฉลาดมากยิ่งขึ้น </a:t>
            </a:r>
            <a:endParaRPr lang="th-TH" dirty="0" smtClean="0">
              <a:latin typeface="Angsana New" pitchFamily="18" charset="-34"/>
              <a:cs typeface="+mj-cs"/>
            </a:endParaRPr>
          </a:p>
          <a:p>
            <a:pPr lvl="1">
              <a:buFont typeface="Arial" pitchFamily="34" charset="0"/>
              <a:buChar char="•"/>
            </a:pPr>
            <a:r>
              <a:rPr lang="th-TH" dirty="0" smtClean="0">
                <a:latin typeface="Angsana New" pitchFamily="18" charset="-34"/>
                <a:cs typeface="+mj-cs"/>
              </a:rPr>
              <a:t>คอมพิวเตอร์</a:t>
            </a:r>
            <a:r>
              <a:rPr lang="th-TH" dirty="0">
                <a:latin typeface="Angsana New" pitchFamily="18" charset="-34"/>
                <a:cs typeface="+mj-cs"/>
              </a:rPr>
              <a:t>สามารถคิดได้ มีความฉลาดมากขึ้นในการอ่านทั้งเนื้อหา ข้อความ และ</a:t>
            </a:r>
            <a:r>
              <a:rPr lang="th-TH" dirty="0" smtClean="0">
                <a:latin typeface="Angsana New" pitchFamily="18" charset="-34"/>
                <a:cs typeface="+mj-cs"/>
              </a:rPr>
              <a:t>รูปภาพหรือ</a:t>
            </a:r>
            <a:r>
              <a:rPr lang="th-TH" dirty="0">
                <a:latin typeface="Angsana New" pitchFamily="18" charset="-34"/>
                <a:cs typeface="+mj-cs"/>
              </a:rPr>
              <a:t>วีดีโอ สามารถที่จะตอบสนองหรืตัดสินใจได้ว่าจะ </a:t>
            </a:r>
            <a:r>
              <a:rPr lang="en-US" dirty="0">
                <a:latin typeface="Angsana New" pitchFamily="18" charset="-34"/>
                <a:cs typeface="+mj-cs"/>
              </a:rPr>
              <a:t>load </a:t>
            </a:r>
            <a:r>
              <a:rPr lang="th-TH" dirty="0">
                <a:latin typeface="Angsana New" pitchFamily="18" charset="-34"/>
                <a:cs typeface="+mj-cs"/>
              </a:rPr>
              <a:t>ข้อมูลอะไร จากไหน ที่จะให้ประสิทธิภาพดีที่สุดมาให้ผู้ใช้งานก่อนก่อน </a:t>
            </a:r>
            <a:endParaRPr lang="th-TH" dirty="0" smtClean="0">
              <a:latin typeface="Angsana New" pitchFamily="18" charset="-34"/>
              <a:cs typeface="+mj-cs"/>
            </a:endParaRPr>
          </a:p>
          <a:p>
            <a:pPr lvl="1">
              <a:buFont typeface="Arial" pitchFamily="34" charset="0"/>
              <a:buChar char="•"/>
            </a:pPr>
            <a:r>
              <a:rPr lang="th-TH" dirty="0" smtClean="0">
                <a:latin typeface="Angsana New" pitchFamily="18" charset="-34"/>
                <a:cs typeface="+mj-cs"/>
              </a:rPr>
              <a:t>มี</a:t>
            </a:r>
            <a:r>
              <a:rPr lang="th-TH" dirty="0">
                <a:latin typeface="Angsana New" pitchFamily="18" charset="-34"/>
                <a:cs typeface="+mj-cs"/>
              </a:rPr>
              <a:t>รูปแบบการนำมาแสดงที่รวดเร็ว </a:t>
            </a:r>
            <a:r>
              <a:rPr lang="th-TH" dirty="0" smtClean="0">
                <a:latin typeface="Angsana New" pitchFamily="18" charset="-34"/>
                <a:cs typeface="+mj-cs"/>
              </a:rPr>
              <a:t>จะ</a:t>
            </a:r>
            <a:r>
              <a:rPr lang="th-TH" dirty="0">
                <a:latin typeface="Angsana New" pitchFamily="18" charset="-34"/>
                <a:cs typeface="+mj-cs"/>
              </a:rPr>
              <a:t>ทำให้</a:t>
            </a:r>
            <a:r>
              <a:rPr lang="th-TH" dirty="0" smtClean="0">
                <a:latin typeface="Angsana New" pitchFamily="18" charset="-34"/>
                <a:cs typeface="+mj-cs"/>
              </a:rPr>
              <a:t>เว็บหรือ</a:t>
            </a:r>
            <a:r>
              <a:rPr lang="th-TH" dirty="0">
                <a:latin typeface="Angsana New" pitchFamily="18" charset="-34"/>
                <a:cs typeface="+mj-cs"/>
              </a:rPr>
              <a:t>ข้อมูล</a:t>
            </a:r>
            <a:r>
              <a:rPr lang="th-TH" dirty="0" smtClean="0">
                <a:latin typeface="Angsana New" pitchFamily="18" charset="-34"/>
                <a:cs typeface="+mj-cs"/>
              </a:rPr>
              <a:t>ต่างๆ </a:t>
            </a:r>
            <a:r>
              <a:rPr lang="th-TH" dirty="0">
                <a:latin typeface="Angsana New" pitchFamily="18" charset="-34"/>
                <a:cs typeface="+mj-cs"/>
              </a:rPr>
              <a:t>สามารถทำงานได้แทบจะทุก </a:t>
            </a:r>
            <a:r>
              <a:rPr lang="en-US" dirty="0">
                <a:latin typeface="Angsana New" pitchFamily="18" charset="-34"/>
                <a:cs typeface="+mj-cs"/>
              </a:rPr>
              <a:t>Device </a:t>
            </a:r>
            <a:r>
              <a:rPr lang="th-TH" dirty="0">
                <a:latin typeface="Angsana New" pitchFamily="18" charset="-34"/>
                <a:cs typeface="+mj-cs"/>
              </a:rPr>
              <a:t>หรืออาจจะช่วยระบุตัวตนที่แท้จริงของผู้ใช้เอง</a:t>
            </a:r>
            <a:endParaRPr lang="en-US" dirty="0">
              <a:latin typeface="Angsana New" pitchFamily="18" charset="-34"/>
              <a:cs typeface="+mj-cs"/>
            </a:endParaRPr>
          </a:p>
          <a:p>
            <a:pPr marL="0" indent="0">
              <a:buNone/>
            </a:pPr>
            <a:endParaRPr lang="en-US" dirty="0">
              <a:latin typeface="Angsana New" pitchFamily="18" charset="-34"/>
              <a:cs typeface="+mj-cs"/>
            </a:endParaRPr>
          </a:p>
          <a:p>
            <a:endParaRPr lang="th-TH" dirty="0">
              <a:latin typeface="Angsana New" pitchFamily="18" charset="-34"/>
              <a:cs typeface="+mj-cs"/>
            </a:endParaRPr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84368" y="194146"/>
            <a:ext cx="10668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4914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3568" y="1556792"/>
            <a:ext cx="817369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en-US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Question </a:t>
            </a:r>
            <a:r>
              <a:rPr lang="en-US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and 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Answer</a:t>
            </a:r>
            <a:endParaRPr lang="en-US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579677"/>
            <a:ext cx="4198421" cy="370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275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ความหมายของอินเทอร์เน็ต</a:t>
            </a:r>
            <a:r>
              <a:rPr lang="en-US" dirty="0"/>
              <a:t>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(Internet)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หมายถึงเครือข่ายคอมพิวเตอร์ที่เชื่อมต่อกันเป็นจำนวนมากครอบคลุมไปทั่วโลก </a:t>
            </a:r>
            <a:r>
              <a:rPr lang="th-TH" dirty="0" smtClean="0"/>
              <a:t>อาศัย</a:t>
            </a:r>
            <a:r>
              <a:rPr lang="th-TH" dirty="0"/>
              <a:t>โครงสร้างระบบสื่อสารโทรคมนาคมเป็นตัวกลางในการแลกเปลี่ยนข้อมูล </a:t>
            </a:r>
          </a:p>
          <a:p>
            <a:endParaRPr lang="th-TH" dirty="0"/>
          </a:p>
          <a:p>
            <a:r>
              <a:rPr lang="th-TH" dirty="0"/>
              <a:t>โดยมีข้อกำหนดว่าทุก</a:t>
            </a:r>
            <a:r>
              <a:rPr lang="th-TH" dirty="0" smtClean="0"/>
              <a:t>เครือข่ายที่</a:t>
            </a:r>
            <a:r>
              <a:rPr lang="th-TH" dirty="0"/>
              <a:t>เชื่อมต่อถึงกันจะต้องอยู่ภายใต้มาตรฐานของการ</a:t>
            </a:r>
            <a:r>
              <a:rPr lang="th-TH" dirty="0" smtClean="0"/>
              <a:t>เชื่อมต่อ</a:t>
            </a:r>
            <a:r>
              <a:rPr lang="en-US" dirty="0" smtClean="0"/>
              <a:t>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TCP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/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IP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th-TH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84368" y="194146"/>
            <a:ext cx="10668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871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พัฒนาการของ</a:t>
            </a:r>
            <a:r>
              <a:rPr lang="th-TH" dirty="0" smtClean="0"/>
              <a:t>อินเทอร์เน็ต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พัฒนามาจาก</a:t>
            </a:r>
            <a:r>
              <a:rPr lang="en-US" dirty="0" smtClean="0"/>
              <a:t> </a:t>
            </a:r>
            <a:r>
              <a:rPr lang="en-US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ARPAnet</a:t>
            </a:r>
            <a:r>
              <a:rPr lang="en-US" dirty="0" smtClean="0"/>
              <a:t> </a:t>
            </a:r>
            <a:r>
              <a:rPr lang="th-TH" dirty="0" smtClean="0"/>
              <a:t>ภายใต้หน่วยงาน</a:t>
            </a:r>
            <a:r>
              <a:rPr lang="th-TH" dirty="0"/>
              <a:t>โครงการวิจัยขั้น</a:t>
            </a:r>
            <a:r>
              <a:rPr lang="th-TH" dirty="0" smtClean="0"/>
              <a:t>สูงของ</a:t>
            </a:r>
            <a:r>
              <a:rPr lang="th-TH" dirty="0"/>
              <a:t>ประเทศสหรัฐอเมริกา </a:t>
            </a:r>
            <a:endParaRPr lang="th-TH" dirty="0" smtClean="0"/>
          </a:p>
          <a:p>
            <a:endParaRPr lang="th-TH" dirty="0" smtClean="0"/>
          </a:p>
          <a:p>
            <a:r>
              <a:rPr lang="en-US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ARPAnet</a:t>
            </a:r>
            <a:r>
              <a:rPr lang="en-US" dirty="0"/>
              <a:t> </a:t>
            </a:r>
            <a:r>
              <a:rPr lang="th-TH" dirty="0" smtClean="0"/>
              <a:t>ตั้งขึ้น</a:t>
            </a:r>
            <a:r>
              <a:rPr lang="th-TH" dirty="0"/>
              <a:t>เพื่อสนับสนุนงานวิจัยทางด้าน</a:t>
            </a:r>
            <a:r>
              <a:rPr lang="th-TH" dirty="0" smtClean="0"/>
              <a:t>ทหาร มี</a:t>
            </a:r>
            <a:r>
              <a:rPr lang="th-TH" dirty="0"/>
              <a:t>การ</a:t>
            </a:r>
            <a:r>
              <a:rPr lang="th-TH" dirty="0" smtClean="0"/>
              <a:t>เชื่อมต่อครั้งแรกปี </a:t>
            </a:r>
            <a:r>
              <a:rPr lang="th-TH" dirty="0"/>
              <a:t>พ.ศ.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2512</a:t>
            </a:r>
            <a:r>
              <a:rPr lang="en-US" dirty="0"/>
              <a:t> </a:t>
            </a:r>
            <a:r>
              <a:rPr lang="th-TH" dirty="0"/>
              <a:t>โดยใช้มินิคอมพิวเตอร์เป็นเครื่องคอมพิวเตอร์แม่ข่าย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host) </a:t>
            </a:r>
            <a:r>
              <a:rPr lang="th-TH" dirty="0"/>
              <a:t>และมีเครื่องคอมพิวเตอร์ที่ใช้</a:t>
            </a:r>
            <a:r>
              <a:rPr lang="th-TH" dirty="0" smtClean="0"/>
              <a:t>ระบบปฏิบัติการต่างกัน ต่อมาแบ่งออกเป็น เครือข่ายวิจัย และเครือข่ายกองทัพ</a:t>
            </a:r>
            <a:endParaRPr lang="th-TH" sz="3600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84368" y="194146"/>
            <a:ext cx="10668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999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พัฒนาการของ</a:t>
            </a:r>
            <a:r>
              <a:rPr lang="th-TH" dirty="0" smtClean="0"/>
              <a:t>อินเทอร์เน็ต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ประเทศ</a:t>
            </a:r>
            <a:r>
              <a:rPr lang="th-TH" dirty="0"/>
              <a:t>ไทย เริ่มเชื่อมโยงเข้าสู่ระบบอินเทอร์เน็ตตั้งแต่ปี พ.ศ.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2532 </a:t>
            </a:r>
            <a:r>
              <a:rPr lang="th-TH" dirty="0"/>
              <a:t>โดย</a:t>
            </a:r>
            <a:r>
              <a:rPr lang="th-TH" dirty="0" smtClean="0"/>
              <a:t>มหาวิทยาลัยสงขลานครินทร์</a:t>
            </a:r>
            <a:r>
              <a:rPr lang="th-TH" dirty="0"/>
              <a:t>ต่อเชื่อมโยงเพื่อส่งไปรษณีย์อิเล็กทรอนิกส์กับประเทศออสเตรเลีย </a:t>
            </a:r>
            <a:r>
              <a:rPr lang="en-US" dirty="0"/>
              <a:t> </a:t>
            </a:r>
          </a:p>
          <a:p>
            <a:endParaRPr lang="th-TH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84368" y="194146"/>
            <a:ext cx="10668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4108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รูปแบบเชื่อมต่อ</a:t>
            </a:r>
            <a:r>
              <a:rPr lang="th-TH" dirty="0" smtClean="0"/>
              <a:t>อินเทอร์เน็ต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การทำงานอยู่ภายใต้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HTTP</a:t>
            </a:r>
          </a:p>
          <a:p>
            <a:r>
              <a:rPr lang="th-TH" dirty="0" smtClean="0"/>
              <a:t>โดยโปรโตคอล จะเป็นตัวกำหนดวิธีการส่งข้อมูล ระหว่างเครื่องคอมพิวเตอร์ที่เป็น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Client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Server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4" name="Picture 3" descr="sxema_pts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158" y="3356992"/>
            <a:ext cx="8112298" cy="259229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84368" y="194146"/>
            <a:ext cx="10668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0004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ชื่อและเลขที่อยู่ไอพี</a:t>
            </a:r>
            <a:r>
              <a:rPr lang="en-US" dirty="0"/>
              <a:t>  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dirty="0"/>
              <a:t>คอมพิวเตอร์ทุกเครื่องที่ต่ออยู่บนอินเทอร์เน็ตจะ</a:t>
            </a:r>
            <a:r>
              <a:rPr lang="th-TH" dirty="0" smtClean="0"/>
              <a:t>มี</a:t>
            </a:r>
            <a:r>
              <a:rPr lang="en-US" dirty="0" smtClean="0"/>
              <a:t>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IP address 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ซึ่ง</a:t>
            </a:r>
            <a:r>
              <a:rPr lang="th-TH" dirty="0" smtClean="0"/>
              <a:t>ต้องไม่</a:t>
            </a:r>
            <a:r>
              <a:rPr lang="th-TH" dirty="0"/>
              <a:t>ซ้ำ</a:t>
            </a:r>
            <a:r>
              <a:rPr lang="th-TH" dirty="0" smtClean="0"/>
              <a:t>กัน และมี</a:t>
            </a:r>
            <a:r>
              <a:rPr lang="th-TH" dirty="0"/>
              <a:t>การกำหนดชื่อแทนเลขที่อยู่ไอพี เรียกว่า </a:t>
            </a:r>
            <a:r>
              <a:rPr lang="th-TH" b="1" u="sng" dirty="0" smtClean="0">
                <a:solidFill>
                  <a:srgbClr val="FF0000"/>
                </a:solidFill>
              </a:rPr>
              <a:t>โดเมน</a:t>
            </a:r>
          </a:p>
          <a:p>
            <a:pPr algn="thaiDist"/>
            <a:endParaRPr lang="th-TH" b="1" u="sng" dirty="0" smtClean="0">
              <a:solidFill>
                <a:srgbClr val="FF0000"/>
              </a:solidFill>
            </a:endParaRPr>
          </a:p>
          <a:p>
            <a:pPr algn="thaiDist"/>
            <a:r>
              <a:rPr lang="th-TH" dirty="0" smtClean="0"/>
              <a:t>เช่น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npru.ac.th</a:t>
            </a:r>
            <a:r>
              <a:rPr lang="en-US" dirty="0" smtClean="0"/>
              <a:t> </a:t>
            </a:r>
            <a:r>
              <a:rPr lang="th-TH" dirty="0" smtClean="0"/>
              <a:t>มีเลขที่อยู่</a:t>
            </a:r>
            <a:r>
              <a:rPr lang="th-TH" dirty="0"/>
              <a:t>ไอพี</a:t>
            </a:r>
            <a:r>
              <a:rPr lang="en-US" dirty="0"/>
              <a:t>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203.108.2.71</a:t>
            </a:r>
            <a:r>
              <a:rPr lang="en-US" dirty="0"/>
              <a:t> </a:t>
            </a:r>
            <a:r>
              <a:rPr lang="th-TH" dirty="0" smtClean="0"/>
              <a:t>กำหนดให้</a:t>
            </a:r>
            <a:r>
              <a:rPr lang="th-TH" dirty="0"/>
              <a:t>มีการใช้ระบบชื่อโดเมน</a:t>
            </a:r>
            <a:r>
              <a:rPr lang="th-TH" dirty="0" smtClean="0"/>
              <a:t>มีเป็น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npru.ac.th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84368" y="194146"/>
            <a:ext cx="10668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6399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ชื่อและเลขที่อยู่</a:t>
            </a:r>
            <a:r>
              <a:rPr lang="th-TH" dirty="0" smtClean="0"/>
              <a:t>ไอพี (ต่อ)</a:t>
            </a:r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50" t="31046" r="25050" b="37438"/>
          <a:stretch/>
        </p:blipFill>
        <p:spPr bwMode="auto">
          <a:xfrm>
            <a:off x="323528" y="1546526"/>
            <a:ext cx="8188745" cy="3106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84368" y="194146"/>
            <a:ext cx="10668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5463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/>
              <a:t>ชื่อและเลขที่อยู่ไอพี 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</a:rPr>
              <a:t>ประเภทของโดเมน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</a:rPr>
              <a:t>1. 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</a:rPr>
              <a:t>โดเมนเนมระดับบนสุด 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ngsana New" panose="02020603050405020304" pitchFamily="18" charset="-34"/>
              </a:rPr>
              <a:t>Top-Level Domains)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ngsana New" panose="02020603050405020304" pitchFamily="18" charset="-34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th-TH" sz="3200" dirty="0" smtClean="0">
                <a:latin typeface="Angsana New" panose="02020603050405020304" pitchFamily="18" charset="-34"/>
              </a:rPr>
              <a:t>เป็น</a:t>
            </a:r>
            <a:r>
              <a:rPr lang="th-TH" sz="3200" dirty="0">
                <a:latin typeface="Angsana New" panose="02020603050405020304" pitchFamily="18" charset="-34"/>
              </a:rPr>
              <a:t>การกำหนด</a:t>
            </a:r>
            <a:r>
              <a:rPr lang="th-TH" sz="3200" dirty="0" smtClean="0">
                <a:latin typeface="Angsana New" panose="02020603050405020304" pitchFamily="18" charset="-34"/>
              </a:rPr>
              <a:t>ชื่อให้</a:t>
            </a:r>
            <a:r>
              <a:rPr lang="th-TH" sz="3200" dirty="0">
                <a:latin typeface="Angsana New" panose="02020603050405020304" pitchFamily="18" charset="-34"/>
              </a:rPr>
              <a:t>มีความหมายในการบอกประเภทของ</a:t>
            </a:r>
            <a:r>
              <a:rPr lang="th-TH" sz="3200" dirty="0" smtClean="0">
                <a:latin typeface="Angsana New" panose="02020603050405020304" pitchFamily="18" charset="-34"/>
              </a:rPr>
              <a:t>องค์การหรือ</a:t>
            </a:r>
            <a:r>
              <a:rPr lang="th-TH" sz="3200" dirty="0">
                <a:latin typeface="Angsana New" panose="02020603050405020304" pitchFamily="18" charset="-34"/>
              </a:rPr>
              <a:t>ชื่อของประเทศ แบ่งออกเป็น </a:t>
            </a:r>
            <a:r>
              <a:rPr lang="en-US" sz="3200" dirty="0">
                <a:latin typeface="Angsana New" panose="02020603050405020304" pitchFamily="18" charset="-34"/>
              </a:rPr>
              <a:t>2 </a:t>
            </a:r>
            <a:r>
              <a:rPr lang="th-TH" sz="3200" dirty="0">
                <a:latin typeface="Angsana New" panose="02020603050405020304" pitchFamily="18" charset="-34"/>
              </a:rPr>
              <a:t>ประเภท </a:t>
            </a:r>
            <a:r>
              <a:rPr lang="th-TH" sz="3200" dirty="0" smtClean="0">
                <a:latin typeface="Angsana New" panose="02020603050405020304" pitchFamily="18" charset="-34"/>
              </a:rPr>
              <a:t>คือ</a:t>
            </a:r>
          </a:p>
          <a:p>
            <a:pPr marL="1714500" lvl="4" indent="0">
              <a:buNone/>
            </a:pPr>
            <a:r>
              <a:rPr lang="en-US" sz="3200" dirty="0" smtClean="0">
                <a:latin typeface="Angsana New" panose="02020603050405020304" pitchFamily="18" charset="-34"/>
              </a:rPr>
              <a:t>1.1 </a:t>
            </a:r>
            <a:r>
              <a:rPr lang="en-US" sz="3200" dirty="0">
                <a:latin typeface="Angsana New" panose="02020603050405020304" pitchFamily="18" charset="-34"/>
              </a:rPr>
              <a:t>Organization </a:t>
            </a:r>
            <a:r>
              <a:rPr lang="en-US" sz="3200" dirty="0" smtClean="0">
                <a:latin typeface="Angsana New" panose="02020603050405020304" pitchFamily="18" charset="-34"/>
              </a:rPr>
              <a:t>Domains</a:t>
            </a:r>
          </a:p>
          <a:p>
            <a:pPr marL="1714500" lvl="4" indent="0">
              <a:buNone/>
            </a:pPr>
            <a:r>
              <a:rPr lang="en-US" sz="3200" dirty="0" smtClean="0">
                <a:latin typeface="Angsana New" panose="02020603050405020304" pitchFamily="18" charset="-34"/>
              </a:rPr>
              <a:t>1.2 </a:t>
            </a:r>
            <a:r>
              <a:rPr lang="en-US" sz="3200" dirty="0">
                <a:latin typeface="Angsana New" panose="02020603050405020304" pitchFamily="18" charset="-34"/>
              </a:rPr>
              <a:t>Geographical Domains</a:t>
            </a:r>
          </a:p>
          <a:p>
            <a:endParaRPr lang="th-TH" dirty="0">
              <a:latin typeface="Angsana New" panose="02020603050405020304" pitchFamily="18" charset="-34"/>
            </a:endParaRPr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4353" r="82639" b="29266"/>
          <a:stretch>
            <a:fillRect/>
          </a:stretch>
        </p:blipFill>
        <p:spPr bwMode="auto">
          <a:xfrm>
            <a:off x="7884368" y="194146"/>
            <a:ext cx="10668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01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60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ขอบฟ้า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1124</Words>
  <Application>Microsoft Office PowerPoint</Application>
  <PresentationFormat>นำเสนอทางหน้าจอ (4:3)</PresentationFormat>
  <Paragraphs>171</Paragraphs>
  <Slides>27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27</vt:i4>
      </vt:variant>
    </vt:vector>
  </HeadingPairs>
  <TitlesOfParts>
    <vt:vector size="28" baseType="lpstr">
      <vt:lpstr>Office Theme</vt:lpstr>
      <vt:lpstr>ปฎิบัติการการพัฒนาการออกแบบและ การเขียนโปรแกรมเว็บเพจ  Webpage Design and Programming Workshop (7152306) </vt:lpstr>
      <vt:lpstr>บทที่ 1 เทคโนโลยีอินเตอร์เน็ตและเทคโนโลยีที่เกี่ยวกับเว็บเพจ Webpage Design and Programming Workshop (7152306)      </vt:lpstr>
      <vt:lpstr>ความหมายของอินเทอร์เน็ต (Internet)</vt:lpstr>
      <vt:lpstr>พัฒนาการของอินเทอร์เน็ต</vt:lpstr>
      <vt:lpstr>พัฒนาการของอินเทอร์เน็ต (ต่อ)</vt:lpstr>
      <vt:lpstr>รูปแบบเชื่อมต่ออินเทอร์เน็ต</vt:lpstr>
      <vt:lpstr>ชื่อและเลขที่อยู่ไอพี  </vt:lpstr>
      <vt:lpstr>ชื่อและเลขที่อยู่ไอพี (ต่อ)</vt:lpstr>
      <vt:lpstr>ชื่อและเลขที่อยู่ไอพี (ต่อ)</vt:lpstr>
      <vt:lpstr>ชื่อและเลขที่อยู่ไอพี (ต่อ)</vt:lpstr>
      <vt:lpstr>ชื่อและเลขที่อยู่ไอพี (ต่อ)</vt:lpstr>
      <vt:lpstr>ชื่อและเลขที่อยู่ไอพี (ต่อ)</vt:lpstr>
      <vt:lpstr>ชื่อและเลขที่อยู่ไอพี (ต่อ)</vt:lpstr>
      <vt:lpstr>การประยุกต์ใช้งานอินเทอร์เน็ต</vt:lpstr>
      <vt:lpstr>อินเทอร์เน็ตกับผลกระทบต่อสังคมไทย  </vt:lpstr>
      <vt:lpstr>อินเทอร์เน็ตกับผลกระทบต่อสังคมไทย (ต่อ)  </vt:lpstr>
      <vt:lpstr>เว็บเทคโนโลยี (Web Technology)</vt:lpstr>
      <vt:lpstr>เว็บเทคโนโลยี (Web Technology)</vt:lpstr>
      <vt:lpstr>เว็บเทคโนโลยี (Web Technology)</vt:lpstr>
      <vt:lpstr>เว็บเทคโนโลยี (Web Technology)</vt:lpstr>
      <vt:lpstr>เว็บเทคโนโลยี (Web Technology)</vt:lpstr>
      <vt:lpstr>เว็บเทคโนโลยี (Web Technology)</vt:lpstr>
      <vt:lpstr>เว็บเทคโนโลยี (Web Technology)</vt:lpstr>
      <vt:lpstr>เว็บเทคโนโลยี (Web Technology)</vt:lpstr>
      <vt:lpstr>เว็บเทคโนโลยี (Web Technology)</vt:lpstr>
      <vt:lpstr>เว็บเทคโนโลยี (Web Technology)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Chuleeporn</dc:creator>
  <cp:lastModifiedBy>NPRU</cp:lastModifiedBy>
  <cp:revision>29</cp:revision>
  <dcterms:created xsi:type="dcterms:W3CDTF">2013-05-29T03:47:54Z</dcterms:created>
  <dcterms:modified xsi:type="dcterms:W3CDTF">2016-09-25T04:03:02Z</dcterms:modified>
</cp:coreProperties>
</file>