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2"/>
  </p:notesMasterIdLst>
  <p:sldIdLst>
    <p:sldId id="290" r:id="rId2"/>
    <p:sldId id="300" r:id="rId3"/>
    <p:sldId id="301" r:id="rId4"/>
    <p:sldId id="302" r:id="rId5"/>
    <p:sldId id="303" r:id="rId6"/>
    <p:sldId id="363" r:id="rId7"/>
    <p:sldId id="305" r:id="rId8"/>
    <p:sldId id="306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26" r:id="rId25"/>
    <p:sldId id="327" r:id="rId26"/>
    <p:sldId id="328" r:id="rId27"/>
    <p:sldId id="329" r:id="rId28"/>
    <p:sldId id="330" r:id="rId29"/>
    <p:sldId id="331" r:id="rId30"/>
    <p:sldId id="332" r:id="rId31"/>
    <p:sldId id="333" r:id="rId32"/>
    <p:sldId id="334" r:id="rId33"/>
    <p:sldId id="335" r:id="rId34"/>
    <p:sldId id="336" r:id="rId35"/>
    <p:sldId id="337" r:id="rId36"/>
    <p:sldId id="338" r:id="rId37"/>
    <p:sldId id="339" r:id="rId38"/>
    <p:sldId id="340" r:id="rId39"/>
    <p:sldId id="341" r:id="rId40"/>
    <p:sldId id="342" r:id="rId41"/>
    <p:sldId id="343" r:id="rId42"/>
    <p:sldId id="344" r:id="rId43"/>
    <p:sldId id="345" r:id="rId44"/>
    <p:sldId id="346" r:id="rId45"/>
    <p:sldId id="347" r:id="rId46"/>
    <p:sldId id="348" r:id="rId47"/>
    <p:sldId id="349" r:id="rId48"/>
    <p:sldId id="350" r:id="rId49"/>
    <p:sldId id="351" r:id="rId50"/>
    <p:sldId id="352" r:id="rId51"/>
    <p:sldId id="353" r:id="rId52"/>
    <p:sldId id="354" r:id="rId53"/>
    <p:sldId id="355" r:id="rId54"/>
    <p:sldId id="356" r:id="rId55"/>
    <p:sldId id="357" r:id="rId56"/>
    <p:sldId id="358" r:id="rId57"/>
    <p:sldId id="359" r:id="rId58"/>
    <p:sldId id="360" r:id="rId59"/>
    <p:sldId id="361" r:id="rId60"/>
    <p:sldId id="297" r:id="rId61"/>
  </p:sldIdLst>
  <p:sldSz cx="9144000" cy="6858000" type="screen4x3"/>
  <p:notesSz cx="6858000" cy="9144000"/>
  <p:custDataLst>
    <p:tags r:id="rId63"/>
  </p:custDataLst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9127" autoAdjust="0"/>
  </p:normalViewPr>
  <p:slideViewPr>
    <p:cSldViewPr>
      <p:cViewPr>
        <p:scale>
          <a:sx n="90" d="100"/>
          <a:sy n="90" d="100"/>
        </p:scale>
        <p:origin x="-804" y="-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gs" Target="tags/tag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5A6205-1269-4709-9879-FACEF7F15527}" type="datetimeFigureOut">
              <a:rPr lang="th-TH" smtClean="0"/>
              <a:t>25/09/59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0B4D54-91BB-431A-BE54-BAEB770AFDD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21503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800" b="1">
                <a:solidFill>
                  <a:schemeClr val="tx1"/>
                </a:solidFill>
                <a:latin typeface="Tahoma" pitchFamily="34" charset="0"/>
                <a:cs typeface="FreesiaUPC" pitchFamily="34" charset="-34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ahoma" pitchFamily="34" charset="0"/>
                <a:cs typeface="FreesiaUPC" pitchFamily="34" charset="-34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ahoma" pitchFamily="34" charset="0"/>
                <a:cs typeface="FreesiaUPC" pitchFamily="34" charset="-34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ahoma" pitchFamily="34" charset="0"/>
                <a:cs typeface="FreesiaUPC" pitchFamily="34" charset="-34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ahoma" pitchFamily="34" charset="0"/>
                <a:cs typeface="FreesiaUPC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ahoma" pitchFamily="34" charset="0"/>
                <a:cs typeface="FreesiaUPC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ahoma" pitchFamily="34" charset="0"/>
                <a:cs typeface="FreesiaUPC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ahoma" pitchFamily="34" charset="0"/>
                <a:cs typeface="FreesiaUPC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ahoma" pitchFamily="34" charset="0"/>
                <a:cs typeface="FreesiaUPC" pitchFamily="34" charset="-34"/>
              </a:defRPr>
            </a:lvl9pPr>
          </a:lstStyle>
          <a:p>
            <a:fld id="{EF62EA53-B5F5-4E6A-A184-DB4FEA9E4F77}" type="slidenum">
              <a:rPr lang="en-US" altLang="ko-KR" sz="1200" smtClean="0">
                <a:solidFill>
                  <a:srgbClr val="000000"/>
                </a:solidFill>
              </a:rPr>
              <a:pPr/>
              <a:t>46</a:t>
            </a:fld>
            <a:endParaRPr lang="en-US" altLang="ko-KR" sz="1200" smtClean="0">
              <a:solidFill>
                <a:srgbClr val="000000"/>
              </a:solidFill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altLang="th-TH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592" y="2348880"/>
            <a:ext cx="7772400" cy="1470025"/>
          </a:xfrm>
        </p:spPr>
        <p:txBody>
          <a:bodyPr/>
          <a:lstStyle>
            <a:lvl1pPr>
              <a:defRPr b="1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th-TH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99592" y="4077072"/>
            <a:ext cx="6400800" cy="129614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32771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648072"/>
          </a:xfrm>
        </p:spPr>
        <p:txBody>
          <a:bodyPr>
            <a:noAutofit/>
          </a:bodyPr>
          <a:lstStyle>
            <a:lvl1pPr algn="ctr">
              <a:defRPr sz="4000" b="1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641379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223981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45900-0FB4-41BB-993A-DAE3CCFF5AB8}" type="datetimeFigureOut">
              <a:rPr lang="th-TH" smtClean="0"/>
              <a:t>25/09/59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879C68-9599-4891-BF3E-9B650C7E82A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12814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51520" y="548680"/>
            <a:ext cx="8280920" cy="4536504"/>
          </a:xfrm>
        </p:spPr>
        <p:txBody>
          <a:bodyPr>
            <a:normAutofit/>
          </a:bodyPr>
          <a:lstStyle/>
          <a:p>
            <a:pPr algn="r">
              <a:defRPr/>
            </a:pPr>
            <a:r>
              <a:rPr lang="th-TH" sz="4800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iaUPC" pitchFamily="34" charset="-34"/>
              </a:rPr>
              <a:t>บทที่ </a:t>
            </a:r>
            <a:r>
              <a:rPr lang="en-US" sz="4800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iaUPC" pitchFamily="34" charset="-34"/>
              </a:rPr>
              <a:t>4</a:t>
            </a:r>
            <a:br>
              <a:rPr lang="en-US" sz="4800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iaUPC" pitchFamily="34" charset="-34"/>
              </a:rPr>
            </a:br>
            <a:r>
              <a:rPr lang="th-TH" sz="4800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iaUPC" pitchFamily="34" charset="-34"/>
              </a:rPr>
              <a:t>การสร้างเว็บด้วยภาษา </a:t>
            </a:r>
            <a:r>
              <a:rPr lang="en-US" sz="4800" dirty="0" smtClean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iaUPC" pitchFamily="34" charset="-34"/>
              </a:rPr>
              <a:t>HTML</a:t>
            </a:r>
            <a:r>
              <a:rPr lang="th-TH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th-TH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h-TH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th-TH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h-TH" sz="2000" dirty="0">
                <a:solidFill>
                  <a:schemeClr val="accent5">
                    <a:lumMod val="5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/>
            </a:r>
            <a:br>
              <a:rPr lang="th-TH" sz="2000" dirty="0">
                <a:solidFill>
                  <a:schemeClr val="accent5">
                    <a:lumMod val="5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2000" dirty="0" smtClean="0"/>
              <a:t/>
            </a:r>
            <a:br>
              <a:rPr lang="th-TH" sz="2000" dirty="0" smtClean="0"/>
            </a:br>
            <a:r>
              <a:rPr lang="th-TH" sz="2000" dirty="0"/>
              <a:t/>
            </a:r>
            <a:br>
              <a:rPr lang="th-TH" sz="2000" dirty="0"/>
            </a:br>
            <a:r>
              <a:rPr lang="th-TH" sz="2000" dirty="0" smtClean="0"/>
              <a:t/>
            </a:r>
            <a:br>
              <a:rPr lang="th-TH" sz="2000" dirty="0" smtClean="0"/>
            </a:br>
            <a:endParaRPr lang="th-TH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507077" y="5298301"/>
            <a:ext cx="7746416" cy="27392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Webpage Design and Programming Workshop (7152306)</a:t>
            </a:r>
            <a:r>
              <a:rPr lang="th-TH" sz="2400" dirty="0">
                <a:solidFill>
                  <a:schemeClr val="accent5">
                    <a:lumMod val="5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/>
            </a:r>
            <a:br>
              <a:rPr lang="th-TH" sz="2400" dirty="0">
                <a:solidFill>
                  <a:schemeClr val="accent5">
                    <a:lumMod val="5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2400" dirty="0" smtClean="0">
                <a:solidFill>
                  <a:schemeClr val="accent5">
                    <a:lumMod val="50000"/>
                  </a:schemeClr>
                </a:solidFill>
                <a:latin typeface="Freesia News" pitchFamily="34" charset="-34"/>
                <a:cs typeface="+mj-cs"/>
              </a:rPr>
              <a:t>อาจารย์</a:t>
            </a:r>
            <a:r>
              <a:rPr lang="th-TH" sz="2400" dirty="0">
                <a:solidFill>
                  <a:schemeClr val="accent5">
                    <a:lumMod val="50000"/>
                  </a:schemeClr>
                </a:solidFill>
                <a:latin typeface="Freesia News" pitchFamily="34" charset="-34"/>
                <a:cs typeface="+mj-cs"/>
              </a:rPr>
              <a:t>สุธารัตน์ ชาวนาฟาง</a:t>
            </a:r>
          </a:p>
          <a:p>
            <a:r>
              <a:rPr lang="th-TH" sz="2400" dirty="0">
                <a:solidFill>
                  <a:schemeClr val="accent5">
                    <a:lumMod val="50000"/>
                  </a:schemeClr>
                </a:solidFill>
                <a:latin typeface="Freesia News" pitchFamily="34" charset="-34"/>
                <a:cs typeface="+mj-cs"/>
              </a:rPr>
              <a:t>สาขาวิศวกรรมซอฟต์แวร์ </a:t>
            </a:r>
            <a:r>
              <a:rPr lang="th-TH" sz="2400" dirty="0" smtClean="0">
                <a:solidFill>
                  <a:schemeClr val="accent5">
                    <a:lumMod val="50000"/>
                  </a:schemeClr>
                </a:solidFill>
                <a:latin typeface="Freesia News" pitchFamily="34" charset="-34"/>
                <a:cs typeface="+mj-cs"/>
              </a:rPr>
              <a:t>คณะวิทยาศาสตร์และเทคโนโลยี มหาวิทยาลัย</a:t>
            </a:r>
            <a:r>
              <a:rPr lang="th-TH" sz="2400" dirty="0">
                <a:solidFill>
                  <a:schemeClr val="accent5">
                    <a:lumMod val="50000"/>
                  </a:schemeClr>
                </a:solidFill>
                <a:latin typeface="Freesia News" pitchFamily="34" charset="-34"/>
                <a:cs typeface="+mj-cs"/>
              </a:rPr>
              <a:t>ราชภัฏนครปฐม</a:t>
            </a:r>
          </a:p>
          <a:p>
            <a:endParaRPr lang="th-TH" sz="3200" b="1" dirty="0">
              <a:solidFill>
                <a:schemeClr val="accent5">
                  <a:lumMod val="50000"/>
                </a:schemeClr>
              </a:solidFill>
              <a:cs typeface="+mj-cs"/>
            </a:endParaRPr>
          </a:p>
          <a:p>
            <a:pPr algn="r"/>
            <a:endParaRPr lang="th-TH" sz="3200" b="1" dirty="0">
              <a:cs typeface="+mj-cs"/>
            </a:endParaRPr>
          </a:p>
          <a:p>
            <a:pPr algn="r"/>
            <a:endParaRPr lang="th-TH" sz="3200" dirty="0">
              <a:cs typeface="+mj-cs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348880"/>
            <a:ext cx="3175322" cy="2804868"/>
          </a:xfrm>
          <a:prstGeom prst="rect">
            <a:avLst/>
          </a:prstGeom>
        </p:spPr>
      </p:pic>
      <p:pic>
        <p:nvPicPr>
          <p:cNvPr id="5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4353" r="82639" b="29266"/>
          <a:stretch>
            <a:fillRect/>
          </a:stretch>
        </p:blipFill>
        <p:spPr bwMode="auto">
          <a:xfrm>
            <a:off x="1691680" y="194146"/>
            <a:ext cx="1066800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569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1" name="Title 9"/>
          <p:cNvSpPr>
            <a:spLocks noGrp="1"/>
          </p:cNvSpPr>
          <p:nvPr>
            <p:ph type="title"/>
          </p:nvPr>
        </p:nvSpPr>
        <p:spPr>
          <a:xfrm>
            <a:off x="563563" y="304800"/>
            <a:ext cx="7970837" cy="692150"/>
          </a:xfrm>
        </p:spPr>
        <p:txBody>
          <a:bodyPr/>
          <a:lstStyle/>
          <a:p>
            <a:r>
              <a:rPr lang="en-US" altLang="th-TH" sz="4400" dirty="0" smtClean="0">
                <a:solidFill>
                  <a:schemeClr val="accent4">
                    <a:lumMod val="75000"/>
                  </a:schemeClr>
                </a:solidFill>
              </a:rPr>
              <a:t> 1. </a:t>
            </a:r>
            <a:r>
              <a:rPr lang="th-TH" altLang="th-TH" sz="4400" dirty="0" smtClean="0">
                <a:solidFill>
                  <a:schemeClr val="accent4">
                    <a:lumMod val="75000"/>
                  </a:schemeClr>
                </a:solidFill>
              </a:rPr>
              <a:t>การกำหนดลักษณะข้อความ</a:t>
            </a:r>
            <a:endParaRPr lang="en-US" altLang="th-TH" sz="4400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0" y="6477000"/>
            <a:ext cx="3200400" cy="2667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latinLnBrk="1" hangingPunct="1">
              <a:defRPr/>
            </a:pPr>
            <a:r>
              <a:rPr lang="en-US" sz="1100" b="0" dirty="0">
                <a:solidFill>
                  <a:schemeClr val="bg1"/>
                </a:solidFill>
                <a:latin typeface="Freesia News" pitchFamily="34" charset="-34"/>
                <a:cs typeface="Freesia News" pitchFamily="34" charset="-34"/>
              </a:rPr>
              <a:t>Webpage Design and Programming Workshop</a:t>
            </a:r>
            <a:endParaRPr kumimoji="1" lang="en-US" sz="1100" b="0" dirty="0">
              <a:solidFill>
                <a:schemeClr val="bg1"/>
              </a:solidFill>
              <a:latin typeface="굴림" pitchFamily="50" charset="-127"/>
            </a:endParaRPr>
          </a:p>
        </p:txBody>
      </p:sp>
      <p:pic>
        <p:nvPicPr>
          <p:cNvPr id="23560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4353" r="82639" b="29266"/>
          <a:stretch>
            <a:fillRect/>
          </a:stretch>
        </p:blipFill>
        <p:spPr bwMode="auto">
          <a:xfrm>
            <a:off x="8001000" y="0"/>
            <a:ext cx="1066800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ontent Placeholder 10"/>
          <p:cNvSpPr txBox="1">
            <a:spLocks/>
          </p:cNvSpPr>
          <p:nvPr/>
        </p:nvSpPr>
        <p:spPr bwMode="auto">
          <a:xfrm>
            <a:off x="611188" y="1144488"/>
            <a:ext cx="80772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u"/>
              <a:defRPr kumimoji="1" sz="2800">
                <a:solidFill>
                  <a:schemeClr val="tx2"/>
                </a:solidFill>
                <a:latin typeface="+mn-lt"/>
                <a:ea typeface="Gulim" pitchFamily="34" charset="-127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400">
                <a:solidFill>
                  <a:srgbClr val="000000"/>
                </a:solidFill>
                <a:latin typeface="+mn-lt"/>
                <a:ea typeface="Gulim" pitchFamily="34" charset="-127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kumimoji="1" sz="2400">
                <a:solidFill>
                  <a:srgbClr val="000000"/>
                </a:solidFill>
                <a:latin typeface="+mn-lt"/>
                <a:ea typeface="Gulim" pitchFamily="34" charset="-127"/>
              </a:defRPr>
            </a:lvl3pPr>
            <a:lvl4pPr marL="15621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400">
                <a:solidFill>
                  <a:srgbClr val="000000"/>
                </a:solidFill>
                <a:latin typeface="+mn-lt"/>
                <a:ea typeface="Gulim" pitchFamily="34" charset="-127"/>
              </a:defRPr>
            </a:lvl4pPr>
            <a:lvl5pPr marL="1981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kumimoji="1" sz="2400">
                <a:solidFill>
                  <a:srgbClr val="000000"/>
                </a:solidFill>
                <a:latin typeface="+mn-lt"/>
                <a:ea typeface="Gulim" pitchFamily="34" charset="-127"/>
              </a:defRPr>
            </a:lvl5pPr>
            <a:lvl6pPr marL="24384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kumimoji="1" sz="2400">
                <a:solidFill>
                  <a:srgbClr val="000000"/>
                </a:solidFill>
                <a:latin typeface="+mn-lt"/>
                <a:ea typeface="+mn-ea"/>
              </a:defRPr>
            </a:lvl6pPr>
            <a:lvl7pPr marL="28956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kumimoji="1" sz="2400">
                <a:solidFill>
                  <a:srgbClr val="000000"/>
                </a:solidFill>
                <a:latin typeface="+mn-lt"/>
                <a:ea typeface="+mn-ea"/>
              </a:defRPr>
            </a:lvl7pPr>
            <a:lvl8pPr marL="33528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kumimoji="1" sz="2400">
                <a:solidFill>
                  <a:srgbClr val="000000"/>
                </a:solidFill>
                <a:latin typeface="+mn-lt"/>
                <a:ea typeface="+mn-ea"/>
              </a:defRPr>
            </a:lvl8pPr>
            <a:lvl9pPr marL="3810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kumimoji="1" sz="24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>
              <a:buFont typeface="Wingdings" pitchFamily="2" charset="2"/>
              <a:buNone/>
              <a:defRPr/>
            </a:pPr>
            <a:r>
              <a:rPr lang="th-TH" u="sng" dirty="0" smtClean="0">
                <a:solidFill>
                  <a:srgbClr val="FF0000"/>
                </a:solidFill>
              </a:rPr>
              <a:t>การ</a:t>
            </a:r>
            <a:r>
              <a:rPr lang="th-TH" u="sng" dirty="0">
                <a:solidFill>
                  <a:srgbClr val="FF0000"/>
                </a:solidFill>
              </a:rPr>
              <a:t>กำหนดรูปแบบของตัวอักษร </a:t>
            </a:r>
            <a:endParaRPr lang="th-TH" u="sng" dirty="0" smtClean="0">
              <a:solidFill>
                <a:srgbClr val="FF0000"/>
              </a:solidFill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th-TH" b="0" dirty="0"/>
              <a:t>รูปแบบ</a:t>
            </a:r>
            <a:r>
              <a:rPr lang="th-TH" b="0" dirty="0" smtClean="0"/>
              <a:t>คำสั่ง</a:t>
            </a:r>
            <a:endParaRPr lang="th-TH" u="sng" dirty="0" smtClean="0">
              <a:solidFill>
                <a:srgbClr val="FF0000"/>
              </a:solidFill>
            </a:endParaRPr>
          </a:p>
        </p:txBody>
      </p:sp>
      <p:sp>
        <p:nvSpPr>
          <p:cNvPr id="3" name="พับมุม 2"/>
          <p:cNvSpPr/>
          <p:nvPr/>
        </p:nvSpPr>
        <p:spPr bwMode="auto">
          <a:xfrm>
            <a:off x="725488" y="2276872"/>
            <a:ext cx="7772400" cy="533400"/>
          </a:xfrm>
          <a:prstGeom prst="foldedCorner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 eaLnBrk="1" latinLnBrk="1" hangingPunct="1">
              <a:defRPr/>
            </a:pPr>
            <a:r>
              <a:rPr lang="en-US" sz="2800" b="0" dirty="0"/>
              <a:t>&lt;FONT FACE="font name </a:t>
            </a:r>
            <a:r>
              <a:rPr lang="th-TH" sz="2800" b="0" dirty="0"/>
              <a:t>หรือ </a:t>
            </a:r>
            <a:r>
              <a:rPr lang="en-US" sz="2800" b="0" dirty="0"/>
              <a:t>typeface"&gt;..........&lt;/FONT&gt;</a:t>
            </a:r>
          </a:p>
        </p:txBody>
      </p:sp>
      <p:sp>
        <p:nvSpPr>
          <p:cNvPr id="23564" name="สี่เหลี่ยมผืนผ้า 4"/>
          <p:cNvSpPr>
            <a:spLocks noChangeArrowheads="1"/>
          </p:cNvSpPr>
          <p:nvPr/>
        </p:nvSpPr>
        <p:spPr bwMode="auto">
          <a:xfrm>
            <a:off x="717550" y="3140968"/>
            <a:ext cx="781685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th-TH" sz="2400" b="0" dirty="0"/>
              <a:t>&lt;HTML</a:t>
            </a:r>
            <a:r>
              <a:rPr lang="en-US" altLang="th-TH" sz="2400" b="0" dirty="0" smtClean="0"/>
              <a:t>&gt;&lt;</a:t>
            </a:r>
            <a:r>
              <a:rPr lang="en-US" altLang="th-TH" sz="2400" b="0" dirty="0"/>
              <a:t>HEAD&gt;</a:t>
            </a:r>
          </a:p>
          <a:p>
            <a:r>
              <a:rPr lang="en-US" altLang="th-TH" sz="2400" b="0" dirty="0"/>
              <a:t>&lt;TITLE&gt;FONT FACE &lt;/TITLE&gt;&lt;/HEAD&gt;</a:t>
            </a:r>
          </a:p>
          <a:p>
            <a:r>
              <a:rPr lang="en-US" altLang="th-TH" sz="2400" b="0" dirty="0"/>
              <a:t>&lt;BODY&gt;</a:t>
            </a:r>
          </a:p>
          <a:p>
            <a:r>
              <a:rPr lang="en-US" altLang="th-TH" sz="2400" b="0" dirty="0"/>
              <a:t>	</a:t>
            </a:r>
            <a:r>
              <a:rPr lang="th-TH" altLang="th-TH" sz="2400" b="0" dirty="0"/>
              <a:t>ชนิดของฟอนต์ปกติ </a:t>
            </a:r>
            <a:r>
              <a:rPr lang="en-US" altLang="th-TH" sz="2400" b="0" dirty="0"/>
              <a:t>&lt;BR&gt;</a:t>
            </a:r>
          </a:p>
          <a:p>
            <a:r>
              <a:rPr lang="en-US" altLang="th-TH" sz="2400" b="0" dirty="0"/>
              <a:t>	&lt;font face ="MS Sans Serif"&gt;</a:t>
            </a:r>
            <a:r>
              <a:rPr lang="th-TH" altLang="th-TH" sz="2400" b="0" dirty="0"/>
              <a:t> ฟอนต์ชื่อ </a:t>
            </a:r>
            <a:r>
              <a:rPr lang="en-US" altLang="th-TH" sz="2400" b="0" dirty="0"/>
              <a:t>MS Sans Serif &lt;/font&gt;&lt;BR&gt;</a:t>
            </a:r>
          </a:p>
          <a:p>
            <a:r>
              <a:rPr lang="en-US" altLang="th-TH" sz="2400" b="0" dirty="0"/>
              <a:t>	&lt;font face = "Tahoma"&gt; </a:t>
            </a:r>
            <a:r>
              <a:rPr lang="th-TH" altLang="th-TH" sz="2400" b="0" dirty="0"/>
              <a:t>ฟอนต์ชื่อ </a:t>
            </a:r>
            <a:r>
              <a:rPr lang="en-US" altLang="th-TH" sz="2400" b="0" dirty="0"/>
              <a:t>Tahoma &lt;/font&gt;</a:t>
            </a:r>
          </a:p>
          <a:p>
            <a:r>
              <a:rPr lang="en-US" altLang="th-TH" sz="2400" b="0" dirty="0"/>
              <a:t>&lt;/BODY&gt;</a:t>
            </a:r>
          </a:p>
          <a:p>
            <a:r>
              <a:rPr lang="en-US" altLang="th-TH" sz="2400" b="0" dirty="0"/>
              <a:t>&lt;/HTML&gt;</a:t>
            </a:r>
          </a:p>
        </p:txBody>
      </p:sp>
      <p:sp>
        <p:nvSpPr>
          <p:cNvPr id="23565" name="สี่เหลี่ยมผืนผ้า 5"/>
          <p:cNvSpPr>
            <a:spLocks noChangeArrowheads="1"/>
          </p:cNvSpPr>
          <p:nvPr/>
        </p:nvSpPr>
        <p:spPr bwMode="auto">
          <a:xfrm>
            <a:off x="725488" y="3140968"/>
            <a:ext cx="7158880" cy="3046988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latinLnBrk="1" hangingPunct="1"/>
            <a:endParaRPr kumimoji="1" lang="th-TH" altLang="th-TH" b="0">
              <a:latin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3053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5" name="Title 9"/>
          <p:cNvSpPr>
            <a:spLocks noGrp="1"/>
          </p:cNvSpPr>
          <p:nvPr>
            <p:ph type="title"/>
          </p:nvPr>
        </p:nvSpPr>
        <p:spPr>
          <a:xfrm>
            <a:off x="563563" y="304800"/>
            <a:ext cx="7970837" cy="692150"/>
          </a:xfrm>
        </p:spPr>
        <p:txBody>
          <a:bodyPr/>
          <a:lstStyle/>
          <a:p>
            <a:r>
              <a:rPr lang="en-US" altLang="th-TH" sz="4400" dirty="0" smtClean="0">
                <a:solidFill>
                  <a:schemeClr val="accent4">
                    <a:lumMod val="75000"/>
                  </a:schemeClr>
                </a:solidFill>
              </a:rPr>
              <a:t> 1. </a:t>
            </a:r>
            <a:r>
              <a:rPr lang="th-TH" altLang="th-TH" sz="4400" dirty="0" smtClean="0">
                <a:solidFill>
                  <a:schemeClr val="accent4">
                    <a:lumMod val="75000"/>
                  </a:schemeClr>
                </a:solidFill>
              </a:rPr>
              <a:t>การกำหนดลักษณะข้อความ</a:t>
            </a:r>
            <a:endParaRPr lang="en-US" altLang="th-TH" sz="4400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0" y="6477000"/>
            <a:ext cx="3200400" cy="2667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latinLnBrk="1" hangingPunct="1">
              <a:defRPr/>
            </a:pPr>
            <a:r>
              <a:rPr lang="en-US" sz="1100" b="0" dirty="0">
                <a:solidFill>
                  <a:schemeClr val="bg1"/>
                </a:solidFill>
                <a:latin typeface="Freesia News" pitchFamily="34" charset="-34"/>
                <a:cs typeface="Freesia News" pitchFamily="34" charset="-34"/>
              </a:rPr>
              <a:t>Webpage Design and Programming Workshop</a:t>
            </a:r>
            <a:endParaRPr kumimoji="1" lang="en-US" sz="1100" b="0" dirty="0">
              <a:solidFill>
                <a:schemeClr val="bg1"/>
              </a:solidFill>
              <a:latin typeface="굴림" pitchFamily="50" charset="-127"/>
            </a:endParaRPr>
          </a:p>
        </p:txBody>
      </p:sp>
      <p:pic>
        <p:nvPicPr>
          <p:cNvPr id="24584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4353" r="82639" b="29266"/>
          <a:stretch>
            <a:fillRect/>
          </a:stretch>
        </p:blipFill>
        <p:spPr bwMode="auto">
          <a:xfrm>
            <a:off x="8001000" y="0"/>
            <a:ext cx="1066800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ontent Placeholder 10"/>
          <p:cNvSpPr txBox="1">
            <a:spLocks/>
          </p:cNvSpPr>
          <p:nvPr/>
        </p:nvSpPr>
        <p:spPr bwMode="auto">
          <a:xfrm>
            <a:off x="611188" y="1447800"/>
            <a:ext cx="80772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u"/>
              <a:defRPr kumimoji="1" sz="2800">
                <a:solidFill>
                  <a:schemeClr val="tx2"/>
                </a:solidFill>
                <a:latin typeface="+mn-lt"/>
                <a:ea typeface="Gulim" pitchFamily="34" charset="-127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400">
                <a:solidFill>
                  <a:srgbClr val="000000"/>
                </a:solidFill>
                <a:latin typeface="+mn-lt"/>
                <a:ea typeface="Gulim" pitchFamily="34" charset="-127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kumimoji="1" sz="2400">
                <a:solidFill>
                  <a:srgbClr val="000000"/>
                </a:solidFill>
                <a:latin typeface="+mn-lt"/>
                <a:ea typeface="Gulim" pitchFamily="34" charset="-127"/>
              </a:defRPr>
            </a:lvl3pPr>
            <a:lvl4pPr marL="15621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400">
                <a:solidFill>
                  <a:srgbClr val="000000"/>
                </a:solidFill>
                <a:latin typeface="+mn-lt"/>
                <a:ea typeface="Gulim" pitchFamily="34" charset="-127"/>
              </a:defRPr>
            </a:lvl4pPr>
            <a:lvl5pPr marL="1981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kumimoji="1" sz="2400">
                <a:solidFill>
                  <a:srgbClr val="000000"/>
                </a:solidFill>
                <a:latin typeface="+mn-lt"/>
                <a:ea typeface="Gulim" pitchFamily="34" charset="-127"/>
              </a:defRPr>
            </a:lvl5pPr>
            <a:lvl6pPr marL="24384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kumimoji="1" sz="2400">
                <a:solidFill>
                  <a:srgbClr val="000000"/>
                </a:solidFill>
                <a:latin typeface="+mn-lt"/>
                <a:ea typeface="+mn-ea"/>
              </a:defRPr>
            </a:lvl6pPr>
            <a:lvl7pPr marL="28956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kumimoji="1" sz="2400">
                <a:solidFill>
                  <a:srgbClr val="000000"/>
                </a:solidFill>
                <a:latin typeface="+mn-lt"/>
                <a:ea typeface="+mn-ea"/>
              </a:defRPr>
            </a:lvl7pPr>
            <a:lvl8pPr marL="33528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kumimoji="1" sz="2400">
                <a:solidFill>
                  <a:srgbClr val="000000"/>
                </a:solidFill>
                <a:latin typeface="+mn-lt"/>
                <a:ea typeface="+mn-ea"/>
              </a:defRPr>
            </a:lvl8pPr>
            <a:lvl9pPr marL="3810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kumimoji="1" sz="24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>
              <a:buFont typeface="Wingdings" pitchFamily="2" charset="2"/>
              <a:buNone/>
              <a:defRPr/>
            </a:pPr>
            <a:r>
              <a:rPr lang="th-TH" u="sng" dirty="0" smtClean="0">
                <a:solidFill>
                  <a:srgbClr val="FF0000"/>
                </a:solidFill>
              </a:rPr>
              <a:t>การ</a:t>
            </a:r>
            <a:r>
              <a:rPr lang="th-TH" u="sng" dirty="0">
                <a:solidFill>
                  <a:srgbClr val="FF0000"/>
                </a:solidFill>
              </a:rPr>
              <a:t>กำหนดข้อความลักษณะหัวเรื่อง </a:t>
            </a:r>
            <a:r>
              <a:rPr lang="th-TH" u="sng" dirty="0" smtClean="0">
                <a:solidFill>
                  <a:srgbClr val="FF0000"/>
                </a:solidFill>
              </a:rPr>
              <a:t>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th-TH" b="0" dirty="0" smtClean="0"/>
              <a:t>รูปแบบคำสั่ง</a:t>
            </a:r>
            <a:endParaRPr lang="en-US" b="0" dirty="0" smtClean="0"/>
          </a:p>
          <a:p>
            <a:pPr marL="0" indent="0">
              <a:buFont typeface="Wingdings" pitchFamily="2" charset="2"/>
              <a:buNone/>
              <a:defRPr/>
            </a:pPr>
            <a:endParaRPr lang="th-TH" u="sng" dirty="0" smtClean="0">
              <a:solidFill>
                <a:srgbClr val="FF0000"/>
              </a:solidFill>
            </a:endParaRPr>
          </a:p>
        </p:txBody>
      </p:sp>
      <p:sp>
        <p:nvSpPr>
          <p:cNvPr id="3" name="พับมุม 2"/>
          <p:cNvSpPr/>
          <p:nvPr/>
        </p:nvSpPr>
        <p:spPr bwMode="auto">
          <a:xfrm>
            <a:off x="725488" y="2420888"/>
            <a:ext cx="7772400" cy="533400"/>
          </a:xfrm>
          <a:prstGeom prst="foldedCorner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sz="2800" b="0" dirty="0"/>
              <a:t>&lt;</a:t>
            </a:r>
            <a:r>
              <a:rPr lang="en-US" sz="2800" b="0" dirty="0" err="1"/>
              <a:t>Hn</a:t>
            </a:r>
            <a:r>
              <a:rPr lang="en-US" sz="2800" b="0" dirty="0"/>
              <a:t>&gt;....Heading Text ... &lt;/</a:t>
            </a:r>
            <a:r>
              <a:rPr lang="en-US" sz="2800" b="0" dirty="0" err="1"/>
              <a:t>Hn</a:t>
            </a:r>
            <a:r>
              <a:rPr lang="en-US" sz="2800" b="0" dirty="0"/>
              <a:t>&gt;</a:t>
            </a:r>
          </a:p>
        </p:txBody>
      </p:sp>
      <p:sp>
        <p:nvSpPr>
          <p:cNvPr id="24588" name="สี่เหลี่ยมผืนผ้า 4"/>
          <p:cNvSpPr>
            <a:spLocks noChangeArrowheads="1"/>
          </p:cNvSpPr>
          <p:nvPr/>
        </p:nvSpPr>
        <p:spPr bwMode="auto">
          <a:xfrm>
            <a:off x="717550" y="3140968"/>
            <a:ext cx="7816850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th-TH" b="0" dirty="0"/>
              <a:t>&lt;</a:t>
            </a:r>
            <a:r>
              <a:rPr lang="en-US" altLang="th-TH" sz="2400" b="0" dirty="0"/>
              <a:t>body&gt;</a:t>
            </a:r>
          </a:p>
          <a:p>
            <a:r>
              <a:rPr lang="en-US" altLang="th-TH" sz="2400" b="0" dirty="0"/>
              <a:t>&lt;h1&gt;</a:t>
            </a:r>
            <a:r>
              <a:rPr lang="th-TH" altLang="th-TH" sz="2400" b="0" dirty="0"/>
              <a:t>หัวเรื่อง ที่มีค่า </a:t>
            </a:r>
            <a:r>
              <a:rPr lang="en-US" altLang="th-TH" sz="2400" b="0" dirty="0"/>
              <a:t>n </a:t>
            </a:r>
            <a:r>
              <a:rPr lang="th-TH" altLang="th-TH" sz="2400" b="0" dirty="0"/>
              <a:t>เป็น </a:t>
            </a:r>
            <a:r>
              <a:rPr lang="en-US" altLang="th-TH" sz="2400" b="0" dirty="0"/>
              <a:t>1&lt;/h1&gt;</a:t>
            </a:r>
          </a:p>
          <a:p>
            <a:r>
              <a:rPr lang="en-US" altLang="th-TH" sz="2400" b="0" dirty="0"/>
              <a:t>&lt;h2&gt;</a:t>
            </a:r>
            <a:r>
              <a:rPr lang="th-TH" altLang="th-TH" sz="2400" b="0" dirty="0"/>
              <a:t>หัวเรื่อง ที่มีค่า </a:t>
            </a:r>
            <a:r>
              <a:rPr lang="en-US" altLang="th-TH" sz="2400" b="0" dirty="0"/>
              <a:t>n </a:t>
            </a:r>
            <a:r>
              <a:rPr lang="th-TH" altLang="th-TH" sz="2400" b="0" dirty="0"/>
              <a:t>เป็น </a:t>
            </a:r>
            <a:r>
              <a:rPr lang="en-US" altLang="th-TH" sz="2400" b="0" dirty="0"/>
              <a:t>2&lt;/h2&gt;</a:t>
            </a:r>
          </a:p>
          <a:p>
            <a:r>
              <a:rPr lang="en-US" altLang="th-TH" sz="2400" b="0" dirty="0"/>
              <a:t>&lt;h3&gt;</a:t>
            </a:r>
            <a:r>
              <a:rPr lang="th-TH" altLang="th-TH" sz="2400" b="0" dirty="0"/>
              <a:t>หัวเรื่อง ที่มีค่า </a:t>
            </a:r>
            <a:r>
              <a:rPr lang="en-US" altLang="th-TH" sz="2400" b="0" dirty="0"/>
              <a:t>n </a:t>
            </a:r>
            <a:r>
              <a:rPr lang="th-TH" altLang="th-TH" sz="2400" b="0" dirty="0"/>
              <a:t>เป็น </a:t>
            </a:r>
            <a:r>
              <a:rPr lang="en-US" altLang="th-TH" sz="2400" b="0" dirty="0"/>
              <a:t>3&lt;/h3&gt;</a:t>
            </a:r>
          </a:p>
          <a:p>
            <a:r>
              <a:rPr lang="en-US" altLang="th-TH" sz="2400" b="0" dirty="0"/>
              <a:t>&lt;h4&gt;</a:t>
            </a:r>
            <a:r>
              <a:rPr lang="th-TH" altLang="th-TH" sz="2400" b="0" dirty="0"/>
              <a:t>หัวเรื่อง ที่มีค่า </a:t>
            </a:r>
            <a:r>
              <a:rPr lang="en-US" altLang="th-TH" sz="2400" b="0" dirty="0"/>
              <a:t>n </a:t>
            </a:r>
            <a:r>
              <a:rPr lang="th-TH" altLang="th-TH" sz="2400" b="0" dirty="0"/>
              <a:t>เป็น </a:t>
            </a:r>
            <a:r>
              <a:rPr lang="en-US" altLang="th-TH" sz="2400" b="0" dirty="0"/>
              <a:t>4&lt;/h4&gt;</a:t>
            </a:r>
          </a:p>
          <a:p>
            <a:r>
              <a:rPr lang="en-US" altLang="th-TH" sz="2400" b="0" dirty="0"/>
              <a:t>&lt;h5&gt;</a:t>
            </a:r>
            <a:r>
              <a:rPr lang="th-TH" altLang="th-TH" sz="2400" b="0" dirty="0"/>
              <a:t>หัวเรื่อง ที่มีค่า </a:t>
            </a:r>
            <a:r>
              <a:rPr lang="en-US" altLang="th-TH" sz="2400" b="0" dirty="0"/>
              <a:t>n </a:t>
            </a:r>
            <a:r>
              <a:rPr lang="th-TH" altLang="th-TH" sz="2400" b="0" dirty="0"/>
              <a:t>เป็น </a:t>
            </a:r>
            <a:r>
              <a:rPr lang="en-US" altLang="th-TH" sz="2400" b="0" dirty="0"/>
              <a:t>5&lt;/h5&gt;</a:t>
            </a:r>
          </a:p>
          <a:p>
            <a:r>
              <a:rPr lang="en-US" altLang="th-TH" sz="2400" b="0" dirty="0"/>
              <a:t>&lt;h6&gt;</a:t>
            </a:r>
            <a:r>
              <a:rPr lang="th-TH" altLang="th-TH" sz="2400" b="0" dirty="0"/>
              <a:t>หัวเรื่อง ที่มีค่า </a:t>
            </a:r>
            <a:r>
              <a:rPr lang="en-US" altLang="th-TH" sz="2400" b="0" dirty="0"/>
              <a:t>n </a:t>
            </a:r>
            <a:r>
              <a:rPr lang="th-TH" altLang="th-TH" sz="2400" b="0" dirty="0"/>
              <a:t>เป็น </a:t>
            </a:r>
            <a:r>
              <a:rPr lang="en-US" altLang="th-TH" sz="2400" b="0" dirty="0"/>
              <a:t>6&lt;/h6&gt;</a:t>
            </a:r>
          </a:p>
          <a:p>
            <a:r>
              <a:rPr lang="en-US" altLang="th-TH" b="0" dirty="0"/>
              <a:t>&lt;/body&gt;</a:t>
            </a:r>
          </a:p>
        </p:txBody>
      </p:sp>
      <p:sp>
        <p:nvSpPr>
          <p:cNvPr id="24589" name="สี่เหลี่ยมผืนผ้า 5"/>
          <p:cNvSpPr>
            <a:spLocks noChangeArrowheads="1"/>
          </p:cNvSpPr>
          <p:nvPr/>
        </p:nvSpPr>
        <p:spPr bwMode="auto">
          <a:xfrm>
            <a:off x="725488" y="3140968"/>
            <a:ext cx="4456112" cy="3120008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latinLnBrk="1" hangingPunct="1"/>
            <a:endParaRPr kumimoji="1" lang="th-TH" altLang="th-TH" b="0">
              <a:latin typeface="Gulim" pitchFamily="34" charset="-127"/>
            </a:endParaRPr>
          </a:p>
        </p:txBody>
      </p:sp>
      <p:pic>
        <p:nvPicPr>
          <p:cNvPr id="24590" name="Picture 1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r="60147" b="-6271"/>
          <a:stretch>
            <a:fillRect/>
          </a:stretch>
        </p:blipFill>
        <p:spPr bwMode="auto">
          <a:xfrm>
            <a:off x="5360988" y="3140968"/>
            <a:ext cx="3124200" cy="23082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436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9" name="Title 9"/>
          <p:cNvSpPr>
            <a:spLocks noGrp="1"/>
          </p:cNvSpPr>
          <p:nvPr>
            <p:ph type="title"/>
          </p:nvPr>
        </p:nvSpPr>
        <p:spPr>
          <a:xfrm>
            <a:off x="563563" y="304800"/>
            <a:ext cx="7970837" cy="692150"/>
          </a:xfrm>
        </p:spPr>
        <p:txBody>
          <a:bodyPr/>
          <a:lstStyle/>
          <a:p>
            <a:r>
              <a:rPr lang="en-US" altLang="th-TH" sz="4400" dirty="0" smtClean="0">
                <a:solidFill>
                  <a:schemeClr val="accent4">
                    <a:lumMod val="75000"/>
                  </a:schemeClr>
                </a:solidFill>
              </a:rPr>
              <a:t> 1. </a:t>
            </a:r>
            <a:r>
              <a:rPr lang="th-TH" altLang="th-TH" sz="4400" dirty="0" smtClean="0">
                <a:solidFill>
                  <a:schemeClr val="accent4">
                    <a:lumMod val="75000"/>
                  </a:schemeClr>
                </a:solidFill>
              </a:rPr>
              <a:t>การกำหนดลักษณะข้อความ</a:t>
            </a:r>
            <a:endParaRPr lang="en-US" altLang="th-TH" sz="4400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0" y="6477000"/>
            <a:ext cx="3200400" cy="2667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latinLnBrk="1" hangingPunct="1">
              <a:defRPr/>
            </a:pPr>
            <a:r>
              <a:rPr lang="en-US" sz="1100" b="0" dirty="0">
                <a:solidFill>
                  <a:schemeClr val="bg1"/>
                </a:solidFill>
                <a:latin typeface="Freesia News" pitchFamily="34" charset="-34"/>
                <a:cs typeface="Freesia News" pitchFamily="34" charset="-34"/>
              </a:rPr>
              <a:t>Webpage Design and Programming Workshop</a:t>
            </a:r>
            <a:endParaRPr kumimoji="1" lang="en-US" sz="1100" b="0" dirty="0">
              <a:solidFill>
                <a:schemeClr val="bg1"/>
              </a:solidFill>
              <a:latin typeface="굴림" pitchFamily="50" charset="-127"/>
            </a:endParaRPr>
          </a:p>
        </p:txBody>
      </p:sp>
      <p:pic>
        <p:nvPicPr>
          <p:cNvPr id="2560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4353" r="82639" b="29266"/>
          <a:stretch>
            <a:fillRect/>
          </a:stretch>
        </p:blipFill>
        <p:spPr bwMode="auto">
          <a:xfrm>
            <a:off x="8001000" y="0"/>
            <a:ext cx="1066800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ontent Placeholder 10"/>
          <p:cNvSpPr txBox="1">
            <a:spLocks/>
          </p:cNvSpPr>
          <p:nvPr/>
        </p:nvSpPr>
        <p:spPr bwMode="auto">
          <a:xfrm>
            <a:off x="611188" y="1447800"/>
            <a:ext cx="80772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u"/>
              <a:defRPr kumimoji="1" sz="2800">
                <a:solidFill>
                  <a:schemeClr val="tx2"/>
                </a:solidFill>
                <a:latin typeface="+mn-lt"/>
                <a:ea typeface="Gulim" pitchFamily="34" charset="-127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400">
                <a:solidFill>
                  <a:srgbClr val="000000"/>
                </a:solidFill>
                <a:latin typeface="+mn-lt"/>
                <a:ea typeface="Gulim" pitchFamily="34" charset="-127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kumimoji="1" sz="2400">
                <a:solidFill>
                  <a:srgbClr val="000000"/>
                </a:solidFill>
                <a:latin typeface="+mn-lt"/>
                <a:ea typeface="Gulim" pitchFamily="34" charset="-127"/>
              </a:defRPr>
            </a:lvl3pPr>
            <a:lvl4pPr marL="15621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400">
                <a:solidFill>
                  <a:srgbClr val="000000"/>
                </a:solidFill>
                <a:latin typeface="+mn-lt"/>
                <a:ea typeface="Gulim" pitchFamily="34" charset="-127"/>
              </a:defRPr>
            </a:lvl4pPr>
            <a:lvl5pPr marL="1981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kumimoji="1" sz="2400">
                <a:solidFill>
                  <a:srgbClr val="000000"/>
                </a:solidFill>
                <a:latin typeface="+mn-lt"/>
                <a:ea typeface="Gulim" pitchFamily="34" charset="-127"/>
              </a:defRPr>
            </a:lvl5pPr>
            <a:lvl6pPr marL="24384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kumimoji="1" sz="2400">
                <a:solidFill>
                  <a:srgbClr val="000000"/>
                </a:solidFill>
                <a:latin typeface="+mn-lt"/>
                <a:ea typeface="+mn-ea"/>
              </a:defRPr>
            </a:lvl6pPr>
            <a:lvl7pPr marL="28956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kumimoji="1" sz="2400">
                <a:solidFill>
                  <a:srgbClr val="000000"/>
                </a:solidFill>
                <a:latin typeface="+mn-lt"/>
                <a:ea typeface="+mn-ea"/>
              </a:defRPr>
            </a:lvl7pPr>
            <a:lvl8pPr marL="33528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kumimoji="1" sz="2400">
                <a:solidFill>
                  <a:srgbClr val="000000"/>
                </a:solidFill>
                <a:latin typeface="+mn-lt"/>
                <a:ea typeface="+mn-ea"/>
              </a:defRPr>
            </a:lvl8pPr>
            <a:lvl9pPr marL="3810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kumimoji="1" sz="24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>
              <a:buFont typeface="Wingdings" pitchFamily="2" charset="2"/>
              <a:buNone/>
              <a:defRPr/>
            </a:pPr>
            <a:r>
              <a:rPr lang="th-TH" u="sng" dirty="0" smtClean="0">
                <a:solidFill>
                  <a:srgbClr val="FF0000"/>
                </a:solidFill>
              </a:rPr>
              <a:t>การ</a:t>
            </a:r>
            <a:r>
              <a:rPr lang="th-TH" u="sng" dirty="0">
                <a:solidFill>
                  <a:srgbClr val="FF0000"/>
                </a:solidFill>
              </a:rPr>
              <a:t>กำหนดขนาดของตัวอักษร </a:t>
            </a:r>
            <a:endParaRPr lang="th-TH" u="sng" dirty="0" smtClean="0">
              <a:solidFill>
                <a:srgbClr val="FF0000"/>
              </a:solidFill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th-TH" i="1" dirty="0"/>
              <a:t>กำหนดเป็นตัวเลข </a:t>
            </a:r>
            <a:r>
              <a:rPr lang="th-TH" b="0" dirty="0" smtClean="0"/>
              <a:t>รูปแบบคำสั่ง</a:t>
            </a:r>
            <a:endParaRPr lang="en-US" b="0" dirty="0" smtClean="0"/>
          </a:p>
          <a:p>
            <a:pPr marL="0" indent="0">
              <a:buFont typeface="Wingdings" pitchFamily="2" charset="2"/>
              <a:buNone/>
              <a:defRPr/>
            </a:pPr>
            <a:endParaRPr lang="th-TH" u="sng" dirty="0" smtClean="0">
              <a:solidFill>
                <a:srgbClr val="FF0000"/>
              </a:solidFill>
            </a:endParaRPr>
          </a:p>
        </p:txBody>
      </p:sp>
      <p:sp>
        <p:nvSpPr>
          <p:cNvPr id="3" name="พับมุม 2"/>
          <p:cNvSpPr/>
          <p:nvPr/>
        </p:nvSpPr>
        <p:spPr bwMode="auto">
          <a:xfrm>
            <a:off x="725488" y="2590800"/>
            <a:ext cx="7772400" cy="533400"/>
          </a:xfrm>
          <a:prstGeom prst="foldedCorner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sz="2800" b="0" dirty="0"/>
              <a:t>&lt;FONT SIZE="</a:t>
            </a:r>
            <a:r>
              <a:rPr lang="th-TH" sz="2800" b="0" dirty="0"/>
              <a:t>ค่ากำหนดขนาดของตัวอักษร"</a:t>
            </a:r>
            <a:r>
              <a:rPr lang="en-US" sz="2800" b="0" dirty="0"/>
              <a:t>&gt;..........&lt;/FONT&gt;</a:t>
            </a:r>
          </a:p>
        </p:txBody>
      </p:sp>
      <p:sp>
        <p:nvSpPr>
          <p:cNvPr id="25612" name="สี่เหลี่ยมผืนผ้า 4"/>
          <p:cNvSpPr>
            <a:spLocks noChangeArrowheads="1"/>
          </p:cNvSpPr>
          <p:nvPr/>
        </p:nvSpPr>
        <p:spPr bwMode="auto">
          <a:xfrm>
            <a:off x="717550" y="3352800"/>
            <a:ext cx="7816850" cy="233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th-TH" sz="1600" b="0"/>
              <a:t>&lt;BODY&gt;</a:t>
            </a:r>
          </a:p>
          <a:p>
            <a:r>
              <a:rPr lang="en-US" altLang="th-TH" sz="1600" b="0"/>
              <a:t>&lt;FONT SIZE="</a:t>
            </a:r>
            <a:r>
              <a:rPr lang="th-TH" altLang="th-TH" sz="1600" b="0"/>
              <a:t>1"</a:t>
            </a:r>
            <a:r>
              <a:rPr lang="en-US" altLang="th-TH" sz="1600" b="0"/>
              <a:t>&gt;Computer&lt;/Font&gt;</a:t>
            </a:r>
          </a:p>
          <a:p>
            <a:r>
              <a:rPr lang="en-US" altLang="th-TH" sz="1600" b="0"/>
              <a:t>&lt;FONT SIZE="</a:t>
            </a:r>
            <a:r>
              <a:rPr lang="th-TH" altLang="th-TH" sz="1600" b="0"/>
              <a:t>2"</a:t>
            </a:r>
            <a:r>
              <a:rPr lang="en-US" altLang="th-TH" sz="1600" b="0"/>
              <a:t>&gt;Computer&lt;/Font&gt;</a:t>
            </a:r>
          </a:p>
          <a:p>
            <a:r>
              <a:rPr lang="en-US" altLang="th-TH" sz="1600" b="0"/>
              <a:t>&lt;FONT SIZE="</a:t>
            </a:r>
            <a:r>
              <a:rPr lang="th-TH" altLang="th-TH" sz="1600" b="0"/>
              <a:t>3"</a:t>
            </a:r>
            <a:r>
              <a:rPr lang="en-US" altLang="th-TH" sz="1600" b="0"/>
              <a:t>&gt;Computer&lt;/Font&gt;</a:t>
            </a:r>
          </a:p>
          <a:p>
            <a:r>
              <a:rPr lang="en-US" altLang="th-TH" sz="1600" b="0"/>
              <a:t>&lt;FONT SIZE="</a:t>
            </a:r>
            <a:r>
              <a:rPr lang="th-TH" altLang="th-TH" sz="1600" b="0"/>
              <a:t>4"</a:t>
            </a:r>
            <a:r>
              <a:rPr lang="en-US" altLang="th-TH" sz="1600" b="0"/>
              <a:t>&gt;Computer&lt;/Font&gt;</a:t>
            </a:r>
          </a:p>
          <a:p>
            <a:r>
              <a:rPr lang="en-US" altLang="th-TH" sz="1600" b="0"/>
              <a:t>&lt;FONT SIZE="</a:t>
            </a:r>
            <a:r>
              <a:rPr lang="th-TH" altLang="th-TH" sz="1600" b="0"/>
              <a:t>5"</a:t>
            </a:r>
            <a:r>
              <a:rPr lang="en-US" altLang="th-TH" sz="1600" b="0"/>
              <a:t>&gt;Computer&lt;/Font&gt;</a:t>
            </a:r>
          </a:p>
          <a:p>
            <a:r>
              <a:rPr lang="en-US" altLang="th-TH" sz="1600" b="0"/>
              <a:t>&lt;FONT SIZE="</a:t>
            </a:r>
            <a:r>
              <a:rPr lang="th-TH" altLang="th-TH" sz="1600" b="0"/>
              <a:t>6"</a:t>
            </a:r>
            <a:r>
              <a:rPr lang="en-US" altLang="th-TH" sz="1600" b="0"/>
              <a:t>&gt;Computer&lt;/Font&gt;</a:t>
            </a:r>
          </a:p>
          <a:p>
            <a:r>
              <a:rPr lang="en-US" altLang="th-TH" sz="1600" b="0"/>
              <a:t>&lt;FONT SIZE="</a:t>
            </a:r>
            <a:r>
              <a:rPr lang="th-TH" altLang="th-TH" sz="1600" b="0"/>
              <a:t>7"</a:t>
            </a:r>
            <a:r>
              <a:rPr lang="en-US" altLang="th-TH" sz="1600" b="0"/>
              <a:t>&gt;Computer&lt;/Font&gt;</a:t>
            </a:r>
          </a:p>
          <a:p>
            <a:r>
              <a:rPr lang="en-US" altLang="th-TH" sz="1600" b="0"/>
              <a:t>&lt;/BODY&gt;</a:t>
            </a:r>
          </a:p>
        </p:txBody>
      </p:sp>
      <p:sp>
        <p:nvSpPr>
          <p:cNvPr id="25613" name="สี่เหลี่ยมผืนผ้า 5"/>
          <p:cNvSpPr>
            <a:spLocks noChangeArrowheads="1"/>
          </p:cNvSpPr>
          <p:nvPr/>
        </p:nvSpPr>
        <p:spPr bwMode="auto">
          <a:xfrm>
            <a:off x="725488" y="3352800"/>
            <a:ext cx="3846512" cy="2308225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latinLnBrk="1" hangingPunct="1"/>
            <a:endParaRPr kumimoji="1" lang="th-TH" altLang="th-TH" b="0">
              <a:latin typeface="Gulim" pitchFamily="34" charset="-127"/>
            </a:endParaRPr>
          </a:p>
        </p:txBody>
      </p:sp>
      <p:pic>
        <p:nvPicPr>
          <p:cNvPr id="25614" name="Picture 1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" t="16049" r="3693" b="68889"/>
          <a:stretch>
            <a:fillRect/>
          </a:stretch>
        </p:blipFill>
        <p:spPr bwMode="auto">
          <a:xfrm>
            <a:off x="3033713" y="5562600"/>
            <a:ext cx="5640387" cy="49371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814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3" name="Title 9"/>
          <p:cNvSpPr>
            <a:spLocks noGrp="1"/>
          </p:cNvSpPr>
          <p:nvPr>
            <p:ph type="title"/>
          </p:nvPr>
        </p:nvSpPr>
        <p:spPr>
          <a:xfrm>
            <a:off x="563563" y="304800"/>
            <a:ext cx="7970837" cy="692150"/>
          </a:xfrm>
        </p:spPr>
        <p:txBody>
          <a:bodyPr/>
          <a:lstStyle/>
          <a:p>
            <a:r>
              <a:rPr lang="en-US" altLang="th-TH" sz="4400" dirty="0" smtClean="0">
                <a:solidFill>
                  <a:schemeClr val="accent4">
                    <a:lumMod val="75000"/>
                  </a:schemeClr>
                </a:solidFill>
              </a:rPr>
              <a:t> 1. </a:t>
            </a:r>
            <a:r>
              <a:rPr lang="th-TH" altLang="th-TH" sz="4400" dirty="0" smtClean="0">
                <a:solidFill>
                  <a:schemeClr val="accent4">
                    <a:lumMod val="75000"/>
                  </a:schemeClr>
                </a:solidFill>
              </a:rPr>
              <a:t>การกำหนดลักษณะข้อความ</a:t>
            </a:r>
            <a:endParaRPr lang="en-US" altLang="th-TH" sz="4400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0" y="6477000"/>
            <a:ext cx="3200400" cy="2667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latinLnBrk="1" hangingPunct="1">
              <a:defRPr/>
            </a:pPr>
            <a:r>
              <a:rPr lang="en-US" sz="1100" b="0" dirty="0">
                <a:solidFill>
                  <a:schemeClr val="bg1"/>
                </a:solidFill>
                <a:latin typeface="Freesia News" pitchFamily="34" charset="-34"/>
                <a:cs typeface="Freesia News" pitchFamily="34" charset="-34"/>
              </a:rPr>
              <a:t>Webpage Design and Programming Workshop</a:t>
            </a:r>
            <a:endParaRPr kumimoji="1" lang="en-US" sz="1100" b="0" dirty="0">
              <a:solidFill>
                <a:schemeClr val="bg1"/>
              </a:solidFill>
              <a:latin typeface="굴림" pitchFamily="50" charset="-127"/>
            </a:endParaRPr>
          </a:p>
        </p:txBody>
      </p:sp>
      <p:pic>
        <p:nvPicPr>
          <p:cNvPr id="26632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4353" r="82639" b="29266"/>
          <a:stretch>
            <a:fillRect/>
          </a:stretch>
        </p:blipFill>
        <p:spPr bwMode="auto">
          <a:xfrm>
            <a:off x="8001000" y="0"/>
            <a:ext cx="1066800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ontent Placeholder 10"/>
          <p:cNvSpPr txBox="1">
            <a:spLocks/>
          </p:cNvSpPr>
          <p:nvPr/>
        </p:nvSpPr>
        <p:spPr bwMode="auto">
          <a:xfrm>
            <a:off x="611188" y="1447800"/>
            <a:ext cx="80772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u"/>
              <a:defRPr kumimoji="1" sz="2800">
                <a:solidFill>
                  <a:schemeClr val="tx2"/>
                </a:solidFill>
                <a:latin typeface="+mn-lt"/>
                <a:ea typeface="Gulim" pitchFamily="34" charset="-127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400">
                <a:solidFill>
                  <a:srgbClr val="000000"/>
                </a:solidFill>
                <a:latin typeface="+mn-lt"/>
                <a:ea typeface="Gulim" pitchFamily="34" charset="-127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kumimoji="1" sz="2400">
                <a:solidFill>
                  <a:srgbClr val="000000"/>
                </a:solidFill>
                <a:latin typeface="+mn-lt"/>
                <a:ea typeface="Gulim" pitchFamily="34" charset="-127"/>
              </a:defRPr>
            </a:lvl3pPr>
            <a:lvl4pPr marL="15621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400">
                <a:solidFill>
                  <a:srgbClr val="000000"/>
                </a:solidFill>
                <a:latin typeface="+mn-lt"/>
                <a:ea typeface="Gulim" pitchFamily="34" charset="-127"/>
              </a:defRPr>
            </a:lvl4pPr>
            <a:lvl5pPr marL="1981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kumimoji="1" sz="2400">
                <a:solidFill>
                  <a:srgbClr val="000000"/>
                </a:solidFill>
                <a:latin typeface="+mn-lt"/>
                <a:ea typeface="Gulim" pitchFamily="34" charset="-127"/>
              </a:defRPr>
            </a:lvl5pPr>
            <a:lvl6pPr marL="24384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kumimoji="1" sz="2400">
                <a:solidFill>
                  <a:srgbClr val="000000"/>
                </a:solidFill>
                <a:latin typeface="+mn-lt"/>
                <a:ea typeface="+mn-ea"/>
              </a:defRPr>
            </a:lvl6pPr>
            <a:lvl7pPr marL="28956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kumimoji="1" sz="2400">
                <a:solidFill>
                  <a:srgbClr val="000000"/>
                </a:solidFill>
                <a:latin typeface="+mn-lt"/>
                <a:ea typeface="+mn-ea"/>
              </a:defRPr>
            </a:lvl7pPr>
            <a:lvl8pPr marL="33528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kumimoji="1" sz="2400">
                <a:solidFill>
                  <a:srgbClr val="000000"/>
                </a:solidFill>
                <a:latin typeface="+mn-lt"/>
                <a:ea typeface="+mn-ea"/>
              </a:defRPr>
            </a:lvl8pPr>
            <a:lvl9pPr marL="3810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kumimoji="1" sz="24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>
              <a:buFont typeface="Wingdings" pitchFamily="2" charset="2"/>
              <a:buNone/>
              <a:defRPr/>
            </a:pPr>
            <a:r>
              <a:rPr lang="th-TH" u="sng" dirty="0" smtClean="0">
                <a:solidFill>
                  <a:srgbClr val="FF0000"/>
                </a:solidFill>
              </a:rPr>
              <a:t>การ</a:t>
            </a:r>
            <a:r>
              <a:rPr lang="th-TH" u="sng" dirty="0">
                <a:solidFill>
                  <a:srgbClr val="FF0000"/>
                </a:solidFill>
              </a:rPr>
              <a:t>กำหนดขนาดของตัวอักษร </a:t>
            </a:r>
            <a:endParaRPr lang="th-TH" u="sng" dirty="0" smtClean="0">
              <a:solidFill>
                <a:srgbClr val="FF0000"/>
              </a:solidFill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th-TH" i="1" dirty="0"/>
              <a:t>กำหนดโดยใช้เครื่องหมายบวกและเครื่องหมายลบ </a:t>
            </a:r>
            <a:r>
              <a:rPr lang="th-TH" b="0" dirty="0" smtClean="0"/>
              <a:t>รูปแบบคำสั่ง</a:t>
            </a:r>
            <a:endParaRPr lang="en-US" b="0" dirty="0" smtClean="0"/>
          </a:p>
          <a:p>
            <a:pPr marL="0" indent="0">
              <a:buFont typeface="Wingdings" pitchFamily="2" charset="2"/>
              <a:buNone/>
              <a:defRPr/>
            </a:pPr>
            <a:endParaRPr lang="th-TH" u="sng" dirty="0" smtClean="0">
              <a:solidFill>
                <a:srgbClr val="FF0000"/>
              </a:solidFill>
            </a:endParaRPr>
          </a:p>
        </p:txBody>
      </p:sp>
      <p:sp>
        <p:nvSpPr>
          <p:cNvPr id="26635" name="สี่เหลี่ยมผืนผ้า 4"/>
          <p:cNvSpPr>
            <a:spLocks noChangeArrowheads="1"/>
          </p:cNvSpPr>
          <p:nvPr/>
        </p:nvSpPr>
        <p:spPr bwMode="auto">
          <a:xfrm>
            <a:off x="793750" y="2614613"/>
            <a:ext cx="7816850" cy="233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1"/>
            <a:r>
              <a:rPr lang="en-US" altLang="th-TH" sz="1600" b="0"/>
              <a:t>&lt;BODY&gt;</a:t>
            </a:r>
          </a:p>
          <a:p>
            <a:pPr lvl="2"/>
            <a:r>
              <a:rPr lang="en-US" altLang="th-TH" sz="1600" b="0"/>
              <a:t>	&lt;FONT SIZE="+4"&gt;Computer&lt;/Font&gt;</a:t>
            </a:r>
          </a:p>
          <a:p>
            <a:pPr lvl="2"/>
            <a:r>
              <a:rPr lang="en-US" altLang="th-TH" sz="1600" b="0"/>
              <a:t>	&lt;FONT SIZE="+3"&gt;Computer&lt;/Font&gt;</a:t>
            </a:r>
          </a:p>
          <a:p>
            <a:pPr lvl="2"/>
            <a:r>
              <a:rPr lang="en-US" altLang="th-TH" sz="1600" b="0"/>
              <a:t>	&lt;FONT SIZE="+2"&gt;Computer&lt;/Font&gt;</a:t>
            </a:r>
          </a:p>
          <a:p>
            <a:pPr lvl="2"/>
            <a:r>
              <a:rPr lang="en-US" altLang="th-TH" sz="1600" b="0"/>
              <a:t>	&lt;FONT SIZE="+1"&gt;Computer&lt;/Font&gt;</a:t>
            </a:r>
          </a:p>
          <a:p>
            <a:pPr lvl="2"/>
            <a:r>
              <a:rPr lang="en-US" altLang="th-TH" sz="1600" b="0"/>
              <a:t>	Computer</a:t>
            </a:r>
          </a:p>
          <a:p>
            <a:pPr lvl="2"/>
            <a:r>
              <a:rPr lang="en-US" altLang="th-TH" sz="1600" b="0"/>
              <a:t>	&lt;FONT SIZE="-1"&gt;Computer&lt;/Font&gt;</a:t>
            </a:r>
          </a:p>
          <a:p>
            <a:pPr lvl="2"/>
            <a:r>
              <a:rPr lang="en-US" altLang="th-TH" sz="1600" b="0"/>
              <a:t>	&lt;FONT SIZE="-2"&gt;Computer&lt;/Font&gt;</a:t>
            </a:r>
          </a:p>
          <a:p>
            <a:pPr lvl="1"/>
            <a:r>
              <a:rPr lang="en-US" altLang="th-TH" sz="1600" b="0"/>
              <a:t>&lt;/BODY&gt;</a:t>
            </a:r>
          </a:p>
        </p:txBody>
      </p:sp>
      <p:sp>
        <p:nvSpPr>
          <p:cNvPr id="26636" name="สี่เหลี่ยมผืนผ้า 5"/>
          <p:cNvSpPr>
            <a:spLocks noChangeArrowheads="1"/>
          </p:cNvSpPr>
          <p:nvPr/>
        </p:nvSpPr>
        <p:spPr bwMode="auto">
          <a:xfrm>
            <a:off x="990600" y="2568575"/>
            <a:ext cx="7010400" cy="2308225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latinLnBrk="1" hangingPunct="1"/>
            <a:endParaRPr kumimoji="1" lang="th-TH" altLang="th-TH" b="0">
              <a:latin typeface="Gulim" pitchFamily="34" charset="-127"/>
            </a:endParaRPr>
          </a:p>
        </p:txBody>
      </p:sp>
      <p:pic>
        <p:nvPicPr>
          <p:cNvPr id="26637" name="Picture 1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" t="16544" r="14500" b="68394"/>
          <a:stretch>
            <a:fillRect/>
          </a:stretch>
        </p:blipFill>
        <p:spPr bwMode="auto">
          <a:xfrm>
            <a:off x="990600" y="5105400"/>
            <a:ext cx="7010400" cy="6096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708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7" name="Title 9"/>
          <p:cNvSpPr>
            <a:spLocks noGrp="1"/>
          </p:cNvSpPr>
          <p:nvPr>
            <p:ph type="title"/>
          </p:nvPr>
        </p:nvSpPr>
        <p:spPr>
          <a:xfrm>
            <a:off x="563563" y="304800"/>
            <a:ext cx="7970837" cy="692150"/>
          </a:xfrm>
        </p:spPr>
        <p:txBody>
          <a:bodyPr/>
          <a:lstStyle/>
          <a:p>
            <a:r>
              <a:rPr lang="en-US" altLang="th-TH" sz="4400" dirty="0" smtClean="0">
                <a:solidFill>
                  <a:schemeClr val="accent4">
                    <a:lumMod val="75000"/>
                  </a:schemeClr>
                </a:solidFill>
              </a:rPr>
              <a:t> 1. </a:t>
            </a:r>
            <a:r>
              <a:rPr lang="th-TH" altLang="th-TH" sz="4400" dirty="0" smtClean="0">
                <a:solidFill>
                  <a:schemeClr val="accent4">
                    <a:lumMod val="75000"/>
                  </a:schemeClr>
                </a:solidFill>
              </a:rPr>
              <a:t>การกำหนดลักษณะข้อความ</a:t>
            </a:r>
            <a:endParaRPr lang="en-US" altLang="th-TH" sz="4400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0" y="6477000"/>
            <a:ext cx="3200400" cy="2667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latinLnBrk="1" hangingPunct="1">
              <a:defRPr/>
            </a:pPr>
            <a:r>
              <a:rPr lang="en-US" sz="1100" b="0" dirty="0">
                <a:solidFill>
                  <a:schemeClr val="bg1"/>
                </a:solidFill>
                <a:latin typeface="Freesia News" pitchFamily="34" charset="-34"/>
                <a:cs typeface="Freesia News" pitchFamily="34" charset="-34"/>
              </a:rPr>
              <a:t>Webpage Design and Programming Workshop</a:t>
            </a:r>
            <a:endParaRPr kumimoji="1" lang="en-US" sz="1100" b="0" dirty="0">
              <a:solidFill>
                <a:schemeClr val="bg1"/>
              </a:solidFill>
              <a:latin typeface="굴림" pitchFamily="50" charset="-127"/>
            </a:endParaRPr>
          </a:p>
        </p:txBody>
      </p:sp>
      <p:pic>
        <p:nvPicPr>
          <p:cNvPr id="27656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4353" r="82639" b="29266"/>
          <a:stretch>
            <a:fillRect/>
          </a:stretch>
        </p:blipFill>
        <p:spPr bwMode="auto">
          <a:xfrm>
            <a:off x="8001000" y="0"/>
            <a:ext cx="1066800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ontent Placeholder 10"/>
          <p:cNvSpPr txBox="1">
            <a:spLocks/>
          </p:cNvSpPr>
          <p:nvPr/>
        </p:nvSpPr>
        <p:spPr bwMode="auto">
          <a:xfrm>
            <a:off x="611188" y="1447800"/>
            <a:ext cx="80772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u"/>
              <a:defRPr kumimoji="1" sz="2800">
                <a:solidFill>
                  <a:schemeClr val="tx2"/>
                </a:solidFill>
                <a:latin typeface="+mn-lt"/>
                <a:ea typeface="Gulim" pitchFamily="34" charset="-127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400">
                <a:solidFill>
                  <a:srgbClr val="000000"/>
                </a:solidFill>
                <a:latin typeface="+mn-lt"/>
                <a:ea typeface="Gulim" pitchFamily="34" charset="-127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kumimoji="1" sz="2400">
                <a:solidFill>
                  <a:srgbClr val="000000"/>
                </a:solidFill>
                <a:latin typeface="+mn-lt"/>
                <a:ea typeface="Gulim" pitchFamily="34" charset="-127"/>
              </a:defRPr>
            </a:lvl3pPr>
            <a:lvl4pPr marL="15621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400">
                <a:solidFill>
                  <a:srgbClr val="000000"/>
                </a:solidFill>
                <a:latin typeface="+mn-lt"/>
                <a:ea typeface="Gulim" pitchFamily="34" charset="-127"/>
              </a:defRPr>
            </a:lvl4pPr>
            <a:lvl5pPr marL="1981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kumimoji="1" sz="2400">
                <a:solidFill>
                  <a:srgbClr val="000000"/>
                </a:solidFill>
                <a:latin typeface="+mn-lt"/>
                <a:ea typeface="Gulim" pitchFamily="34" charset="-127"/>
              </a:defRPr>
            </a:lvl5pPr>
            <a:lvl6pPr marL="24384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kumimoji="1" sz="2400">
                <a:solidFill>
                  <a:srgbClr val="000000"/>
                </a:solidFill>
                <a:latin typeface="+mn-lt"/>
                <a:ea typeface="+mn-ea"/>
              </a:defRPr>
            </a:lvl6pPr>
            <a:lvl7pPr marL="28956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kumimoji="1" sz="2400">
                <a:solidFill>
                  <a:srgbClr val="000000"/>
                </a:solidFill>
                <a:latin typeface="+mn-lt"/>
                <a:ea typeface="+mn-ea"/>
              </a:defRPr>
            </a:lvl7pPr>
            <a:lvl8pPr marL="33528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kumimoji="1" sz="2400">
                <a:solidFill>
                  <a:srgbClr val="000000"/>
                </a:solidFill>
                <a:latin typeface="+mn-lt"/>
                <a:ea typeface="+mn-ea"/>
              </a:defRPr>
            </a:lvl8pPr>
            <a:lvl9pPr marL="3810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kumimoji="1" sz="24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>
              <a:buFont typeface="Wingdings" pitchFamily="2" charset="2"/>
              <a:buNone/>
              <a:defRPr/>
            </a:pPr>
            <a:r>
              <a:rPr lang="th-TH" u="sng" dirty="0">
                <a:solidFill>
                  <a:srgbClr val="FF0000"/>
                </a:solidFill>
              </a:rPr>
              <a:t>การกำหนดตัวอักษรให้มีความหนา </a:t>
            </a:r>
            <a:r>
              <a:rPr lang="th-TH" u="sng" dirty="0" smtClean="0">
                <a:solidFill>
                  <a:srgbClr val="FF0000"/>
                </a:solidFill>
              </a:rPr>
              <a:t> 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th-TH" b="0" dirty="0" smtClean="0"/>
              <a:t>รูปแบบคำสั่ง</a:t>
            </a:r>
            <a:endParaRPr lang="en-US" b="0" dirty="0" smtClean="0"/>
          </a:p>
          <a:p>
            <a:pPr marL="0" indent="0">
              <a:buFont typeface="Wingdings" pitchFamily="2" charset="2"/>
              <a:buNone/>
              <a:defRPr/>
            </a:pPr>
            <a:endParaRPr lang="th-TH" u="sng" dirty="0" smtClean="0">
              <a:solidFill>
                <a:srgbClr val="FF0000"/>
              </a:solidFill>
            </a:endParaRPr>
          </a:p>
        </p:txBody>
      </p:sp>
      <p:sp>
        <p:nvSpPr>
          <p:cNvPr id="3" name="พับมุม 2"/>
          <p:cNvSpPr/>
          <p:nvPr/>
        </p:nvSpPr>
        <p:spPr bwMode="auto">
          <a:xfrm>
            <a:off x="725488" y="2590800"/>
            <a:ext cx="7772400" cy="533400"/>
          </a:xfrm>
          <a:prstGeom prst="foldedCorner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sz="2800" b="0" dirty="0"/>
              <a:t>&lt;B&gt;…………………..&lt;/B&gt;</a:t>
            </a:r>
          </a:p>
        </p:txBody>
      </p:sp>
      <p:sp>
        <p:nvSpPr>
          <p:cNvPr id="27660" name="สี่เหลี่ยมผืนผ้า 4"/>
          <p:cNvSpPr>
            <a:spLocks noChangeArrowheads="1"/>
          </p:cNvSpPr>
          <p:nvPr/>
        </p:nvSpPr>
        <p:spPr bwMode="auto">
          <a:xfrm>
            <a:off x="717550" y="3352800"/>
            <a:ext cx="7816850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th-TH" sz="1600" b="0">
                <a:cs typeface="Tahoma" pitchFamily="34" charset="0"/>
              </a:rPr>
              <a:t>&lt;HTML&gt;</a:t>
            </a:r>
          </a:p>
          <a:p>
            <a:r>
              <a:rPr lang="en-US" altLang="th-TH" sz="1600" b="0">
                <a:cs typeface="Tahoma" pitchFamily="34" charset="0"/>
              </a:rPr>
              <a:t>&lt;HEAD&gt;&lt;TITLE&gt; </a:t>
            </a:r>
            <a:r>
              <a:rPr lang="th-TH" altLang="th-TH" sz="1600" b="0">
                <a:cs typeface="Tahoma" pitchFamily="34" charset="0"/>
              </a:rPr>
              <a:t>การกำหนดตัวหนา </a:t>
            </a:r>
            <a:r>
              <a:rPr lang="en-US" altLang="th-TH" sz="1600" b="0">
                <a:cs typeface="Tahoma" pitchFamily="34" charset="0"/>
              </a:rPr>
              <a:t>&lt;/TITLE&gt;&lt;/HEAD&gt;</a:t>
            </a:r>
          </a:p>
          <a:p>
            <a:r>
              <a:rPr lang="en-US" altLang="th-TH" sz="1600" b="0">
                <a:cs typeface="Tahoma" pitchFamily="34" charset="0"/>
              </a:rPr>
              <a:t>&lt;BODY&gt;</a:t>
            </a:r>
          </a:p>
          <a:p>
            <a:pPr lvl="2"/>
            <a:r>
              <a:rPr lang="th-TH" altLang="th-TH" sz="1600" b="0">
                <a:cs typeface="Tahoma" pitchFamily="34" charset="0"/>
              </a:rPr>
              <a:t>ตัวอักษรปกติ </a:t>
            </a:r>
            <a:r>
              <a:rPr lang="en-US" altLang="th-TH" sz="1600" b="0">
                <a:cs typeface="Tahoma" pitchFamily="34" charset="0"/>
              </a:rPr>
              <a:t>COMPUTER</a:t>
            </a:r>
          </a:p>
          <a:p>
            <a:pPr lvl="2"/>
            <a:r>
              <a:rPr lang="th-TH" altLang="th-TH" sz="1600" b="0">
                <a:cs typeface="Tahoma" pitchFamily="34" charset="0"/>
              </a:rPr>
              <a:t>ตัวอักษรหนา </a:t>
            </a:r>
            <a:r>
              <a:rPr lang="en-US" altLang="th-TH" sz="1600" b="0">
                <a:cs typeface="Tahoma" pitchFamily="34" charset="0"/>
              </a:rPr>
              <a:t>&lt;B&gt;COMPUTER&lt;/B&gt;</a:t>
            </a:r>
          </a:p>
          <a:p>
            <a:r>
              <a:rPr lang="en-US" altLang="th-TH" sz="1600" b="0">
                <a:cs typeface="Tahoma" pitchFamily="34" charset="0"/>
              </a:rPr>
              <a:t>&lt;/BODY&gt;</a:t>
            </a:r>
          </a:p>
          <a:p>
            <a:r>
              <a:rPr lang="en-US" altLang="th-TH" sz="1600" b="0">
                <a:cs typeface="Tahoma" pitchFamily="34" charset="0"/>
              </a:rPr>
              <a:t>&lt;/HTML&gt;</a:t>
            </a:r>
          </a:p>
        </p:txBody>
      </p:sp>
      <p:sp>
        <p:nvSpPr>
          <p:cNvPr id="27661" name="สี่เหลี่ยมผืนผ้า 5"/>
          <p:cNvSpPr>
            <a:spLocks noChangeArrowheads="1"/>
          </p:cNvSpPr>
          <p:nvPr/>
        </p:nvSpPr>
        <p:spPr bwMode="auto">
          <a:xfrm>
            <a:off x="725488" y="3276600"/>
            <a:ext cx="7772400" cy="19812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latinLnBrk="1" hangingPunct="1"/>
            <a:endParaRPr kumimoji="1" lang="th-TH" altLang="th-TH" b="0">
              <a:latin typeface="Gulim" pitchFamily="34" charset="-127"/>
            </a:endParaRPr>
          </a:p>
        </p:txBody>
      </p:sp>
      <p:pic>
        <p:nvPicPr>
          <p:cNvPr id="27662" name="Picture 1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" t="15309" r="32504" b="77798"/>
          <a:stretch>
            <a:fillRect/>
          </a:stretch>
        </p:blipFill>
        <p:spPr bwMode="auto">
          <a:xfrm>
            <a:off x="731838" y="5410200"/>
            <a:ext cx="7766050" cy="508000"/>
          </a:xfrm>
          <a:prstGeom prst="rect">
            <a:avLst/>
          </a:prstGeom>
          <a:noFill/>
          <a:ln w="317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462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1" name="Title 9"/>
          <p:cNvSpPr>
            <a:spLocks noGrp="1"/>
          </p:cNvSpPr>
          <p:nvPr>
            <p:ph type="title"/>
          </p:nvPr>
        </p:nvSpPr>
        <p:spPr>
          <a:xfrm>
            <a:off x="563563" y="304800"/>
            <a:ext cx="7970837" cy="692150"/>
          </a:xfrm>
        </p:spPr>
        <p:txBody>
          <a:bodyPr/>
          <a:lstStyle/>
          <a:p>
            <a:r>
              <a:rPr lang="en-US" altLang="th-TH" sz="4400" dirty="0" smtClean="0">
                <a:solidFill>
                  <a:schemeClr val="accent4">
                    <a:lumMod val="75000"/>
                  </a:schemeClr>
                </a:solidFill>
              </a:rPr>
              <a:t> 1. </a:t>
            </a:r>
            <a:r>
              <a:rPr lang="th-TH" altLang="th-TH" sz="4400" dirty="0" smtClean="0">
                <a:solidFill>
                  <a:schemeClr val="accent4">
                    <a:lumMod val="75000"/>
                  </a:schemeClr>
                </a:solidFill>
              </a:rPr>
              <a:t>การกำหนดลักษณะข้อความ</a:t>
            </a:r>
            <a:endParaRPr lang="en-US" altLang="th-TH" sz="4400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0" y="6477000"/>
            <a:ext cx="3200400" cy="2667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latinLnBrk="1" hangingPunct="1">
              <a:defRPr/>
            </a:pPr>
            <a:r>
              <a:rPr lang="en-US" sz="1100" b="0" dirty="0">
                <a:solidFill>
                  <a:schemeClr val="bg1"/>
                </a:solidFill>
                <a:latin typeface="Freesia News" pitchFamily="34" charset="-34"/>
                <a:cs typeface="Freesia News" pitchFamily="34" charset="-34"/>
              </a:rPr>
              <a:t>Webpage Design and Programming Workshop</a:t>
            </a:r>
            <a:endParaRPr kumimoji="1" lang="en-US" sz="1100" b="0" dirty="0">
              <a:solidFill>
                <a:schemeClr val="bg1"/>
              </a:solidFill>
              <a:latin typeface="굴림" pitchFamily="50" charset="-127"/>
            </a:endParaRPr>
          </a:p>
        </p:txBody>
      </p:sp>
      <p:pic>
        <p:nvPicPr>
          <p:cNvPr id="28680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4353" r="82639" b="29266"/>
          <a:stretch>
            <a:fillRect/>
          </a:stretch>
        </p:blipFill>
        <p:spPr bwMode="auto">
          <a:xfrm>
            <a:off x="8001000" y="0"/>
            <a:ext cx="1066800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ontent Placeholder 10"/>
          <p:cNvSpPr txBox="1">
            <a:spLocks/>
          </p:cNvSpPr>
          <p:nvPr/>
        </p:nvSpPr>
        <p:spPr bwMode="auto">
          <a:xfrm>
            <a:off x="611188" y="1447800"/>
            <a:ext cx="80772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u"/>
              <a:defRPr kumimoji="1" sz="2800">
                <a:solidFill>
                  <a:schemeClr val="tx2"/>
                </a:solidFill>
                <a:latin typeface="+mn-lt"/>
                <a:ea typeface="Gulim" pitchFamily="34" charset="-127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400">
                <a:solidFill>
                  <a:srgbClr val="000000"/>
                </a:solidFill>
                <a:latin typeface="+mn-lt"/>
                <a:ea typeface="Gulim" pitchFamily="34" charset="-127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kumimoji="1" sz="2400">
                <a:solidFill>
                  <a:srgbClr val="000000"/>
                </a:solidFill>
                <a:latin typeface="+mn-lt"/>
                <a:ea typeface="Gulim" pitchFamily="34" charset="-127"/>
              </a:defRPr>
            </a:lvl3pPr>
            <a:lvl4pPr marL="15621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400">
                <a:solidFill>
                  <a:srgbClr val="000000"/>
                </a:solidFill>
                <a:latin typeface="+mn-lt"/>
                <a:ea typeface="Gulim" pitchFamily="34" charset="-127"/>
              </a:defRPr>
            </a:lvl4pPr>
            <a:lvl5pPr marL="1981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kumimoji="1" sz="2400">
                <a:solidFill>
                  <a:srgbClr val="000000"/>
                </a:solidFill>
                <a:latin typeface="+mn-lt"/>
                <a:ea typeface="Gulim" pitchFamily="34" charset="-127"/>
              </a:defRPr>
            </a:lvl5pPr>
            <a:lvl6pPr marL="24384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kumimoji="1" sz="2400">
                <a:solidFill>
                  <a:srgbClr val="000000"/>
                </a:solidFill>
                <a:latin typeface="+mn-lt"/>
                <a:ea typeface="+mn-ea"/>
              </a:defRPr>
            </a:lvl6pPr>
            <a:lvl7pPr marL="28956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kumimoji="1" sz="2400">
                <a:solidFill>
                  <a:srgbClr val="000000"/>
                </a:solidFill>
                <a:latin typeface="+mn-lt"/>
                <a:ea typeface="+mn-ea"/>
              </a:defRPr>
            </a:lvl7pPr>
            <a:lvl8pPr marL="33528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kumimoji="1" sz="2400">
                <a:solidFill>
                  <a:srgbClr val="000000"/>
                </a:solidFill>
                <a:latin typeface="+mn-lt"/>
                <a:ea typeface="+mn-ea"/>
              </a:defRPr>
            </a:lvl8pPr>
            <a:lvl9pPr marL="3810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kumimoji="1" sz="24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>
              <a:buFont typeface="Wingdings" pitchFamily="2" charset="2"/>
              <a:buNone/>
              <a:defRPr/>
            </a:pPr>
            <a:r>
              <a:rPr lang="th-TH" u="sng" dirty="0" smtClean="0">
                <a:solidFill>
                  <a:srgbClr val="FF0000"/>
                </a:solidFill>
              </a:rPr>
              <a:t>การ</a:t>
            </a:r>
            <a:r>
              <a:rPr lang="th-TH" u="sng" dirty="0">
                <a:solidFill>
                  <a:srgbClr val="FF0000"/>
                </a:solidFill>
              </a:rPr>
              <a:t>กำหนดตัวอักษรให้ขีดเส้นใต้ </a:t>
            </a:r>
            <a:r>
              <a:rPr lang="th-TH" u="sng" dirty="0" smtClean="0">
                <a:solidFill>
                  <a:srgbClr val="FF0000"/>
                </a:solidFill>
              </a:rPr>
              <a:t>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th-TH" b="0" dirty="0" smtClean="0"/>
              <a:t>รูปแบบคำสั่ง</a:t>
            </a:r>
            <a:endParaRPr lang="en-US" b="0" dirty="0" smtClean="0"/>
          </a:p>
          <a:p>
            <a:pPr marL="0" indent="0">
              <a:buFont typeface="Wingdings" pitchFamily="2" charset="2"/>
              <a:buNone/>
              <a:defRPr/>
            </a:pPr>
            <a:endParaRPr lang="th-TH" u="sng" dirty="0" smtClean="0">
              <a:solidFill>
                <a:srgbClr val="FF0000"/>
              </a:solidFill>
            </a:endParaRPr>
          </a:p>
        </p:txBody>
      </p:sp>
      <p:sp>
        <p:nvSpPr>
          <p:cNvPr id="3" name="พับมุม 2"/>
          <p:cNvSpPr/>
          <p:nvPr/>
        </p:nvSpPr>
        <p:spPr bwMode="auto">
          <a:xfrm>
            <a:off x="725488" y="2590800"/>
            <a:ext cx="7772400" cy="533400"/>
          </a:xfrm>
          <a:prstGeom prst="foldedCorner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sz="2800" b="0" dirty="0"/>
              <a:t>&lt;U&gt;…………………..&lt;/U&gt;</a:t>
            </a:r>
          </a:p>
        </p:txBody>
      </p:sp>
      <p:sp>
        <p:nvSpPr>
          <p:cNvPr id="28684" name="สี่เหลี่ยมผืนผ้า 4"/>
          <p:cNvSpPr>
            <a:spLocks noChangeArrowheads="1"/>
          </p:cNvSpPr>
          <p:nvPr/>
        </p:nvSpPr>
        <p:spPr bwMode="auto">
          <a:xfrm>
            <a:off x="717550" y="3276600"/>
            <a:ext cx="781685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th-TH" sz="1600" b="0" dirty="0">
                <a:latin typeface="Tahoma" pitchFamily="34" charset="0"/>
                <a:ea typeface="Tahoma" pitchFamily="34" charset="0"/>
                <a:cs typeface="Tahoma" pitchFamily="34" charset="0"/>
              </a:rPr>
              <a:t>&lt;HTML&gt;</a:t>
            </a:r>
          </a:p>
          <a:p>
            <a:r>
              <a:rPr lang="en-US" altLang="th-TH" sz="1600" b="0" dirty="0">
                <a:latin typeface="Tahoma" pitchFamily="34" charset="0"/>
                <a:ea typeface="Tahoma" pitchFamily="34" charset="0"/>
                <a:cs typeface="Tahoma" pitchFamily="34" charset="0"/>
              </a:rPr>
              <a:t>&lt;HEAD&gt;</a:t>
            </a:r>
          </a:p>
          <a:p>
            <a:r>
              <a:rPr lang="en-US" altLang="th-TH" sz="1600" b="0" dirty="0">
                <a:latin typeface="Tahoma" pitchFamily="34" charset="0"/>
                <a:ea typeface="Tahoma" pitchFamily="34" charset="0"/>
                <a:cs typeface="Tahoma" pitchFamily="34" charset="0"/>
              </a:rPr>
              <a:t>&lt;TITLE&gt;</a:t>
            </a:r>
            <a:r>
              <a: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rPr>
              <a:t> การกำหนดการขีดเส้นใต้ </a:t>
            </a:r>
            <a:r>
              <a:rPr lang="en-US" altLang="th-TH" sz="1600" b="0" dirty="0">
                <a:latin typeface="Tahoma" pitchFamily="34" charset="0"/>
                <a:ea typeface="Tahoma" pitchFamily="34" charset="0"/>
                <a:cs typeface="Tahoma" pitchFamily="34" charset="0"/>
              </a:rPr>
              <a:t>&lt;/TITLE&gt;&lt;/HEAD&gt;</a:t>
            </a:r>
          </a:p>
          <a:p>
            <a:r>
              <a:rPr lang="en-US" altLang="th-TH" sz="1600" b="0" dirty="0">
                <a:latin typeface="Tahoma" pitchFamily="34" charset="0"/>
                <a:ea typeface="Tahoma" pitchFamily="34" charset="0"/>
                <a:cs typeface="Tahoma" pitchFamily="34" charset="0"/>
              </a:rPr>
              <a:t>&lt;BODY&gt;</a:t>
            </a:r>
          </a:p>
          <a:p>
            <a:r>
              <a: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rPr>
              <a:t>	ตัวอักษรปกติ </a:t>
            </a:r>
            <a:r>
              <a:rPr lang="en-US" altLang="th-TH" sz="1600" b="0" dirty="0">
                <a:latin typeface="Tahoma" pitchFamily="34" charset="0"/>
                <a:ea typeface="Tahoma" pitchFamily="34" charset="0"/>
                <a:cs typeface="Tahoma" pitchFamily="34" charset="0"/>
              </a:rPr>
              <a:t>COMPUTER</a:t>
            </a:r>
          </a:p>
          <a:p>
            <a:r>
              <a: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rPr>
              <a:t>	ตัวอักษรที่ขีดเส้นใต้ </a:t>
            </a:r>
            <a:r>
              <a:rPr lang="en-US" altLang="th-TH" sz="1600" b="0" dirty="0">
                <a:latin typeface="Tahoma" pitchFamily="34" charset="0"/>
                <a:ea typeface="Tahoma" pitchFamily="34" charset="0"/>
                <a:cs typeface="Tahoma" pitchFamily="34" charset="0"/>
              </a:rPr>
              <a:t>&lt;U&gt; COMPUTER &lt;/U&gt;</a:t>
            </a:r>
          </a:p>
          <a:p>
            <a:r>
              <a:rPr lang="en-US" altLang="th-TH" sz="1600" b="0" dirty="0">
                <a:latin typeface="Tahoma" pitchFamily="34" charset="0"/>
                <a:ea typeface="Tahoma" pitchFamily="34" charset="0"/>
                <a:cs typeface="Tahoma" pitchFamily="34" charset="0"/>
              </a:rPr>
              <a:t>&lt;/BODY&gt;</a:t>
            </a:r>
          </a:p>
          <a:p>
            <a:r>
              <a:rPr lang="en-US" altLang="th-TH" sz="1600" b="0" dirty="0">
                <a:latin typeface="Tahoma" pitchFamily="34" charset="0"/>
                <a:ea typeface="Tahoma" pitchFamily="34" charset="0"/>
                <a:cs typeface="Tahoma" pitchFamily="34" charset="0"/>
              </a:rPr>
              <a:t>&lt;/HTML&gt;</a:t>
            </a:r>
          </a:p>
        </p:txBody>
      </p:sp>
      <p:sp>
        <p:nvSpPr>
          <p:cNvPr id="28685" name="สี่เหลี่ยมผืนผ้า 5"/>
          <p:cNvSpPr>
            <a:spLocks noChangeArrowheads="1"/>
          </p:cNvSpPr>
          <p:nvPr/>
        </p:nvSpPr>
        <p:spPr bwMode="auto">
          <a:xfrm>
            <a:off x="725488" y="3200400"/>
            <a:ext cx="7772400" cy="2124075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latinLnBrk="1" hangingPunct="1"/>
            <a:endParaRPr kumimoji="1" lang="th-TH" altLang="th-TH" b="0">
              <a:latin typeface="Gulim" pitchFamily="34" charset="-127"/>
            </a:endParaRPr>
          </a:p>
        </p:txBody>
      </p:sp>
      <p:pic>
        <p:nvPicPr>
          <p:cNvPr id="2868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" t="15067" r="30946" b="76628"/>
          <a:stretch>
            <a:fillRect/>
          </a:stretch>
        </p:blipFill>
        <p:spPr bwMode="auto">
          <a:xfrm>
            <a:off x="725488" y="5470525"/>
            <a:ext cx="7808912" cy="549275"/>
          </a:xfrm>
          <a:prstGeom prst="rect">
            <a:avLst/>
          </a:prstGeom>
          <a:noFill/>
          <a:ln w="317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506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5" name="Title 9"/>
          <p:cNvSpPr>
            <a:spLocks noGrp="1"/>
          </p:cNvSpPr>
          <p:nvPr>
            <p:ph type="title"/>
          </p:nvPr>
        </p:nvSpPr>
        <p:spPr>
          <a:xfrm>
            <a:off x="563563" y="304800"/>
            <a:ext cx="7970837" cy="692150"/>
          </a:xfrm>
        </p:spPr>
        <p:txBody>
          <a:bodyPr/>
          <a:lstStyle/>
          <a:p>
            <a:r>
              <a:rPr lang="en-US" altLang="th-TH" sz="4400" dirty="0" smtClean="0">
                <a:solidFill>
                  <a:schemeClr val="accent4">
                    <a:lumMod val="75000"/>
                  </a:schemeClr>
                </a:solidFill>
              </a:rPr>
              <a:t> 1. </a:t>
            </a:r>
            <a:r>
              <a:rPr lang="th-TH" altLang="th-TH" sz="4400" dirty="0" smtClean="0">
                <a:solidFill>
                  <a:schemeClr val="accent4">
                    <a:lumMod val="75000"/>
                  </a:schemeClr>
                </a:solidFill>
              </a:rPr>
              <a:t>การกำหนดลักษณะข้อความ</a:t>
            </a:r>
            <a:endParaRPr lang="en-US" altLang="th-TH" sz="4400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0" y="6477000"/>
            <a:ext cx="3200400" cy="2667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latinLnBrk="1" hangingPunct="1">
              <a:defRPr/>
            </a:pPr>
            <a:r>
              <a:rPr lang="en-US" sz="1100" b="0" dirty="0">
                <a:solidFill>
                  <a:schemeClr val="bg1"/>
                </a:solidFill>
                <a:latin typeface="Freesia News" pitchFamily="34" charset="-34"/>
                <a:cs typeface="Freesia News" pitchFamily="34" charset="-34"/>
              </a:rPr>
              <a:t>Webpage Design and Programming Workshop</a:t>
            </a:r>
            <a:endParaRPr kumimoji="1" lang="en-US" sz="1100" b="0" dirty="0">
              <a:solidFill>
                <a:schemeClr val="bg1"/>
              </a:solidFill>
              <a:latin typeface="굴림" pitchFamily="50" charset="-127"/>
            </a:endParaRPr>
          </a:p>
        </p:txBody>
      </p:sp>
      <p:pic>
        <p:nvPicPr>
          <p:cNvPr id="29704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4353" r="82639" b="29266"/>
          <a:stretch>
            <a:fillRect/>
          </a:stretch>
        </p:blipFill>
        <p:spPr bwMode="auto">
          <a:xfrm>
            <a:off x="8001000" y="0"/>
            <a:ext cx="1066800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ontent Placeholder 10"/>
          <p:cNvSpPr txBox="1">
            <a:spLocks/>
          </p:cNvSpPr>
          <p:nvPr/>
        </p:nvSpPr>
        <p:spPr bwMode="auto">
          <a:xfrm>
            <a:off x="611188" y="1447800"/>
            <a:ext cx="80772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u"/>
              <a:defRPr kumimoji="1" sz="2800">
                <a:solidFill>
                  <a:schemeClr val="tx2"/>
                </a:solidFill>
                <a:latin typeface="+mn-lt"/>
                <a:ea typeface="Gulim" pitchFamily="34" charset="-127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400">
                <a:solidFill>
                  <a:srgbClr val="000000"/>
                </a:solidFill>
                <a:latin typeface="+mn-lt"/>
                <a:ea typeface="Gulim" pitchFamily="34" charset="-127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kumimoji="1" sz="2400">
                <a:solidFill>
                  <a:srgbClr val="000000"/>
                </a:solidFill>
                <a:latin typeface="+mn-lt"/>
                <a:ea typeface="Gulim" pitchFamily="34" charset="-127"/>
              </a:defRPr>
            </a:lvl3pPr>
            <a:lvl4pPr marL="15621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400">
                <a:solidFill>
                  <a:srgbClr val="000000"/>
                </a:solidFill>
                <a:latin typeface="+mn-lt"/>
                <a:ea typeface="Gulim" pitchFamily="34" charset="-127"/>
              </a:defRPr>
            </a:lvl4pPr>
            <a:lvl5pPr marL="1981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kumimoji="1" sz="2400">
                <a:solidFill>
                  <a:srgbClr val="000000"/>
                </a:solidFill>
                <a:latin typeface="+mn-lt"/>
                <a:ea typeface="Gulim" pitchFamily="34" charset="-127"/>
              </a:defRPr>
            </a:lvl5pPr>
            <a:lvl6pPr marL="24384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kumimoji="1" sz="2400">
                <a:solidFill>
                  <a:srgbClr val="000000"/>
                </a:solidFill>
                <a:latin typeface="+mn-lt"/>
                <a:ea typeface="+mn-ea"/>
              </a:defRPr>
            </a:lvl6pPr>
            <a:lvl7pPr marL="28956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kumimoji="1" sz="2400">
                <a:solidFill>
                  <a:srgbClr val="000000"/>
                </a:solidFill>
                <a:latin typeface="+mn-lt"/>
                <a:ea typeface="+mn-ea"/>
              </a:defRPr>
            </a:lvl7pPr>
            <a:lvl8pPr marL="33528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kumimoji="1" sz="2400">
                <a:solidFill>
                  <a:srgbClr val="000000"/>
                </a:solidFill>
                <a:latin typeface="+mn-lt"/>
                <a:ea typeface="+mn-ea"/>
              </a:defRPr>
            </a:lvl8pPr>
            <a:lvl9pPr marL="3810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kumimoji="1" sz="24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>
              <a:buFont typeface="Wingdings" pitchFamily="2" charset="2"/>
              <a:buNone/>
              <a:defRPr/>
            </a:pPr>
            <a:r>
              <a:rPr lang="th-TH" u="sng" dirty="0" smtClean="0">
                <a:solidFill>
                  <a:srgbClr val="FF0000"/>
                </a:solidFill>
              </a:rPr>
              <a:t>การ</a:t>
            </a:r>
            <a:r>
              <a:rPr lang="th-TH" u="sng" dirty="0">
                <a:solidFill>
                  <a:srgbClr val="FF0000"/>
                </a:solidFill>
              </a:rPr>
              <a:t>กำหนดตัวอักษรให้มีการเอน </a:t>
            </a:r>
            <a:r>
              <a:rPr lang="th-TH" u="sng" dirty="0" smtClean="0">
                <a:solidFill>
                  <a:srgbClr val="FF0000"/>
                </a:solidFill>
              </a:rPr>
              <a:t> 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th-TH" b="0" dirty="0" smtClean="0"/>
              <a:t>รูปแบบคำสั่ง</a:t>
            </a:r>
            <a:endParaRPr lang="en-US" b="0" dirty="0" smtClean="0"/>
          </a:p>
          <a:p>
            <a:pPr marL="0" indent="0">
              <a:buFont typeface="Wingdings" pitchFamily="2" charset="2"/>
              <a:buNone/>
              <a:defRPr/>
            </a:pPr>
            <a:endParaRPr lang="th-TH" u="sng" dirty="0" smtClean="0">
              <a:solidFill>
                <a:srgbClr val="FF0000"/>
              </a:solidFill>
            </a:endParaRPr>
          </a:p>
        </p:txBody>
      </p:sp>
      <p:sp>
        <p:nvSpPr>
          <p:cNvPr id="3" name="พับมุม 2"/>
          <p:cNvSpPr/>
          <p:nvPr/>
        </p:nvSpPr>
        <p:spPr bwMode="auto">
          <a:xfrm>
            <a:off x="725488" y="2514600"/>
            <a:ext cx="7772400" cy="457200"/>
          </a:xfrm>
          <a:prstGeom prst="foldedCorner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sz="2800" b="0" dirty="0"/>
              <a:t>&lt;</a:t>
            </a:r>
            <a:r>
              <a:rPr lang="en-US" sz="2800" b="0" dirty="0" err="1"/>
              <a:t>i</a:t>
            </a:r>
            <a:r>
              <a:rPr lang="en-US" sz="2800" b="0" dirty="0"/>
              <a:t>&gt;…………………..&lt;/i</a:t>
            </a:r>
            <a:r>
              <a:rPr lang="en-US" sz="2800" b="0"/>
              <a:t>&gt;</a:t>
            </a:r>
            <a:endParaRPr lang="en-US" sz="2800" b="0" dirty="0"/>
          </a:p>
        </p:txBody>
      </p:sp>
      <p:sp>
        <p:nvSpPr>
          <p:cNvPr id="29708" name="สี่เหลี่ยมผืนผ้า 4"/>
          <p:cNvSpPr>
            <a:spLocks noChangeArrowheads="1"/>
          </p:cNvSpPr>
          <p:nvPr/>
        </p:nvSpPr>
        <p:spPr bwMode="auto">
          <a:xfrm>
            <a:off x="717550" y="3276600"/>
            <a:ext cx="7816850" cy="237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th-TH" sz="1600" b="0" dirty="0">
                <a:latin typeface="Tahoma" pitchFamily="34" charset="0"/>
                <a:ea typeface="Tahoma" pitchFamily="34" charset="0"/>
                <a:cs typeface="Tahoma" pitchFamily="34" charset="0"/>
              </a:rPr>
              <a:t>&lt;HTML&gt;</a:t>
            </a:r>
          </a:p>
          <a:p>
            <a:r>
              <a:rPr lang="en-US" altLang="th-TH" sz="1600" b="0" dirty="0">
                <a:latin typeface="Tahoma" pitchFamily="34" charset="0"/>
                <a:ea typeface="Tahoma" pitchFamily="34" charset="0"/>
                <a:cs typeface="Tahoma" pitchFamily="34" charset="0"/>
              </a:rPr>
              <a:t>&lt;HEAD&gt;</a:t>
            </a:r>
          </a:p>
          <a:p>
            <a:r>
              <a:rPr lang="en-US" altLang="th-TH" sz="1600" b="0" dirty="0">
                <a:latin typeface="Tahoma" pitchFamily="34" charset="0"/>
                <a:ea typeface="Tahoma" pitchFamily="34" charset="0"/>
                <a:cs typeface="Tahoma" pitchFamily="34" charset="0"/>
              </a:rPr>
              <a:t>&lt;TITLE&gt;</a:t>
            </a:r>
            <a:r>
              <a: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rPr>
              <a:t>การกำหนดอักษรเอน</a:t>
            </a:r>
            <a:r>
              <a:rPr lang="en-US" altLang="th-TH" sz="1600" b="0" dirty="0">
                <a:latin typeface="Tahoma" pitchFamily="34" charset="0"/>
                <a:ea typeface="Tahoma" pitchFamily="34" charset="0"/>
                <a:cs typeface="Tahoma" pitchFamily="34" charset="0"/>
              </a:rPr>
              <a:t>&lt;/TITLE&gt;&lt;/HEAD&gt;</a:t>
            </a:r>
          </a:p>
          <a:p>
            <a:r>
              <a:rPr lang="en-US" altLang="th-TH" sz="1600" b="0" dirty="0">
                <a:latin typeface="Tahoma" pitchFamily="34" charset="0"/>
                <a:ea typeface="Tahoma" pitchFamily="34" charset="0"/>
                <a:cs typeface="Tahoma" pitchFamily="34" charset="0"/>
              </a:rPr>
              <a:t>&lt;BODY&gt;</a:t>
            </a:r>
          </a:p>
          <a:p>
            <a:r>
              <a: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rPr>
              <a:t>	ตัวอักษรปกติ </a:t>
            </a:r>
            <a:r>
              <a:rPr lang="en-US" altLang="th-TH" sz="1600" b="0" dirty="0">
                <a:latin typeface="Tahoma" pitchFamily="34" charset="0"/>
                <a:ea typeface="Tahoma" pitchFamily="34" charset="0"/>
                <a:cs typeface="Tahoma" pitchFamily="34" charset="0"/>
              </a:rPr>
              <a:t>COMPUTER</a:t>
            </a:r>
          </a:p>
          <a:p>
            <a:r>
              <a: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rPr>
              <a:t>	ตัวอักษรเอน </a:t>
            </a:r>
            <a:r>
              <a:rPr lang="en-US" altLang="th-TH" sz="1600" b="0" dirty="0">
                <a:latin typeface="Tahoma" pitchFamily="34" charset="0"/>
                <a:ea typeface="Tahoma" pitchFamily="34" charset="0"/>
                <a:cs typeface="Tahoma" pitchFamily="34" charset="0"/>
              </a:rPr>
              <a:t>&lt;i&gt;COMPUTER</a:t>
            </a:r>
          </a:p>
          <a:p>
            <a:r>
              <a:rPr lang="en-US" altLang="th-TH" sz="1600" b="0" dirty="0">
                <a:latin typeface="Tahoma" pitchFamily="34" charset="0"/>
                <a:ea typeface="Tahoma" pitchFamily="34" charset="0"/>
                <a:cs typeface="Tahoma" pitchFamily="34" charset="0"/>
              </a:rPr>
              <a:t>&lt;/BODY&gt;</a:t>
            </a:r>
          </a:p>
          <a:p>
            <a:r>
              <a:rPr lang="en-US" altLang="th-TH" sz="1600" b="0" dirty="0">
                <a:latin typeface="Tahoma" pitchFamily="34" charset="0"/>
                <a:ea typeface="Tahoma" pitchFamily="34" charset="0"/>
                <a:cs typeface="Tahoma" pitchFamily="34" charset="0"/>
              </a:rPr>
              <a:t>&lt;/HTML&gt;</a:t>
            </a:r>
          </a:p>
          <a:p>
            <a:endParaRPr lang="en-US" altLang="th-TH" sz="1600" b="0" dirty="0">
              <a:cs typeface="Tahoma" pitchFamily="34" charset="0"/>
            </a:endParaRPr>
          </a:p>
        </p:txBody>
      </p:sp>
      <p:sp>
        <p:nvSpPr>
          <p:cNvPr id="29709" name="สี่เหลี่ยมผืนผ้า 5"/>
          <p:cNvSpPr>
            <a:spLocks noChangeArrowheads="1"/>
          </p:cNvSpPr>
          <p:nvPr/>
        </p:nvSpPr>
        <p:spPr bwMode="auto">
          <a:xfrm>
            <a:off x="725488" y="3200400"/>
            <a:ext cx="7772400" cy="2124075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latinLnBrk="1" hangingPunct="1"/>
            <a:endParaRPr kumimoji="1" lang="th-TH" altLang="th-TH" b="0">
              <a:latin typeface="Gulim" pitchFamily="34" charset="-127"/>
            </a:endParaRPr>
          </a:p>
        </p:txBody>
      </p:sp>
      <p:pic>
        <p:nvPicPr>
          <p:cNvPr id="29710" name="Picture 1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" t="15230" r="26503" b="76366"/>
          <a:stretch>
            <a:fillRect/>
          </a:stretch>
        </p:blipFill>
        <p:spPr bwMode="auto">
          <a:xfrm>
            <a:off x="741363" y="5462588"/>
            <a:ext cx="7756525" cy="5588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964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9" name="Title 9"/>
          <p:cNvSpPr>
            <a:spLocks noGrp="1"/>
          </p:cNvSpPr>
          <p:nvPr>
            <p:ph type="title"/>
          </p:nvPr>
        </p:nvSpPr>
        <p:spPr>
          <a:xfrm>
            <a:off x="563563" y="304800"/>
            <a:ext cx="7970837" cy="692150"/>
          </a:xfrm>
        </p:spPr>
        <p:txBody>
          <a:bodyPr/>
          <a:lstStyle/>
          <a:p>
            <a:r>
              <a:rPr lang="en-US" altLang="th-TH" sz="4400" dirty="0" smtClean="0">
                <a:solidFill>
                  <a:schemeClr val="accent4">
                    <a:lumMod val="75000"/>
                  </a:schemeClr>
                </a:solidFill>
              </a:rPr>
              <a:t> 1. </a:t>
            </a:r>
            <a:r>
              <a:rPr lang="th-TH" altLang="th-TH" sz="4400" dirty="0" smtClean="0">
                <a:solidFill>
                  <a:schemeClr val="accent4">
                    <a:lumMod val="75000"/>
                  </a:schemeClr>
                </a:solidFill>
              </a:rPr>
              <a:t>การกำหนดลักษณะข้อความ</a:t>
            </a:r>
            <a:endParaRPr lang="en-US" altLang="th-TH" sz="4400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0" y="6477000"/>
            <a:ext cx="3200400" cy="2667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latinLnBrk="1" hangingPunct="1">
              <a:defRPr/>
            </a:pPr>
            <a:r>
              <a:rPr lang="en-US" sz="1100" b="0" dirty="0">
                <a:solidFill>
                  <a:schemeClr val="bg1"/>
                </a:solidFill>
                <a:latin typeface="Freesia News" pitchFamily="34" charset="-34"/>
                <a:cs typeface="Freesia News" pitchFamily="34" charset="-34"/>
              </a:rPr>
              <a:t>Webpage Design and Programming Workshop</a:t>
            </a:r>
            <a:endParaRPr kumimoji="1" lang="en-US" sz="1100" b="0" dirty="0">
              <a:solidFill>
                <a:schemeClr val="bg1"/>
              </a:solidFill>
              <a:latin typeface="굴림" pitchFamily="50" charset="-127"/>
            </a:endParaRPr>
          </a:p>
        </p:txBody>
      </p:sp>
      <p:pic>
        <p:nvPicPr>
          <p:cNvPr id="3072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4353" r="82639" b="29266"/>
          <a:stretch>
            <a:fillRect/>
          </a:stretch>
        </p:blipFill>
        <p:spPr bwMode="auto">
          <a:xfrm>
            <a:off x="8001000" y="0"/>
            <a:ext cx="1066800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ontent Placeholder 10"/>
          <p:cNvSpPr txBox="1">
            <a:spLocks/>
          </p:cNvSpPr>
          <p:nvPr/>
        </p:nvSpPr>
        <p:spPr bwMode="auto">
          <a:xfrm>
            <a:off x="611188" y="1447800"/>
            <a:ext cx="80772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u"/>
              <a:defRPr kumimoji="1" sz="2800">
                <a:solidFill>
                  <a:schemeClr val="tx2"/>
                </a:solidFill>
                <a:latin typeface="+mn-lt"/>
                <a:ea typeface="Gulim" pitchFamily="34" charset="-127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400">
                <a:solidFill>
                  <a:srgbClr val="000000"/>
                </a:solidFill>
                <a:latin typeface="+mn-lt"/>
                <a:ea typeface="Gulim" pitchFamily="34" charset="-127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kumimoji="1" sz="2400">
                <a:solidFill>
                  <a:srgbClr val="000000"/>
                </a:solidFill>
                <a:latin typeface="+mn-lt"/>
                <a:ea typeface="Gulim" pitchFamily="34" charset="-127"/>
              </a:defRPr>
            </a:lvl3pPr>
            <a:lvl4pPr marL="15621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400">
                <a:solidFill>
                  <a:srgbClr val="000000"/>
                </a:solidFill>
                <a:latin typeface="+mn-lt"/>
                <a:ea typeface="Gulim" pitchFamily="34" charset="-127"/>
              </a:defRPr>
            </a:lvl4pPr>
            <a:lvl5pPr marL="1981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kumimoji="1" sz="2400">
                <a:solidFill>
                  <a:srgbClr val="000000"/>
                </a:solidFill>
                <a:latin typeface="+mn-lt"/>
                <a:ea typeface="Gulim" pitchFamily="34" charset="-127"/>
              </a:defRPr>
            </a:lvl5pPr>
            <a:lvl6pPr marL="24384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kumimoji="1" sz="2400">
                <a:solidFill>
                  <a:srgbClr val="000000"/>
                </a:solidFill>
                <a:latin typeface="+mn-lt"/>
                <a:ea typeface="+mn-ea"/>
              </a:defRPr>
            </a:lvl6pPr>
            <a:lvl7pPr marL="28956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kumimoji="1" sz="2400">
                <a:solidFill>
                  <a:srgbClr val="000000"/>
                </a:solidFill>
                <a:latin typeface="+mn-lt"/>
                <a:ea typeface="+mn-ea"/>
              </a:defRPr>
            </a:lvl7pPr>
            <a:lvl8pPr marL="33528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kumimoji="1" sz="2400">
                <a:solidFill>
                  <a:srgbClr val="000000"/>
                </a:solidFill>
                <a:latin typeface="+mn-lt"/>
                <a:ea typeface="+mn-ea"/>
              </a:defRPr>
            </a:lvl8pPr>
            <a:lvl9pPr marL="3810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kumimoji="1" sz="24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>
              <a:buFont typeface="Wingdings" pitchFamily="2" charset="2"/>
              <a:buNone/>
              <a:defRPr/>
            </a:pPr>
            <a:r>
              <a:rPr lang="th-TH" u="sng" dirty="0" smtClean="0">
                <a:solidFill>
                  <a:srgbClr val="FF0000"/>
                </a:solidFill>
              </a:rPr>
              <a:t>การ</a:t>
            </a:r>
            <a:r>
              <a:rPr lang="th-TH" u="sng" dirty="0">
                <a:solidFill>
                  <a:srgbClr val="FF0000"/>
                </a:solidFill>
              </a:rPr>
              <a:t>กำหนดตัวอักษรกระพริบ </a:t>
            </a:r>
            <a:r>
              <a:rPr lang="th-TH" u="sng" dirty="0" smtClean="0">
                <a:solidFill>
                  <a:srgbClr val="FF0000"/>
                </a:solidFill>
              </a:rPr>
              <a:t>  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th-TH" b="0" dirty="0" smtClean="0"/>
              <a:t>รูปแบบคำสั่ง</a:t>
            </a:r>
            <a:endParaRPr lang="en-US" b="0" dirty="0" smtClean="0"/>
          </a:p>
          <a:p>
            <a:pPr marL="0" indent="0">
              <a:buFont typeface="Wingdings" pitchFamily="2" charset="2"/>
              <a:buNone/>
              <a:defRPr/>
            </a:pPr>
            <a:endParaRPr lang="th-TH" u="sng" dirty="0" smtClean="0">
              <a:solidFill>
                <a:srgbClr val="FF0000"/>
              </a:solidFill>
            </a:endParaRPr>
          </a:p>
        </p:txBody>
      </p:sp>
      <p:sp>
        <p:nvSpPr>
          <p:cNvPr id="3" name="พับมุม 2"/>
          <p:cNvSpPr/>
          <p:nvPr/>
        </p:nvSpPr>
        <p:spPr bwMode="auto">
          <a:xfrm>
            <a:off x="725488" y="2514600"/>
            <a:ext cx="7772400" cy="457200"/>
          </a:xfrm>
          <a:prstGeom prst="foldedCorner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sz="2800" b="0" dirty="0"/>
              <a:t>&lt;BLINK&gt;…………………..&lt;/BLINK&gt;</a:t>
            </a:r>
          </a:p>
        </p:txBody>
      </p:sp>
      <p:sp>
        <p:nvSpPr>
          <p:cNvPr id="30732" name="สี่เหลี่ยมผืนผ้า 4"/>
          <p:cNvSpPr>
            <a:spLocks noChangeArrowheads="1"/>
          </p:cNvSpPr>
          <p:nvPr/>
        </p:nvSpPr>
        <p:spPr bwMode="auto">
          <a:xfrm>
            <a:off x="717550" y="3276600"/>
            <a:ext cx="7816850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th-TH" sz="1600" b="0" dirty="0">
                <a:latin typeface="Tahoma" pitchFamily="34" charset="0"/>
                <a:ea typeface="Tahoma" pitchFamily="34" charset="0"/>
                <a:cs typeface="Tahoma" pitchFamily="34" charset="0"/>
              </a:rPr>
              <a:t>&lt;HTML&gt;</a:t>
            </a:r>
          </a:p>
          <a:p>
            <a:r>
              <a:rPr lang="en-US" altLang="th-TH" sz="1600" b="0" dirty="0">
                <a:latin typeface="Tahoma" pitchFamily="34" charset="0"/>
                <a:ea typeface="Tahoma" pitchFamily="34" charset="0"/>
                <a:cs typeface="Tahoma" pitchFamily="34" charset="0"/>
              </a:rPr>
              <a:t>&lt;HEAD&gt;</a:t>
            </a:r>
          </a:p>
          <a:p>
            <a:r>
              <a:rPr lang="en-US" altLang="th-TH" sz="1600" b="0" dirty="0">
                <a:latin typeface="Tahoma" pitchFamily="34" charset="0"/>
                <a:ea typeface="Tahoma" pitchFamily="34" charset="0"/>
                <a:cs typeface="Tahoma" pitchFamily="34" charset="0"/>
              </a:rPr>
              <a:t>&lt;TITLE&gt;</a:t>
            </a:r>
            <a:r>
              <a: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rPr>
              <a:t> การกำหนดตัวอักษรกระพริบ </a:t>
            </a:r>
            <a:r>
              <a:rPr lang="en-US" altLang="th-TH" sz="1600" b="0" dirty="0">
                <a:latin typeface="Tahoma" pitchFamily="34" charset="0"/>
                <a:ea typeface="Tahoma" pitchFamily="34" charset="0"/>
                <a:cs typeface="Tahoma" pitchFamily="34" charset="0"/>
              </a:rPr>
              <a:t>&lt;/TITLE&gt;&lt;/HEAD&gt;</a:t>
            </a:r>
          </a:p>
          <a:p>
            <a:r>
              <a:rPr lang="en-US" altLang="th-TH" sz="1600" b="0" dirty="0">
                <a:latin typeface="Tahoma" pitchFamily="34" charset="0"/>
                <a:ea typeface="Tahoma" pitchFamily="34" charset="0"/>
                <a:cs typeface="Tahoma" pitchFamily="34" charset="0"/>
              </a:rPr>
              <a:t>&lt;BODY&gt;</a:t>
            </a:r>
          </a:p>
          <a:p>
            <a:r>
              <a:rPr lang="en-US" altLang="th-TH" sz="1600" b="0" dirty="0">
                <a:latin typeface="Tahoma" pitchFamily="34" charset="0"/>
                <a:ea typeface="Tahoma" pitchFamily="34" charset="0"/>
                <a:cs typeface="Tahoma" pitchFamily="34" charset="0"/>
              </a:rPr>
              <a:t>&lt;Blink&gt; COMPUTER &lt;/Font&gt;&lt;/Blink&gt;</a:t>
            </a:r>
            <a:r>
              <a: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rPr>
              <a:t> แสดงผลได้เฉพาะบน </a:t>
            </a:r>
            <a:r>
              <a:rPr lang="en-US" altLang="th-TH" sz="1600" b="0" dirty="0">
                <a:latin typeface="Tahoma" pitchFamily="34" charset="0"/>
                <a:ea typeface="Tahoma" pitchFamily="34" charset="0"/>
                <a:cs typeface="Tahoma" pitchFamily="34" charset="0"/>
              </a:rPr>
              <a:t>Netscape</a:t>
            </a:r>
          </a:p>
          <a:p>
            <a:r>
              <a:rPr lang="en-US" altLang="th-TH" sz="1600" b="0" dirty="0">
                <a:latin typeface="Tahoma" pitchFamily="34" charset="0"/>
                <a:ea typeface="Tahoma" pitchFamily="34" charset="0"/>
                <a:cs typeface="Tahoma" pitchFamily="34" charset="0"/>
              </a:rPr>
              <a:t>&lt;/BODY&gt;</a:t>
            </a:r>
          </a:p>
          <a:p>
            <a:r>
              <a:rPr lang="en-US" altLang="th-TH" sz="1600" b="0" dirty="0">
                <a:latin typeface="Tahoma" pitchFamily="34" charset="0"/>
                <a:ea typeface="Tahoma" pitchFamily="34" charset="0"/>
                <a:cs typeface="Tahoma" pitchFamily="34" charset="0"/>
              </a:rPr>
              <a:t>&lt;/HTML&gt;</a:t>
            </a:r>
          </a:p>
        </p:txBody>
      </p:sp>
      <p:sp>
        <p:nvSpPr>
          <p:cNvPr id="30733" name="สี่เหลี่ยมผืนผ้า 5"/>
          <p:cNvSpPr>
            <a:spLocks noChangeArrowheads="1"/>
          </p:cNvSpPr>
          <p:nvPr/>
        </p:nvSpPr>
        <p:spPr bwMode="auto">
          <a:xfrm>
            <a:off x="725488" y="3200400"/>
            <a:ext cx="7772400" cy="2124075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latinLnBrk="1" hangingPunct="1"/>
            <a:endParaRPr kumimoji="1" lang="th-TH" altLang="th-TH" b="0">
              <a:latin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764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3" name="Title 9"/>
          <p:cNvSpPr>
            <a:spLocks noGrp="1"/>
          </p:cNvSpPr>
          <p:nvPr>
            <p:ph type="title"/>
          </p:nvPr>
        </p:nvSpPr>
        <p:spPr>
          <a:xfrm>
            <a:off x="563563" y="304800"/>
            <a:ext cx="7970837" cy="692150"/>
          </a:xfrm>
        </p:spPr>
        <p:txBody>
          <a:bodyPr/>
          <a:lstStyle/>
          <a:p>
            <a:r>
              <a:rPr lang="en-US" altLang="th-TH" sz="4400" dirty="0" smtClean="0">
                <a:solidFill>
                  <a:schemeClr val="accent4">
                    <a:lumMod val="75000"/>
                  </a:schemeClr>
                </a:solidFill>
              </a:rPr>
              <a:t> 1. </a:t>
            </a:r>
            <a:r>
              <a:rPr lang="th-TH" altLang="th-TH" sz="4400" dirty="0" smtClean="0">
                <a:solidFill>
                  <a:schemeClr val="accent4">
                    <a:lumMod val="75000"/>
                  </a:schemeClr>
                </a:solidFill>
              </a:rPr>
              <a:t>การกำหนดลักษณะข้อความ</a:t>
            </a:r>
            <a:endParaRPr lang="en-US" altLang="th-TH" sz="4400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0" y="6477000"/>
            <a:ext cx="3200400" cy="2667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latinLnBrk="1" hangingPunct="1">
              <a:defRPr/>
            </a:pPr>
            <a:r>
              <a:rPr lang="en-US" sz="1100" b="0" dirty="0">
                <a:solidFill>
                  <a:schemeClr val="bg1"/>
                </a:solidFill>
                <a:latin typeface="Freesia News" pitchFamily="34" charset="-34"/>
                <a:cs typeface="Freesia News" pitchFamily="34" charset="-34"/>
              </a:rPr>
              <a:t>Webpage Design and Programming Workshop</a:t>
            </a:r>
            <a:endParaRPr kumimoji="1" lang="en-US" sz="1100" b="0" dirty="0">
              <a:solidFill>
                <a:schemeClr val="bg1"/>
              </a:solidFill>
              <a:latin typeface="굴림" pitchFamily="50" charset="-127"/>
            </a:endParaRPr>
          </a:p>
        </p:txBody>
      </p:sp>
      <p:pic>
        <p:nvPicPr>
          <p:cNvPr id="31752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4353" r="82639" b="29266"/>
          <a:stretch>
            <a:fillRect/>
          </a:stretch>
        </p:blipFill>
        <p:spPr bwMode="auto">
          <a:xfrm>
            <a:off x="8001000" y="0"/>
            <a:ext cx="1066800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ontent Placeholder 10"/>
          <p:cNvSpPr txBox="1">
            <a:spLocks/>
          </p:cNvSpPr>
          <p:nvPr/>
        </p:nvSpPr>
        <p:spPr bwMode="auto">
          <a:xfrm>
            <a:off x="611188" y="1447800"/>
            <a:ext cx="80772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u"/>
              <a:defRPr kumimoji="1" sz="2800">
                <a:solidFill>
                  <a:schemeClr val="tx2"/>
                </a:solidFill>
                <a:latin typeface="+mn-lt"/>
                <a:ea typeface="Gulim" pitchFamily="34" charset="-127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400">
                <a:solidFill>
                  <a:srgbClr val="000000"/>
                </a:solidFill>
                <a:latin typeface="+mn-lt"/>
                <a:ea typeface="Gulim" pitchFamily="34" charset="-127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kumimoji="1" sz="2400">
                <a:solidFill>
                  <a:srgbClr val="000000"/>
                </a:solidFill>
                <a:latin typeface="+mn-lt"/>
                <a:ea typeface="Gulim" pitchFamily="34" charset="-127"/>
              </a:defRPr>
            </a:lvl3pPr>
            <a:lvl4pPr marL="15621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400">
                <a:solidFill>
                  <a:srgbClr val="000000"/>
                </a:solidFill>
                <a:latin typeface="+mn-lt"/>
                <a:ea typeface="Gulim" pitchFamily="34" charset="-127"/>
              </a:defRPr>
            </a:lvl4pPr>
            <a:lvl5pPr marL="1981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kumimoji="1" sz="2400">
                <a:solidFill>
                  <a:srgbClr val="000000"/>
                </a:solidFill>
                <a:latin typeface="+mn-lt"/>
                <a:ea typeface="Gulim" pitchFamily="34" charset="-127"/>
              </a:defRPr>
            </a:lvl5pPr>
            <a:lvl6pPr marL="24384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kumimoji="1" sz="2400">
                <a:solidFill>
                  <a:srgbClr val="000000"/>
                </a:solidFill>
                <a:latin typeface="+mn-lt"/>
                <a:ea typeface="+mn-ea"/>
              </a:defRPr>
            </a:lvl6pPr>
            <a:lvl7pPr marL="28956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kumimoji="1" sz="2400">
                <a:solidFill>
                  <a:srgbClr val="000000"/>
                </a:solidFill>
                <a:latin typeface="+mn-lt"/>
                <a:ea typeface="+mn-ea"/>
              </a:defRPr>
            </a:lvl7pPr>
            <a:lvl8pPr marL="33528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kumimoji="1" sz="2400">
                <a:solidFill>
                  <a:srgbClr val="000000"/>
                </a:solidFill>
                <a:latin typeface="+mn-lt"/>
                <a:ea typeface="+mn-ea"/>
              </a:defRPr>
            </a:lvl8pPr>
            <a:lvl9pPr marL="3810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kumimoji="1" sz="24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>
              <a:buFont typeface="Wingdings" pitchFamily="2" charset="2"/>
              <a:buNone/>
              <a:defRPr/>
            </a:pPr>
            <a:r>
              <a:rPr lang="th-TH" u="sng" dirty="0" smtClean="0">
                <a:solidFill>
                  <a:srgbClr val="FF0000"/>
                </a:solidFill>
              </a:rPr>
              <a:t>การ</a:t>
            </a:r>
            <a:r>
              <a:rPr lang="th-TH" u="sng" dirty="0">
                <a:solidFill>
                  <a:srgbClr val="FF0000"/>
                </a:solidFill>
              </a:rPr>
              <a:t>กำหนดสีของตัวอักษร </a:t>
            </a:r>
            <a:r>
              <a:rPr lang="th-TH" u="sng" dirty="0" smtClean="0">
                <a:solidFill>
                  <a:srgbClr val="FF0000"/>
                </a:solidFill>
              </a:rPr>
              <a:t>   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th-TH" b="0" dirty="0" smtClean="0"/>
              <a:t>รูปแบบคำสั่ง</a:t>
            </a:r>
            <a:endParaRPr lang="en-US" b="0" dirty="0" smtClean="0"/>
          </a:p>
          <a:p>
            <a:pPr marL="0" indent="0">
              <a:buFont typeface="Wingdings" pitchFamily="2" charset="2"/>
              <a:buNone/>
              <a:defRPr/>
            </a:pPr>
            <a:endParaRPr lang="th-TH" u="sng" dirty="0" smtClean="0">
              <a:solidFill>
                <a:srgbClr val="FF0000"/>
              </a:solidFill>
            </a:endParaRPr>
          </a:p>
        </p:txBody>
      </p:sp>
      <p:sp>
        <p:nvSpPr>
          <p:cNvPr id="3" name="พับมุม 2"/>
          <p:cNvSpPr/>
          <p:nvPr/>
        </p:nvSpPr>
        <p:spPr bwMode="auto">
          <a:xfrm>
            <a:off x="725488" y="2514600"/>
            <a:ext cx="7772400" cy="533400"/>
          </a:xfrm>
          <a:prstGeom prst="foldedCorner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sz="2800" b="0" dirty="0"/>
              <a:t>&lt;FONT COLOR="#RGB </a:t>
            </a:r>
            <a:r>
              <a:rPr lang="th-TH" sz="2800" b="0" dirty="0"/>
              <a:t>หรือ กำหนดชื่อสีที่ต้องการ"</a:t>
            </a:r>
            <a:r>
              <a:rPr lang="en-US" sz="2800" b="0" dirty="0"/>
              <a:t>&gt;..........&lt;/FONT&gt;</a:t>
            </a:r>
          </a:p>
        </p:txBody>
      </p:sp>
      <p:sp>
        <p:nvSpPr>
          <p:cNvPr id="31756" name="สี่เหลี่ยมผืนผ้า 4"/>
          <p:cNvSpPr>
            <a:spLocks noChangeArrowheads="1"/>
          </p:cNvSpPr>
          <p:nvPr/>
        </p:nvSpPr>
        <p:spPr bwMode="auto">
          <a:xfrm>
            <a:off x="717550" y="3124200"/>
            <a:ext cx="7816850" cy="233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th-TH" sz="1600" b="0" dirty="0">
                <a:latin typeface="Tahoma" pitchFamily="34" charset="0"/>
                <a:ea typeface="Tahoma" pitchFamily="34" charset="0"/>
                <a:cs typeface="Tahoma" pitchFamily="34" charset="0"/>
              </a:rPr>
              <a:t>&lt;HTML&gt;</a:t>
            </a:r>
          </a:p>
          <a:p>
            <a:r>
              <a:rPr lang="en-US" altLang="th-TH" sz="1600" b="0" dirty="0">
                <a:latin typeface="Tahoma" pitchFamily="34" charset="0"/>
                <a:ea typeface="Tahoma" pitchFamily="34" charset="0"/>
                <a:cs typeface="Tahoma" pitchFamily="34" charset="0"/>
              </a:rPr>
              <a:t>&lt;HEAD&gt;</a:t>
            </a:r>
          </a:p>
          <a:p>
            <a:r>
              <a:rPr lang="en-US" altLang="th-TH" sz="1600" b="0" dirty="0">
                <a:latin typeface="Tahoma" pitchFamily="34" charset="0"/>
                <a:ea typeface="Tahoma" pitchFamily="34" charset="0"/>
                <a:cs typeface="Tahoma" pitchFamily="34" charset="0"/>
              </a:rPr>
              <a:t>&lt;TITLE&gt; FONT COLOR &lt;/TITLE&gt;&lt;/HEAD&gt;</a:t>
            </a:r>
          </a:p>
          <a:p>
            <a:r>
              <a:rPr lang="en-US" altLang="th-TH" sz="1600" b="0" dirty="0">
                <a:latin typeface="Tahoma" pitchFamily="34" charset="0"/>
                <a:ea typeface="Tahoma" pitchFamily="34" charset="0"/>
                <a:cs typeface="Tahoma" pitchFamily="34" charset="0"/>
              </a:rPr>
              <a:t>&lt;BODY text="yellow"&gt;</a:t>
            </a:r>
          </a:p>
          <a:p>
            <a:r>
              <a:rPr lang="en-US" altLang="th-TH" sz="1600" b="0" dirty="0">
                <a:latin typeface="Tahoma" pitchFamily="34" charset="0"/>
                <a:ea typeface="Tahoma" pitchFamily="34" charset="0"/>
                <a:cs typeface="Tahoma" pitchFamily="34" charset="0"/>
              </a:rPr>
              <a:t>	Computer</a:t>
            </a:r>
          </a:p>
          <a:p>
            <a:pPr lvl="1"/>
            <a:r>
              <a:rPr lang="en-US" altLang="th-TH" sz="1600" b="0" dirty="0">
                <a:latin typeface="Tahoma" pitchFamily="34" charset="0"/>
                <a:ea typeface="Tahoma" pitchFamily="34" charset="0"/>
                <a:cs typeface="Tahoma" pitchFamily="34" charset="0"/>
              </a:rPr>
              <a:t>	&lt;font color = "red"&gt;</a:t>
            </a:r>
            <a:r>
              <a: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rPr>
              <a:t> ข้อความนี้กำหนดให้เป็นสีแดง </a:t>
            </a:r>
            <a:r>
              <a:rPr lang="en-US" altLang="th-TH" sz="1600" b="0" dirty="0">
                <a:latin typeface="Tahoma" pitchFamily="34" charset="0"/>
                <a:ea typeface="Tahoma" pitchFamily="34" charset="0"/>
                <a:cs typeface="Tahoma" pitchFamily="34" charset="0"/>
              </a:rPr>
              <a:t>&lt;/font&gt;&lt;</a:t>
            </a:r>
            <a:r>
              <a:rPr lang="en-US" altLang="th-TH" sz="1600" b="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br</a:t>
            </a:r>
            <a:r>
              <a:rPr lang="en-US" altLang="th-TH" sz="1600" b="0" dirty="0">
                <a:latin typeface="Tahoma" pitchFamily="34" charset="0"/>
                <a:ea typeface="Tahoma" pitchFamily="34" charset="0"/>
                <a:cs typeface="Tahoma" pitchFamily="34" charset="0"/>
              </a:rPr>
              <a:t>&gt;</a:t>
            </a:r>
          </a:p>
          <a:p>
            <a:pPr lvl="1"/>
            <a:r>
              <a:rPr lang="en-US" altLang="th-TH" sz="1600" b="0" dirty="0">
                <a:latin typeface="Tahoma" pitchFamily="34" charset="0"/>
                <a:ea typeface="Tahoma" pitchFamily="34" charset="0"/>
                <a:cs typeface="Tahoma" pitchFamily="34" charset="0"/>
              </a:rPr>
              <a:t>	&lt;font color = "#0000ff"&gt; </a:t>
            </a:r>
            <a:r>
              <a: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rPr>
              <a:t>ข้อความนี้กำหนดให้เป็นสีน้ำเงิน </a:t>
            </a:r>
            <a:r>
              <a:rPr lang="en-US" altLang="th-TH" sz="1600" b="0" dirty="0">
                <a:latin typeface="Tahoma" pitchFamily="34" charset="0"/>
                <a:ea typeface="Tahoma" pitchFamily="34" charset="0"/>
                <a:cs typeface="Tahoma" pitchFamily="34" charset="0"/>
              </a:rPr>
              <a:t>&lt;/font&gt;</a:t>
            </a:r>
          </a:p>
          <a:p>
            <a:r>
              <a:rPr lang="en-US" altLang="th-TH" sz="1600" b="0" dirty="0">
                <a:latin typeface="Tahoma" pitchFamily="34" charset="0"/>
                <a:ea typeface="Tahoma" pitchFamily="34" charset="0"/>
                <a:cs typeface="Tahoma" pitchFamily="34" charset="0"/>
              </a:rPr>
              <a:t>&lt;/BODY&gt;</a:t>
            </a:r>
          </a:p>
          <a:p>
            <a:r>
              <a:rPr lang="en-US" altLang="th-TH" sz="1600" b="0" dirty="0">
                <a:latin typeface="Tahoma" pitchFamily="34" charset="0"/>
                <a:ea typeface="Tahoma" pitchFamily="34" charset="0"/>
                <a:cs typeface="Tahoma" pitchFamily="34" charset="0"/>
              </a:rPr>
              <a:t>&lt;/HTML&gt;</a:t>
            </a:r>
          </a:p>
        </p:txBody>
      </p:sp>
      <p:sp>
        <p:nvSpPr>
          <p:cNvPr id="31757" name="สี่เหลี่ยมผืนผ้า 5"/>
          <p:cNvSpPr>
            <a:spLocks noChangeArrowheads="1"/>
          </p:cNvSpPr>
          <p:nvPr/>
        </p:nvSpPr>
        <p:spPr bwMode="auto">
          <a:xfrm>
            <a:off x="725488" y="3124200"/>
            <a:ext cx="7772400" cy="2328863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latinLnBrk="1" hangingPunct="1"/>
            <a:endParaRPr kumimoji="1" lang="th-TH" altLang="th-TH" b="0">
              <a:latin typeface="Gulim" pitchFamily="34" charset="-127"/>
            </a:endParaRPr>
          </a:p>
        </p:txBody>
      </p:sp>
      <p:pic>
        <p:nvPicPr>
          <p:cNvPr id="31758" name="Picture 1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" t="15724" r="14639" b="73477"/>
          <a:stretch>
            <a:fillRect/>
          </a:stretch>
        </p:blipFill>
        <p:spPr bwMode="auto">
          <a:xfrm>
            <a:off x="746125" y="5562600"/>
            <a:ext cx="7751763" cy="609600"/>
          </a:xfrm>
          <a:prstGeom prst="rect">
            <a:avLst/>
          </a:prstGeom>
          <a:noFill/>
          <a:ln w="317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120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6" name="Title 9"/>
          <p:cNvSpPr>
            <a:spLocks noGrp="1"/>
          </p:cNvSpPr>
          <p:nvPr>
            <p:ph type="title"/>
          </p:nvPr>
        </p:nvSpPr>
        <p:spPr>
          <a:xfrm>
            <a:off x="563563" y="304800"/>
            <a:ext cx="7970837" cy="692150"/>
          </a:xfrm>
        </p:spPr>
        <p:txBody>
          <a:bodyPr/>
          <a:lstStyle/>
          <a:p>
            <a:r>
              <a:rPr lang="en-US" altLang="th-TH" sz="4400" dirty="0" smtClean="0">
                <a:solidFill>
                  <a:schemeClr val="accent4">
                    <a:lumMod val="75000"/>
                  </a:schemeClr>
                </a:solidFill>
              </a:rPr>
              <a:t> 1. </a:t>
            </a:r>
            <a:r>
              <a:rPr lang="th-TH" altLang="th-TH" sz="4400" dirty="0" smtClean="0">
                <a:solidFill>
                  <a:schemeClr val="accent4">
                    <a:lumMod val="75000"/>
                  </a:schemeClr>
                </a:solidFill>
              </a:rPr>
              <a:t>การกำหนดลักษณะข้อความ</a:t>
            </a:r>
            <a:endParaRPr lang="en-US" altLang="th-TH" sz="4400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0" y="6477000"/>
            <a:ext cx="3200400" cy="2667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latinLnBrk="1" hangingPunct="1">
              <a:defRPr/>
            </a:pPr>
            <a:r>
              <a:rPr lang="en-US" sz="1100" b="0" dirty="0">
                <a:solidFill>
                  <a:schemeClr val="bg1"/>
                </a:solidFill>
                <a:latin typeface="Freesia News" pitchFamily="34" charset="-34"/>
                <a:cs typeface="Freesia News" pitchFamily="34" charset="-34"/>
              </a:rPr>
              <a:t>Webpage Design and Programming Workshop</a:t>
            </a:r>
            <a:endParaRPr kumimoji="1" lang="en-US" sz="1100" b="0" dirty="0">
              <a:solidFill>
                <a:schemeClr val="bg1"/>
              </a:solidFill>
              <a:latin typeface="굴림" pitchFamily="50" charset="-127"/>
            </a:endParaRPr>
          </a:p>
        </p:txBody>
      </p:sp>
      <p:pic>
        <p:nvPicPr>
          <p:cNvPr id="32775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4353" r="82639" b="29266"/>
          <a:stretch>
            <a:fillRect/>
          </a:stretch>
        </p:blipFill>
        <p:spPr bwMode="auto">
          <a:xfrm>
            <a:off x="8001000" y="0"/>
            <a:ext cx="1066800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ontent Placeholder 10"/>
          <p:cNvSpPr txBox="1">
            <a:spLocks/>
          </p:cNvSpPr>
          <p:nvPr/>
        </p:nvSpPr>
        <p:spPr bwMode="auto">
          <a:xfrm>
            <a:off x="611188" y="1447800"/>
            <a:ext cx="80772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u"/>
              <a:defRPr kumimoji="1" sz="2800">
                <a:solidFill>
                  <a:schemeClr val="tx2"/>
                </a:solidFill>
                <a:latin typeface="+mn-lt"/>
                <a:ea typeface="Gulim" pitchFamily="34" charset="-127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400">
                <a:solidFill>
                  <a:srgbClr val="000000"/>
                </a:solidFill>
                <a:latin typeface="+mn-lt"/>
                <a:ea typeface="Gulim" pitchFamily="34" charset="-127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kumimoji="1" sz="2400">
                <a:solidFill>
                  <a:srgbClr val="000000"/>
                </a:solidFill>
                <a:latin typeface="+mn-lt"/>
                <a:ea typeface="Gulim" pitchFamily="34" charset="-127"/>
              </a:defRPr>
            </a:lvl3pPr>
            <a:lvl4pPr marL="15621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400">
                <a:solidFill>
                  <a:srgbClr val="000000"/>
                </a:solidFill>
                <a:latin typeface="+mn-lt"/>
                <a:ea typeface="Gulim" pitchFamily="34" charset="-127"/>
              </a:defRPr>
            </a:lvl4pPr>
            <a:lvl5pPr marL="1981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kumimoji="1" sz="2400">
                <a:solidFill>
                  <a:srgbClr val="000000"/>
                </a:solidFill>
                <a:latin typeface="+mn-lt"/>
                <a:ea typeface="Gulim" pitchFamily="34" charset="-127"/>
              </a:defRPr>
            </a:lvl5pPr>
            <a:lvl6pPr marL="24384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kumimoji="1" sz="2400">
                <a:solidFill>
                  <a:srgbClr val="000000"/>
                </a:solidFill>
                <a:latin typeface="+mn-lt"/>
                <a:ea typeface="+mn-ea"/>
              </a:defRPr>
            </a:lvl6pPr>
            <a:lvl7pPr marL="28956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kumimoji="1" sz="2400">
                <a:solidFill>
                  <a:srgbClr val="000000"/>
                </a:solidFill>
                <a:latin typeface="+mn-lt"/>
                <a:ea typeface="+mn-ea"/>
              </a:defRPr>
            </a:lvl7pPr>
            <a:lvl8pPr marL="33528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kumimoji="1" sz="2400">
                <a:solidFill>
                  <a:srgbClr val="000000"/>
                </a:solidFill>
                <a:latin typeface="+mn-lt"/>
                <a:ea typeface="+mn-ea"/>
              </a:defRPr>
            </a:lvl8pPr>
            <a:lvl9pPr marL="3810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kumimoji="1" sz="24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>
              <a:buFont typeface="Wingdings" pitchFamily="2" charset="2"/>
              <a:buNone/>
              <a:defRPr/>
            </a:pPr>
            <a:r>
              <a:rPr lang="th-TH" u="sng" dirty="0" smtClean="0">
                <a:solidFill>
                  <a:srgbClr val="FF0000"/>
                </a:solidFill>
              </a:rPr>
              <a:t>การ</a:t>
            </a:r>
            <a:r>
              <a:rPr lang="th-TH" u="sng" dirty="0">
                <a:solidFill>
                  <a:srgbClr val="FF0000"/>
                </a:solidFill>
              </a:rPr>
              <a:t>กำหนดสีให้กับตัวอักษรทั้งเอกสาร </a:t>
            </a:r>
            <a:r>
              <a:rPr lang="th-TH" u="sng" dirty="0" smtClean="0">
                <a:solidFill>
                  <a:srgbClr val="FF0000"/>
                </a:solidFill>
              </a:rPr>
              <a:t>    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th-TH" b="0" dirty="0" smtClean="0"/>
              <a:t>รูปแบบคำสั่ง</a:t>
            </a:r>
            <a:endParaRPr lang="en-US" b="0" dirty="0" smtClean="0"/>
          </a:p>
          <a:p>
            <a:pPr marL="0" indent="0">
              <a:buFont typeface="Wingdings" pitchFamily="2" charset="2"/>
              <a:buNone/>
              <a:defRPr/>
            </a:pPr>
            <a:endParaRPr lang="th-TH" u="sng" dirty="0" smtClean="0">
              <a:solidFill>
                <a:srgbClr val="FF0000"/>
              </a:solidFill>
            </a:endParaRPr>
          </a:p>
        </p:txBody>
      </p:sp>
      <p:graphicFrame>
        <p:nvGraphicFramePr>
          <p:cNvPr id="16" name="ตัวแทนเนื้อหา 6"/>
          <p:cNvGraphicFramePr>
            <a:graphicFrameLocks/>
          </p:cNvGraphicFramePr>
          <p:nvPr/>
        </p:nvGraphicFramePr>
        <p:xfrm>
          <a:off x="1066800" y="2484438"/>
          <a:ext cx="7543800" cy="1554316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200400"/>
                <a:gridCol w="4343400"/>
              </a:tblGrid>
              <a:tr h="1554162">
                <a:tc>
                  <a:txBody>
                    <a:bodyPr/>
                    <a:lstStyle/>
                    <a:p>
                      <a:r>
                        <a:rPr lang="th-TH" sz="2400" b="0" kern="1200" dirty="0" smtClean="0">
                          <a:solidFill>
                            <a:schemeClr val="tx1"/>
                          </a:solidFill>
                          <a:effectLst/>
                        </a:rPr>
                        <a:t>แบบที่ 1</a:t>
                      </a:r>
                      <a:endParaRPr lang="en-US" sz="2400" b="0" kern="12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effectLst/>
                        </a:rPr>
                        <a:t>&lt;BODY Text = "</a:t>
                      </a:r>
                      <a:r>
                        <a:rPr lang="th-TH" sz="2400" b="0" kern="1200" dirty="0" smtClean="0">
                          <a:solidFill>
                            <a:schemeClr val="tx1"/>
                          </a:solidFill>
                          <a:effectLst/>
                        </a:rPr>
                        <a:t>สีพื้นหลัง"</a:t>
                      </a:r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effectLst/>
                        </a:rPr>
                        <a:t>&gt;</a:t>
                      </a:r>
                    </a:p>
                    <a:p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effectLst/>
                        </a:rPr>
                        <a:t>.................................………………</a:t>
                      </a:r>
                    </a:p>
                    <a:p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effectLst/>
                        </a:rPr>
                        <a:t>&lt;/BODY&gt;</a:t>
                      </a:r>
                      <a:endParaRPr lang="th-TH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T="45638" marB="45638">
                    <a:solidFill>
                      <a:srgbClr val="F7D7B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400" b="0" kern="1200" dirty="0" smtClean="0">
                          <a:solidFill>
                            <a:schemeClr val="tx1"/>
                          </a:solidFill>
                          <a:effectLst/>
                        </a:rPr>
                        <a:t>แบบที่ 2 (กำหนดสีพื้นหลังจากเลขฐาน </a:t>
                      </a:r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effectLst/>
                        </a:rPr>
                        <a:t>16)</a:t>
                      </a:r>
                    </a:p>
                    <a:p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effectLst/>
                        </a:rPr>
                        <a:t>&lt;BODY Text = "#RRGGBB"&gt;</a:t>
                      </a:r>
                    </a:p>
                    <a:p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effectLst/>
                        </a:rPr>
                        <a:t>.................................………………</a:t>
                      </a:r>
                    </a:p>
                    <a:p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effectLst/>
                        </a:rPr>
                        <a:t>&lt;/BODY&gt;</a:t>
                      </a:r>
                      <a:endParaRPr lang="th-TH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T="45638" marB="45638">
                    <a:solidFill>
                      <a:srgbClr val="F7D7B7"/>
                    </a:solidFill>
                  </a:tcPr>
                </a:tc>
              </a:tr>
            </a:tbl>
          </a:graphicData>
        </a:graphic>
      </p:graphicFrame>
      <p:sp>
        <p:nvSpPr>
          <p:cNvPr id="32785" name="สี่เหลี่ยมผืนผ้า 9"/>
          <p:cNvSpPr>
            <a:spLocks noChangeArrowheads="1"/>
          </p:cNvSpPr>
          <p:nvPr/>
        </p:nvSpPr>
        <p:spPr bwMode="auto">
          <a:xfrm>
            <a:off x="1066800" y="4275138"/>
            <a:ext cx="6248400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th-TH" sz="1600" b="0"/>
              <a:t>&lt;HTML&gt;</a:t>
            </a:r>
          </a:p>
          <a:p>
            <a:r>
              <a:rPr lang="en-US" altLang="th-TH" sz="1600" b="0"/>
              <a:t>&lt;HEAD&gt;&lt;TITLE&gt; Heading &lt;/TITLE&gt;&lt;/HEAD&gt;</a:t>
            </a:r>
          </a:p>
          <a:p>
            <a:r>
              <a:rPr lang="en-US" altLang="th-TH" sz="1600" b="0">
                <a:cs typeface="Tahoma" pitchFamily="34" charset="0"/>
              </a:rPr>
              <a:t>&lt;BODY Text="#FF0000"&gt;</a:t>
            </a:r>
          </a:p>
          <a:p>
            <a:r>
              <a:rPr lang="en-US" altLang="th-TH" sz="1600" b="0">
                <a:cs typeface="Tahoma" pitchFamily="34" charset="0"/>
              </a:rPr>
              <a:t>	</a:t>
            </a:r>
            <a:r>
              <a:rPr lang="th-TH" altLang="th-TH" sz="1600" b="0">
                <a:cs typeface="Tahoma" pitchFamily="34" charset="0"/>
              </a:rPr>
              <a:t>มหาวิทยาลัยราชภัฎนครปฐม</a:t>
            </a:r>
          </a:p>
          <a:p>
            <a:endParaRPr lang="en-US" altLang="th-TH" sz="1600" b="0">
              <a:cs typeface="Tahoma" pitchFamily="34" charset="0"/>
            </a:endParaRPr>
          </a:p>
          <a:p>
            <a:r>
              <a:rPr lang="en-US" altLang="th-TH" sz="1600" b="0">
                <a:cs typeface="Tahoma" pitchFamily="34" charset="0"/>
              </a:rPr>
              <a:t>&lt;/BODY&gt;</a:t>
            </a:r>
          </a:p>
          <a:p>
            <a:r>
              <a:rPr lang="en-US" altLang="th-TH" sz="1600" b="0">
                <a:cs typeface="Tahoma" pitchFamily="34" charset="0"/>
              </a:rPr>
              <a:t>&lt;/HTML&gt;</a:t>
            </a:r>
          </a:p>
          <a:p>
            <a:endParaRPr lang="en-US" altLang="th-TH" sz="1600" b="0">
              <a:cs typeface="Tahoma" pitchFamily="34" charset="0"/>
            </a:endParaRPr>
          </a:p>
        </p:txBody>
      </p:sp>
      <p:sp>
        <p:nvSpPr>
          <p:cNvPr id="32786" name="สี่เหลี่ยมผืนผ้า 10"/>
          <p:cNvSpPr>
            <a:spLocks noChangeArrowheads="1"/>
          </p:cNvSpPr>
          <p:nvPr/>
        </p:nvSpPr>
        <p:spPr bwMode="auto">
          <a:xfrm>
            <a:off x="1066800" y="4275138"/>
            <a:ext cx="7467600" cy="1820862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latinLnBrk="1" hangingPunct="1"/>
            <a:endParaRPr kumimoji="1" lang="th-TH" altLang="th-TH" b="0">
              <a:latin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6942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9"/>
          <p:cNvSpPr>
            <a:spLocks noGrp="1"/>
          </p:cNvSpPr>
          <p:nvPr>
            <p:ph type="title"/>
          </p:nvPr>
        </p:nvSpPr>
        <p:spPr>
          <a:xfrm>
            <a:off x="563563" y="304800"/>
            <a:ext cx="7970837" cy="69215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th-TH" sz="60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ภาษา </a:t>
            </a:r>
            <a:r>
              <a:rPr lang="en-US" sz="60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HTML</a:t>
            </a:r>
            <a:endParaRPr lang="en-US" sz="6000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0" y="6477000"/>
            <a:ext cx="3200400" cy="2667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latinLnBrk="1" hangingPunct="1">
              <a:defRPr/>
            </a:pPr>
            <a:r>
              <a:rPr lang="en-US" sz="1100" b="0" dirty="0">
                <a:solidFill>
                  <a:schemeClr val="bg1"/>
                </a:solidFill>
                <a:latin typeface="Freesia News" pitchFamily="34" charset="-34"/>
                <a:cs typeface="Freesia News" pitchFamily="34" charset="-34"/>
              </a:rPr>
              <a:t>Webpage Design and Programming Workshop</a:t>
            </a:r>
            <a:endParaRPr kumimoji="1" lang="en-US" sz="1100" b="0" dirty="0">
              <a:solidFill>
                <a:schemeClr val="bg1"/>
              </a:solidFill>
              <a:latin typeface="굴림" pitchFamily="50" charset="-127"/>
            </a:endParaRPr>
          </a:p>
        </p:txBody>
      </p:sp>
      <p:pic>
        <p:nvPicPr>
          <p:cNvPr id="1536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4353" r="82639" b="29266"/>
          <a:stretch>
            <a:fillRect/>
          </a:stretch>
        </p:blipFill>
        <p:spPr bwMode="auto">
          <a:xfrm>
            <a:off x="8001000" y="0"/>
            <a:ext cx="1066800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ontent Placeholder 10"/>
          <p:cNvSpPr txBox="1">
            <a:spLocks/>
          </p:cNvSpPr>
          <p:nvPr/>
        </p:nvSpPr>
        <p:spPr bwMode="auto">
          <a:xfrm>
            <a:off x="611188" y="1447800"/>
            <a:ext cx="80772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u"/>
              <a:defRPr kumimoji="1" sz="2800">
                <a:solidFill>
                  <a:schemeClr val="tx2"/>
                </a:solidFill>
                <a:latin typeface="+mn-lt"/>
                <a:ea typeface="Gulim" pitchFamily="34" charset="-127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400">
                <a:solidFill>
                  <a:srgbClr val="000000"/>
                </a:solidFill>
                <a:latin typeface="+mn-lt"/>
                <a:ea typeface="Gulim" pitchFamily="34" charset="-127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kumimoji="1" sz="2400">
                <a:solidFill>
                  <a:srgbClr val="000000"/>
                </a:solidFill>
                <a:latin typeface="+mn-lt"/>
                <a:ea typeface="Gulim" pitchFamily="34" charset="-127"/>
              </a:defRPr>
            </a:lvl3pPr>
            <a:lvl4pPr marL="15621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400">
                <a:solidFill>
                  <a:srgbClr val="000000"/>
                </a:solidFill>
                <a:latin typeface="+mn-lt"/>
                <a:ea typeface="Gulim" pitchFamily="34" charset="-127"/>
              </a:defRPr>
            </a:lvl4pPr>
            <a:lvl5pPr marL="1981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kumimoji="1" sz="2400">
                <a:solidFill>
                  <a:srgbClr val="000000"/>
                </a:solidFill>
                <a:latin typeface="+mn-lt"/>
                <a:ea typeface="Gulim" pitchFamily="34" charset="-127"/>
              </a:defRPr>
            </a:lvl5pPr>
            <a:lvl6pPr marL="24384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kumimoji="1" sz="2400">
                <a:solidFill>
                  <a:srgbClr val="000000"/>
                </a:solidFill>
                <a:latin typeface="+mn-lt"/>
                <a:ea typeface="+mn-ea"/>
              </a:defRPr>
            </a:lvl6pPr>
            <a:lvl7pPr marL="28956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kumimoji="1" sz="2400">
                <a:solidFill>
                  <a:srgbClr val="000000"/>
                </a:solidFill>
                <a:latin typeface="+mn-lt"/>
                <a:ea typeface="+mn-ea"/>
              </a:defRPr>
            </a:lvl7pPr>
            <a:lvl8pPr marL="33528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kumimoji="1" sz="2400">
                <a:solidFill>
                  <a:srgbClr val="000000"/>
                </a:solidFill>
                <a:latin typeface="+mn-lt"/>
                <a:ea typeface="+mn-ea"/>
              </a:defRPr>
            </a:lvl8pPr>
            <a:lvl9pPr marL="3810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kumimoji="1" sz="24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buFont typeface="Arial" pitchFamily="34" charset="0"/>
              <a:buChar char="•"/>
              <a:defRPr/>
            </a:pPr>
            <a:r>
              <a:rPr lang="en-US" b="0" dirty="0"/>
              <a:t>HTML </a:t>
            </a:r>
            <a:r>
              <a:rPr lang="th-TH" b="0" dirty="0"/>
              <a:t>ย่อมาจากคำว่า </a:t>
            </a:r>
            <a:r>
              <a:rPr lang="en-US" b="0" dirty="0"/>
              <a:t>Hypertext Markup </a:t>
            </a:r>
            <a:r>
              <a:rPr lang="en-US" b="0" dirty="0" smtClean="0"/>
              <a:t>Language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th-TH" b="0" dirty="0"/>
              <a:t>มีลักษณะเป็นภาษาในเชิงการบรรยายเอกสาร</a:t>
            </a:r>
            <a:r>
              <a:rPr lang="th-TH" b="0" dirty="0" err="1"/>
              <a:t>ไฮเปอร์</a:t>
            </a:r>
            <a:r>
              <a:rPr lang="th-TH" b="0" dirty="0" smtClean="0"/>
              <a:t>มี</a:t>
            </a:r>
            <a:r>
              <a:rPr lang="th-TH" b="0" dirty="0" err="1" smtClean="0"/>
              <a:t>เดีย</a:t>
            </a:r>
            <a:endParaRPr lang="th-TH" b="0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th-TH" b="0" dirty="0"/>
              <a:t>มีโครงสร้าง</a:t>
            </a:r>
            <a:r>
              <a:rPr lang="th-TH" b="0" dirty="0" smtClean="0"/>
              <a:t>ภาษา</a:t>
            </a:r>
            <a:r>
              <a:rPr lang="en-US" b="0" dirty="0" smtClean="0"/>
              <a:t> Markup Tags </a:t>
            </a:r>
            <a:r>
              <a:rPr lang="th-TH" b="0" dirty="0"/>
              <a:t>เพื่อทำหน้าที่ควบคุมการแสดงผลข้อมูล รูปภาพ และวัตถุ</a:t>
            </a:r>
            <a:r>
              <a:rPr lang="th-TH" b="0" dirty="0" smtClean="0"/>
              <a:t>อื่นๆ </a:t>
            </a:r>
            <a:r>
              <a:rPr lang="th-TH" b="0" dirty="0"/>
              <a:t>ผ่านทางโปรแกรมเว็บบราวเซอร์ </a:t>
            </a:r>
            <a:endParaRPr lang="th-TH" b="0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th-TH" b="0" dirty="0" smtClean="0"/>
              <a:t>แสดงใน</a:t>
            </a:r>
            <a:r>
              <a:rPr lang="th-TH" b="0" dirty="0"/>
              <a:t>ลักษณะ </a:t>
            </a:r>
            <a:r>
              <a:rPr lang="en-US" b="0" dirty="0"/>
              <a:t>WYSIWYG (What You See Is What You Get) </a:t>
            </a:r>
            <a:endParaRPr lang="th-TH" b="0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th-TH" b="0" dirty="0" smtClean="0"/>
              <a:t>เรียกใช้เอกสารผ่านโปรแกรม</a:t>
            </a:r>
            <a:r>
              <a:rPr lang="th-TH" b="0" dirty="0"/>
              <a:t>เว็บบราวเซอร์ เช่น </a:t>
            </a:r>
            <a:r>
              <a:rPr lang="en-US" b="0" dirty="0" smtClean="0"/>
              <a:t>IE, </a:t>
            </a:r>
            <a:r>
              <a:rPr lang="en-US" b="0" dirty="0"/>
              <a:t>Mozilla Firefox, </a:t>
            </a:r>
            <a:r>
              <a:rPr lang="th-TH" b="0" dirty="0" smtClean="0"/>
              <a:t>และ </a:t>
            </a:r>
            <a:endParaRPr lang="en-US" b="0" dirty="0" smtClean="0"/>
          </a:p>
          <a:p>
            <a:pPr marL="0" indent="0">
              <a:buFont typeface="Wingdings" pitchFamily="2" charset="2"/>
              <a:buNone/>
              <a:defRPr/>
            </a:pPr>
            <a:r>
              <a:rPr lang="en-US" b="0" dirty="0" smtClean="0"/>
              <a:t>     Google </a:t>
            </a:r>
            <a:r>
              <a:rPr lang="en-US" b="0" dirty="0"/>
              <a:t>Chrome </a:t>
            </a:r>
            <a:r>
              <a:rPr lang="th-TH" b="0" dirty="0"/>
              <a:t>เป็นต้น </a:t>
            </a:r>
            <a:endParaRPr lang="th-TH" b="0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th-TH" b="0" dirty="0" smtClean="0"/>
              <a:t>มี</a:t>
            </a:r>
            <a:r>
              <a:rPr lang="th-TH" b="0" dirty="0"/>
              <a:t>นามสกุลเป็น</a:t>
            </a:r>
            <a:r>
              <a:rPr lang="en-US" b="0" dirty="0"/>
              <a:t> .html </a:t>
            </a:r>
            <a:r>
              <a:rPr lang="th-TH" b="0" dirty="0"/>
              <a:t>หรือ</a:t>
            </a:r>
            <a:r>
              <a:rPr lang="en-US" b="0" dirty="0"/>
              <a:t> .</a:t>
            </a:r>
            <a:r>
              <a:rPr lang="en-US" b="0" dirty="0" err="1"/>
              <a:t>htm</a:t>
            </a:r>
            <a:endParaRPr lang="en-US" b="0" dirty="0"/>
          </a:p>
          <a:p>
            <a:pPr>
              <a:buFont typeface="Arial" pitchFamily="34" charset="0"/>
              <a:buChar char="•"/>
              <a:defRPr/>
            </a:pPr>
            <a:endParaRPr lang="en-US" b="0" dirty="0" smtClean="0"/>
          </a:p>
        </p:txBody>
      </p:sp>
    </p:spTree>
    <p:extLst>
      <p:ext uri="{BB962C8B-B14F-4D97-AF65-F5344CB8AC3E}">
        <p14:creationId xmlns:p14="http://schemas.microsoft.com/office/powerpoint/2010/main" val="314060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0" name="Title 9"/>
          <p:cNvSpPr>
            <a:spLocks noGrp="1"/>
          </p:cNvSpPr>
          <p:nvPr>
            <p:ph type="title"/>
          </p:nvPr>
        </p:nvSpPr>
        <p:spPr>
          <a:xfrm>
            <a:off x="563563" y="304800"/>
            <a:ext cx="7970837" cy="692150"/>
          </a:xfrm>
        </p:spPr>
        <p:txBody>
          <a:bodyPr/>
          <a:lstStyle/>
          <a:p>
            <a:r>
              <a:rPr lang="en-US" altLang="th-TH" sz="4400" dirty="0" smtClean="0">
                <a:solidFill>
                  <a:schemeClr val="accent4">
                    <a:lumMod val="75000"/>
                  </a:schemeClr>
                </a:solidFill>
              </a:rPr>
              <a:t> 1. </a:t>
            </a:r>
            <a:r>
              <a:rPr lang="th-TH" altLang="th-TH" sz="4400" dirty="0" smtClean="0">
                <a:solidFill>
                  <a:schemeClr val="accent4">
                    <a:lumMod val="75000"/>
                  </a:schemeClr>
                </a:solidFill>
              </a:rPr>
              <a:t>การกำหนดลักษณะข้อความ</a:t>
            </a:r>
            <a:endParaRPr lang="en-US" altLang="th-TH" sz="4400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0" y="6477000"/>
            <a:ext cx="3200400" cy="2667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latinLnBrk="1" hangingPunct="1">
              <a:defRPr/>
            </a:pPr>
            <a:r>
              <a:rPr lang="en-US" sz="1100" b="0" dirty="0">
                <a:solidFill>
                  <a:schemeClr val="bg1"/>
                </a:solidFill>
                <a:latin typeface="Freesia News" pitchFamily="34" charset="-34"/>
                <a:cs typeface="Freesia News" pitchFamily="34" charset="-34"/>
              </a:rPr>
              <a:t>Webpage Design and Programming Workshop</a:t>
            </a:r>
            <a:endParaRPr kumimoji="1" lang="en-US" sz="1100" b="0" dirty="0">
              <a:solidFill>
                <a:schemeClr val="bg1"/>
              </a:solidFill>
              <a:latin typeface="굴림" pitchFamily="50" charset="-127"/>
            </a:endParaRPr>
          </a:p>
        </p:txBody>
      </p:sp>
      <p:pic>
        <p:nvPicPr>
          <p:cNvPr id="33799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4353" r="82639" b="29266"/>
          <a:stretch>
            <a:fillRect/>
          </a:stretch>
        </p:blipFill>
        <p:spPr bwMode="auto">
          <a:xfrm>
            <a:off x="8001000" y="0"/>
            <a:ext cx="1066800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ontent Placeholder 10"/>
          <p:cNvSpPr txBox="1">
            <a:spLocks/>
          </p:cNvSpPr>
          <p:nvPr/>
        </p:nvSpPr>
        <p:spPr bwMode="auto">
          <a:xfrm>
            <a:off x="611188" y="1447800"/>
            <a:ext cx="80772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u"/>
              <a:defRPr kumimoji="1" sz="2800">
                <a:solidFill>
                  <a:schemeClr val="tx2"/>
                </a:solidFill>
                <a:latin typeface="+mn-lt"/>
                <a:ea typeface="Gulim" pitchFamily="34" charset="-127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400">
                <a:solidFill>
                  <a:srgbClr val="000000"/>
                </a:solidFill>
                <a:latin typeface="+mn-lt"/>
                <a:ea typeface="Gulim" pitchFamily="34" charset="-127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kumimoji="1" sz="2400">
                <a:solidFill>
                  <a:srgbClr val="000000"/>
                </a:solidFill>
                <a:latin typeface="+mn-lt"/>
                <a:ea typeface="Gulim" pitchFamily="34" charset="-127"/>
              </a:defRPr>
            </a:lvl3pPr>
            <a:lvl4pPr marL="15621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400">
                <a:solidFill>
                  <a:srgbClr val="000000"/>
                </a:solidFill>
                <a:latin typeface="+mn-lt"/>
                <a:ea typeface="Gulim" pitchFamily="34" charset="-127"/>
              </a:defRPr>
            </a:lvl4pPr>
            <a:lvl5pPr marL="1981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kumimoji="1" sz="2400">
                <a:solidFill>
                  <a:srgbClr val="000000"/>
                </a:solidFill>
                <a:latin typeface="+mn-lt"/>
                <a:ea typeface="Gulim" pitchFamily="34" charset="-127"/>
              </a:defRPr>
            </a:lvl5pPr>
            <a:lvl6pPr marL="24384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kumimoji="1" sz="2400">
                <a:solidFill>
                  <a:srgbClr val="000000"/>
                </a:solidFill>
                <a:latin typeface="+mn-lt"/>
                <a:ea typeface="+mn-ea"/>
              </a:defRPr>
            </a:lvl6pPr>
            <a:lvl7pPr marL="28956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kumimoji="1" sz="2400">
                <a:solidFill>
                  <a:srgbClr val="000000"/>
                </a:solidFill>
                <a:latin typeface="+mn-lt"/>
                <a:ea typeface="+mn-ea"/>
              </a:defRPr>
            </a:lvl7pPr>
            <a:lvl8pPr marL="33528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kumimoji="1" sz="2400">
                <a:solidFill>
                  <a:srgbClr val="000000"/>
                </a:solidFill>
                <a:latin typeface="+mn-lt"/>
                <a:ea typeface="+mn-ea"/>
              </a:defRPr>
            </a:lvl8pPr>
            <a:lvl9pPr marL="3810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kumimoji="1" sz="24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>
              <a:buFont typeface="Wingdings" pitchFamily="2" charset="2"/>
              <a:buNone/>
              <a:defRPr/>
            </a:pPr>
            <a:r>
              <a:rPr lang="th-TH" u="sng" dirty="0" smtClean="0">
                <a:solidFill>
                  <a:srgbClr val="FF0000"/>
                </a:solidFill>
              </a:rPr>
              <a:t>การ</a:t>
            </a:r>
            <a:r>
              <a:rPr lang="th-TH" u="sng" dirty="0">
                <a:solidFill>
                  <a:srgbClr val="FF0000"/>
                </a:solidFill>
              </a:rPr>
              <a:t>กำหนดสีพื้นหลัง </a:t>
            </a:r>
            <a:r>
              <a:rPr lang="th-TH" u="sng" dirty="0" smtClean="0">
                <a:solidFill>
                  <a:srgbClr val="FF0000"/>
                </a:solidFill>
              </a:rPr>
              <a:t>     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th-TH" b="0" dirty="0" smtClean="0"/>
              <a:t>รูปแบบคำสั่ง</a:t>
            </a:r>
            <a:endParaRPr lang="en-US" b="0" dirty="0" smtClean="0"/>
          </a:p>
          <a:p>
            <a:pPr marL="0" indent="0">
              <a:buFont typeface="Wingdings" pitchFamily="2" charset="2"/>
              <a:buNone/>
              <a:defRPr/>
            </a:pPr>
            <a:endParaRPr lang="th-TH" u="sng" dirty="0" smtClean="0">
              <a:solidFill>
                <a:srgbClr val="FF0000"/>
              </a:solidFill>
            </a:endParaRPr>
          </a:p>
        </p:txBody>
      </p:sp>
      <p:graphicFrame>
        <p:nvGraphicFramePr>
          <p:cNvPr id="16" name="ตัวแทนเนื้อหา 6"/>
          <p:cNvGraphicFramePr>
            <a:graphicFrameLocks/>
          </p:cNvGraphicFramePr>
          <p:nvPr/>
        </p:nvGraphicFramePr>
        <p:xfrm>
          <a:off x="1066800" y="2484438"/>
          <a:ext cx="7543800" cy="168275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200400"/>
                <a:gridCol w="4343400"/>
              </a:tblGrid>
              <a:tr h="16827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i="1" u="none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H SarabunPSK"/>
                        </a:rPr>
                        <a:t>แบบที่ 1</a:t>
                      </a:r>
                      <a:endParaRPr lang="en-US" sz="1800" b="1" i="1" u="none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Cordia New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Cordia New"/>
                        </a:rPr>
                        <a:t>&lt;BODY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Cordia New"/>
                        </a:rPr>
                        <a:t>BGColor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Cordia New"/>
                        </a:rPr>
                        <a:t> = "</a:t>
                      </a:r>
                      <a:r>
                        <a:rPr lang="th-TH" sz="2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Cordia New"/>
                        </a:rPr>
                        <a:t>สีพื้นหลัง"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Cordia New"/>
                        </a:rPr>
                        <a:t>&gt;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Cordia New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Cordia New"/>
                        </a:rPr>
                        <a:t>.................................…………………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Cordia New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Cordia New"/>
                        </a:rPr>
                        <a:t>&lt;/BODY&gt;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solidFill>
                      <a:srgbClr val="F7D7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i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H SarabunPSK"/>
                        </a:rPr>
                        <a:t>แบบที่ 2 </a:t>
                      </a:r>
                      <a:r>
                        <a:rPr lang="th-TH" sz="2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H SarabunPSK"/>
                        </a:rPr>
                        <a:t>(กำหนดสีพื้นหลังจากเลขฐาน 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Cordia New"/>
                        </a:rPr>
                        <a:t>16)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Cordia New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Cordia New"/>
                        </a:rPr>
                        <a:t>&lt;BODY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Cordia New"/>
                        </a:rPr>
                        <a:t>BGColor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Cordia New"/>
                        </a:rPr>
                        <a:t> = "#RRGGBB"&gt;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Cordia New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Cordia New"/>
                        </a:rPr>
                        <a:t>.................................……………………………..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Cordia New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Cordia New"/>
                        </a:rPr>
                        <a:t>&lt;/BODY&gt;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solidFill>
                      <a:srgbClr val="F7D7B7"/>
                    </a:solidFill>
                  </a:tcPr>
                </a:tc>
              </a:tr>
            </a:tbl>
          </a:graphicData>
        </a:graphic>
      </p:graphicFrame>
      <p:sp>
        <p:nvSpPr>
          <p:cNvPr id="33809" name="สี่เหลี่ยมผืนผ้า 9"/>
          <p:cNvSpPr>
            <a:spLocks noChangeArrowheads="1"/>
          </p:cNvSpPr>
          <p:nvPr/>
        </p:nvSpPr>
        <p:spPr bwMode="auto">
          <a:xfrm>
            <a:off x="1066800" y="4275138"/>
            <a:ext cx="6248400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th-TH" sz="1600" b="0"/>
              <a:t>&lt;HTML&gt;</a:t>
            </a:r>
          </a:p>
          <a:p>
            <a:r>
              <a:rPr lang="en-US" altLang="th-TH" sz="1600" b="0"/>
              <a:t>&lt;HEAD&gt;&lt;TITLE&gt; BGColor &lt;/TITLE&gt;&lt;/HEAD&gt;</a:t>
            </a:r>
          </a:p>
          <a:p>
            <a:r>
              <a:rPr lang="en-US" altLang="th-TH" sz="1600" b="0"/>
              <a:t>&lt;BODY BGColor="#FFFF00"&gt;</a:t>
            </a:r>
          </a:p>
          <a:p>
            <a:r>
              <a:rPr lang="th-TH" altLang="th-TH" sz="1600" b="0"/>
              <a:t>	</a:t>
            </a:r>
            <a:r>
              <a:rPr lang="th-TH" altLang="th-TH" sz="1600" b="0">
                <a:cs typeface="Tahoma" pitchFamily="34" charset="0"/>
              </a:rPr>
              <a:t>มหาวิทยาลัยราชภัฎนครปฐม</a:t>
            </a:r>
            <a:endParaRPr lang="en-US" altLang="th-TH" sz="1600" b="0">
              <a:cs typeface="Tahoma" pitchFamily="34" charset="0"/>
            </a:endParaRPr>
          </a:p>
          <a:p>
            <a:endParaRPr lang="en-US" altLang="th-TH" sz="1600" b="0">
              <a:cs typeface="Tahoma" pitchFamily="34" charset="0"/>
            </a:endParaRPr>
          </a:p>
          <a:p>
            <a:r>
              <a:rPr lang="en-US" altLang="th-TH" sz="1600" b="0">
                <a:cs typeface="Tahoma" pitchFamily="34" charset="0"/>
              </a:rPr>
              <a:t>&lt;/BODY&gt;</a:t>
            </a:r>
          </a:p>
          <a:p>
            <a:r>
              <a:rPr lang="en-US" altLang="th-TH" sz="1600" b="0">
                <a:cs typeface="Tahoma" pitchFamily="34" charset="0"/>
              </a:rPr>
              <a:t>&lt;/HTML&gt;</a:t>
            </a:r>
          </a:p>
          <a:p>
            <a:endParaRPr lang="en-US" altLang="th-TH" sz="1600" b="0">
              <a:cs typeface="Tahoma" pitchFamily="34" charset="0"/>
            </a:endParaRPr>
          </a:p>
        </p:txBody>
      </p:sp>
      <p:sp>
        <p:nvSpPr>
          <p:cNvPr id="33810" name="สี่เหลี่ยมผืนผ้า 10"/>
          <p:cNvSpPr>
            <a:spLocks noChangeArrowheads="1"/>
          </p:cNvSpPr>
          <p:nvPr/>
        </p:nvSpPr>
        <p:spPr bwMode="auto">
          <a:xfrm>
            <a:off x="1066800" y="4275138"/>
            <a:ext cx="7467600" cy="1820862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latinLnBrk="1" hangingPunct="1"/>
            <a:endParaRPr kumimoji="1" lang="th-TH" altLang="th-TH" b="0">
              <a:latin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1396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3" name="Title 9"/>
          <p:cNvSpPr>
            <a:spLocks noGrp="1"/>
          </p:cNvSpPr>
          <p:nvPr>
            <p:ph type="title"/>
          </p:nvPr>
        </p:nvSpPr>
        <p:spPr>
          <a:xfrm>
            <a:off x="563563" y="304800"/>
            <a:ext cx="7970837" cy="692150"/>
          </a:xfrm>
        </p:spPr>
        <p:txBody>
          <a:bodyPr/>
          <a:lstStyle/>
          <a:p>
            <a:r>
              <a:rPr lang="en-US" altLang="th-TH" sz="4400" dirty="0" smtClean="0">
                <a:solidFill>
                  <a:schemeClr val="accent4">
                    <a:lumMod val="75000"/>
                  </a:schemeClr>
                </a:solidFill>
              </a:rPr>
              <a:t> 2. </a:t>
            </a:r>
            <a:r>
              <a:rPr lang="th-TH" altLang="th-TH" sz="4400" dirty="0" smtClean="0">
                <a:solidFill>
                  <a:schemeClr val="accent4">
                    <a:lumMod val="75000"/>
                  </a:schemeClr>
                </a:solidFill>
              </a:rPr>
              <a:t>การจัดรูปแบบเอกสาร</a:t>
            </a:r>
            <a:endParaRPr lang="en-US" altLang="th-TH" sz="4400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0" y="6477000"/>
            <a:ext cx="3200400" cy="2667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latinLnBrk="1" hangingPunct="1">
              <a:defRPr/>
            </a:pPr>
            <a:r>
              <a:rPr lang="en-US" sz="1100" b="0" dirty="0">
                <a:solidFill>
                  <a:schemeClr val="bg1"/>
                </a:solidFill>
                <a:latin typeface="Freesia News" pitchFamily="34" charset="-34"/>
                <a:cs typeface="Freesia News" pitchFamily="34" charset="-34"/>
              </a:rPr>
              <a:t>Webpage Design and Programming Workshop</a:t>
            </a:r>
            <a:endParaRPr kumimoji="1" lang="en-US" sz="1100" b="0" dirty="0">
              <a:solidFill>
                <a:schemeClr val="bg1"/>
              </a:solidFill>
              <a:latin typeface="굴림" pitchFamily="50" charset="-127"/>
            </a:endParaRPr>
          </a:p>
        </p:txBody>
      </p:sp>
      <p:pic>
        <p:nvPicPr>
          <p:cNvPr id="34822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4353" r="82639" b="29266"/>
          <a:stretch>
            <a:fillRect/>
          </a:stretch>
        </p:blipFill>
        <p:spPr bwMode="auto">
          <a:xfrm>
            <a:off x="8001000" y="0"/>
            <a:ext cx="1066800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ตาราง 4"/>
          <p:cNvGraphicFramePr>
            <a:graphicFrameLocks noGrp="1"/>
          </p:cNvGraphicFramePr>
          <p:nvPr/>
        </p:nvGraphicFramePr>
        <p:xfrm>
          <a:off x="381000" y="1493838"/>
          <a:ext cx="8458200" cy="47546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7715"/>
                <a:gridCol w="4790485"/>
              </a:tblGrid>
              <a:tr h="457162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/>
                        <a:t>คำสั่ง</a:t>
                      </a:r>
                      <a:endParaRPr lang="th-TH" sz="2400" dirty="0"/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/>
                        <a:t>หน้าที่</a:t>
                      </a:r>
                      <a:endParaRPr lang="th-TH" sz="2400" dirty="0"/>
                    </a:p>
                  </a:txBody>
                  <a:tcPr marT="45703" marB="45703"/>
                </a:tc>
              </a:tr>
              <a:tr h="4571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&lt;BR&gt;</a:t>
                      </a:r>
                      <a:endParaRPr lang="en-US" sz="2400" b="0" dirty="0" smtClean="0"/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u="none" dirty="0" smtClean="0"/>
                        <a:t>การขึ้นบรรทัดใหม่       </a:t>
                      </a:r>
                      <a:endParaRPr lang="th-TH" sz="2400" u="none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45703" marB="45703"/>
                </a:tc>
              </a:tr>
              <a:tr h="4571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&lt;P&gt;</a:t>
                      </a:r>
                      <a:endParaRPr lang="en-US" sz="2400" b="0" dirty="0" smtClean="0"/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u="none" dirty="0" smtClean="0"/>
                        <a:t>การย่อหน้าใหม่ (</a:t>
                      </a:r>
                      <a:r>
                        <a:rPr lang="en-US" sz="2400" u="none" dirty="0" smtClean="0"/>
                        <a:t>Paragraph Tag) </a:t>
                      </a:r>
                      <a:r>
                        <a:rPr lang="th-TH" sz="2400" u="none" dirty="0" smtClean="0"/>
                        <a:t>      </a:t>
                      </a:r>
                      <a:endParaRPr lang="th-TH" sz="2400" u="none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45703" marB="45703"/>
                </a:tc>
              </a:tr>
              <a:tr h="4571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u="none" dirty="0" smtClean="0"/>
                        <a:t>&amp;</a:t>
                      </a:r>
                      <a:r>
                        <a:rPr lang="en-US" sz="2400" u="none" dirty="0" err="1" smtClean="0"/>
                        <a:t>nbsp</a:t>
                      </a:r>
                      <a:r>
                        <a:rPr lang="en-US" sz="2400" u="none" dirty="0" smtClean="0"/>
                        <a:t>;</a:t>
                      </a:r>
                      <a:endParaRPr lang="en-US" sz="2400" b="0" u="none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u="none" dirty="0" smtClean="0"/>
                        <a:t>คำสั่งการเว้นวรรค        </a:t>
                      </a:r>
                      <a:endParaRPr lang="th-TH" sz="2400" u="none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45703" marB="45703"/>
                </a:tc>
              </a:tr>
              <a:tr h="4571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&lt;MARQUEE&gt;..........&lt;/MARQUEE&gt;</a:t>
                      </a:r>
                      <a:endParaRPr lang="en-US" sz="2400" b="0" dirty="0" smtClean="0"/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r>
                        <a:rPr lang="th-TH" sz="2400" kern="1200" dirty="0" smtClean="0">
                          <a:effectLst/>
                        </a:rPr>
                        <a:t>การกำหนดตัวอักษรเคลื่อนที่ </a:t>
                      </a:r>
                      <a:endParaRPr lang="th-TH" sz="2400" b="0" dirty="0"/>
                    </a:p>
                  </a:txBody>
                  <a:tcPr marT="45703" marB="45703"/>
                </a:tc>
              </a:tr>
              <a:tr h="4571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smtClean="0">
                          <a:effectLst/>
                        </a:rPr>
                        <a:t>&lt;SUP&gt;..........&lt;/SUP&gt;</a:t>
                      </a:r>
                      <a:endParaRPr lang="en-US" sz="24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r>
                        <a:rPr lang="th-TH" sz="2400" kern="1200" dirty="0" smtClean="0">
                          <a:effectLst/>
                        </a:rPr>
                        <a:t>คำสั่งที่กำหนดตัวอักษรยกระดับ </a:t>
                      </a:r>
                      <a:endParaRPr lang="th-TH" sz="2400" b="0" dirty="0"/>
                    </a:p>
                  </a:txBody>
                  <a:tcPr marT="45703" marB="45703"/>
                </a:tc>
              </a:tr>
              <a:tr h="4571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smtClean="0">
                          <a:effectLst/>
                        </a:rPr>
                        <a:t>&lt;SUB&gt;..........&lt;/SUB&gt;</a:t>
                      </a:r>
                      <a:endParaRPr lang="en-US" sz="24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r>
                        <a:rPr lang="th-TH" sz="2400" kern="1200" dirty="0" smtClean="0">
                          <a:effectLst/>
                        </a:rPr>
                        <a:t>คำสั่งที่กำหนดตัวอักษรพ่วงท้าย (ตัวห้อย) </a:t>
                      </a:r>
                      <a:endParaRPr lang="th-TH" sz="2400" b="0" dirty="0"/>
                    </a:p>
                  </a:txBody>
                  <a:tcPr marT="45703" marB="45703"/>
                </a:tc>
              </a:tr>
              <a:tr h="15544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&lt;</a:t>
                      </a:r>
                      <a:r>
                        <a:rPr lang="en-US" sz="2400" smtClean="0"/>
                        <a:t>P ALIGN="</a:t>
                      </a:r>
                      <a:r>
                        <a:rPr lang="en-US" sz="2400" dirty="0" smtClean="0"/>
                        <a:t>LEFT/RIGHT/CENTER"&gt;......&lt;/P&gt;</a:t>
                      </a:r>
                      <a:endParaRPr lang="en-US" sz="2400" b="0" dirty="0" smtClean="0"/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th-TH" sz="2400" u="none" dirty="0" smtClean="0"/>
                        <a:t>กำหนดค่าของการจัดการจัดตำแหน่งการแสดงผล       </a:t>
                      </a: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smtClean="0"/>
                        <a:t>"left" </a:t>
                      </a:r>
                      <a:r>
                        <a:rPr lang="th-TH" sz="2400" dirty="0" smtClean="0"/>
                        <a:t>การจัดตำแหน่งการแสดงผลอยู่ทางซ้าย </a:t>
                      </a:r>
                      <a:endParaRPr lang="en-US" sz="2400" dirty="0" smtClean="0"/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smtClean="0"/>
                        <a:t>"right"</a:t>
                      </a:r>
                      <a:r>
                        <a:rPr lang="th-TH" sz="2400" baseline="0" dirty="0" smtClean="0"/>
                        <a:t> </a:t>
                      </a:r>
                      <a:r>
                        <a:rPr lang="th-TH" sz="2400" dirty="0" smtClean="0"/>
                        <a:t>การจัดตำแหน่งการแสดงผลอยู่ทางขวา </a:t>
                      </a:r>
                      <a:endParaRPr lang="en-US" sz="2400" dirty="0" smtClean="0"/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smtClean="0"/>
                        <a:t>"center" </a:t>
                      </a:r>
                      <a:r>
                        <a:rPr lang="th-TH" sz="2400" dirty="0" smtClean="0"/>
                        <a:t>การจัดตำแหน่งการแสดงผลอยู่ตรงกลาง </a:t>
                      </a:r>
                      <a:endParaRPr lang="en-US" sz="2400" b="0" dirty="0" smtClean="0">
                        <a:cs typeface="+mn-cs"/>
                      </a:endParaRPr>
                    </a:p>
                  </a:txBody>
                  <a:tcPr marT="45703" marB="45703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368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8" name="Title 9"/>
          <p:cNvSpPr>
            <a:spLocks noGrp="1"/>
          </p:cNvSpPr>
          <p:nvPr>
            <p:ph type="title"/>
          </p:nvPr>
        </p:nvSpPr>
        <p:spPr>
          <a:xfrm>
            <a:off x="563563" y="304800"/>
            <a:ext cx="7970837" cy="692150"/>
          </a:xfrm>
        </p:spPr>
        <p:txBody>
          <a:bodyPr/>
          <a:lstStyle/>
          <a:p>
            <a:r>
              <a:rPr lang="en-US" altLang="th-TH" sz="4400" dirty="0" smtClean="0">
                <a:solidFill>
                  <a:schemeClr val="accent4">
                    <a:lumMod val="75000"/>
                  </a:schemeClr>
                </a:solidFill>
              </a:rPr>
              <a:t> 2. </a:t>
            </a:r>
            <a:r>
              <a:rPr lang="th-TH" altLang="th-TH" sz="4400" dirty="0" smtClean="0">
                <a:solidFill>
                  <a:schemeClr val="accent4">
                    <a:lumMod val="75000"/>
                  </a:schemeClr>
                </a:solidFill>
              </a:rPr>
              <a:t>การจัดรูปแบบเอกสาร</a:t>
            </a:r>
            <a:endParaRPr lang="en-US" altLang="th-TH" sz="4400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0" y="6477000"/>
            <a:ext cx="3200400" cy="2667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latinLnBrk="1" hangingPunct="1">
              <a:defRPr/>
            </a:pPr>
            <a:r>
              <a:rPr lang="en-US" sz="1100" b="0" dirty="0">
                <a:solidFill>
                  <a:schemeClr val="bg1"/>
                </a:solidFill>
                <a:latin typeface="Freesia News" pitchFamily="34" charset="-34"/>
                <a:cs typeface="Freesia News" pitchFamily="34" charset="-34"/>
              </a:rPr>
              <a:t>Webpage Design and Programming Workshop</a:t>
            </a:r>
            <a:endParaRPr kumimoji="1" lang="en-US" sz="1100" b="0" dirty="0">
              <a:solidFill>
                <a:schemeClr val="bg1"/>
              </a:solidFill>
              <a:latin typeface="굴림" pitchFamily="50" charset="-127"/>
            </a:endParaRPr>
          </a:p>
        </p:txBody>
      </p:sp>
      <p:pic>
        <p:nvPicPr>
          <p:cNvPr id="3584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4353" r="82639" b="29266"/>
          <a:stretch>
            <a:fillRect/>
          </a:stretch>
        </p:blipFill>
        <p:spPr bwMode="auto">
          <a:xfrm>
            <a:off x="8001000" y="0"/>
            <a:ext cx="1066800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9" name="Content Placeholder 10"/>
          <p:cNvSpPr txBox="1">
            <a:spLocks/>
          </p:cNvSpPr>
          <p:nvPr/>
        </p:nvSpPr>
        <p:spPr bwMode="auto">
          <a:xfrm>
            <a:off x="611188" y="1447800"/>
            <a:ext cx="80772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chemeClr val="tx2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1pPr>
            <a:lvl2pPr>
              <a:defRPr kumimoji="1" sz="2400">
                <a:solidFill>
                  <a:srgbClr val="000000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2pPr>
            <a:lvl3pPr>
              <a:defRPr kumimoji="1" sz="2400">
                <a:solidFill>
                  <a:srgbClr val="000000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3pPr>
            <a:lvl4pPr>
              <a:defRPr kumimoji="1" sz="2400">
                <a:solidFill>
                  <a:srgbClr val="000000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4pPr>
            <a:lvl5pPr>
              <a:defRPr kumimoji="1" sz="2400">
                <a:solidFill>
                  <a:srgbClr val="000000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5pPr>
            <a:lvl6pPr eaLnBrk="0" hangingPunct="0">
              <a:defRPr kumimoji="1" sz="2400">
                <a:solidFill>
                  <a:srgbClr val="000000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6pPr>
            <a:lvl7pPr eaLnBrk="0" hangingPunct="0">
              <a:defRPr kumimoji="1" sz="2400">
                <a:solidFill>
                  <a:srgbClr val="000000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7pPr>
            <a:lvl8pPr eaLnBrk="0" hangingPunct="0">
              <a:defRPr kumimoji="1" sz="2400">
                <a:solidFill>
                  <a:srgbClr val="000000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8pPr>
            <a:lvl9pPr eaLnBrk="0" hangingPunct="0">
              <a:defRPr kumimoji="1" sz="2400">
                <a:solidFill>
                  <a:srgbClr val="000000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9pPr>
          </a:lstStyle>
          <a:p>
            <a:pPr latinLnBrk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th-TH" altLang="th-TH" u="sng">
                <a:solidFill>
                  <a:srgbClr val="FF0000"/>
                </a:solidFill>
              </a:rPr>
              <a:t>กำหนดค่าของการจัดการจัดตำแหน่งการแสดงผล       </a:t>
            </a:r>
          </a:p>
          <a:p>
            <a:pPr latinLnBrk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endParaRPr lang="th-TH" altLang="th-TH" u="sng">
              <a:solidFill>
                <a:srgbClr val="FF0000"/>
              </a:solidFill>
            </a:endParaRPr>
          </a:p>
        </p:txBody>
      </p:sp>
      <p:sp>
        <p:nvSpPr>
          <p:cNvPr id="35850" name="สี่เหลี่ยมผืนผ้า 1"/>
          <p:cNvSpPr>
            <a:spLocks noChangeArrowheads="1"/>
          </p:cNvSpPr>
          <p:nvPr/>
        </p:nvSpPr>
        <p:spPr bwMode="auto">
          <a:xfrm>
            <a:off x="876300" y="2209800"/>
            <a:ext cx="79629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th-TH" sz="1600" b="0" dirty="0">
                <a:latin typeface="Tahoma" pitchFamily="34" charset="0"/>
                <a:ea typeface="Tahoma" pitchFamily="34" charset="0"/>
                <a:cs typeface="Tahoma" pitchFamily="34" charset="0"/>
              </a:rPr>
              <a:t>&lt;HTML&gt;</a:t>
            </a:r>
          </a:p>
          <a:p>
            <a:r>
              <a:rPr lang="en-US" altLang="th-TH" sz="1600" b="0" dirty="0">
                <a:latin typeface="Tahoma" pitchFamily="34" charset="0"/>
                <a:ea typeface="Tahoma" pitchFamily="34" charset="0"/>
                <a:cs typeface="Tahoma" pitchFamily="34" charset="0"/>
              </a:rPr>
              <a:t>&lt;HEAD&gt;&lt;TITLE&gt; Paragraph &lt;/TITLE&gt;&lt;/HEAD&gt;</a:t>
            </a:r>
          </a:p>
          <a:p>
            <a:r>
              <a:rPr lang="en-US" altLang="th-TH" sz="1600" b="0" dirty="0">
                <a:latin typeface="Tahoma" pitchFamily="34" charset="0"/>
                <a:ea typeface="Tahoma" pitchFamily="34" charset="0"/>
                <a:cs typeface="Tahoma" pitchFamily="34" charset="0"/>
              </a:rPr>
              <a:t>&lt;BODY&gt;</a:t>
            </a:r>
          </a:p>
          <a:p>
            <a:r>
              <a:rPr lang="en-US" altLang="th-TH" sz="1600" b="0" dirty="0">
                <a:latin typeface="Tahoma" pitchFamily="34" charset="0"/>
                <a:ea typeface="Tahoma" pitchFamily="34" charset="0"/>
                <a:cs typeface="Tahoma" pitchFamily="34" charset="0"/>
              </a:rPr>
              <a:t>	&lt;H4&gt;</a:t>
            </a:r>
            <a:r>
              <a: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rPr>
              <a:t>การจัดย่อหน้า</a:t>
            </a:r>
            <a:r>
              <a:rPr lang="th-TH" altLang="th-TH" sz="1600" b="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ในเวบเพจ</a:t>
            </a:r>
            <a:r>
              <a:rPr lang="en-US" altLang="th-TH" sz="1600" b="0" dirty="0">
                <a:latin typeface="Tahoma" pitchFamily="34" charset="0"/>
                <a:ea typeface="Tahoma" pitchFamily="34" charset="0"/>
                <a:cs typeface="Tahoma" pitchFamily="34" charset="0"/>
              </a:rPr>
              <a:t>&lt;/H4&gt;&lt;BR&gt;</a:t>
            </a:r>
          </a:p>
          <a:p>
            <a:r>
              <a:rPr lang="en-US" altLang="th-TH" sz="1600" b="0" dirty="0">
                <a:latin typeface="Tahoma" pitchFamily="34" charset="0"/>
                <a:ea typeface="Tahoma" pitchFamily="34" charset="0"/>
                <a:cs typeface="Tahoma" pitchFamily="34" charset="0"/>
              </a:rPr>
              <a:t>	&lt;P ALIGN="Left"&gt;</a:t>
            </a:r>
            <a:r>
              <a: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rPr>
              <a:t>ข้อความชิดซ้ายบรรทัด </a:t>
            </a:r>
            <a:r>
              <a:rPr lang="en-US" altLang="th-TH" sz="1600" b="0" dirty="0">
                <a:latin typeface="Tahoma" pitchFamily="34" charset="0"/>
                <a:ea typeface="Tahoma" pitchFamily="34" charset="0"/>
                <a:cs typeface="Tahoma" pitchFamily="34" charset="0"/>
              </a:rPr>
              <a:t>	&lt;/P&gt;</a:t>
            </a:r>
          </a:p>
          <a:p>
            <a:r>
              <a:rPr lang="en-US" altLang="th-TH" sz="1600" b="0" dirty="0">
                <a:latin typeface="Tahoma" pitchFamily="34" charset="0"/>
                <a:ea typeface="Tahoma" pitchFamily="34" charset="0"/>
                <a:cs typeface="Tahoma" pitchFamily="34" charset="0"/>
              </a:rPr>
              <a:t>	&lt;P ALIGN="Center"&gt;</a:t>
            </a:r>
            <a:r>
              <a: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rPr>
              <a:t>ข้อความกึ่งกลางบรรทัด </a:t>
            </a:r>
            <a:r>
              <a:rPr lang="en-US" altLang="th-TH" sz="1600" b="0" dirty="0">
                <a:latin typeface="Tahoma" pitchFamily="34" charset="0"/>
                <a:ea typeface="Tahoma" pitchFamily="34" charset="0"/>
                <a:cs typeface="Tahoma" pitchFamily="34" charset="0"/>
              </a:rPr>
              <a:t>	&lt;/P&gt;</a:t>
            </a:r>
          </a:p>
          <a:p>
            <a:r>
              <a:rPr lang="en-US" altLang="th-TH" sz="1600" b="0" dirty="0">
                <a:latin typeface="Tahoma" pitchFamily="34" charset="0"/>
                <a:ea typeface="Tahoma" pitchFamily="34" charset="0"/>
                <a:cs typeface="Tahoma" pitchFamily="34" charset="0"/>
              </a:rPr>
              <a:t>	&lt;P ALIGN="Right"&gt;</a:t>
            </a:r>
            <a:r>
              <a: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rPr>
              <a:t>ข้อความชิดขวาบรรทัด </a:t>
            </a:r>
            <a:r>
              <a:rPr lang="en-US" altLang="th-TH" sz="1600" b="0" dirty="0">
                <a:latin typeface="Tahoma" pitchFamily="34" charset="0"/>
                <a:ea typeface="Tahoma" pitchFamily="34" charset="0"/>
                <a:cs typeface="Tahoma" pitchFamily="34" charset="0"/>
              </a:rPr>
              <a:t>	&lt;/P&gt;</a:t>
            </a:r>
          </a:p>
          <a:p>
            <a:r>
              <a:rPr lang="en-US" altLang="th-TH" sz="1600" b="0" dirty="0">
                <a:latin typeface="Tahoma" pitchFamily="34" charset="0"/>
                <a:ea typeface="Tahoma" pitchFamily="34" charset="0"/>
                <a:cs typeface="Tahoma" pitchFamily="34" charset="0"/>
              </a:rPr>
              <a:t>&lt;/BODY&gt;</a:t>
            </a:r>
          </a:p>
          <a:p>
            <a:r>
              <a:rPr lang="en-US" altLang="th-TH" sz="1600" b="0" dirty="0">
                <a:latin typeface="Tahoma" pitchFamily="34" charset="0"/>
                <a:ea typeface="Tahoma" pitchFamily="34" charset="0"/>
                <a:cs typeface="Tahoma" pitchFamily="34" charset="0"/>
              </a:rPr>
              <a:t>&lt;/HTML&gt;</a:t>
            </a:r>
          </a:p>
        </p:txBody>
      </p:sp>
      <p:sp>
        <p:nvSpPr>
          <p:cNvPr id="35851" name="สี่เหลี่ยมผืนผ้า 2"/>
          <p:cNvSpPr>
            <a:spLocks noChangeArrowheads="1"/>
          </p:cNvSpPr>
          <p:nvPr/>
        </p:nvSpPr>
        <p:spPr bwMode="auto">
          <a:xfrm>
            <a:off x="725488" y="2057400"/>
            <a:ext cx="7427912" cy="30480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latinLnBrk="1" hangingPunct="1"/>
            <a:endParaRPr kumimoji="1" lang="th-TH" altLang="th-TH" b="0">
              <a:latin typeface="Gulim" pitchFamily="34" charset="-127"/>
            </a:endParaRPr>
          </a:p>
        </p:txBody>
      </p:sp>
      <p:pic>
        <p:nvPicPr>
          <p:cNvPr id="35852" name="รูปภาพ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1" t="9375" r="23654" b="56306"/>
          <a:stretch>
            <a:fillRect/>
          </a:stretch>
        </p:blipFill>
        <p:spPr bwMode="auto">
          <a:xfrm>
            <a:off x="3993107" y="4697579"/>
            <a:ext cx="4876800" cy="1771650"/>
          </a:xfrm>
          <a:prstGeom prst="rect">
            <a:avLst/>
          </a:prstGeom>
          <a:noFill/>
          <a:ln w="317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630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2" name="Title 9"/>
          <p:cNvSpPr>
            <a:spLocks noGrp="1"/>
          </p:cNvSpPr>
          <p:nvPr>
            <p:ph type="title"/>
          </p:nvPr>
        </p:nvSpPr>
        <p:spPr>
          <a:xfrm>
            <a:off x="563563" y="304800"/>
            <a:ext cx="7970837" cy="692150"/>
          </a:xfrm>
        </p:spPr>
        <p:txBody>
          <a:bodyPr/>
          <a:lstStyle/>
          <a:p>
            <a:r>
              <a:rPr lang="en-US" altLang="th-TH" sz="4400" dirty="0" smtClean="0">
                <a:solidFill>
                  <a:schemeClr val="accent4">
                    <a:lumMod val="75000"/>
                  </a:schemeClr>
                </a:solidFill>
              </a:rPr>
              <a:t> 2. </a:t>
            </a:r>
            <a:r>
              <a:rPr lang="th-TH" altLang="th-TH" sz="4400" dirty="0" smtClean="0">
                <a:solidFill>
                  <a:schemeClr val="accent4">
                    <a:lumMod val="75000"/>
                  </a:schemeClr>
                </a:solidFill>
              </a:rPr>
              <a:t>การจัดรูปแบบเอกสาร</a:t>
            </a:r>
            <a:endParaRPr lang="en-US" altLang="th-TH" sz="4400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0" y="6477000"/>
            <a:ext cx="3200400" cy="2667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latinLnBrk="1" hangingPunct="1">
              <a:defRPr/>
            </a:pPr>
            <a:r>
              <a:rPr lang="en-US" sz="1100" b="0" dirty="0">
                <a:solidFill>
                  <a:schemeClr val="bg1"/>
                </a:solidFill>
                <a:latin typeface="Freesia News" pitchFamily="34" charset="-34"/>
                <a:cs typeface="Freesia News" pitchFamily="34" charset="-34"/>
              </a:rPr>
              <a:t>Webpage Design and Programming Workshop</a:t>
            </a:r>
            <a:endParaRPr kumimoji="1" lang="en-US" sz="1100" b="0" dirty="0">
              <a:solidFill>
                <a:schemeClr val="bg1"/>
              </a:solidFill>
              <a:latin typeface="굴림" pitchFamily="50" charset="-127"/>
            </a:endParaRPr>
          </a:p>
        </p:txBody>
      </p:sp>
      <p:pic>
        <p:nvPicPr>
          <p:cNvPr id="36871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4353" r="82639" b="29266"/>
          <a:stretch>
            <a:fillRect/>
          </a:stretch>
        </p:blipFill>
        <p:spPr bwMode="auto">
          <a:xfrm>
            <a:off x="8001000" y="0"/>
            <a:ext cx="1066800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ontent Placeholder 10"/>
          <p:cNvSpPr txBox="1">
            <a:spLocks/>
          </p:cNvSpPr>
          <p:nvPr/>
        </p:nvSpPr>
        <p:spPr bwMode="auto">
          <a:xfrm>
            <a:off x="611188" y="1447800"/>
            <a:ext cx="80772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u"/>
              <a:defRPr kumimoji="1" sz="2800">
                <a:solidFill>
                  <a:schemeClr val="tx2"/>
                </a:solidFill>
                <a:latin typeface="+mn-lt"/>
                <a:ea typeface="Gulim" pitchFamily="34" charset="-127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400">
                <a:solidFill>
                  <a:srgbClr val="000000"/>
                </a:solidFill>
                <a:latin typeface="+mn-lt"/>
                <a:ea typeface="Gulim" pitchFamily="34" charset="-127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kumimoji="1" sz="2400">
                <a:solidFill>
                  <a:srgbClr val="000000"/>
                </a:solidFill>
                <a:latin typeface="+mn-lt"/>
                <a:ea typeface="Gulim" pitchFamily="34" charset="-127"/>
              </a:defRPr>
            </a:lvl3pPr>
            <a:lvl4pPr marL="15621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400">
                <a:solidFill>
                  <a:srgbClr val="000000"/>
                </a:solidFill>
                <a:latin typeface="+mn-lt"/>
                <a:ea typeface="Gulim" pitchFamily="34" charset="-127"/>
              </a:defRPr>
            </a:lvl4pPr>
            <a:lvl5pPr marL="1981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kumimoji="1" sz="2400">
                <a:solidFill>
                  <a:srgbClr val="000000"/>
                </a:solidFill>
                <a:latin typeface="+mn-lt"/>
                <a:ea typeface="Gulim" pitchFamily="34" charset="-127"/>
              </a:defRPr>
            </a:lvl5pPr>
            <a:lvl6pPr marL="24384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kumimoji="1" sz="2400">
                <a:solidFill>
                  <a:srgbClr val="000000"/>
                </a:solidFill>
                <a:latin typeface="+mn-lt"/>
                <a:ea typeface="+mn-ea"/>
              </a:defRPr>
            </a:lvl6pPr>
            <a:lvl7pPr marL="28956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kumimoji="1" sz="2400">
                <a:solidFill>
                  <a:srgbClr val="000000"/>
                </a:solidFill>
                <a:latin typeface="+mn-lt"/>
                <a:ea typeface="+mn-ea"/>
              </a:defRPr>
            </a:lvl7pPr>
            <a:lvl8pPr marL="33528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kumimoji="1" sz="2400">
                <a:solidFill>
                  <a:srgbClr val="000000"/>
                </a:solidFill>
                <a:latin typeface="+mn-lt"/>
                <a:ea typeface="+mn-ea"/>
              </a:defRPr>
            </a:lvl8pPr>
            <a:lvl9pPr marL="3810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kumimoji="1" sz="24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>
              <a:buFont typeface="Wingdings" pitchFamily="2" charset="2"/>
              <a:buNone/>
              <a:defRPr/>
            </a:pPr>
            <a:r>
              <a:rPr lang="th-TH" u="sng" dirty="0">
                <a:solidFill>
                  <a:srgbClr val="FF0000"/>
                </a:solidFill>
              </a:rPr>
              <a:t>คำสั่งเส้นคั่นทางแนวนอน </a:t>
            </a:r>
            <a:endParaRPr lang="th-TH" u="sng" dirty="0" smtClean="0">
              <a:solidFill>
                <a:srgbClr val="FF0000"/>
              </a:solidFill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th-TH" b="0" dirty="0" smtClean="0"/>
              <a:t>รูปแบบคำสั่ง</a:t>
            </a:r>
            <a:endParaRPr lang="en-US" b="0" dirty="0" smtClean="0"/>
          </a:p>
          <a:p>
            <a:pPr marL="0" indent="0">
              <a:buFont typeface="Wingdings" pitchFamily="2" charset="2"/>
              <a:buNone/>
              <a:defRPr/>
            </a:pPr>
            <a:endParaRPr lang="th-TH" u="sng" dirty="0" smtClean="0">
              <a:solidFill>
                <a:srgbClr val="FF0000"/>
              </a:solidFill>
            </a:endParaRPr>
          </a:p>
        </p:txBody>
      </p:sp>
      <p:sp>
        <p:nvSpPr>
          <p:cNvPr id="14" name="พับมุม 13"/>
          <p:cNvSpPr/>
          <p:nvPr/>
        </p:nvSpPr>
        <p:spPr bwMode="auto">
          <a:xfrm>
            <a:off x="2438400" y="1981200"/>
            <a:ext cx="5715000" cy="457200"/>
          </a:xfrm>
          <a:prstGeom prst="foldedCorner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sz="2800" b="0" dirty="0"/>
              <a:t>&lt;HR&gt;</a:t>
            </a:r>
          </a:p>
        </p:txBody>
      </p:sp>
      <p:graphicFrame>
        <p:nvGraphicFramePr>
          <p:cNvPr id="3" name="ตาราง 2"/>
          <p:cNvGraphicFramePr>
            <a:graphicFrameLocks noGrp="1"/>
          </p:cNvGraphicFramePr>
          <p:nvPr/>
        </p:nvGraphicFramePr>
        <p:xfrm>
          <a:off x="1066800" y="2590800"/>
          <a:ext cx="7086600" cy="3565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4200"/>
                <a:gridCol w="3962400"/>
              </a:tblGrid>
              <a:tr h="3706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tag &lt;</a:t>
                      </a:r>
                      <a:r>
                        <a:rPr lang="en-US" sz="1400" b="1" dirty="0" err="1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hr</a:t>
                      </a:r>
                      <a:r>
                        <a:rPr lang="en-US" sz="14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&gt;, &lt;</a:t>
                      </a:r>
                      <a:r>
                        <a:rPr lang="en-US" sz="1400" b="1" dirty="0" err="1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hr</a:t>
                      </a:r>
                      <a:r>
                        <a:rPr lang="en-US" sz="14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/&gt;</a:t>
                      </a:r>
                      <a:endParaRPr lang="en-US" sz="1400" dirty="0" smtClean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45694" marB="4569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แสดงผล</a:t>
                      </a:r>
                      <a:endParaRPr lang="en-US" sz="1400" dirty="0" smtClean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45694" marB="45694"/>
                </a:tc>
              </a:tr>
              <a:tr h="3706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&lt;</a:t>
                      </a:r>
                      <a:r>
                        <a:rPr lang="en-US" sz="1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hr</a:t>
                      </a:r>
                      <a:r>
                        <a:rPr lang="en-US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&gt;</a:t>
                      </a:r>
                      <a:r>
                        <a:rPr lang="th-TH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หรือ </a:t>
                      </a:r>
                      <a:r>
                        <a:rPr lang="en-US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&lt;</a:t>
                      </a:r>
                      <a:r>
                        <a:rPr lang="en-US" sz="1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hr</a:t>
                      </a:r>
                      <a:r>
                        <a:rPr lang="en-US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/&gt;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</a:tr>
              <a:tr h="4907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&lt;</a:t>
                      </a:r>
                      <a:r>
                        <a:rPr lang="en-US" sz="1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hr</a:t>
                      </a:r>
                      <a:r>
                        <a:rPr lang="en-US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width="50%" /&gt;</a:t>
                      </a:r>
                      <a:br>
                        <a:rPr lang="en-US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en-US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&lt;</a:t>
                      </a:r>
                      <a:r>
                        <a:rPr lang="en-US" sz="1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hr</a:t>
                      </a:r>
                      <a:r>
                        <a:rPr lang="en-US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width="200" /&gt;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</a:tr>
              <a:tr h="7360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&lt;</a:t>
                      </a:r>
                      <a:r>
                        <a:rPr lang="en-US" sz="1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hr</a:t>
                      </a:r>
                      <a:r>
                        <a:rPr lang="en-US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size="1" /&gt;</a:t>
                      </a:r>
                      <a:br>
                        <a:rPr lang="en-US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en-US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&lt;</a:t>
                      </a:r>
                      <a:r>
                        <a:rPr lang="en-US" sz="1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hr</a:t>
                      </a:r>
                      <a:r>
                        <a:rPr lang="en-US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size="3" /&gt;</a:t>
                      </a:r>
                      <a:br>
                        <a:rPr lang="en-US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en-US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&lt;</a:t>
                      </a:r>
                      <a:r>
                        <a:rPr lang="en-US" sz="1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hr</a:t>
                      </a:r>
                      <a:r>
                        <a:rPr lang="en-US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size="5" /&gt;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</a:tr>
              <a:tr h="3706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&lt;</a:t>
                      </a:r>
                      <a:r>
                        <a:rPr lang="en-US" sz="1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hr</a:t>
                      </a:r>
                      <a:r>
                        <a:rPr lang="en-US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width="50%" align="right" /&gt;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</a:tr>
              <a:tr h="4907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&lt;</a:t>
                      </a:r>
                      <a:r>
                        <a:rPr lang="en-US" sz="1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hr</a:t>
                      </a:r>
                      <a:r>
                        <a:rPr lang="en-US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color="red" /&gt;</a:t>
                      </a:r>
                      <a:br>
                        <a:rPr lang="en-US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en-US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&lt;</a:t>
                      </a:r>
                      <a:r>
                        <a:rPr lang="en-US" sz="1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hr</a:t>
                      </a:r>
                      <a:r>
                        <a:rPr lang="en-US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size="3" color="red" /&gt;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</a:tr>
              <a:tr h="7360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&lt;</a:t>
                      </a:r>
                      <a:r>
                        <a:rPr lang="en-US" sz="1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hr</a:t>
                      </a:r>
                      <a:r>
                        <a:rPr lang="en-US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size="5" /&gt;</a:t>
                      </a:r>
                      <a:br>
                        <a:rPr lang="en-US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en-US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&lt;</a:t>
                      </a:r>
                      <a:r>
                        <a:rPr lang="en-US" sz="1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hr</a:t>
                      </a:r>
                      <a:r>
                        <a:rPr lang="en-US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size="5" </a:t>
                      </a:r>
                      <a:r>
                        <a:rPr lang="en-US" sz="1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noshade</a:t>
                      </a:r>
                      <a:r>
                        <a:rPr lang="en-US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&gt;</a:t>
                      </a:r>
                      <a:r>
                        <a:rPr lang="th-TH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หรือ</a:t>
                      </a:r>
                      <a:r>
                        <a:rPr lang="en-US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br>
                        <a:rPr lang="en-US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en-US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&lt;</a:t>
                      </a:r>
                      <a:r>
                        <a:rPr lang="en-US" sz="1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hr</a:t>
                      </a:r>
                      <a:r>
                        <a:rPr lang="en-US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size="5" </a:t>
                      </a:r>
                      <a:r>
                        <a:rPr lang="en-US" sz="1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noshade</a:t>
                      </a:r>
                      <a:r>
                        <a:rPr lang="en-US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="</a:t>
                      </a:r>
                      <a:r>
                        <a:rPr lang="en-US" sz="1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noshade</a:t>
                      </a:r>
                      <a:r>
                        <a:rPr lang="en-US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"&gt;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3690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72" t="34741" r="21036" b="22350"/>
          <a:stretch>
            <a:fillRect/>
          </a:stretch>
        </p:blipFill>
        <p:spPr bwMode="auto">
          <a:xfrm>
            <a:off x="4267200" y="2971800"/>
            <a:ext cx="3886200" cy="304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097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2" name="Title 9"/>
          <p:cNvSpPr>
            <a:spLocks noGrp="1"/>
          </p:cNvSpPr>
          <p:nvPr>
            <p:ph type="title"/>
          </p:nvPr>
        </p:nvSpPr>
        <p:spPr>
          <a:xfrm>
            <a:off x="563563" y="304800"/>
            <a:ext cx="7970837" cy="692150"/>
          </a:xfrm>
        </p:spPr>
        <p:txBody>
          <a:bodyPr/>
          <a:lstStyle/>
          <a:p>
            <a:r>
              <a:rPr lang="en-US" altLang="th-TH" sz="4400" dirty="0" smtClean="0">
                <a:solidFill>
                  <a:schemeClr val="accent4">
                    <a:lumMod val="75000"/>
                  </a:schemeClr>
                </a:solidFill>
              </a:rPr>
              <a:t> 2. </a:t>
            </a:r>
            <a:r>
              <a:rPr lang="th-TH" altLang="th-TH" sz="4400" dirty="0" smtClean="0">
                <a:solidFill>
                  <a:schemeClr val="accent4">
                    <a:lumMod val="75000"/>
                  </a:schemeClr>
                </a:solidFill>
              </a:rPr>
              <a:t>การจัดรูปแบบเอกสาร</a:t>
            </a:r>
            <a:endParaRPr lang="en-US" altLang="th-TH" sz="4400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0" y="6477000"/>
            <a:ext cx="3200400" cy="2667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latinLnBrk="1" hangingPunct="1">
              <a:defRPr/>
            </a:pPr>
            <a:r>
              <a:rPr lang="en-US" sz="1100" b="0" dirty="0">
                <a:solidFill>
                  <a:schemeClr val="bg1"/>
                </a:solidFill>
                <a:latin typeface="Freesia News" pitchFamily="34" charset="-34"/>
                <a:cs typeface="Freesia News" pitchFamily="34" charset="-34"/>
              </a:rPr>
              <a:t>Webpage Design and Programming Workshop</a:t>
            </a:r>
            <a:endParaRPr kumimoji="1" lang="en-US" sz="1100" b="0" dirty="0">
              <a:solidFill>
                <a:schemeClr val="bg1"/>
              </a:solidFill>
              <a:latin typeface="굴림" pitchFamily="50" charset="-127"/>
            </a:endParaRPr>
          </a:p>
        </p:txBody>
      </p:sp>
      <p:pic>
        <p:nvPicPr>
          <p:cNvPr id="41991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4353" r="82639" b="29266"/>
          <a:stretch>
            <a:fillRect/>
          </a:stretch>
        </p:blipFill>
        <p:spPr bwMode="auto">
          <a:xfrm>
            <a:off x="8001000" y="0"/>
            <a:ext cx="1066800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ontent Placeholder 10"/>
          <p:cNvSpPr txBox="1">
            <a:spLocks/>
          </p:cNvSpPr>
          <p:nvPr/>
        </p:nvSpPr>
        <p:spPr bwMode="auto">
          <a:xfrm>
            <a:off x="611188" y="1219200"/>
            <a:ext cx="80772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u"/>
              <a:defRPr kumimoji="1" sz="2800">
                <a:solidFill>
                  <a:schemeClr val="tx2"/>
                </a:solidFill>
                <a:latin typeface="+mn-lt"/>
                <a:ea typeface="Gulim" pitchFamily="34" charset="-127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400">
                <a:solidFill>
                  <a:srgbClr val="000000"/>
                </a:solidFill>
                <a:latin typeface="+mn-lt"/>
                <a:ea typeface="Gulim" pitchFamily="34" charset="-127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kumimoji="1" sz="2400">
                <a:solidFill>
                  <a:srgbClr val="000000"/>
                </a:solidFill>
                <a:latin typeface="+mn-lt"/>
                <a:ea typeface="Gulim" pitchFamily="34" charset="-127"/>
              </a:defRPr>
            </a:lvl3pPr>
            <a:lvl4pPr marL="15621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400">
                <a:solidFill>
                  <a:srgbClr val="000000"/>
                </a:solidFill>
                <a:latin typeface="+mn-lt"/>
                <a:ea typeface="Gulim" pitchFamily="34" charset="-127"/>
              </a:defRPr>
            </a:lvl4pPr>
            <a:lvl5pPr marL="1981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kumimoji="1" sz="2400">
                <a:solidFill>
                  <a:srgbClr val="000000"/>
                </a:solidFill>
                <a:latin typeface="+mn-lt"/>
                <a:ea typeface="Gulim" pitchFamily="34" charset="-127"/>
              </a:defRPr>
            </a:lvl5pPr>
            <a:lvl6pPr marL="24384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kumimoji="1" sz="2400">
                <a:solidFill>
                  <a:srgbClr val="000000"/>
                </a:solidFill>
                <a:latin typeface="+mn-lt"/>
                <a:ea typeface="+mn-ea"/>
              </a:defRPr>
            </a:lvl6pPr>
            <a:lvl7pPr marL="28956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kumimoji="1" sz="2400">
                <a:solidFill>
                  <a:srgbClr val="000000"/>
                </a:solidFill>
                <a:latin typeface="+mn-lt"/>
                <a:ea typeface="+mn-ea"/>
              </a:defRPr>
            </a:lvl7pPr>
            <a:lvl8pPr marL="33528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kumimoji="1" sz="2400">
                <a:solidFill>
                  <a:srgbClr val="000000"/>
                </a:solidFill>
                <a:latin typeface="+mn-lt"/>
                <a:ea typeface="+mn-ea"/>
              </a:defRPr>
            </a:lvl8pPr>
            <a:lvl9pPr marL="3810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kumimoji="1" sz="24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>
              <a:buFont typeface="Wingdings" pitchFamily="2" charset="2"/>
              <a:buNone/>
              <a:defRPr/>
            </a:pPr>
            <a:r>
              <a:rPr lang="th-TH" u="sng" dirty="0" smtClean="0">
                <a:solidFill>
                  <a:srgbClr val="FF0000"/>
                </a:solidFill>
              </a:rPr>
              <a:t>การ</a:t>
            </a:r>
            <a:r>
              <a:rPr lang="th-TH" u="sng" dirty="0">
                <a:solidFill>
                  <a:srgbClr val="FF0000"/>
                </a:solidFill>
              </a:rPr>
              <a:t>แสดงผลแบบรายการแบบมีหมายเลขกำกับ </a:t>
            </a:r>
            <a:endParaRPr lang="th-TH" u="sng" dirty="0" smtClean="0">
              <a:solidFill>
                <a:srgbClr val="FF0000"/>
              </a:solidFill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th-TH" b="0" dirty="0" smtClean="0"/>
              <a:t>รูปแบบคำสั่ง</a:t>
            </a:r>
            <a:endParaRPr lang="en-US" b="0" dirty="0" smtClean="0"/>
          </a:p>
          <a:p>
            <a:pPr marL="0" indent="0">
              <a:buFont typeface="Wingdings" pitchFamily="2" charset="2"/>
              <a:buNone/>
              <a:defRPr/>
            </a:pPr>
            <a:endParaRPr lang="th-TH" u="sng" dirty="0" smtClean="0">
              <a:solidFill>
                <a:srgbClr val="FF0000"/>
              </a:solidFill>
            </a:endParaRPr>
          </a:p>
        </p:txBody>
      </p:sp>
      <p:graphicFrame>
        <p:nvGraphicFramePr>
          <p:cNvPr id="2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3476875"/>
              </p:ext>
            </p:extLst>
          </p:nvPr>
        </p:nvGraphicFramePr>
        <p:xfrm>
          <a:off x="1058863" y="3810000"/>
          <a:ext cx="6942137" cy="24542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95904"/>
                <a:gridCol w="5146233"/>
              </a:tblGrid>
              <a:tr h="3506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cs typeface="+mn-cs"/>
                        </a:rPr>
                        <a:t>ชนิดของ</a:t>
                      </a:r>
                      <a:r>
                        <a:rPr lang="en-US" sz="2000" dirty="0">
                          <a:effectLst/>
                          <a:cs typeface="+mn-cs"/>
                        </a:rPr>
                        <a:t> Type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cs typeface="+mn-cs"/>
                        </a:rPr>
                        <a:t>สิ่งที่ปรากฏ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3506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cs typeface="+mn-cs"/>
                        </a:rPr>
                        <a:t>A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cs typeface="+mn-cs"/>
                        </a:rPr>
                        <a:t>แสดงตัวอักษรพิมพ์ใหญ่</a:t>
                      </a:r>
                      <a:r>
                        <a:rPr lang="en-US" sz="2000" dirty="0">
                          <a:effectLst/>
                          <a:cs typeface="+mn-cs"/>
                        </a:rPr>
                        <a:t> (</a:t>
                      </a:r>
                      <a:r>
                        <a:rPr lang="en-US" sz="2000" dirty="0" err="1">
                          <a:effectLst/>
                          <a:cs typeface="+mn-cs"/>
                        </a:rPr>
                        <a:t>Caplital</a:t>
                      </a:r>
                      <a:r>
                        <a:rPr lang="en-US" sz="2000" dirty="0">
                          <a:effectLst/>
                          <a:cs typeface="+mn-cs"/>
                        </a:rPr>
                        <a:t> letters)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3506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cs typeface="+mn-cs"/>
                        </a:rPr>
                        <a:t>a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cs typeface="+mn-cs"/>
                        </a:rPr>
                        <a:t>แสดงตัวอักษรพิมพ์เล็ก</a:t>
                      </a:r>
                      <a:r>
                        <a:rPr lang="en-US" sz="2000" dirty="0">
                          <a:effectLst/>
                          <a:cs typeface="+mn-cs"/>
                        </a:rPr>
                        <a:t> (Small letters)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3506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cs typeface="+mn-cs"/>
                        </a:rPr>
                        <a:t>I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cs typeface="+mn-cs"/>
                        </a:rPr>
                        <a:t>แสดงตัวเลขโรมัน</a:t>
                      </a:r>
                      <a:r>
                        <a:rPr lang="th-TH" sz="2000" dirty="0" err="1">
                          <a:effectLst/>
                          <a:cs typeface="+mn-cs"/>
                        </a:rPr>
                        <a:t>ตัวพิมพ์</a:t>
                      </a:r>
                      <a:r>
                        <a:rPr lang="th-TH" sz="2000" dirty="0">
                          <a:effectLst/>
                          <a:cs typeface="+mn-cs"/>
                        </a:rPr>
                        <a:t>ใหญ่</a:t>
                      </a:r>
                      <a:r>
                        <a:rPr lang="en-US" sz="2000" dirty="0">
                          <a:effectLst/>
                          <a:cs typeface="+mn-cs"/>
                        </a:rPr>
                        <a:t> (Large Roman numerals)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3506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cs typeface="+mn-cs"/>
                        </a:rPr>
                        <a:t>i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cs typeface="+mn-cs"/>
                        </a:rPr>
                        <a:t>แสดงตัวเลขโรมัน</a:t>
                      </a:r>
                      <a:r>
                        <a:rPr lang="th-TH" sz="2000" dirty="0" err="1">
                          <a:effectLst/>
                          <a:cs typeface="+mn-cs"/>
                        </a:rPr>
                        <a:t>ตัวพิมพ์</a:t>
                      </a:r>
                      <a:r>
                        <a:rPr lang="th-TH" sz="2000" dirty="0">
                          <a:effectLst/>
                          <a:cs typeface="+mn-cs"/>
                        </a:rPr>
                        <a:t>เล็ก</a:t>
                      </a:r>
                      <a:r>
                        <a:rPr lang="en-US" sz="2000" dirty="0">
                          <a:effectLst/>
                          <a:cs typeface="+mn-cs"/>
                        </a:rPr>
                        <a:t> (Small Roman numerals)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7012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cs typeface="+mn-cs"/>
                        </a:rPr>
                        <a:t>1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cs typeface="+mn-cs"/>
                        </a:rPr>
                        <a:t>แสดงตัวเลขอา</a:t>
                      </a:r>
                      <a:r>
                        <a:rPr lang="th-TH" sz="2000" dirty="0" err="1">
                          <a:effectLst/>
                          <a:cs typeface="+mn-cs"/>
                        </a:rPr>
                        <a:t>รบิก</a:t>
                      </a:r>
                      <a:r>
                        <a:rPr lang="en-US" sz="2000" dirty="0">
                          <a:effectLst/>
                          <a:cs typeface="+mn-cs"/>
                        </a:rPr>
                        <a:t> (Small Roman numerals)</a:t>
                      </a:r>
                      <a:br>
                        <a:rPr lang="en-US" sz="2000" dirty="0">
                          <a:effectLst/>
                          <a:cs typeface="+mn-cs"/>
                        </a:rPr>
                      </a:br>
                      <a:r>
                        <a:rPr lang="en-US" sz="2000" dirty="0">
                          <a:effectLst/>
                          <a:cs typeface="+mn-cs"/>
                        </a:rPr>
                        <a:t>* </a:t>
                      </a:r>
                      <a:r>
                        <a:rPr lang="th-TH" sz="2000" dirty="0">
                          <a:effectLst/>
                          <a:cs typeface="+mn-cs"/>
                        </a:rPr>
                        <a:t>เป็นค่า</a:t>
                      </a:r>
                      <a:r>
                        <a:rPr lang="en-US" sz="2000" dirty="0">
                          <a:effectLst/>
                          <a:cs typeface="+mn-cs"/>
                        </a:rPr>
                        <a:t> default *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4" name="พับมุม 13"/>
          <p:cNvSpPr/>
          <p:nvPr/>
        </p:nvSpPr>
        <p:spPr bwMode="auto">
          <a:xfrm>
            <a:off x="1058863" y="2209800"/>
            <a:ext cx="4494212" cy="1447800"/>
          </a:xfrm>
          <a:prstGeom prst="foldedCorner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US" sz="2400" b="0" dirty="0"/>
              <a:t>&lt;OL value = "1" &gt;</a:t>
            </a:r>
          </a:p>
          <a:p>
            <a:pPr lvl="1">
              <a:defRPr/>
            </a:pPr>
            <a:r>
              <a:rPr lang="en-US" sz="2400" b="0" dirty="0"/>
              <a:t>&lt;LI&gt;</a:t>
            </a:r>
            <a:r>
              <a:rPr lang="th-TH" sz="2400" b="0" dirty="0"/>
              <a:t>รายการที่ </a:t>
            </a:r>
            <a:r>
              <a:rPr lang="en-US" sz="2400" b="0" dirty="0"/>
              <a:t>1 </a:t>
            </a:r>
          </a:p>
          <a:p>
            <a:pPr lvl="1">
              <a:defRPr/>
            </a:pPr>
            <a:r>
              <a:rPr lang="en-US" sz="2400" b="0" dirty="0"/>
              <a:t>&lt;LI&gt;</a:t>
            </a:r>
            <a:r>
              <a:rPr lang="th-TH" sz="2400" b="0" dirty="0"/>
              <a:t>รายการที่ </a:t>
            </a:r>
            <a:r>
              <a:rPr lang="en-US" sz="2400" b="0" dirty="0"/>
              <a:t>2 </a:t>
            </a:r>
          </a:p>
          <a:p>
            <a:pPr>
              <a:defRPr/>
            </a:pPr>
            <a:r>
              <a:rPr lang="en-US" sz="2400" b="0" dirty="0"/>
              <a:t>&lt;/OL&gt;</a:t>
            </a:r>
          </a:p>
        </p:txBody>
      </p:sp>
    </p:spTree>
    <p:extLst>
      <p:ext uri="{BB962C8B-B14F-4D97-AF65-F5344CB8AC3E}">
        <p14:creationId xmlns:p14="http://schemas.microsoft.com/office/powerpoint/2010/main" val="353385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6" name="Title 9"/>
          <p:cNvSpPr>
            <a:spLocks noGrp="1"/>
          </p:cNvSpPr>
          <p:nvPr>
            <p:ph type="title"/>
          </p:nvPr>
        </p:nvSpPr>
        <p:spPr>
          <a:xfrm>
            <a:off x="563563" y="304800"/>
            <a:ext cx="7970837" cy="692150"/>
          </a:xfrm>
        </p:spPr>
        <p:txBody>
          <a:bodyPr/>
          <a:lstStyle/>
          <a:p>
            <a:r>
              <a:rPr lang="en-US" altLang="th-TH" sz="4400" dirty="0" smtClean="0">
                <a:solidFill>
                  <a:schemeClr val="accent4">
                    <a:lumMod val="75000"/>
                  </a:schemeClr>
                </a:solidFill>
              </a:rPr>
              <a:t> 2. </a:t>
            </a:r>
            <a:r>
              <a:rPr lang="th-TH" altLang="th-TH" sz="4400" dirty="0" smtClean="0">
                <a:solidFill>
                  <a:schemeClr val="accent4">
                    <a:lumMod val="75000"/>
                  </a:schemeClr>
                </a:solidFill>
              </a:rPr>
              <a:t>การจัดรูปแบบเอกสาร</a:t>
            </a:r>
            <a:endParaRPr lang="en-US" altLang="th-TH" sz="4400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0" y="6477000"/>
            <a:ext cx="3200400" cy="2667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latinLnBrk="1" hangingPunct="1">
              <a:defRPr/>
            </a:pPr>
            <a:r>
              <a:rPr lang="en-US" sz="1100" b="0" dirty="0">
                <a:solidFill>
                  <a:schemeClr val="bg1"/>
                </a:solidFill>
                <a:latin typeface="Freesia News" pitchFamily="34" charset="-34"/>
                <a:cs typeface="Freesia News" pitchFamily="34" charset="-34"/>
              </a:rPr>
              <a:t>Webpage Design and Programming Workshop</a:t>
            </a:r>
            <a:endParaRPr kumimoji="1" lang="en-US" sz="1100" b="0" dirty="0">
              <a:solidFill>
                <a:schemeClr val="bg1"/>
              </a:solidFill>
              <a:latin typeface="굴림" pitchFamily="50" charset="-127"/>
            </a:endParaRPr>
          </a:p>
        </p:txBody>
      </p:sp>
      <p:pic>
        <p:nvPicPr>
          <p:cNvPr id="43015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4353" r="82639" b="29266"/>
          <a:stretch>
            <a:fillRect/>
          </a:stretch>
        </p:blipFill>
        <p:spPr bwMode="auto">
          <a:xfrm>
            <a:off x="8001000" y="0"/>
            <a:ext cx="1066800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7" name="Content Placeholder 10"/>
          <p:cNvSpPr txBox="1">
            <a:spLocks/>
          </p:cNvSpPr>
          <p:nvPr/>
        </p:nvSpPr>
        <p:spPr bwMode="auto">
          <a:xfrm>
            <a:off x="611188" y="1447800"/>
            <a:ext cx="80772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chemeClr val="tx2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1pPr>
            <a:lvl2pPr>
              <a:defRPr kumimoji="1" sz="2400">
                <a:solidFill>
                  <a:srgbClr val="000000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2pPr>
            <a:lvl3pPr>
              <a:defRPr kumimoji="1" sz="2400">
                <a:solidFill>
                  <a:srgbClr val="000000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3pPr>
            <a:lvl4pPr>
              <a:defRPr kumimoji="1" sz="2400">
                <a:solidFill>
                  <a:srgbClr val="000000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4pPr>
            <a:lvl5pPr>
              <a:defRPr kumimoji="1" sz="2400">
                <a:solidFill>
                  <a:srgbClr val="000000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5pPr>
            <a:lvl6pPr eaLnBrk="0" hangingPunct="0">
              <a:defRPr kumimoji="1" sz="2400">
                <a:solidFill>
                  <a:srgbClr val="000000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6pPr>
            <a:lvl7pPr eaLnBrk="0" hangingPunct="0">
              <a:defRPr kumimoji="1" sz="2400">
                <a:solidFill>
                  <a:srgbClr val="000000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7pPr>
            <a:lvl8pPr eaLnBrk="0" hangingPunct="0">
              <a:defRPr kumimoji="1" sz="2400">
                <a:solidFill>
                  <a:srgbClr val="000000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8pPr>
            <a:lvl9pPr eaLnBrk="0" hangingPunct="0">
              <a:defRPr kumimoji="1" sz="2400">
                <a:solidFill>
                  <a:srgbClr val="000000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9pPr>
          </a:lstStyle>
          <a:p>
            <a:pPr latinLnBrk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th-TH" altLang="th-TH" u="sng">
                <a:solidFill>
                  <a:srgbClr val="FF0000"/>
                </a:solidFill>
              </a:rPr>
              <a:t>การแสดงผลแบบรายการแบบมีหมายเลขกำกับ        </a:t>
            </a:r>
          </a:p>
          <a:p>
            <a:pPr latinLnBrk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endParaRPr lang="th-TH" altLang="th-TH" u="sng">
              <a:solidFill>
                <a:srgbClr val="FF0000"/>
              </a:solidFill>
            </a:endParaRPr>
          </a:p>
        </p:txBody>
      </p:sp>
      <p:sp>
        <p:nvSpPr>
          <p:cNvPr id="43018" name="สี่เหลี่ยมผืนผ้า 2"/>
          <p:cNvSpPr>
            <a:spLocks noChangeArrowheads="1"/>
          </p:cNvSpPr>
          <p:nvPr/>
        </p:nvSpPr>
        <p:spPr bwMode="auto">
          <a:xfrm>
            <a:off x="1143000" y="2057400"/>
            <a:ext cx="6402388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th-TH" sz="1600" b="0"/>
              <a:t>&lt;HTML&gt;</a:t>
            </a:r>
          </a:p>
          <a:p>
            <a:r>
              <a:rPr lang="en-US" altLang="th-TH" sz="1600" b="0"/>
              <a:t>&lt;HEAD&gt;&lt;TITLE&gt; Order List &lt;/TITLE&gt;&lt;/HEAD&gt;</a:t>
            </a:r>
          </a:p>
          <a:p>
            <a:r>
              <a:rPr lang="en-US" altLang="th-TH" sz="1600" b="0"/>
              <a:t>&lt;BODY&gt;</a:t>
            </a:r>
          </a:p>
          <a:p>
            <a:r>
              <a:rPr lang="en-US" altLang="th-TH" sz="1600" b="0"/>
              <a:t>&lt;OL Type="I"&gt; My computer in my dream</a:t>
            </a:r>
          </a:p>
          <a:p>
            <a:r>
              <a:rPr lang="en-US" altLang="th-TH" sz="1600" b="0"/>
              <a:t>	&lt;LI&gt;Inter Pentium 4 processor 2.0 GHz</a:t>
            </a:r>
          </a:p>
          <a:p>
            <a:r>
              <a:rPr lang="en-US" altLang="th-TH" sz="1600" b="0"/>
              <a:t>	&lt;LI&gt;RDRAM 256 MB</a:t>
            </a:r>
          </a:p>
          <a:p>
            <a:r>
              <a:rPr lang="en-US" altLang="th-TH" sz="1600" b="0"/>
              <a:t>	&lt;LI&gt;Harddisk 50 GB ATA-100</a:t>
            </a:r>
          </a:p>
          <a:p>
            <a:r>
              <a:rPr lang="en-US" altLang="th-TH" sz="1600" b="0"/>
              <a:t>	&lt;LI&gt;52X CD-Rom Drive</a:t>
            </a:r>
          </a:p>
          <a:p>
            <a:r>
              <a:rPr lang="en-US" altLang="th-TH" sz="1600" b="0"/>
              <a:t>	&lt;LI&gt;Speakers (Labtec) 160 Watt</a:t>
            </a:r>
          </a:p>
          <a:p>
            <a:r>
              <a:rPr lang="en-US" altLang="th-TH" sz="1600" b="0"/>
              <a:t>	&lt;LI&gt;Asus GeForce3 64 MB</a:t>
            </a:r>
          </a:p>
          <a:p>
            <a:r>
              <a:rPr lang="en-US" altLang="th-TH" sz="1600" b="0"/>
              <a:t>	&lt;LI&gt;Creative Sound Baster</a:t>
            </a:r>
          </a:p>
          <a:p>
            <a:r>
              <a:rPr lang="en-US" altLang="th-TH" sz="1600" b="0"/>
              <a:t>	&lt;LI&gt;Monitor Sony Wega 20"</a:t>
            </a:r>
          </a:p>
          <a:p>
            <a:r>
              <a:rPr lang="en-US" altLang="th-TH" sz="1600" b="0"/>
              <a:t>&lt;/OL&gt;</a:t>
            </a:r>
          </a:p>
          <a:p>
            <a:r>
              <a:rPr lang="en-US" altLang="th-TH" sz="1600" b="0"/>
              <a:t>&lt;/BODY&gt;</a:t>
            </a:r>
          </a:p>
          <a:p>
            <a:r>
              <a:rPr lang="en-US" altLang="th-TH" sz="1600" b="0"/>
              <a:t>&lt;/HEAD&gt;</a:t>
            </a:r>
          </a:p>
        </p:txBody>
      </p:sp>
      <p:sp>
        <p:nvSpPr>
          <p:cNvPr id="43019" name="สี่เหลี่ยมผืนผ้า 4"/>
          <p:cNvSpPr>
            <a:spLocks noChangeArrowheads="1"/>
          </p:cNvSpPr>
          <p:nvPr/>
        </p:nvSpPr>
        <p:spPr bwMode="auto">
          <a:xfrm>
            <a:off x="762000" y="2057400"/>
            <a:ext cx="6553200" cy="39624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latinLnBrk="1" hangingPunct="1"/>
            <a:endParaRPr kumimoji="1" lang="th-TH" altLang="th-TH" b="0">
              <a:latin typeface="Gulim" pitchFamily="34" charset="-127"/>
            </a:endParaRPr>
          </a:p>
        </p:txBody>
      </p:sp>
      <p:pic>
        <p:nvPicPr>
          <p:cNvPr id="43020" name="รูปภาพ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33" r="55038" b="54451"/>
          <a:stretch>
            <a:fillRect/>
          </a:stretch>
        </p:blipFill>
        <p:spPr bwMode="auto">
          <a:xfrm>
            <a:off x="5064125" y="4454525"/>
            <a:ext cx="3767138" cy="189547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321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40" name="Title 9"/>
          <p:cNvSpPr>
            <a:spLocks noGrp="1"/>
          </p:cNvSpPr>
          <p:nvPr>
            <p:ph type="title"/>
          </p:nvPr>
        </p:nvSpPr>
        <p:spPr>
          <a:xfrm>
            <a:off x="563563" y="304800"/>
            <a:ext cx="7970837" cy="692150"/>
          </a:xfrm>
        </p:spPr>
        <p:txBody>
          <a:bodyPr/>
          <a:lstStyle/>
          <a:p>
            <a:r>
              <a:rPr lang="en-US" altLang="th-TH" sz="4400" dirty="0" smtClean="0">
                <a:solidFill>
                  <a:schemeClr val="accent4">
                    <a:lumMod val="75000"/>
                  </a:schemeClr>
                </a:solidFill>
              </a:rPr>
              <a:t> 2. </a:t>
            </a:r>
            <a:r>
              <a:rPr lang="th-TH" altLang="th-TH" sz="4400" dirty="0" smtClean="0">
                <a:solidFill>
                  <a:schemeClr val="accent4">
                    <a:lumMod val="75000"/>
                  </a:schemeClr>
                </a:solidFill>
              </a:rPr>
              <a:t>การจัดรูปแบบเอกสาร</a:t>
            </a:r>
            <a:endParaRPr lang="en-US" altLang="th-TH" sz="4400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0" y="6477000"/>
            <a:ext cx="3200400" cy="2667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latinLnBrk="1" hangingPunct="1">
              <a:defRPr/>
            </a:pPr>
            <a:r>
              <a:rPr lang="en-US" sz="1100" b="0" dirty="0">
                <a:solidFill>
                  <a:schemeClr val="bg1"/>
                </a:solidFill>
                <a:latin typeface="Freesia News" pitchFamily="34" charset="-34"/>
                <a:cs typeface="Freesia News" pitchFamily="34" charset="-34"/>
              </a:rPr>
              <a:t>Webpage Design and Programming Workshop</a:t>
            </a:r>
            <a:endParaRPr kumimoji="1" lang="en-US" sz="1100" b="0" dirty="0">
              <a:solidFill>
                <a:schemeClr val="bg1"/>
              </a:solidFill>
              <a:latin typeface="굴림" pitchFamily="50" charset="-127"/>
            </a:endParaRPr>
          </a:p>
        </p:txBody>
      </p:sp>
      <p:pic>
        <p:nvPicPr>
          <p:cNvPr id="44039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4353" r="82639" b="29266"/>
          <a:stretch>
            <a:fillRect/>
          </a:stretch>
        </p:blipFill>
        <p:spPr bwMode="auto">
          <a:xfrm>
            <a:off x="8001000" y="0"/>
            <a:ext cx="1066800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1" name="Content Placeholder 10"/>
          <p:cNvSpPr txBox="1">
            <a:spLocks/>
          </p:cNvSpPr>
          <p:nvPr/>
        </p:nvSpPr>
        <p:spPr bwMode="auto">
          <a:xfrm>
            <a:off x="611188" y="1524000"/>
            <a:ext cx="80772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chemeClr val="tx2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1pPr>
            <a:lvl2pPr>
              <a:defRPr kumimoji="1" sz="2400">
                <a:solidFill>
                  <a:srgbClr val="000000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2pPr>
            <a:lvl3pPr>
              <a:defRPr kumimoji="1" sz="2400">
                <a:solidFill>
                  <a:srgbClr val="000000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3pPr>
            <a:lvl4pPr>
              <a:defRPr kumimoji="1" sz="2400">
                <a:solidFill>
                  <a:srgbClr val="000000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4pPr>
            <a:lvl5pPr>
              <a:defRPr kumimoji="1" sz="2400">
                <a:solidFill>
                  <a:srgbClr val="000000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5pPr>
            <a:lvl6pPr eaLnBrk="0" hangingPunct="0">
              <a:defRPr kumimoji="1" sz="2400">
                <a:solidFill>
                  <a:srgbClr val="000000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6pPr>
            <a:lvl7pPr eaLnBrk="0" hangingPunct="0">
              <a:defRPr kumimoji="1" sz="2400">
                <a:solidFill>
                  <a:srgbClr val="000000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7pPr>
            <a:lvl8pPr eaLnBrk="0" hangingPunct="0">
              <a:defRPr kumimoji="1" sz="2400">
                <a:solidFill>
                  <a:srgbClr val="000000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8pPr>
            <a:lvl9pPr eaLnBrk="0" hangingPunct="0">
              <a:defRPr kumimoji="1" sz="2400">
                <a:solidFill>
                  <a:srgbClr val="000000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9pPr>
          </a:lstStyle>
          <a:p>
            <a:pPr latinLnBrk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th-TH" altLang="th-TH" u="sng">
                <a:solidFill>
                  <a:srgbClr val="FF0000"/>
                </a:solidFill>
              </a:rPr>
              <a:t>การแสดงผลแบบรายการแบบมีสัญลักษณ์กำกับ  </a:t>
            </a:r>
          </a:p>
          <a:p>
            <a:pPr latinLnBrk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endParaRPr lang="th-TH" altLang="th-TH" u="sng">
              <a:solidFill>
                <a:srgbClr val="FF0000"/>
              </a:solidFill>
            </a:endParaRPr>
          </a:p>
        </p:txBody>
      </p:sp>
      <p:graphicFrame>
        <p:nvGraphicFramePr>
          <p:cNvPr id="3" name="ตาราง 2"/>
          <p:cNvGraphicFramePr>
            <a:graphicFrameLocks noGrp="1"/>
          </p:cNvGraphicFramePr>
          <p:nvPr/>
        </p:nvGraphicFramePr>
        <p:xfrm>
          <a:off x="762000" y="2154238"/>
          <a:ext cx="7543800" cy="18843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15445"/>
                <a:gridCol w="3628355"/>
              </a:tblGrid>
              <a:tr h="4207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</a:rPr>
                        <a:t>ชนิดของเครื่องหมาย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รูปแบบคำสั่ง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  <a:tr h="4207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</a:rPr>
                        <a:t>รูปวงกลมทึบ (</a:t>
                      </a:r>
                      <a:r>
                        <a:rPr lang="en-US" sz="2400" dirty="0">
                          <a:effectLst/>
                        </a:rPr>
                        <a:t>Disc)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r>
                        <a:rPr lang="en-US" sz="2400" b="0" dirty="0" smtClean="0"/>
                        <a:t>&lt;UL type = "square"&gt;</a:t>
                      </a:r>
                    </a:p>
                    <a:p>
                      <a:pPr lvl="1"/>
                      <a:r>
                        <a:rPr lang="en-US" sz="2400" b="0" dirty="0" smtClean="0"/>
                        <a:t>&lt;LI&gt;</a:t>
                      </a:r>
                      <a:r>
                        <a:rPr lang="th-TH" sz="2400" b="0" dirty="0" smtClean="0"/>
                        <a:t>รายการที่ </a:t>
                      </a:r>
                      <a:r>
                        <a:rPr lang="en-US" sz="2400" b="0" dirty="0" smtClean="0"/>
                        <a:t>1 </a:t>
                      </a:r>
                    </a:p>
                    <a:p>
                      <a:pPr lvl="1"/>
                      <a:r>
                        <a:rPr lang="en-US" sz="2400" b="0" dirty="0" smtClean="0"/>
                        <a:t>&lt;LI&gt;</a:t>
                      </a:r>
                      <a:r>
                        <a:rPr lang="th-TH" sz="2400" b="0" dirty="0" smtClean="0"/>
                        <a:t>รายการที่ </a:t>
                      </a:r>
                      <a:r>
                        <a:rPr lang="en-US" sz="2400" b="0" dirty="0" smtClean="0"/>
                        <a:t>2 </a:t>
                      </a:r>
                    </a:p>
                    <a:p>
                      <a:r>
                        <a:rPr lang="en-US" sz="2400" b="0" dirty="0" smtClean="0"/>
                        <a:t>&lt;/UL&gt;</a:t>
                      </a:r>
                    </a:p>
                  </a:txBody>
                  <a:tcPr marL="68580" marR="68580" marT="0" marB="0"/>
                </a:tc>
              </a:tr>
              <a:tr h="4207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>
                          <a:effectLst/>
                        </a:rPr>
                        <a:t>รูปวงกลมโปร่ง </a:t>
                      </a:r>
                      <a:r>
                        <a:rPr lang="en-US" sz="2400">
                          <a:effectLst/>
                        </a:rPr>
                        <a:t>(Circle)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endParaRPr lang="en-US" sz="16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  <a:tr h="6220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</a:rPr>
                        <a:t>รูปสี่เหลี่ยม </a:t>
                      </a:r>
                      <a:r>
                        <a:rPr lang="en-US" sz="2400" dirty="0">
                          <a:effectLst/>
                        </a:rPr>
                        <a:t>(Square)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endParaRPr lang="en-US" sz="16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354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4" name="Title 9"/>
          <p:cNvSpPr>
            <a:spLocks noGrp="1"/>
          </p:cNvSpPr>
          <p:nvPr>
            <p:ph type="title"/>
          </p:nvPr>
        </p:nvSpPr>
        <p:spPr>
          <a:xfrm>
            <a:off x="563563" y="304800"/>
            <a:ext cx="7970837" cy="692150"/>
          </a:xfrm>
        </p:spPr>
        <p:txBody>
          <a:bodyPr/>
          <a:lstStyle/>
          <a:p>
            <a:r>
              <a:rPr lang="en-US" altLang="th-TH" sz="4400" dirty="0" smtClean="0">
                <a:solidFill>
                  <a:schemeClr val="accent4">
                    <a:lumMod val="75000"/>
                  </a:schemeClr>
                </a:solidFill>
              </a:rPr>
              <a:t> 2. </a:t>
            </a:r>
            <a:r>
              <a:rPr lang="th-TH" altLang="th-TH" sz="4400" dirty="0" smtClean="0">
                <a:solidFill>
                  <a:schemeClr val="accent4">
                    <a:lumMod val="75000"/>
                  </a:schemeClr>
                </a:solidFill>
              </a:rPr>
              <a:t>การจัดรูปแบบเอกสาร</a:t>
            </a:r>
            <a:endParaRPr lang="en-US" altLang="th-TH" sz="4400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0" y="6477000"/>
            <a:ext cx="3200400" cy="2667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latinLnBrk="1" hangingPunct="1">
              <a:defRPr/>
            </a:pPr>
            <a:r>
              <a:rPr lang="en-US" sz="1100" b="0" dirty="0">
                <a:solidFill>
                  <a:schemeClr val="bg1"/>
                </a:solidFill>
                <a:latin typeface="Freesia News" pitchFamily="34" charset="-34"/>
                <a:cs typeface="Freesia News" pitchFamily="34" charset="-34"/>
              </a:rPr>
              <a:t>Webpage Design and Programming Workshop</a:t>
            </a:r>
            <a:endParaRPr kumimoji="1" lang="en-US" sz="1100" b="0" dirty="0">
              <a:solidFill>
                <a:schemeClr val="bg1"/>
              </a:solidFill>
              <a:latin typeface="굴림" pitchFamily="50" charset="-127"/>
            </a:endParaRPr>
          </a:p>
        </p:txBody>
      </p:sp>
      <p:pic>
        <p:nvPicPr>
          <p:cNvPr id="45063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4353" r="82639" b="29266"/>
          <a:stretch>
            <a:fillRect/>
          </a:stretch>
        </p:blipFill>
        <p:spPr bwMode="auto">
          <a:xfrm>
            <a:off x="8001000" y="0"/>
            <a:ext cx="1066800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5" name="Content Placeholder 10"/>
          <p:cNvSpPr txBox="1">
            <a:spLocks/>
          </p:cNvSpPr>
          <p:nvPr/>
        </p:nvSpPr>
        <p:spPr bwMode="auto">
          <a:xfrm>
            <a:off x="611188" y="1144488"/>
            <a:ext cx="80772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chemeClr val="tx2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1pPr>
            <a:lvl2pPr>
              <a:defRPr kumimoji="1" sz="2400">
                <a:solidFill>
                  <a:srgbClr val="000000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2pPr>
            <a:lvl3pPr>
              <a:defRPr kumimoji="1" sz="2400">
                <a:solidFill>
                  <a:srgbClr val="000000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3pPr>
            <a:lvl4pPr>
              <a:defRPr kumimoji="1" sz="2400">
                <a:solidFill>
                  <a:srgbClr val="000000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4pPr>
            <a:lvl5pPr>
              <a:defRPr kumimoji="1" sz="2400">
                <a:solidFill>
                  <a:srgbClr val="000000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5pPr>
            <a:lvl6pPr eaLnBrk="0" hangingPunct="0">
              <a:defRPr kumimoji="1" sz="2400">
                <a:solidFill>
                  <a:srgbClr val="000000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6pPr>
            <a:lvl7pPr eaLnBrk="0" hangingPunct="0">
              <a:defRPr kumimoji="1" sz="2400">
                <a:solidFill>
                  <a:srgbClr val="000000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7pPr>
            <a:lvl8pPr eaLnBrk="0" hangingPunct="0">
              <a:defRPr kumimoji="1" sz="2400">
                <a:solidFill>
                  <a:srgbClr val="000000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8pPr>
            <a:lvl9pPr eaLnBrk="0" hangingPunct="0">
              <a:defRPr kumimoji="1" sz="2400">
                <a:solidFill>
                  <a:srgbClr val="000000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9pPr>
          </a:lstStyle>
          <a:p>
            <a:pPr latinLnBrk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th-TH" altLang="th-TH" u="sng" dirty="0">
                <a:solidFill>
                  <a:srgbClr val="FF0000"/>
                </a:solidFill>
              </a:rPr>
              <a:t>การแสดงผลแบบรายการแบบมีสัญลักษณ์กำกับ  </a:t>
            </a:r>
          </a:p>
          <a:p>
            <a:pPr latinLnBrk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th-TH" altLang="th-TH" u="sng" dirty="0">
                <a:solidFill>
                  <a:srgbClr val="FF0000"/>
                </a:solidFill>
              </a:rPr>
              <a:t>        </a:t>
            </a:r>
          </a:p>
          <a:p>
            <a:pPr latinLnBrk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altLang="th-TH" u="sng" dirty="0">
                <a:solidFill>
                  <a:srgbClr val="FF0000"/>
                </a:solidFill>
              </a:rPr>
              <a:t> </a:t>
            </a:r>
            <a:endParaRPr lang="th-TH" altLang="th-TH" u="sng" dirty="0">
              <a:solidFill>
                <a:srgbClr val="FF0000"/>
              </a:solidFill>
            </a:endParaRPr>
          </a:p>
        </p:txBody>
      </p:sp>
      <p:sp>
        <p:nvSpPr>
          <p:cNvPr id="45066" name="สี่เหลี่ยมผืนผ้า 2"/>
          <p:cNvSpPr>
            <a:spLocks noChangeArrowheads="1"/>
          </p:cNvSpPr>
          <p:nvPr/>
        </p:nvSpPr>
        <p:spPr bwMode="auto">
          <a:xfrm>
            <a:off x="762000" y="1772816"/>
            <a:ext cx="8077200" cy="418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th-TH" sz="1400" b="0" dirty="0">
                <a:latin typeface="Tahoma" pitchFamily="34" charset="0"/>
                <a:ea typeface="Tahoma" pitchFamily="34" charset="0"/>
                <a:cs typeface="Tahoma" pitchFamily="34" charset="0"/>
              </a:rPr>
              <a:t>&lt;BODY&gt;</a:t>
            </a:r>
          </a:p>
          <a:p>
            <a:r>
              <a:rPr lang="en-US" altLang="th-TH" sz="1400" b="0" dirty="0">
                <a:latin typeface="Tahoma" pitchFamily="34" charset="0"/>
                <a:ea typeface="Tahoma" pitchFamily="34" charset="0"/>
                <a:cs typeface="Tahoma" pitchFamily="34" charset="0"/>
              </a:rPr>
              <a:t>   &lt;UL Type="Circle"&gt;</a:t>
            </a:r>
            <a:r>
              <a:rPr lang="th-TH" altLang="th-TH" sz="1400" b="0" dirty="0">
                <a:latin typeface="Tahoma" pitchFamily="34" charset="0"/>
                <a:ea typeface="Tahoma" pitchFamily="34" charset="0"/>
                <a:cs typeface="Tahoma" pitchFamily="34" charset="0"/>
              </a:rPr>
              <a:t>การศึกษาวิชาพื้นฐานของคณะวิทยาศาสตร์ สาขาวิทยาการคอมพิวเตอร์ได้แก่</a:t>
            </a:r>
            <a:endParaRPr lang="en-US" altLang="th-TH" sz="1400" b="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altLang="th-TH" sz="1400" b="0" dirty="0">
                <a:latin typeface="Tahoma" pitchFamily="34" charset="0"/>
                <a:ea typeface="Tahoma" pitchFamily="34" charset="0"/>
                <a:cs typeface="Tahoma" pitchFamily="34" charset="0"/>
              </a:rPr>
              <a:t>          &lt;LI&gt;</a:t>
            </a:r>
            <a:r>
              <a:rPr lang="th-TH" altLang="th-TH" sz="1400" b="0" dirty="0">
                <a:latin typeface="Tahoma" pitchFamily="34" charset="0"/>
                <a:ea typeface="Tahoma" pitchFamily="34" charset="0"/>
                <a:cs typeface="Tahoma" pitchFamily="34" charset="0"/>
              </a:rPr>
              <a:t>วิชาการออกแบบโปรแกรม</a:t>
            </a:r>
            <a:endParaRPr lang="en-US" altLang="th-TH" sz="1400" b="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altLang="th-TH" sz="1400" b="0" dirty="0">
                <a:latin typeface="Tahoma" pitchFamily="34" charset="0"/>
                <a:ea typeface="Tahoma" pitchFamily="34" charset="0"/>
                <a:cs typeface="Tahoma" pitchFamily="34" charset="0"/>
              </a:rPr>
              <a:t>	&lt;UL&gt;</a:t>
            </a:r>
          </a:p>
          <a:p>
            <a:r>
              <a:rPr lang="en-US" altLang="th-TH" sz="1400" b="0" dirty="0">
                <a:latin typeface="Tahoma" pitchFamily="34" charset="0"/>
                <a:ea typeface="Tahoma" pitchFamily="34" charset="0"/>
                <a:cs typeface="Tahoma" pitchFamily="34" charset="0"/>
              </a:rPr>
              <a:t>	         &lt;LI Type="Disc"&gt;(CT211)</a:t>
            </a:r>
          </a:p>
          <a:p>
            <a:r>
              <a:rPr lang="en-US" altLang="th-TH" sz="1400" b="0" dirty="0">
                <a:latin typeface="Tahoma" pitchFamily="34" charset="0"/>
                <a:ea typeface="Tahoma" pitchFamily="34" charset="0"/>
                <a:cs typeface="Tahoma" pitchFamily="34" charset="0"/>
              </a:rPr>
              <a:t>	&lt;/UL&gt;</a:t>
            </a:r>
          </a:p>
          <a:p>
            <a:endParaRPr lang="en-US" altLang="th-TH" sz="1400" b="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altLang="th-TH" sz="1400" b="0" dirty="0">
                <a:latin typeface="Tahoma" pitchFamily="34" charset="0"/>
                <a:ea typeface="Tahoma" pitchFamily="34" charset="0"/>
                <a:cs typeface="Tahoma" pitchFamily="34" charset="0"/>
              </a:rPr>
              <a:t>          &lt;LI&gt;</a:t>
            </a:r>
            <a:r>
              <a:rPr lang="th-TH" altLang="th-TH" sz="1400" b="0" dirty="0">
                <a:latin typeface="Tahoma" pitchFamily="34" charset="0"/>
                <a:ea typeface="Tahoma" pitchFamily="34" charset="0"/>
                <a:cs typeface="Tahoma" pitchFamily="34" charset="0"/>
              </a:rPr>
              <a:t>วิชาวิทยาการคอมพิวเตอร์เบื้องต้น</a:t>
            </a:r>
            <a:endParaRPr lang="en-US" altLang="th-TH" sz="1400" b="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altLang="th-TH" sz="1400" b="0" dirty="0">
                <a:latin typeface="Tahoma" pitchFamily="34" charset="0"/>
                <a:ea typeface="Tahoma" pitchFamily="34" charset="0"/>
                <a:cs typeface="Tahoma" pitchFamily="34" charset="0"/>
              </a:rPr>
              <a:t>	&lt;UL&gt;</a:t>
            </a:r>
          </a:p>
          <a:p>
            <a:r>
              <a:rPr lang="en-US" altLang="th-TH" sz="1400" b="0" dirty="0">
                <a:latin typeface="Tahoma" pitchFamily="34" charset="0"/>
                <a:ea typeface="Tahoma" pitchFamily="34" charset="0"/>
                <a:cs typeface="Tahoma" pitchFamily="34" charset="0"/>
              </a:rPr>
              <a:t>	          &lt;LI Type="Disc"&gt;(CT105)</a:t>
            </a:r>
          </a:p>
          <a:p>
            <a:r>
              <a:rPr lang="en-US" altLang="th-TH" sz="1400" b="0" dirty="0">
                <a:latin typeface="Tahoma" pitchFamily="34" charset="0"/>
                <a:ea typeface="Tahoma" pitchFamily="34" charset="0"/>
                <a:cs typeface="Tahoma" pitchFamily="34" charset="0"/>
              </a:rPr>
              <a:t>	&lt;/UL&gt;</a:t>
            </a:r>
          </a:p>
          <a:p>
            <a:endParaRPr lang="en-US" altLang="th-TH" sz="1400" b="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altLang="th-TH" sz="1400" b="0" dirty="0">
                <a:latin typeface="Tahoma" pitchFamily="34" charset="0"/>
                <a:ea typeface="Tahoma" pitchFamily="34" charset="0"/>
                <a:cs typeface="Tahoma" pitchFamily="34" charset="0"/>
              </a:rPr>
              <a:t>           &lt;LI&gt;</a:t>
            </a:r>
            <a:r>
              <a:rPr lang="th-TH" altLang="th-TH" sz="1400" b="0" dirty="0">
                <a:latin typeface="Tahoma" pitchFamily="34" charset="0"/>
                <a:ea typeface="Tahoma" pitchFamily="34" charset="0"/>
                <a:cs typeface="Tahoma" pitchFamily="34" charset="0"/>
              </a:rPr>
              <a:t>วิชาโครงสร้างไม่ต่อเนื่อง</a:t>
            </a:r>
            <a:endParaRPr lang="en-US" altLang="th-TH" sz="1400" b="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altLang="th-TH" sz="1400" b="0" dirty="0">
                <a:latin typeface="Tahoma" pitchFamily="34" charset="0"/>
                <a:ea typeface="Tahoma" pitchFamily="34" charset="0"/>
                <a:cs typeface="Tahoma" pitchFamily="34" charset="0"/>
              </a:rPr>
              <a:t>	&lt;UL&gt;</a:t>
            </a:r>
          </a:p>
          <a:p>
            <a:r>
              <a:rPr lang="en-US" altLang="th-TH" sz="1400" b="0" dirty="0">
                <a:latin typeface="Tahoma" pitchFamily="34" charset="0"/>
                <a:ea typeface="Tahoma" pitchFamily="34" charset="0"/>
                <a:cs typeface="Tahoma" pitchFamily="34" charset="0"/>
              </a:rPr>
              <a:t>	          &lt;LI Type="Disc"&gt;(CT203)</a:t>
            </a:r>
          </a:p>
          <a:p>
            <a:r>
              <a:rPr lang="en-US" altLang="th-TH" sz="1400" b="0" dirty="0">
                <a:latin typeface="Tahoma" pitchFamily="34" charset="0"/>
                <a:ea typeface="Tahoma" pitchFamily="34" charset="0"/>
                <a:cs typeface="Tahoma" pitchFamily="34" charset="0"/>
              </a:rPr>
              <a:t>	&lt;/UL&gt;</a:t>
            </a:r>
          </a:p>
          <a:p>
            <a:r>
              <a:rPr lang="en-US" altLang="th-TH" sz="1400" b="0" dirty="0">
                <a:latin typeface="Tahoma" pitchFamily="34" charset="0"/>
                <a:ea typeface="Tahoma" pitchFamily="34" charset="0"/>
                <a:cs typeface="Tahoma" pitchFamily="34" charset="0"/>
              </a:rPr>
              <a:t>     &lt;/UL&gt;</a:t>
            </a:r>
          </a:p>
          <a:p>
            <a:endParaRPr lang="en-US" altLang="th-TH" sz="1400" b="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altLang="th-TH" sz="1400" b="0" dirty="0">
                <a:latin typeface="Tahoma" pitchFamily="34" charset="0"/>
                <a:ea typeface="Tahoma" pitchFamily="34" charset="0"/>
                <a:cs typeface="Tahoma" pitchFamily="34" charset="0"/>
              </a:rPr>
              <a:t>&lt;/BODY&gt;</a:t>
            </a:r>
          </a:p>
        </p:txBody>
      </p:sp>
      <p:sp>
        <p:nvSpPr>
          <p:cNvPr id="45067" name="สี่เหลี่ยมผืนผ้า 4"/>
          <p:cNvSpPr>
            <a:spLocks noChangeArrowheads="1"/>
          </p:cNvSpPr>
          <p:nvPr/>
        </p:nvSpPr>
        <p:spPr bwMode="auto">
          <a:xfrm>
            <a:off x="762000" y="1772816"/>
            <a:ext cx="7467600" cy="4186238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latinLnBrk="1" hangingPunct="1"/>
            <a:endParaRPr kumimoji="1" lang="th-TH" altLang="th-TH" b="0">
              <a:latin typeface="Gulim" pitchFamily="34" charset="-127"/>
            </a:endParaRPr>
          </a:p>
        </p:txBody>
      </p:sp>
      <p:pic>
        <p:nvPicPr>
          <p:cNvPr id="45068" name="รูปภาพ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9" t="8488" r="49673" b="64349"/>
          <a:stretch>
            <a:fillRect/>
          </a:stretch>
        </p:blipFill>
        <p:spPr bwMode="auto">
          <a:xfrm>
            <a:off x="4716016" y="4889128"/>
            <a:ext cx="4166264" cy="158787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036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04" name="Title 9"/>
          <p:cNvSpPr>
            <a:spLocks noGrp="1"/>
          </p:cNvSpPr>
          <p:nvPr>
            <p:ph type="title"/>
          </p:nvPr>
        </p:nvSpPr>
        <p:spPr>
          <a:xfrm>
            <a:off x="563563" y="304800"/>
            <a:ext cx="7970837" cy="692150"/>
          </a:xfrm>
        </p:spPr>
        <p:txBody>
          <a:bodyPr/>
          <a:lstStyle/>
          <a:p>
            <a:r>
              <a:rPr lang="en-US" altLang="th-TH" sz="4400" dirty="0" smtClean="0">
                <a:solidFill>
                  <a:schemeClr val="accent4">
                    <a:lumMod val="75000"/>
                  </a:schemeClr>
                </a:solidFill>
              </a:rPr>
              <a:t>3. </a:t>
            </a:r>
            <a:r>
              <a:rPr lang="th-TH" altLang="th-TH" sz="4400" dirty="0" smtClean="0">
                <a:solidFill>
                  <a:schemeClr val="accent4">
                    <a:lumMod val="75000"/>
                  </a:schemeClr>
                </a:solidFill>
              </a:rPr>
              <a:t>คำสั่งแทรกรูปภาพ</a:t>
            </a:r>
            <a:endParaRPr lang="en-US" altLang="th-TH" sz="4400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graphicFrame>
        <p:nvGraphicFramePr>
          <p:cNvPr id="2" name="ตัวแทนเนื้อหา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2376639"/>
              </p:ext>
            </p:extLst>
          </p:nvPr>
        </p:nvGraphicFramePr>
        <p:xfrm>
          <a:off x="539552" y="1196752"/>
          <a:ext cx="8077200" cy="47546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5212"/>
                <a:gridCol w="7011988"/>
              </a:tblGrid>
              <a:tr h="457142">
                <a:tc>
                  <a:txBody>
                    <a:bodyPr/>
                    <a:lstStyle/>
                    <a:p>
                      <a:r>
                        <a:rPr lang="th-TH" sz="2400" b="1" dirty="0" smtClean="0"/>
                        <a:t>ชนิดไฟล์</a:t>
                      </a:r>
                      <a:endParaRPr lang="th-TH" sz="2400" b="1" dirty="0"/>
                    </a:p>
                  </a:txBody>
                  <a:tcPr marT="45697" marB="45697"/>
                </a:tc>
                <a:tc>
                  <a:txBody>
                    <a:bodyPr/>
                    <a:lstStyle/>
                    <a:p>
                      <a:r>
                        <a:rPr lang="th-TH" sz="2400" b="1" dirty="0" smtClean="0"/>
                        <a:t>รายละเอียด</a:t>
                      </a:r>
                      <a:endParaRPr lang="th-TH" sz="2400" b="1" dirty="0"/>
                    </a:p>
                  </a:txBody>
                  <a:tcPr marT="45697" marB="45697"/>
                </a:tc>
              </a:tr>
              <a:tr h="11886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GIF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th-TH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ภาพกราฟิกมีลักษณะลายเส้น ข้อความตัวอักษร หรือภาพการ์ตูนต่างๆ ซึ่งมีสีไม่มากนัก ไฟล์ 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GIF </a:t>
                      </a:r>
                      <a:r>
                        <a:rPr lang="th-TH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มีค่าสีสูงสุด 256 สี ดังนั้นที่เซฟจะเป็นภาพที่มีลักษณะทึบ และไม่สามารถไล่เฉดสีได้มากนัก </a:t>
                      </a:r>
                      <a:endParaRPr lang="th-TH" sz="2400" b="1" dirty="0"/>
                    </a:p>
                  </a:txBody>
                  <a:tcPr marT="45697" marB="45697"/>
                </a:tc>
              </a:tr>
              <a:tr h="11886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JPG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th-TH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แสดงผลของสีได้ 16.7 ล้านสี จึงเหมาะสำหรับภาพที่มีเฉดสีเยอะ เช่น ภาพถ่ายหรือภาพอื่นๆ ที่มีสีเยอะ นอกจากนี้ยังสามารถเลือกที่จะบีบอัดไฟล์ภาพให้มีขนาดเล็กลงได้ แต่คุณภาพจะลดลง </a:t>
                      </a:r>
                      <a:endParaRPr lang="th-TH" sz="2400" b="1" dirty="0"/>
                    </a:p>
                  </a:txBody>
                  <a:tcPr marT="45697" marB="45697"/>
                </a:tc>
              </a:tr>
              <a:tr h="19201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PNG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th-TH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ไฟล์ประเภทนี้จะมีให้เลือกเซฟ 2 แบบคือ แบบ 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PNG-</a:t>
                      </a:r>
                      <a:r>
                        <a:rPr lang="th-TH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 ซึ่งสามารถแสดงผลสีได้สูงสุด 256 สี และยังสามารถเซฟเป็นแบบ 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PNG-</a:t>
                      </a:r>
                      <a:r>
                        <a:rPr lang="th-TH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 ซึ่งสามารถแสดงผลสีได้สูงสุดถึง16.7 ล้านสี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h-TH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สามารถทำเป็นภาพพื้นหลังโปร่งใส  แต่ไฟล์ภาพประเภทนี้จะมีขนาดไฟล์ใหญ่กว่าภาพ 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JPG </a:t>
                      </a:r>
                      <a:r>
                        <a:rPr lang="th-TH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มาก ดังนั้นจึงมักใช้เซฟภาพซึ่งมีขนาดเล็กๆ แต่มีการใช้สีมาก เช่น ภาพไอคอนต่างๆ </a:t>
                      </a:r>
                      <a:endParaRPr lang="th-TH" sz="2400" b="1" dirty="0"/>
                    </a:p>
                  </a:txBody>
                  <a:tcPr marT="45697" marB="45697"/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 bwMode="auto">
          <a:xfrm>
            <a:off x="0" y="6477000"/>
            <a:ext cx="3200400" cy="2667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latinLnBrk="1" hangingPunct="1">
              <a:defRPr/>
            </a:pPr>
            <a:r>
              <a:rPr lang="en-US" sz="1100" b="0" dirty="0">
                <a:solidFill>
                  <a:schemeClr val="bg1"/>
                </a:solidFill>
                <a:latin typeface="Freesia News" pitchFamily="34" charset="-34"/>
                <a:cs typeface="Freesia News" pitchFamily="34" charset="-34"/>
              </a:rPr>
              <a:t>Webpage Design and Programming Workshop</a:t>
            </a:r>
            <a:endParaRPr kumimoji="1" lang="en-US" sz="1100" b="0" dirty="0">
              <a:solidFill>
                <a:schemeClr val="bg1"/>
              </a:solidFill>
              <a:latin typeface="굴림" pitchFamily="50" charset="-127"/>
            </a:endParaRPr>
          </a:p>
        </p:txBody>
      </p:sp>
      <p:pic>
        <p:nvPicPr>
          <p:cNvPr id="46103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4353" r="82639" b="29266"/>
          <a:stretch>
            <a:fillRect/>
          </a:stretch>
        </p:blipFill>
        <p:spPr bwMode="auto">
          <a:xfrm>
            <a:off x="8001000" y="0"/>
            <a:ext cx="1066800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674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1" name="Title 9"/>
          <p:cNvSpPr>
            <a:spLocks noGrp="1"/>
          </p:cNvSpPr>
          <p:nvPr>
            <p:ph type="title"/>
          </p:nvPr>
        </p:nvSpPr>
        <p:spPr>
          <a:xfrm>
            <a:off x="563563" y="304800"/>
            <a:ext cx="7970837" cy="692150"/>
          </a:xfrm>
        </p:spPr>
        <p:txBody>
          <a:bodyPr/>
          <a:lstStyle/>
          <a:p>
            <a:r>
              <a:rPr lang="en-US" altLang="th-TH" sz="4400" dirty="0" smtClean="0">
                <a:solidFill>
                  <a:schemeClr val="accent4">
                    <a:lumMod val="75000"/>
                  </a:schemeClr>
                </a:solidFill>
              </a:rPr>
              <a:t>3. </a:t>
            </a:r>
            <a:r>
              <a:rPr lang="th-TH" altLang="th-TH" sz="4400" dirty="0" smtClean="0">
                <a:solidFill>
                  <a:schemeClr val="accent4">
                    <a:lumMod val="75000"/>
                  </a:schemeClr>
                </a:solidFill>
              </a:rPr>
              <a:t>คำสั่งแทรกรูปภาพ</a:t>
            </a:r>
            <a:endParaRPr lang="en-US" altLang="th-TH" sz="4400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0" y="6477000"/>
            <a:ext cx="3200400" cy="2667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latinLnBrk="1" hangingPunct="1">
              <a:defRPr/>
            </a:pPr>
            <a:r>
              <a:rPr lang="en-US" sz="1100" b="0" dirty="0">
                <a:solidFill>
                  <a:schemeClr val="bg1"/>
                </a:solidFill>
                <a:latin typeface="Freesia News" pitchFamily="34" charset="-34"/>
                <a:cs typeface="Freesia News" pitchFamily="34" charset="-34"/>
              </a:rPr>
              <a:t>Webpage Design and Programming Workshop</a:t>
            </a:r>
            <a:endParaRPr kumimoji="1" lang="en-US" sz="1100" b="0" dirty="0">
              <a:solidFill>
                <a:schemeClr val="bg1"/>
              </a:solidFill>
              <a:latin typeface="굴림" pitchFamily="50" charset="-127"/>
            </a:endParaRPr>
          </a:p>
        </p:txBody>
      </p:sp>
      <p:pic>
        <p:nvPicPr>
          <p:cNvPr id="47110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4353" r="82639" b="29266"/>
          <a:stretch>
            <a:fillRect/>
          </a:stretch>
        </p:blipFill>
        <p:spPr bwMode="auto">
          <a:xfrm>
            <a:off x="8001000" y="0"/>
            <a:ext cx="1066800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ตาราง 1"/>
          <p:cNvGraphicFramePr>
            <a:graphicFrameLocks noGrp="1"/>
          </p:cNvGraphicFramePr>
          <p:nvPr/>
        </p:nvGraphicFramePr>
        <p:xfrm>
          <a:off x="228600" y="1295400"/>
          <a:ext cx="8610600" cy="5118103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1707274"/>
                <a:gridCol w="6903326"/>
              </a:tblGrid>
              <a:tr h="490777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smtClean="0"/>
                        <a:t>&lt;</a:t>
                      </a:r>
                      <a:r>
                        <a:rPr lang="en-US" sz="2800" b="0" dirty="0" err="1" smtClean="0"/>
                        <a:t>imgsrc</a:t>
                      </a:r>
                      <a:r>
                        <a:rPr lang="en-US" sz="2800" b="0" dirty="0" smtClean="0"/>
                        <a:t>="</a:t>
                      </a:r>
                      <a:r>
                        <a:rPr lang="th-TH" sz="2800" b="0" dirty="0" smtClean="0"/>
                        <a:t>ชื่อรูปภาพที่มีนามสกุลเป็น .</a:t>
                      </a:r>
                      <a:r>
                        <a:rPr lang="en-US" sz="2800" b="0" dirty="0" smtClean="0"/>
                        <a:t>gif </a:t>
                      </a:r>
                      <a:r>
                        <a:rPr lang="th-TH" sz="2800" b="0" dirty="0" smtClean="0"/>
                        <a:t>หรือ .</a:t>
                      </a:r>
                      <a:r>
                        <a:rPr lang="en-US" sz="2800" b="0" dirty="0" smtClean="0"/>
                        <a:t>jpg" &gt;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  <a:tr h="420666"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</a:rPr>
                        <a:t>Alt</a:t>
                      </a:r>
                      <a:endParaRPr lang="en-US" sz="1600" b="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</a:rPr>
                        <a:t>เป็นการกำหนดข้อความอธิบาย 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  <a:tr h="420666"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</a:rPr>
                        <a:t>Align = "top"</a:t>
                      </a:r>
                      <a:endParaRPr lang="en-US" sz="1600" b="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</a:rPr>
                        <a:t>เป็นการกำหนดข้อความที่อยู่ด้านบนของรูปภาพ 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  <a:tr h="420666"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</a:rPr>
                        <a:t>Align = "middle"</a:t>
                      </a:r>
                      <a:endParaRPr lang="en-US" sz="1600" b="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</a:rPr>
                        <a:t>เป็นการกำหนดข้อความที่อยู่กึ่งกลางของรูปภาพ 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  <a:tr h="420666"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</a:rPr>
                        <a:t>Align = "bottom"</a:t>
                      </a:r>
                      <a:endParaRPr lang="en-US" sz="1600" b="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</a:rPr>
                        <a:t>เป็นการกำหนดข้อความที่อยู่ด้านล่างของรูปภาพ 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  <a:tr h="420666"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</a:rPr>
                        <a:t>Align = "left"</a:t>
                      </a:r>
                      <a:endParaRPr lang="en-US" sz="1600" b="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</a:rPr>
                        <a:t>เป็นการกำหนดข้อความที่อยู่ด้านขวาของรูปภาพ 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  <a:tr h="420666"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</a:rPr>
                        <a:t>Align = "right"</a:t>
                      </a:r>
                      <a:endParaRPr lang="en-US" sz="1600" b="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</a:rPr>
                        <a:t>เป็นการกำหนดข้อความที่อยู่ด้านซ้ายของรูปภาพ 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  <a:tr h="420666"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</a:rPr>
                        <a:t>Width</a:t>
                      </a:r>
                      <a:endParaRPr lang="en-US" sz="1600" b="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</a:rPr>
                        <a:t>การกำหนดขนาดความกว้างของรูปภาพ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  <a:tr h="420666"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</a:rPr>
                        <a:t>Height</a:t>
                      </a:r>
                      <a:endParaRPr lang="en-US" sz="1600" b="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</a:rPr>
                        <a:t>การกำหนดขนาดความสูงของรูปภาพ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  <a:tr h="841332"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 err="1">
                          <a:effectLst/>
                        </a:rPr>
                        <a:t>Vspace</a:t>
                      </a:r>
                      <a:r>
                        <a:rPr lang="en-US" sz="2400" b="0" dirty="0">
                          <a:effectLst/>
                        </a:rPr>
                        <a:t> / </a:t>
                      </a:r>
                      <a:r>
                        <a:rPr lang="en-US" sz="2400" b="0" dirty="0" err="1">
                          <a:effectLst/>
                        </a:rPr>
                        <a:t>Hspace</a:t>
                      </a:r>
                      <a:endParaRPr lang="en-US" sz="1600" b="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</a:rPr>
                        <a:t>เป็นการกำหนดระยะเว้นขอบจากด้านซ้ายกับรูปภาพ ในการแสดงข้อความล้อมรอบ</a:t>
                      </a:r>
                      <a:r>
                        <a:rPr lang="th-TH" sz="2400" dirty="0" smtClean="0">
                          <a:effectLst/>
                        </a:rPr>
                        <a:t>รูป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  <a:tr h="420666"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</a:rPr>
                        <a:t>Border</a:t>
                      </a:r>
                      <a:endParaRPr lang="en-US" sz="1600" b="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</a:rPr>
                        <a:t>เป็นการกำหนดเส้นกรอบของ</a:t>
                      </a:r>
                      <a:r>
                        <a:rPr lang="th-TH" sz="2400" dirty="0" smtClean="0">
                          <a:effectLst/>
                        </a:rPr>
                        <a:t>รูปภาพ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350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9"/>
          <p:cNvSpPr>
            <a:spLocks noGrp="1"/>
          </p:cNvSpPr>
          <p:nvPr>
            <p:ph type="title"/>
          </p:nvPr>
        </p:nvSpPr>
        <p:spPr>
          <a:xfrm>
            <a:off x="563563" y="304800"/>
            <a:ext cx="7970837" cy="69215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th-TH" sz="60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ภาษา </a:t>
            </a:r>
            <a:r>
              <a:rPr lang="en-US" sz="60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HTML</a:t>
            </a:r>
            <a:endParaRPr lang="en-US" sz="6000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0" y="6477000"/>
            <a:ext cx="3200400" cy="2667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latinLnBrk="1" hangingPunct="1">
              <a:defRPr/>
            </a:pPr>
            <a:r>
              <a:rPr lang="en-US" sz="1100" b="0" dirty="0">
                <a:solidFill>
                  <a:schemeClr val="bg1"/>
                </a:solidFill>
                <a:latin typeface="Freesia News" pitchFamily="34" charset="-34"/>
                <a:cs typeface="Freesia News" pitchFamily="34" charset="-34"/>
              </a:rPr>
              <a:t>Webpage Design and Programming Workshop</a:t>
            </a:r>
            <a:endParaRPr kumimoji="1" lang="en-US" sz="1100" b="0" dirty="0">
              <a:solidFill>
                <a:schemeClr val="bg1"/>
              </a:solidFill>
              <a:latin typeface="굴림" pitchFamily="50" charset="-127"/>
            </a:endParaRPr>
          </a:p>
        </p:txBody>
      </p:sp>
      <p:pic>
        <p:nvPicPr>
          <p:cNvPr id="16392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4353" r="82639" b="29266"/>
          <a:stretch>
            <a:fillRect/>
          </a:stretch>
        </p:blipFill>
        <p:spPr bwMode="auto">
          <a:xfrm>
            <a:off x="8001000" y="0"/>
            <a:ext cx="1066800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รูปภาพ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34"/>
          <a:stretch>
            <a:fillRect/>
          </a:stretch>
        </p:blipFill>
        <p:spPr bwMode="auto">
          <a:xfrm>
            <a:off x="228600" y="1371600"/>
            <a:ext cx="4495800" cy="2209800"/>
          </a:xfrm>
          <a:prstGeom prst="rect">
            <a:avLst/>
          </a:prstGeom>
          <a:noFill/>
          <a:ln w="317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6" name="สี่เหลี่ยมผืนผ้า 1"/>
          <p:cNvSpPr>
            <a:spLocks noChangeArrowheads="1"/>
          </p:cNvSpPr>
          <p:nvPr/>
        </p:nvSpPr>
        <p:spPr bwMode="auto">
          <a:xfrm>
            <a:off x="4800600" y="1504950"/>
            <a:ext cx="4572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th-TH" altLang="th-TH" sz="2800" b="0"/>
              <a:t>การเขียนภาษา </a:t>
            </a:r>
            <a:r>
              <a:rPr lang="en-US" altLang="th-TH" sz="2000" b="0"/>
              <a:t>HTML</a:t>
            </a:r>
            <a:r>
              <a:rPr lang="th-TH" altLang="th-TH" sz="2800" b="0"/>
              <a:t> ด้วยโปรแกรม </a:t>
            </a:r>
            <a:r>
              <a:rPr lang="en-US" altLang="th-TH" sz="2000" b="0"/>
              <a:t>Notepad</a:t>
            </a:r>
          </a:p>
        </p:txBody>
      </p:sp>
      <p:pic>
        <p:nvPicPr>
          <p:cNvPr id="16397" name="รูปภาพ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193"/>
          <a:stretch>
            <a:fillRect/>
          </a:stretch>
        </p:blipFill>
        <p:spPr bwMode="auto">
          <a:xfrm>
            <a:off x="228600" y="4038600"/>
            <a:ext cx="4478338" cy="2133600"/>
          </a:xfrm>
          <a:prstGeom prst="rect">
            <a:avLst/>
          </a:prstGeom>
          <a:noFill/>
          <a:ln w="317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8" name="สี่เหลี่ยมผืนผ้า 14"/>
          <p:cNvSpPr>
            <a:spLocks noChangeArrowheads="1"/>
          </p:cNvSpPr>
          <p:nvPr/>
        </p:nvSpPr>
        <p:spPr bwMode="auto">
          <a:xfrm>
            <a:off x="4779963" y="4171950"/>
            <a:ext cx="4572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th-TH" altLang="th-TH" sz="2800" b="0"/>
              <a:t>การเขียนเปิดดูเอกสาร </a:t>
            </a:r>
            <a:r>
              <a:rPr lang="en-US" altLang="th-TH" sz="2000" b="0"/>
              <a:t>HTML</a:t>
            </a:r>
            <a:r>
              <a:rPr lang="th-TH" altLang="th-TH" sz="2800" b="0"/>
              <a:t> ด้วยโปรแกรม</a:t>
            </a:r>
            <a:r>
              <a:rPr lang="en-US" altLang="th-TH" sz="2000" b="0"/>
              <a:t> IE</a:t>
            </a:r>
          </a:p>
        </p:txBody>
      </p:sp>
    </p:spTree>
    <p:extLst>
      <p:ext uri="{BB962C8B-B14F-4D97-AF65-F5344CB8AC3E}">
        <p14:creationId xmlns:p14="http://schemas.microsoft.com/office/powerpoint/2010/main" val="310396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6" name="Title 9"/>
          <p:cNvSpPr>
            <a:spLocks noGrp="1"/>
          </p:cNvSpPr>
          <p:nvPr>
            <p:ph type="title"/>
          </p:nvPr>
        </p:nvSpPr>
        <p:spPr>
          <a:xfrm>
            <a:off x="563563" y="304800"/>
            <a:ext cx="7970837" cy="692150"/>
          </a:xfrm>
        </p:spPr>
        <p:txBody>
          <a:bodyPr/>
          <a:lstStyle/>
          <a:p>
            <a:r>
              <a:rPr lang="en-US" altLang="th-TH" sz="4400" dirty="0" smtClean="0">
                <a:solidFill>
                  <a:schemeClr val="accent4">
                    <a:lumMod val="75000"/>
                  </a:schemeClr>
                </a:solidFill>
              </a:rPr>
              <a:t>3. </a:t>
            </a:r>
            <a:r>
              <a:rPr lang="th-TH" altLang="th-TH" sz="4400" dirty="0" smtClean="0">
                <a:solidFill>
                  <a:schemeClr val="accent4">
                    <a:lumMod val="75000"/>
                  </a:schemeClr>
                </a:solidFill>
              </a:rPr>
              <a:t>คำสั่งแทรกรูปภาพ</a:t>
            </a:r>
            <a:endParaRPr lang="en-US" altLang="th-TH" sz="4400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0" y="6477000"/>
            <a:ext cx="3200400" cy="2667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latinLnBrk="1" hangingPunct="1">
              <a:defRPr/>
            </a:pPr>
            <a:r>
              <a:rPr lang="en-US" sz="1100" b="0" dirty="0">
                <a:solidFill>
                  <a:schemeClr val="bg1"/>
                </a:solidFill>
                <a:latin typeface="Freesia News" pitchFamily="34" charset="-34"/>
                <a:cs typeface="Freesia News" pitchFamily="34" charset="-34"/>
              </a:rPr>
              <a:t>Webpage Design and Programming Workshop</a:t>
            </a:r>
            <a:endParaRPr kumimoji="1" lang="en-US" sz="1100" b="0" dirty="0">
              <a:solidFill>
                <a:schemeClr val="bg1"/>
              </a:solidFill>
              <a:latin typeface="굴림" pitchFamily="50" charset="-127"/>
            </a:endParaRPr>
          </a:p>
        </p:txBody>
      </p:sp>
      <p:pic>
        <p:nvPicPr>
          <p:cNvPr id="48135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4353" r="82639" b="29266"/>
          <a:stretch>
            <a:fillRect/>
          </a:stretch>
        </p:blipFill>
        <p:spPr bwMode="auto">
          <a:xfrm>
            <a:off x="8001000" y="0"/>
            <a:ext cx="1066800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7" name="Content Placeholder 10"/>
          <p:cNvSpPr txBox="1">
            <a:spLocks/>
          </p:cNvSpPr>
          <p:nvPr/>
        </p:nvSpPr>
        <p:spPr bwMode="auto">
          <a:xfrm>
            <a:off x="611188" y="1447800"/>
            <a:ext cx="80772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chemeClr val="tx2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1pPr>
            <a:lvl2pPr marL="400050">
              <a:defRPr kumimoji="1" sz="2400">
                <a:solidFill>
                  <a:srgbClr val="000000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2pPr>
            <a:lvl3pPr>
              <a:defRPr kumimoji="1" sz="2400">
                <a:solidFill>
                  <a:srgbClr val="000000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3pPr>
            <a:lvl4pPr>
              <a:defRPr kumimoji="1" sz="2400">
                <a:solidFill>
                  <a:srgbClr val="000000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4pPr>
            <a:lvl5pPr>
              <a:defRPr kumimoji="1" sz="2400">
                <a:solidFill>
                  <a:srgbClr val="000000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5pPr>
            <a:lvl6pPr eaLnBrk="0" hangingPunct="0">
              <a:defRPr kumimoji="1" sz="2400">
                <a:solidFill>
                  <a:srgbClr val="000000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6pPr>
            <a:lvl7pPr eaLnBrk="0" hangingPunct="0">
              <a:defRPr kumimoji="1" sz="2400">
                <a:solidFill>
                  <a:srgbClr val="000000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7pPr>
            <a:lvl8pPr eaLnBrk="0" hangingPunct="0">
              <a:defRPr kumimoji="1" sz="2400">
                <a:solidFill>
                  <a:srgbClr val="000000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8pPr>
            <a:lvl9pPr eaLnBrk="0" hangingPunct="0">
              <a:defRPr kumimoji="1" sz="2400">
                <a:solidFill>
                  <a:srgbClr val="000000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9pPr>
          </a:lstStyle>
          <a:p>
            <a:pPr latinLnBrk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altLang="th-TH" sz="2400" b="0">
                <a:solidFill>
                  <a:schemeClr val="tx1"/>
                </a:solidFill>
              </a:rPr>
              <a:t>&lt;html&gt;</a:t>
            </a:r>
          </a:p>
          <a:p>
            <a:pPr latinLnBrk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altLang="th-TH" sz="2400" b="0">
                <a:solidFill>
                  <a:schemeClr val="tx1"/>
                </a:solidFill>
              </a:rPr>
              <a:t>&lt;head&gt;</a:t>
            </a:r>
          </a:p>
          <a:p>
            <a:pPr latinLnBrk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altLang="th-TH" sz="2400" b="0">
                <a:solidFill>
                  <a:schemeClr val="tx1"/>
                </a:solidFill>
              </a:rPr>
              <a:t>&lt;title&gt;</a:t>
            </a:r>
            <a:r>
              <a:rPr lang="th-TH" altLang="th-TH" sz="2400" b="0">
                <a:solidFill>
                  <a:schemeClr val="tx1"/>
                </a:solidFill>
              </a:rPr>
              <a:t>คำสั่งใส่รูปภาพ </a:t>
            </a:r>
            <a:r>
              <a:rPr lang="en-US" altLang="th-TH" sz="2400" b="0">
                <a:solidFill>
                  <a:schemeClr val="tx1"/>
                </a:solidFill>
              </a:rPr>
              <a:t>&lt;/title&gt;&lt;/head&gt;</a:t>
            </a:r>
          </a:p>
          <a:p>
            <a:pPr latinLnBrk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altLang="th-TH" sz="2400" b="0">
                <a:solidFill>
                  <a:schemeClr val="tx1"/>
                </a:solidFill>
              </a:rPr>
              <a:t>&lt;body&gt;</a:t>
            </a:r>
          </a:p>
          <a:p>
            <a:pPr lvl="1" latinLnBrk="1">
              <a:spcBef>
                <a:spcPct val="20000"/>
              </a:spcBef>
            </a:pPr>
            <a:r>
              <a:rPr lang="en-US" altLang="th-TH" b="0">
                <a:solidFill>
                  <a:schemeClr val="tx1"/>
                </a:solidFill>
              </a:rPr>
              <a:t>&lt;imgsrc="file:///C|/Users/Administrator/Desktop/picLOGO.jpg" width="851" </a:t>
            </a:r>
          </a:p>
          <a:p>
            <a:pPr lvl="1" latinLnBrk="1">
              <a:spcBef>
                <a:spcPct val="20000"/>
              </a:spcBef>
            </a:pPr>
            <a:r>
              <a:rPr lang="en-US" altLang="th-TH" b="0">
                <a:solidFill>
                  <a:schemeClr val="tx1"/>
                </a:solidFill>
              </a:rPr>
              <a:t>height="315"/&gt;</a:t>
            </a:r>
          </a:p>
          <a:p>
            <a:pPr latinLnBrk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altLang="th-TH" sz="2400" b="0">
                <a:solidFill>
                  <a:schemeClr val="tx1"/>
                </a:solidFill>
              </a:rPr>
              <a:t>&lt;/body&gt;</a:t>
            </a:r>
          </a:p>
          <a:p>
            <a:pPr latinLnBrk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altLang="th-TH" sz="2400" b="0">
                <a:solidFill>
                  <a:schemeClr val="tx1"/>
                </a:solidFill>
              </a:rPr>
              <a:t>&lt;/html&gt;</a:t>
            </a:r>
          </a:p>
        </p:txBody>
      </p:sp>
      <p:sp>
        <p:nvSpPr>
          <p:cNvPr id="48138" name="สี่เหลี่ยมผืนผ้า 2"/>
          <p:cNvSpPr>
            <a:spLocks noChangeArrowheads="1"/>
          </p:cNvSpPr>
          <p:nvPr/>
        </p:nvSpPr>
        <p:spPr bwMode="auto">
          <a:xfrm>
            <a:off x="457200" y="1295400"/>
            <a:ext cx="7924800" cy="38862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latinLnBrk="1" hangingPunct="1"/>
            <a:endParaRPr kumimoji="1" lang="th-TH" altLang="th-TH" b="0">
              <a:latin typeface="Gulim" pitchFamily="34" charset="-127"/>
            </a:endParaRPr>
          </a:p>
        </p:txBody>
      </p:sp>
      <p:pic>
        <p:nvPicPr>
          <p:cNvPr id="48139" name="รูปภาพ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18" r="40028" b="60976"/>
          <a:stretch>
            <a:fillRect/>
          </a:stretch>
        </p:blipFill>
        <p:spPr bwMode="auto">
          <a:xfrm>
            <a:off x="3906838" y="4300538"/>
            <a:ext cx="4781550" cy="1762125"/>
          </a:xfrm>
          <a:prstGeom prst="rect">
            <a:avLst/>
          </a:prstGeom>
          <a:noFill/>
          <a:ln w="317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568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60" name="Title 9"/>
          <p:cNvSpPr>
            <a:spLocks noGrp="1"/>
          </p:cNvSpPr>
          <p:nvPr>
            <p:ph type="title"/>
          </p:nvPr>
        </p:nvSpPr>
        <p:spPr>
          <a:xfrm>
            <a:off x="563563" y="304800"/>
            <a:ext cx="7970837" cy="692150"/>
          </a:xfrm>
        </p:spPr>
        <p:txBody>
          <a:bodyPr/>
          <a:lstStyle/>
          <a:p>
            <a:r>
              <a:rPr lang="en-US" altLang="th-TH" sz="4400" dirty="0" smtClean="0">
                <a:solidFill>
                  <a:schemeClr val="accent4">
                    <a:lumMod val="75000"/>
                  </a:schemeClr>
                </a:solidFill>
              </a:rPr>
              <a:t>3. </a:t>
            </a:r>
            <a:r>
              <a:rPr lang="th-TH" altLang="th-TH" sz="4400" dirty="0" smtClean="0">
                <a:solidFill>
                  <a:schemeClr val="accent4">
                    <a:lumMod val="75000"/>
                  </a:schemeClr>
                </a:solidFill>
              </a:rPr>
              <a:t>คำสั่งแทรกรูปภาพ</a:t>
            </a:r>
            <a:endParaRPr lang="en-US" altLang="th-TH" sz="4400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0" y="6477000"/>
            <a:ext cx="3200400" cy="2667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latinLnBrk="1" hangingPunct="1">
              <a:defRPr/>
            </a:pPr>
            <a:r>
              <a:rPr lang="en-US" sz="1100" b="0" dirty="0">
                <a:solidFill>
                  <a:schemeClr val="bg1"/>
                </a:solidFill>
                <a:latin typeface="Freesia News" pitchFamily="34" charset="-34"/>
                <a:cs typeface="Freesia News" pitchFamily="34" charset="-34"/>
              </a:rPr>
              <a:t>Webpage Design and Programming Workshop</a:t>
            </a:r>
            <a:endParaRPr kumimoji="1" lang="en-US" sz="1100" b="0" dirty="0">
              <a:solidFill>
                <a:schemeClr val="bg1"/>
              </a:solidFill>
              <a:latin typeface="굴림" pitchFamily="50" charset="-127"/>
            </a:endParaRPr>
          </a:p>
        </p:txBody>
      </p:sp>
      <p:pic>
        <p:nvPicPr>
          <p:cNvPr id="49159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4353" r="82639" b="29266"/>
          <a:stretch>
            <a:fillRect/>
          </a:stretch>
        </p:blipFill>
        <p:spPr bwMode="auto">
          <a:xfrm>
            <a:off x="8001000" y="0"/>
            <a:ext cx="1066800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61" name="Content Placeholder 10"/>
          <p:cNvSpPr txBox="1">
            <a:spLocks/>
          </p:cNvSpPr>
          <p:nvPr/>
        </p:nvSpPr>
        <p:spPr bwMode="auto">
          <a:xfrm>
            <a:off x="611188" y="1219200"/>
            <a:ext cx="80772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chemeClr val="tx2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1pPr>
            <a:lvl2pPr>
              <a:defRPr kumimoji="1" sz="2400">
                <a:solidFill>
                  <a:srgbClr val="000000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2pPr>
            <a:lvl3pPr marL="800100">
              <a:defRPr kumimoji="1" sz="2400">
                <a:solidFill>
                  <a:srgbClr val="000000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3pPr>
            <a:lvl4pPr>
              <a:defRPr kumimoji="1" sz="2400">
                <a:solidFill>
                  <a:srgbClr val="000000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4pPr>
            <a:lvl5pPr>
              <a:defRPr kumimoji="1" sz="2400">
                <a:solidFill>
                  <a:srgbClr val="000000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5pPr>
            <a:lvl6pPr eaLnBrk="0" hangingPunct="0">
              <a:defRPr kumimoji="1" sz="2400">
                <a:solidFill>
                  <a:srgbClr val="000000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6pPr>
            <a:lvl7pPr eaLnBrk="0" hangingPunct="0">
              <a:defRPr kumimoji="1" sz="2400">
                <a:solidFill>
                  <a:srgbClr val="000000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7pPr>
            <a:lvl8pPr eaLnBrk="0" hangingPunct="0">
              <a:defRPr kumimoji="1" sz="2400">
                <a:solidFill>
                  <a:srgbClr val="000000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8pPr>
            <a:lvl9pPr eaLnBrk="0" hangingPunct="0">
              <a:defRPr kumimoji="1" sz="2400">
                <a:solidFill>
                  <a:srgbClr val="000000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9pPr>
          </a:lstStyle>
          <a:p>
            <a:pPr latinLnBrk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th-TH" altLang="th-TH" u="sng" dirty="0">
                <a:solidFill>
                  <a:srgbClr val="FF0000"/>
                </a:solidFill>
              </a:rPr>
              <a:t>การกำหนดขนาดของรูปภาพ  </a:t>
            </a:r>
          </a:p>
          <a:p>
            <a:pPr latinLnBrk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altLang="th-TH" sz="2400" b="0" dirty="0">
                <a:solidFill>
                  <a:schemeClr val="tx1"/>
                </a:solidFill>
              </a:rPr>
              <a:t>&lt;html&gt;</a:t>
            </a:r>
          </a:p>
          <a:p>
            <a:pPr latinLnBrk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altLang="th-TH" sz="2400" b="0" dirty="0">
                <a:solidFill>
                  <a:schemeClr val="tx1"/>
                </a:solidFill>
              </a:rPr>
              <a:t>head&gt;</a:t>
            </a:r>
          </a:p>
          <a:p>
            <a:pPr latinLnBrk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altLang="th-TH" sz="2400" b="0" dirty="0">
                <a:solidFill>
                  <a:schemeClr val="tx1"/>
                </a:solidFill>
              </a:rPr>
              <a:t>&lt;title&gt; Insert Images : </a:t>
            </a:r>
            <a:r>
              <a:rPr lang="th-TH" altLang="th-TH" sz="2400" b="0" dirty="0">
                <a:solidFill>
                  <a:schemeClr val="tx1"/>
                </a:solidFill>
              </a:rPr>
              <a:t>การกำหนดขนาดภาพ</a:t>
            </a:r>
            <a:r>
              <a:rPr lang="en-US" altLang="th-TH" sz="2400" b="0" dirty="0">
                <a:solidFill>
                  <a:schemeClr val="tx1"/>
                </a:solidFill>
              </a:rPr>
              <a:t>&lt;/title&gt;&lt;/head&gt;</a:t>
            </a:r>
          </a:p>
          <a:p>
            <a:pPr latinLnBrk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altLang="th-TH" sz="2400" b="0" dirty="0">
                <a:solidFill>
                  <a:schemeClr val="tx1"/>
                </a:solidFill>
              </a:rPr>
              <a:t>&lt;body&gt;</a:t>
            </a:r>
          </a:p>
          <a:p>
            <a:pPr lvl="2" latinLnBrk="1">
              <a:spcBef>
                <a:spcPct val="20000"/>
              </a:spcBef>
              <a:buFont typeface="Wingdings" pitchFamily="2" charset="2"/>
              <a:buNone/>
            </a:pPr>
            <a:r>
              <a:rPr lang="th-TH" altLang="th-TH" b="0" dirty="0">
                <a:solidFill>
                  <a:schemeClr val="tx1"/>
                </a:solidFill>
              </a:rPr>
              <a:t>แสดงการกำหนดขนาดภาพ</a:t>
            </a:r>
            <a:r>
              <a:rPr lang="en-US" altLang="th-TH" b="0" dirty="0">
                <a:solidFill>
                  <a:schemeClr val="tx1"/>
                </a:solidFill>
              </a:rPr>
              <a:t>&lt;</a:t>
            </a:r>
            <a:r>
              <a:rPr lang="en-US" altLang="th-TH" b="0" dirty="0" err="1">
                <a:solidFill>
                  <a:schemeClr val="tx1"/>
                </a:solidFill>
              </a:rPr>
              <a:t>br</a:t>
            </a:r>
            <a:r>
              <a:rPr lang="en-US" altLang="th-TH" b="0" dirty="0">
                <a:solidFill>
                  <a:schemeClr val="tx1"/>
                </a:solidFill>
              </a:rPr>
              <a:t>&gt;</a:t>
            </a:r>
          </a:p>
          <a:p>
            <a:pPr lvl="2" latinLnBrk="1">
              <a:spcBef>
                <a:spcPct val="20000"/>
              </a:spcBef>
              <a:buFont typeface="Wingdings" pitchFamily="2" charset="2"/>
              <a:buNone/>
            </a:pPr>
            <a:r>
              <a:rPr lang="en-US" altLang="th-TH" b="0" dirty="0">
                <a:solidFill>
                  <a:schemeClr val="tx1"/>
                </a:solidFill>
              </a:rPr>
              <a:t>&lt;</a:t>
            </a:r>
            <a:r>
              <a:rPr lang="en-US" altLang="th-TH" b="0" dirty="0" err="1">
                <a:solidFill>
                  <a:schemeClr val="tx1"/>
                </a:solidFill>
              </a:rPr>
              <a:t>imgsrc</a:t>
            </a:r>
            <a:r>
              <a:rPr lang="en-US" altLang="th-TH" b="0" dirty="0">
                <a:solidFill>
                  <a:schemeClr val="tx1"/>
                </a:solidFill>
              </a:rPr>
              <a:t>="daffy.gif"&gt;&lt;</a:t>
            </a:r>
            <a:r>
              <a:rPr lang="en-US" altLang="th-TH" b="0" dirty="0" err="1">
                <a:solidFill>
                  <a:schemeClr val="tx1"/>
                </a:solidFill>
              </a:rPr>
              <a:t>br</a:t>
            </a:r>
            <a:r>
              <a:rPr lang="en-US" altLang="th-TH" b="0" dirty="0">
                <a:solidFill>
                  <a:schemeClr val="tx1"/>
                </a:solidFill>
              </a:rPr>
              <a:t>&gt;</a:t>
            </a:r>
          </a:p>
          <a:p>
            <a:pPr lvl="2" latinLnBrk="1">
              <a:spcBef>
                <a:spcPct val="20000"/>
              </a:spcBef>
              <a:buFont typeface="Wingdings" pitchFamily="2" charset="2"/>
              <a:buNone/>
            </a:pPr>
            <a:r>
              <a:rPr lang="en-US" altLang="th-TH" b="0" dirty="0">
                <a:solidFill>
                  <a:schemeClr val="tx1"/>
                </a:solidFill>
              </a:rPr>
              <a:t>&lt;</a:t>
            </a:r>
            <a:r>
              <a:rPr lang="en-US" altLang="th-TH" b="0" dirty="0" err="1">
                <a:solidFill>
                  <a:schemeClr val="tx1"/>
                </a:solidFill>
              </a:rPr>
              <a:t>imgsrc</a:t>
            </a:r>
            <a:r>
              <a:rPr lang="en-US" altLang="th-TH" b="0" dirty="0">
                <a:solidFill>
                  <a:schemeClr val="tx1"/>
                </a:solidFill>
              </a:rPr>
              <a:t>="daffy.gif" width="50" height="51"&gt;&lt;</a:t>
            </a:r>
            <a:r>
              <a:rPr lang="en-US" altLang="th-TH" b="0" dirty="0" err="1">
                <a:solidFill>
                  <a:schemeClr val="tx1"/>
                </a:solidFill>
              </a:rPr>
              <a:t>br</a:t>
            </a:r>
            <a:r>
              <a:rPr lang="en-US" altLang="th-TH" b="0" dirty="0">
                <a:solidFill>
                  <a:schemeClr val="tx1"/>
                </a:solidFill>
              </a:rPr>
              <a:t>&gt;</a:t>
            </a:r>
          </a:p>
          <a:p>
            <a:pPr lvl="2" latinLnBrk="1">
              <a:spcBef>
                <a:spcPct val="20000"/>
              </a:spcBef>
              <a:buFont typeface="Wingdings" pitchFamily="2" charset="2"/>
              <a:buNone/>
            </a:pPr>
            <a:r>
              <a:rPr lang="en-US" altLang="th-TH" b="0" dirty="0">
                <a:solidFill>
                  <a:schemeClr val="tx1"/>
                </a:solidFill>
              </a:rPr>
              <a:t>&lt;</a:t>
            </a:r>
            <a:r>
              <a:rPr lang="en-US" altLang="th-TH" b="0" dirty="0" err="1">
                <a:solidFill>
                  <a:schemeClr val="tx1"/>
                </a:solidFill>
              </a:rPr>
              <a:t>imgsrc</a:t>
            </a:r>
            <a:r>
              <a:rPr lang="en-US" altLang="th-TH" b="0" dirty="0">
                <a:solidFill>
                  <a:schemeClr val="tx1"/>
                </a:solidFill>
              </a:rPr>
              <a:t>="daffy.gif" width="150" height="153"&gt;&lt;</a:t>
            </a:r>
            <a:r>
              <a:rPr lang="en-US" altLang="th-TH" b="0" dirty="0" err="1">
                <a:solidFill>
                  <a:schemeClr val="tx1"/>
                </a:solidFill>
              </a:rPr>
              <a:t>br</a:t>
            </a:r>
            <a:r>
              <a:rPr lang="en-US" altLang="th-TH" b="0" dirty="0">
                <a:solidFill>
                  <a:schemeClr val="tx1"/>
                </a:solidFill>
              </a:rPr>
              <a:t>&gt;</a:t>
            </a:r>
          </a:p>
          <a:p>
            <a:pPr latinLnBrk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altLang="th-TH" sz="2400" b="0" dirty="0">
                <a:solidFill>
                  <a:schemeClr val="tx1"/>
                </a:solidFill>
              </a:rPr>
              <a:t>&lt;/body&gt;</a:t>
            </a:r>
          </a:p>
          <a:p>
            <a:pPr latinLnBrk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altLang="th-TH" sz="2400" b="0" dirty="0">
                <a:solidFill>
                  <a:schemeClr val="tx1"/>
                </a:solidFill>
              </a:rPr>
              <a:t>&lt;/html&gt;</a:t>
            </a:r>
          </a:p>
          <a:p>
            <a:pPr latinLnBrk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endParaRPr lang="th-TH" altLang="th-TH" u="sng" dirty="0">
              <a:solidFill>
                <a:srgbClr val="FF0000"/>
              </a:solidFill>
            </a:endParaRPr>
          </a:p>
        </p:txBody>
      </p:sp>
      <p:sp>
        <p:nvSpPr>
          <p:cNvPr id="49162" name="สี่เหลี่ยมผืนผ้า 2"/>
          <p:cNvSpPr>
            <a:spLocks noChangeArrowheads="1"/>
          </p:cNvSpPr>
          <p:nvPr/>
        </p:nvSpPr>
        <p:spPr bwMode="auto">
          <a:xfrm>
            <a:off x="611188" y="1752600"/>
            <a:ext cx="7085012" cy="43434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latinLnBrk="1" hangingPunct="1"/>
            <a:endParaRPr kumimoji="1" lang="th-TH" altLang="th-TH" b="0">
              <a:latin typeface="Gulim" pitchFamily="34" charset="-127"/>
            </a:endParaRPr>
          </a:p>
        </p:txBody>
      </p:sp>
      <p:pic>
        <p:nvPicPr>
          <p:cNvPr id="49163" name="รูปภาพ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7454" r="79881" b="49068"/>
          <a:stretch>
            <a:fillRect/>
          </a:stretch>
        </p:blipFill>
        <p:spPr bwMode="auto">
          <a:xfrm>
            <a:off x="6251978" y="1484784"/>
            <a:ext cx="2341562" cy="27432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436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4" name="Title 9"/>
          <p:cNvSpPr>
            <a:spLocks noGrp="1"/>
          </p:cNvSpPr>
          <p:nvPr>
            <p:ph type="title"/>
          </p:nvPr>
        </p:nvSpPr>
        <p:spPr>
          <a:xfrm>
            <a:off x="563563" y="304800"/>
            <a:ext cx="7970837" cy="692150"/>
          </a:xfrm>
        </p:spPr>
        <p:txBody>
          <a:bodyPr/>
          <a:lstStyle/>
          <a:p>
            <a:r>
              <a:rPr lang="en-US" altLang="th-TH" sz="4400" dirty="0" smtClean="0">
                <a:solidFill>
                  <a:schemeClr val="accent4">
                    <a:lumMod val="75000"/>
                  </a:schemeClr>
                </a:solidFill>
              </a:rPr>
              <a:t>3. </a:t>
            </a:r>
            <a:r>
              <a:rPr lang="th-TH" altLang="th-TH" sz="4400" dirty="0" smtClean="0">
                <a:solidFill>
                  <a:schemeClr val="accent4">
                    <a:lumMod val="75000"/>
                  </a:schemeClr>
                </a:solidFill>
              </a:rPr>
              <a:t>คำสั่งแทรกรูปภาพ</a:t>
            </a:r>
            <a:endParaRPr lang="en-US" altLang="th-TH" sz="4400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0" y="6477000"/>
            <a:ext cx="3200400" cy="2667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latinLnBrk="1" hangingPunct="1">
              <a:defRPr/>
            </a:pPr>
            <a:r>
              <a:rPr lang="en-US" sz="1100" b="0" dirty="0">
                <a:solidFill>
                  <a:schemeClr val="bg1"/>
                </a:solidFill>
                <a:latin typeface="Freesia News" pitchFamily="34" charset="-34"/>
                <a:cs typeface="Freesia News" pitchFamily="34" charset="-34"/>
              </a:rPr>
              <a:t>Webpage Design and Programming Workshop</a:t>
            </a:r>
            <a:endParaRPr kumimoji="1" lang="en-US" sz="1100" b="0" dirty="0">
              <a:solidFill>
                <a:schemeClr val="bg1"/>
              </a:solidFill>
              <a:latin typeface="굴림" pitchFamily="50" charset="-127"/>
            </a:endParaRPr>
          </a:p>
        </p:txBody>
      </p:sp>
      <p:sp>
        <p:nvSpPr>
          <p:cNvPr id="50182" name="สี่เหลี่ยมผืนผ้า 2"/>
          <p:cNvSpPr>
            <a:spLocks noChangeArrowheads="1"/>
          </p:cNvSpPr>
          <p:nvPr/>
        </p:nvSpPr>
        <p:spPr bwMode="auto">
          <a:xfrm>
            <a:off x="152400" y="1219200"/>
            <a:ext cx="8839200" cy="5105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latinLnBrk="1" hangingPunct="1"/>
            <a:endParaRPr kumimoji="1" lang="th-TH" altLang="th-TH" b="0">
              <a:latin typeface="Gulim" pitchFamily="34" charset="-127"/>
            </a:endParaRPr>
          </a:p>
        </p:txBody>
      </p:sp>
      <p:pic>
        <p:nvPicPr>
          <p:cNvPr id="50183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4353" r="82639" b="29266"/>
          <a:stretch>
            <a:fillRect/>
          </a:stretch>
        </p:blipFill>
        <p:spPr bwMode="auto">
          <a:xfrm>
            <a:off x="8001000" y="0"/>
            <a:ext cx="1066800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5" name="Content Placeholder 10"/>
          <p:cNvSpPr txBox="1">
            <a:spLocks/>
          </p:cNvSpPr>
          <p:nvPr/>
        </p:nvSpPr>
        <p:spPr bwMode="auto">
          <a:xfrm>
            <a:off x="611188" y="1219200"/>
            <a:ext cx="80772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chemeClr val="tx2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1pPr>
            <a:lvl2pPr marL="400050">
              <a:defRPr kumimoji="1" sz="2400">
                <a:solidFill>
                  <a:srgbClr val="000000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2pPr>
            <a:lvl3pPr>
              <a:defRPr kumimoji="1" sz="2400">
                <a:solidFill>
                  <a:srgbClr val="000000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3pPr>
            <a:lvl4pPr>
              <a:defRPr kumimoji="1" sz="2400">
                <a:solidFill>
                  <a:srgbClr val="000000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4pPr>
            <a:lvl5pPr>
              <a:defRPr kumimoji="1" sz="2400">
                <a:solidFill>
                  <a:srgbClr val="000000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5pPr>
            <a:lvl6pPr eaLnBrk="0" hangingPunct="0">
              <a:defRPr kumimoji="1" sz="2400">
                <a:solidFill>
                  <a:srgbClr val="000000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6pPr>
            <a:lvl7pPr eaLnBrk="0" hangingPunct="0">
              <a:defRPr kumimoji="1" sz="2400">
                <a:solidFill>
                  <a:srgbClr val="000000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7pPr>
            <a:lvl8pPr eaLnBrk="0" hangingPunct="0">
              <a:defRPr kumimoji="1" sz="2400">
                <a:solidFill>
                  <a:srgbClr val="000000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8pPr>
            <a:lvl9pPr eaLnBrk="0" hangingPunct="0">
              <a:defRPr kumimoji="1" sz="2400">
                <a:solidFill>
                  <a:srgbClr val="000000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9pPr>
          </a:lstStyle>
          <a:p>
            <a:pPr latinLnBrk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th-TH" altLang="th-TH" u="sng">
                <a:solidFill>
                  <a:srgbClr val="FF0000"/>
                </a:solidFill>
              </a:rPr>
              <a:t>ส่วนการจัดวางตำแหน่งรูปภาพ </a:t>
            </a:r>
          </a:p>
          <a:p>
            <a:pPr latinLnBrk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altLang="th-TH" sz="2400" b="0"/>
              <a:t>&lt;html&gt;</a:t>
            </a:r>
          </a:p>
          <a:p>
            <a:pPr latinLnBrk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altLang="th-TH" sz="2400" b="0"/>
              <a:t>&lt;head&gt;</a:t>
            </a:r>
          </a:p>
          <a:p>
            <a:pPr latinLnBrk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altLang="th-TH" sz="2400" b="0"/>
              <a:t>&lt;title&gt; Insert Images :</a:t>
            </a:r>
            <a:r>
              <a:rPr lang="th-TH" altLang="th-TH" sz="2400" b="0"/>
              <a:t>ตำแหน่งและเส้นขอบรูปภาพ </a:t>
            </a:r>
            <a:r>
              <a:rPr lang="en-US" altLang="th-TH" sz="2400" b="0"/>
              <a:t>&lt;/title&gt;&lt;/head&gt;</a:t>
            </a:r>
          </a:p>
          <a:p>
            <a:pPr latinLnBrk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altLang="th-TH" sz="2400" b="0"/>
              <a:t>&lt;body&gt;</a:t>
            </a:r>
          </a:p>
          <a:p>
            <a:pPr lvl="1" latinLnBrk="1">
              <a:spcBef>
                <a:spcPct val="20000"/>
              </a:spcBef>
            </a:pPr>
            <a:r>
              <a:rPr lang="en-US" altLang="th-TH" b="0"/>
              <a:t>&lt;div align="center"&gt;</a:t>
            </a:r>
            <a:r>
              <a:rPr lang="th-TH" altLang="th-TH" b="0"/>
              <a:t>ตำแหน่งและเส้นขอบรูปภาพ</a:t>
            </a:r>
            <a:r>
              <a:rPr lang="en-US" altLang="th-TH" b="0"/>
              <a:t>&lt;br&gt;</a:t>
            </a:r>
          </a:p>
          <a:p>
            <a:pPr lvl="1" latinLnBrk="1">
              <a:spcBef>
                <a:spcPct val="20000"/>
              </a:spcBef>
            </a:pPr>
            <a:r>
              <a:rPr lang="en-US" altLang="th-TH" b="0"/>
              <a:t>&lt;imgsrc="kerokero.gif" border="3"&gt;</a:t>
            </a:r>
          </a:p>
          <a:p>
            <a:pPr lvl="1" latinLnBrk="1">
              <a:spcBef>
                <a:spcPct val="20000"/>
              </a:spcBef>
            </a:pPr>
            <a:r>
              <a:rPr lang="en-US" altLang="th-TH" b="0"/>
              <a:t>&lt;/div&gt;</a:t>
            </a:r>
          </a:p>
          <a:p>
            <a:pPr latinLnBrk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altLang="th-TH" sz="2400" b="0"/>
              <a:t>&lt;/body&gt;</a:t>
            </a:r>
          </a:p>
          <a:p>
            <a:pPr latinLnBrk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altLang="th-TH" sz="2400" b="0"/>
              <a:t>&lt;/html&gt;</a:t>
            </a:r>
          </a:p>
          <a:p>
            <a:pPr latinLnBrk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endParaRPr lang="th-TH" altLang="th-TH" u="sng">
              <a:solidFill>
                <a:srgbClr val="FF0000"/>
              </a:solidFill>
            </a:endParaRPr>
          </a:p>
        </p:txBody>
      </p:sp>
      <p:sp>
        <p:nvSpPr>
          <p:cNvPr id="50186" name="สี่เหลี่ยมผืนผ้า 2"/>
          <p:cNvSpPr>
            <a:spLocks noChangeArrowheads="1"/>
          </p:cNvSpPr>
          <p:nvPr/>
        </p:nvSpPr>
        <p:spPr bwMode="auto">
          <a:xfrm>
            <a:off x="611188" y="1752600"/>
            <a:ext cx="7085012" cy="43434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latinLnBrk="1" hangingPunct="1"/>
            <a:endParaRPr kumimoji="1" lang="th-TH" altLang="th-TH" b="0">
              <a:latin typeface="Gulim" pitchFamily="34" charset="-127"/>
            </a:endParaRPr>
          </a:p>
        </p:txBody>
      </p:sp>
      <p:pic>
        <p:nvPicPr>
          <p:cNvPr id="50187" name="รูปภาพ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89" t="7246" r="28670" b="74947"/>
          <a:stretch>
            <a:fillRect/>
          </a:stretch>
        </p:blipFill>
        <p:spPr bwMode="auto">
          <a:xfrm>
            <a:off x="4495800" y="5105400"/>
            <a:ext cx="4343400" cy="1120775"/>
          </a:xfrm>
          <a:prstGeom prst="rect">
            <a:avLst/>
          </a:prstGeom>
          <a:noFill/>
          <a:ln w="317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452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8" name="Title 9"/>
          <p:cNvSpPr>
            <a:spLocks noGrp="1"/>
          </p:cNvSpPr>
          <p:nvPr>
            <p:ph type="title"/>
          </p:nvPr>
        </p:nvSpPr>
        <p:spPr>
          <a:xfrm>
            <a:off x="563563" y="304800"/>
            <a:ext cx="7970837" cy="692150"/>
          </a:xfrm>
        </p:spPr>
        <p:txBody>
          <a:bodyPr/>
          <a:lstStyle/>
          <a:p>
            <a:r>
              <a:rPr lang="en-US" altLang="th-TH" sz="4400" dirty="0" smtClean="0">
                <a:solidFill>
                  <a:schemeClr val="accent4">
                    <a:lumMod val="75000"/>
                  </a:schemeClr>
                </a:solidFill>
              </a:rPr>
              <a:t>3. </a:t>
            </a:r>
            <a:r>
              <a:rPr lang="th-TH" altLang="th-TH" sz="4400" dirty="0" smtClean="0">
                <a:solidFill>
                  <a:schemeClr val="accent4">
                    <a:lumMod val="75000"/>
                  </a:schemeClr>
                </a:solidFill>
              </a:rPr>
              <a:t>คำสั่งแทรกรูปภาพ</a:t>
            </a:r>
            <a:endParaRPr lang="en-US" altLang="th-TH" sz="4400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0" y="6477000"/>
            <a:ext cx="3200400" cy="2667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latinLnBrk="1" hangingPunct="1">
              <a:defRPr/>
            </a:pPr>
            <a:r>
              <a:rPr lang="en-US" sz="1100" b="0" dirty="0">
                <a:solidFill>
                  <a:schemeClr val="bg1"/>
                </a:solidFill>
                <a:latin typeface="Freesia News" pitchFamily="34" charset="-34"/>
                <a:cs typeface="Freesia News" pitchFamily="34" charset="-34"/>
              </a:rPr>
              <a:t>Webpage Design and Programming Workshop</a:t>
            </a:r>
            <a:endParaRPr kumimoji="1" lang="en-US" sz="1100" b="0" dirty="0">
              <a:solidFill>
                <a:schemeClr val="bg1"/>
              </a:solidFill>
              <a:latin typeface="굴림" pitchFamily="50" charset="-127"/>
            </a:endParaRPr>
          </a:p>
        </p:txBody>
      </p:sp>
      <p:pic>
        <p:nvPicPr>
          <p:cNvPr id="5120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4353" r="82639" b="29266"/>
          <a:stretch>
            <a:fillRect/>
          </a:stretch>
        </p:blipFill>
        <p:spPr bwMode="auto">
          <a:xfrm>
            <a:off x="8001000" y="0"/>
            <a:ext cx="1066800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ontent Placeholder 10"/>
          <p:cNvSpPr txBox="1">
            <a:spLocks/>
          </p:cNvSpPr>
          <p:nvPr/>
        </p:nvSpPr>
        <p:spPr bwMode="auto">
          <a:xfrm>
            <a:off x="611188" y="1219200"/>
            <a:ext cx="80772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u"/>
              <a:defRPr kumimoji="1" sz="2800">
                <a:solidFill>
                  <a:schemeClr val="tx2"/>
                </a:solidFill>
                <a:latin typeface="+mn-lt"/>
                <a:ea typeface="Gulim" pitchFamily="34" charset="-127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400">
                <a:solidFill>
                  <a:srgbClr val="000000"/>
                </a:solidFill>
                <a:latin typeface="+mn-lt"/>
                <a:ea typeface="Gulim" pitchFamily="34" charset="-127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kumimoji="1" sz="2400">
                <a:solidFill>
                  <a:srgbClr val="000000"/>
                </a:solidFill>
                <a:latin typeface="+mn-lt"/>
                <a:ea typeface="Gulim" pitchFamily="34" charset="-127"/>
              </a:defRPr>
            </a:lvl3pPr>
            <a:lvl4pPr marL="15621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400">
                <a:solidFill>
                  <a:srgbClr val="000000"/>
                </a:solidFill>
                <a:latin typeface="+mn-lt"/>
                <a:ea typeface="Gulim" pitchFamily="34" charset="-127"/>
              </a:defRPr>
            </a:lvl4pPr>
            <a:lvl5pPr marL="1981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kumimoji="1" sz="2400">
                <a:solidFill>
                  <a:srgbClr val="000000"/>
                </a:solidFill>
                <a:latin typeface="+mn-lt"/>
                <a:ea typeface="Gulim" pitchFamily="34" charset="-127"/>
              </a:defRPr>
            </a:lvl5pPr>
            <a:lvl6pPr marL="24384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kumimoji="1" sz="2400">
                <a:solidFill>
                  <a:srgbClr val="000000"/>
                </a:solidFill>
                <a:latin typeface="+mn-lt"/>
                <a:ea typeface="+mn-ea"/>
              </a:defRPr>
            </a:lvl6pPr>
            <a:lvl7pPr marL="28956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kumimoji="1" sz="2400">
                <a:solidFill>
                  <a:srgbClr val="000000"/>
                </a:solidFill>
                <a:latin typeface="+mn-lt"/>
                <a:ea typeface="+mn-ea"/>
              </a:defRPr>
            </a:lvl7pPr>
            <a:lvl8pPr marL="33528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kumimoji="1" sz="2400">
                <a:solidFill>
                  <a:srgbClr val="000000"/>
                </a:solidFill>
                <a:latin typeface="+mn-lt"/>
                <a:ea typeface="+mn-ea"/>
              </a:defRPr>
            </a:lvl8pPr>
            <a:lvl9pPr marL="3810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kumimoji="1" sz="24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>
              <a:buFont typeface="Wingdings" pitchFamily="2" charset="2"/>
              <a:buNone/>
              <a:defRPr/>
            </a:pPr>
            <a:r>
              <a:rPr lang="th-TH" u="sng" dirty="0" smtClean="0">
                <a:solidFill>
                  <a:srgbClr val="FF0000"/>
                </a:solidFill>
              </a:rPr>
              <a:t>คำสั่ง</a:t>
            </a:r>
            <a:r>
              <a:rPr lang="th-TH" u="sng" dirty="0">
                <a:solidFill>
                  <a:srgbClr val="FF0000"/>
                </a:solidFill>
              </a:rPr>
              <a:t>ที่นำรูปภาพมาเป็นพื้นหลัง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th-TH" b="0" dirty="0"/>
              <a:t>รูปแบบ</a:t>
            </a:r>
            <a:r>
              <a:rPr lang="th-TH" b="0" dirty="0" smtClean="0"/>
              <a:t>คำสั่ง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th-TH" b="0" dirty="0"/>
          </a:p>
          <a:p>
            <a:pPr>
              <a:buFont typeface="Arial" panose="020B0604020202020204" pitchFamily="34" charset="0"/>
              <a:buChar char="•"/>
              <a:defRPr/>
            </a:pPr>
            <a:endParaRPr lang="th-TH" b="0" dirty="0" smtClean="0"/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en-US" sz="2800" b="0" dirty="0"/>
              <a:t>background		</a:t>
            </a:r>
            <a:r>
              <a:rPr lang="th-TH" sz="2800" b="0" dirty="0"/>
              <a:t>คือการกำหนดรูปภาพ </a:t>
            </a:r>
            <a:endParaRPr lang="en-US" sz="2800" b="0" dirty="0"/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en-US" sz="2800" b="0" dirty="0" err="1"/>
              <a:t>bgproperties</a:t>
            </a:r>
            <a:r>
              <a:rPr lang="en-US" sz="2800" b="0" dirty="0"/>
              <a:t> fixed </a:t>
            </a:r>
            <a:r>
              <a:rPr lang="th-TH" sz="2800" b="0" dirty="0"/>
              <a:t>	</a:t>
            </a:r>
            <a:r>
              <a:rPr lang="th-TH" sz="2800" b="0" dirty="0" smtClean="0"/>
              <a:t>	คือ</a:t>
            </a:r>
            <a:r>
              <a:rPr lang="th-TH" sz="2800" b="0" dirty="0"/>
              <a:t>การกำหนดให้รูปภาพคงที่ </a:t>
            </a:r>
            <a:endParaRPr lang="en-US" sz="2800" b="0" dirty="0"/>
          </a:p>
          <a:p>
            <a:pPr>
              <a:buFont typeface="Arial" panose="020B0604020202020204" pitchFamily="34" charset="0"/>
              <a:buChar char="•"/>
              <a:defRPr/>
            </a:pPr>
            <a:endParaRPr lang="en-US" b="0" dirty="0"/>
          </a:p>
          <a:p>
            <a:pPr marL="0" indent="0">
              <a:buFont typeface="Wingdings" pitchFamily="2" charset="2"/>
              <a:buNone/>
              <a:defRPr/>
            </a:pPr>
            <a:endParaRPr lang="th-TH" u="sng" dirty="0" smtClean="0">
              <a:solidFill>
                <a:srgbClr val="FF0000"/>
              </a:solidFill>
            </a:endParaRPr>
          </a:p>
        </p:txBody>
      </p:sp>
      <p:sp>
        <p:nvSpPr>
          <p:cNvPr id="2" name="พับมุม 1"/>
          <p:cNvSpPr/>
          <p:nvPr/>
        </p:nvSpPr>
        <p:spPr bwMode="auto">
          <a:xfrm>
            <a:off x="688975" y="2438400"/>
            <a:ext cx="7845425" cy="533400"/>
          </a:xfrm>
          <a:prstGeom prst="foldedCorner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 eaLnBrk="1" latinLnBrk="1" hangingPunct="1">
              <a:defRPr/>
            </a:pPr>
            <a:r>
              <a:rPr lang="en-US" sz="2400" b="0" dirty="0"/>
              <a:t>&lt;body background="</a:t>
            </a:r>
            <a:r>
              <a:rPr lang="th-TH" sz="2400" b="0" dirty="0"/>
              <a:t>ชื่อรูปภาพที่มีนามสกุลเป็น .</a:t>
            </a:r>
            <a:r>
              <a:rPr lang="en-US" sz="2400" b="0" dirty="0"/>
              <a:t>gif </a:t>
            </a:r>
            <a:r>
              <a:rPr lang="th-TH" sz="2400" b="0" dirty="0"/>
              <a:t>หรือ .</a:t>
            </a:r>
            <a:r>
              <a:rPr lang="en-US" sz="2400" b="0" dirty="0"/>
              <a:t>jpg" </a:t>
            </a:r>
            <a:r>
              <a:rPr lang="en-US" sz="2400" b="0" dirty="0" err="1"/>
              <a:t>bgproperties</a:t>
            </a:r>
            <a:r>
              <a:rPr lang="en-US" sz="2400" b="0" dirty="0"/>
              <a:t>=fixed&gt;</a:t>
            </a:r>
            <a:endParaRPr kumimoji="1" lang="th-TH" sz="2400" b="0" dirty="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7864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2" name="Title 9"/>
          <p:cNvSpPr>
            <a:spLocks noGrp="1"/>
          </p:cNvSpPr>
          <p:nvPr>
            <p:ph type="title"/>
          </p:nvPr>
        </p:nvSpPr>
        <p:spPr>
          <a:xfrm>
            <a:off x="563563" y="304800"/>
            <a:ext cx="7970837" cy="692150"/>
          </a:xfrm>
        </p:spPr>
        <p:txBody>
          <a:bodyPr/>
          <a:lstStyle/>
          <a:p>
            <a:r>
              <a:rPr lang="en-US" altLang="th-TH" sz="4400" dirty="0" smtClean="0">
                <a:solidFill>
                  <a:schemeClr val="accent4">
                    <a:lumMod val="75000"/>
                  </a:schemeClr>
                </a:solidFill>
              </a:rPr>
              <a:t>3. </a:t>
            </a:r>
            <a:r>
              <a:rPr lang="th-TH" altLang="th-TH" sz="4400" dirty="0" smtClean="0">
                <a:solidFill>
                  <a:schemeClr val="accent4">
                    <a:lumMod val="75000"/>
                  </a:schemeClr>
                </a:solidFill>
              </a:rPr>
              <a:t>คำสั่งแทรกรูปภาพ</a:t>
            </a:r>
            <a:endParaRPr lang="en-US" altLang="th-TH" sz="4400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0" y="6477000"/>
            <a:ext cx="3200400" cy="2667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latinLnBrk="1" hangingPunct="1">
              <a:defRPr/>
            </a:pPr>
            <a:r>
              <a:rPr lang="en-US" sz="1100" b="0" dirty="0">
                <a:solidFill>
                  <a:schemeClr val="bg1"/>
                </a:solidFill>
                <a:latin typeface="Freesia News" pitchFamily="34" charset="-34"/>
                <a:cs typeface="Freesia News" pitchFamily="34" charset="-34"/>
              </a:rPr>
              <a:t>Webpage Design and Programming Workshop</a:t>
            </a:r>
            <a:endParaRPr kumimoji="1" lang="en-US" sz="1100" b="0" dirty="0">
              <a:solidFill>
                <a:schemeClr val="bg1"/>
              </a:solidFill>
              <a:latin typeface="굴림" pitchFamily="50" charset="-127"/>
            </a:endParaRPr>
          </a:p>
        </p:txBody>
      </p:sp>
      <p:sp>
        <p:nvSpPr>
          <p:cNvPr id="52230" name="สี่เหลี่ยมผืนผ้า 2"/>
          <p:cNvSpPr>
            <a:spLocks noChangeArrowheads="1"/>
          </p:cNvSpPr>
          <p:nvPr/>
        </p:nvSpPr>
        <p:spPr bwMode="auto">
          <a:xfrm>
            <a:off x="152400" y="1219200"/>
            <a:ext cx="8839200" cy="5105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latinLnBrk="1" hangingPunct="1"/>
            <a:endParaRPr kumimoji="1" lang="th-TH" altLang="th-TH" b="0">
              <a:latin typeface="Gulim" pitchFamily="34" charset="-127"/>
            </a:endParaRPr>
          </a:p>
        </p:txBody>
      </p:sp>
      <p:pic>
        <p:nvPicPr>
          <p:cNvPr id="52231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4353" r="82639" b="29266"/>
          <a:stretch>
            <a:fillRect/>
          </a:stretch>
        </p:blipFill>
        <p:spPr bwMode="auto">
          <a:xfrm>
            <a:off x="8001000" y="0"/>
            <a:ext cx="1066800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ontent Placeholder 10"/>
          <p:cNvSpPr txBox="1">
            <a:spLocks/>
          </p:cNvSpPr>
          <p:nvPr/>
        </p:nvSpPr>
        <p:spPr bwMode="auto">
          <a:xfrm>
            <a:off x="611188" y="1219200"/>
            <a:ext cx="80772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u"/>
              <a:defRPr kumimoji="1" sz="2800">
                <a:solidFill>
                  <a:schemeClr val="tx2"/>
                </a:solidFill>
                <a:latin typeface="+mn-lt"/>
                <a:ea typeface="Gulim" pitchFamily="34" charset="-127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400">
                <a:solidFill>
                  <a:srgbClr val="000000"/>
                </a:solidFill>
                <a:latin typeface="+mn-lt"/>
                <a:ea typeface="Gulim" pitchFamily="34" charset="-127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kumimoji="1" sz="2400">
                <a:solidFill>
                  <a:srgbClr val="000000"/>
                </a:solidFill>
                <a:latin typeface="+mn-lt"/>
                <a:ea typeface="Gulim" pitchFamily="34" charset="-127"/>
              </a:defRPr>
            </a:lvl3pPr>
            <a:lvl4pPr marL="15621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400">
                <a:solidFill>
                  <a:srgbClr val="000000"/>
                </a:solidFill>
                <a:latin typeface="+mn-lt"/>
                <a:ea typeface="Gulim" pitchFamily="34" charset="-127"/>
              </a:defRPr>
            </a:lvl4pPr>
            <a:lvl5pPr marL="1981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kumimoji="1" sz="2400">
                <a:solidFill>
                  <a:srgbClr val="000000"/>
                </a:solidFill>
                <a:latin typeface="+mn-lt"/>
                <a:ea typeface="Gulim" pitchFamily="34" charset="-127"/>
              </a:defRPr>
            </a:lvl5pPr>
            <a:lvl6pPr marL="24384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kumimoji="1" sz="2400">
                <a:solidFill>
                  <a:srgbClr val="000000"/>
                </a:solidFill>
                <a:latin typeface="+mn-lt"/>
                <a:ea typeface="+mn-ea"/>
              </a:defRPr>
            </a:lvl6pPr>
            <a:lvl7pPr marL="28956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kumimoji="1" sz="2400">
                <a:solidFill>
                  <a:srgbClr val="000000"/>
                </a:solidFill>
                <a:latin typeface="+mn-lt"/>
                <a:ea typeface="+mn-ea"/>
              </a:defRPr>
            </a:lvl7pPr>
            <a:lvl8pPr marL="33528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kumimoji="1" sz="2400">
                <a:solidFill>
                  <a:srgbClr val="000000"/>
                </a:solidFill>
                <a:latin typeface="+mn-lt"/>
                <a:ea typeface="+mn-ea"/>
              </a:defRPr>
            </a:lvl8pPr>
            <a:lvl9pPr marL="3810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kumimoji="1" sz="24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>
              <a:buFont typeface="Wingdings" pitchFamily="2" charset="2"/>
              <a:buNone/>
              <a:defRPr/>
            </a:pPr>
            <a:r>
              <a:rPr lang="th-TH" u="sng" dirty="0" smtClean="0">
                <a:solidFill>
                  <a:srgbClr val="FF0000"/>
                </a:solidFill>
              </a:rPr>
              <a:t>คำสั่ง</a:t>
            </a:r>
            <a:r>
              <a:rPr lang="th-TH" u="sng" dirty="0">
                <a:solidFill>
                  <a:srgbClr val="FF0000"/>
                </a:solidFill>
              </a:rPr>
              <a:t>ที่นำรูปภาพมาเป็นพื้นหลัง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2400" b="0" dirty="0" smtClean="0"/>
              <a:t>&lt;</a:t>
            </a:r>
            <a:r>
              <a:rPr lang="en-US" sz="2400" b="0" dirty="0"/>
              <a:t>html&gt;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2400" b="0" dirty="0"/>
              <a:t>&lt;head&gt;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2400" b="0" dirty="0"/>
              <a:t>&lt;title&gt;</a:t>
            </a:r>
            <a:r>
              <a:rPr lang="th-TH" sz="2400" b="0" dirty="0"/>
              <a:t> คำสั่งที่นำรูปภาพมาเป็นพื้นหลัง </a:t>
            </a:r>
            <a:r>
              <a:rPr lang="en-US" sz="2400" b="0" dirty="0"/>
              <a:t>&lt;/title&gt;&lt;/head&gt;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2400" b="0" dirty="0"/>
              <a:t>&lt;body background="bgimage.gif"&gt;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th-TH" sz="2400" b="0" dirty="0"/>
              <a:t>	</a:t>
            </a:r>
            <a:r>
              <a:rPr lang="th-TH" sz="2400" b="0" dirty="0" smtClean="0"/>
              <a:t>ข้อความ</a:t>
            </a:r>
            <a:r>
              <a:rPr lang="th-TH" sz="2400" b="0" dirty="0"/>
              <a:t>ที่แสดงในส่วน</a:t>
            </a:r>
            <a:r>
              <a:rPr lang="th-TH" sz="2400" b="0" dirty="0" smtClean="0"/>
              <a:t>เนื้อหา</a:t>
            </a:r>
          </a:p>
          <a:p>
            <a:pPr marL="800100" lvl="2" indent="0">
              <a:buFont typeface="Wingdings" pitchFamily="2" charset="2"/>
              <a:buNone/>
              <a:defRPr/>
            </a:pPr>
            <a:r>
              <a:rPr lang="th-TH" sz="2000" b="0" dirty="0" smtClean="0"/>
              <a:t>....................................</a:t>
            </a:r>
          </a:p>
          <a:p>
            <a:pPr marL="800100" lvl="2" indent="0">
              <a:buFont typeface="Wingdings" pitchFamily="2" charset="2"/>
              <a:buNone/>
              <a:defRPr/>
            </a:pPr>
            <a:r>
              <a:rPr lang="th-TH" sz="2000" b="0" dirty="0" smtClean="0"/>
              <a:t>..........................</a:t>
            </a:r>
            <a:endParaRPr lang="en-US" sz="2000" b="0" dirty="0"/>
          </a:p>
          <a:p>
            <a:pPr marL="0" indent="0">
              <a:buFont typeface="Wingdings" pitchFamily="2" charset="2"/>
              <a:buNone/>
              <a:defRPr/>
            </a:pPr>
            <a:r>
              <a:rPr lang="en-US" sz="2400" b="0" dirty="0"/>
              <a:t>&lt;/body&gt;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2400" b="0" dirty="0"/>
              <a:t>&lt;/html&gt;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th-TH" b="0" dirty="0" smtClean="0"/>
          </a:p>
          <a:p>
            <a:pPr>
              <a:buFont typeface="Arial" panose="020B0604020202020204" pitchFamily="34" charset="0"/>
              <a:buChar char="•"/>
              <a:defRPr/>
            </a:pPr>
            <a:endParaRPr lang="en-US" b="0" dirty="0"/>
          </a:p>
          <a:p>
            <a:pPr marL="0" indent="0">
              <a:buFont typeface="Wingdings" pitchFamily="2" charset="2"/>
              <a:buNone/>
              <a:defRPr/>
            </a:pPr>
            <a:endParaRPr lang="th-TH" u="sng" dirty="0" smtClean="0">
              <a:solidFill>
                <a:srgbClr val="FF0000"/>
              </a:solidFill>
            </a:endParaRPr>
          </a:p>
        </p:txBody>
      </p:sp>
      <p:sp>
        <p:nvSpPr>
          <p:cNvPr id="52234" name="สี่เหลี่ยมผืนผ้า 2"/>
          <p:cNvSpPr>
            <a:spLocks noChangeArrowheads="1"/>
          </p:cNvSpPr>
          <p:nvPr/>
        </p:nvSpPr>
        <p:spPr bwMode="auto">
          <a:xfrm>
            <a:off x="611188" y="1752600"/>
            <a:ext cx="7389812" cy="39624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latinLnBrk="1" hangingPunct="1"/>
            <a:endParaRPr kumimoji="1" lang="th-TH" altLang="th-TH" b="0">
              <a:latin typeface="Gulim" pitchFamily="34" charset="-127"/>
            </a:endParaRPr>
          </a:p>
        </p:txBody>
      </p:sp>
      <p:pic>
        <p:nvPicPr>
          <p:cNvPr id="52235" name="รูปภาพ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54" b="49040"/>
          <a:stretch>
            <a:fillRect/>
          </a:stretch>
        </p:blipFill>
        <p:spPr bwMode="auto">
          <a:xfrm>
            <a:off x="1974850" y="5049838"/>
            <a:ext cx="6745288" cy="1041400"/>
          </a:xfrm>
          <a:prstGeom prst="rect">
            <a:avLst/>
          </a:prstGeom>
          <a:noFill/>
          <a:ln w="317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50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6" name="Title 9"/>
          <p:cNvSpPr>
            <a:spLocks noGrp="1"/>
          </p:cNvSpPr>
          <p:nvPr>
            <p:ph type="title"/>
          </p:nvPr>
        </p:nvSpPr>
        <p:spPr>
          <a:xfrm>
            <a:off x="563563" y="304800"/>
            <a:ext cx="7970837" cy="692150"/>
          </a:xfrm>
        </p:spPr>
        <p:txBody>
          <a:bodyPr/>
          <a:lstStyle/>
          <a:p>
            <a:r>
              <a:rPr lang="en-US" altLang="th-TH" sz="4400" dirty="0" smtClean="0">
                <a:solidFill>
                  <a:schemeClr val="accent4">
                    <a:lumMod val="75000"/>
                  </a:schemeClr>
                </a:solidFill>
              </a:rPr>
              <a:t>3. </a:t>
            </a:r>
            <a:r>
              <a:rPr lang="th-TH" altLang="th-TH" sz="4400" dirty="0" smtClean="0">
                <a:solidFill>
                  <a:schemeClr val="accent4">
                    <a:lumMod val="75000"/>
                  </a:schemeClr>
                </a:solidFill>
              </a:rPr>
              <a:t>คำสั่งแทรกรูปภาพ</a:t>
            </a:r>
            <a:endParaRPr lang="en-US" altLang="th-TH" sz="4400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0" y="6477000"/>
            <a:ext cx="3200400" cy="2667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latinLnBrk="1" hangingPunct="1">
              <a:defRPr/>
            </a:pPr>
            <a:r>
              <a:rPr lang="en-US" sz="1100" b="0" dirty="0">
                <a:solidFill>
                  <a:schemeClr val="bg1"/>
                </a:solidFill>
                <a:latin typeface="Freesia News" pitchFamily="34" charset="-34"/>
                <a:cs typeface="Freesia News" pitchFamily="34" charset="-34"/>
              </a:rPr>
              <a:t>Webpage Design and Programming Workshop</a:t>
            </a:r>
            <a:endParaRPr kumimoji="1" lang="en-US" sz="1100" b="0" dirty="0">
              <a:solidFill>
                <a:schemeClr val="bg1"/>
              </a:solidFill>
              <a:latin typeface="굴림" pitchFamily="50" charset="-127"/>
            </a:endParaRPr>
          </a:p>
        </p:txBody>
      </p:sp>
      <p:pic>
        <p:nvPicPr>
          <p:cNvPr id="53255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4353" r="82639" b="29266"/>
          <a:stretch>
            <a:fillRect/>
          </a:stretch>
        </p:blipFill>
        <p:spPr bwMode="auto">
          <a:xfrm>
            <a:off x="8001000" y="0"/>
            <a:ext cx="1066800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ontent Placeholder 10"/>
          <p:cNvSpPr txBox="1">
            <a:spLocks/>
          </p:cNvSpPr>
          <p:nvPr/>
        </p:nvSpPr>
        <p:spPr bwMode="auto">
          <a:xfrm>
            <a:off x="611188" y="1219200"/>
            <a:ext cx="80772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u"/>
              <a:defRPr kumimoji="1" sz="2800">
                <a:solidFill>
                  <a:schemeClr val="tx2"/>
                </a:solidFill>
                <a:latin typeface="+mn-lt"/>
                <a:ea typeface="Gulim" pitchFamily="34" charset="-127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400">
                <a:solidFill>
                  <a:srgbClr val="000000"/>
                </a:solidFill>
                <a:latin typeface="+mn-lt"/>
                <a:ea typeface="Gulim" pitchFamily="34" charset="-127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kumimoji="1" sz="2400">
                <a:solidFill>
                  <a:srgbClr val="000000"/>
                </a:solidFill>
                <a:latin typeface="+mn-lt"/>
                <a:ea typeface="Gulim" pitchFamily="34" charset="-127"/>
              </a:defRPr>
            </a:lvl3pPr>
            <a:lvl4pPr marL="15621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400">
                <a:solidFill>
                  <a:srgbClr val="000000"/>
                </a:solidFill>
                <a:latin typeface="+mn-lt"/>
                <a:ea typeface="Gulim" pitchFamily="34" charset="-127"/>
              </a:defRPr>
            </a:lvl4pPr>
            <a:lvl5pPr marL="1981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kumimoji="1" sz="2400">
                <a:solidFill>
                  <a:srgbClr val="000000"/>
                </a:solidFill>
                <a:latin typeface="+mn-lt"/>
                <a:ea typeface="Gulim" pitchFamily="34" charset="-127"/>
              </a:defRPr>
            </a:lvl5pPr>
            <a:lvl6pPr marL="24384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kumimoji="1" sz="2400">
                <a:solidFill>
                  <a:srgbClr val="000000"/>
                </a:solidFill>
                <a:latin typeface="+mn-lt"/>
                <a:ea typeface="+mn-ea"/>
              </a:defRPr>
            </a:lvl6pPr>
            <a:lvl7pPr marL="28956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kumimoji="1" sz="2400">
                <a:solidFill>
                  <a:srgbClr val="000000"/>
                </a:solidFill>
                <a:latin typeface="+mn-lt"/>
                <a:ea typeface="+mn-ea"/>
              </a:defRPr>
            </a:lvl7pPr>
            <a:lvl8pPr marL="33528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kumimoji="1" sz="2400">
                <a:solidFill>
                  <a:srgbClr val="000000"/>
                </a:solidFill>
                <a:latin typeface="+mn-lt"/>
                <a:ea typeface="+mn-ea"/>
              </a:defRPr>
            </a:lvl8pPr>
            <a:lvl9pPr marL="3810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kumimoji="1" sz="24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>
              <a:buFont typeface="Wingdings" pitchFamily="2" charset="2"/>
              <a:buNone/>
              <a:defRPr/>
            </a:pPr>
            <a:r>
              <a:rPr lang="th-TH" u="sng" dirty="0" smtClean="0">
                <a:solidFill>
                  <a:srgbClr val="FF0000"/>
                </a:solidFill>
              </a:rPr>
              <a:t>คำสั่ง</a:t>
            </a:r>
            <a:r>
              <a:rPr lang="th-TH" u="sng" dirty="0">
                <a:solidFill>
                  <a:srgbClr val="FF0000"/>
                </a:solidFill>
              </a:rPr>
              <a:t>ที่นำรูปภาพมาเป็นพื้นหลัง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th-TH" b="0" dirty="0"/>
              <a:t>รูปแบบ</a:t>
            </a:r>
            <a:r>
              <a:rPr lang="th-TH" b="0" dirty="0" smtClean="0"/>
              <a:t>คำสั่ง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th-TH" b="0" dirty="0"/>
          </a:p>
          <a:p>
            <a:pPr>
              <a:buFont typeface="Arial" panose="020B0604020202020204" pitchFamily="34" charset="0"/>
              <a:buChar char="•"/>
              <a:defRPr/>
            </a:pPr>
            <a:endParaRPr lang="th-TH" b="0" dirty="0" smtClean="0"/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en-US" sz="2800" b="0" dirty="0"/>
              <a:t>background		</a:t>
            </a:r>
            <a:r>
              <a:rPr lang="th-TH" sz="2800" b="0" dirty="0"/>
              <a:t>คือการกำหนดรูปภาพ </a:t>
            </a:r>
            <a:endParaRPr lang="en-US" sz="2800" b="0" dirty="0"/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en-US" sz="2800" b="0" dirty="0" err="1"/>
              <a:t>bgproperties</a:t>
            </a:r>
            <a:r>
              <a:rPr lang="en-US" sz="2800" b="0" dirty="0"/>
              <a:t> fixed </a:t>
            </a:r>
            <a:r>
              <a:rPr lang="th-TH" sz="2800" b="0" dirty="0"/>
              <a:t>	</a:t>
            </a:r>
            <a:r>
              <a:rPr lang="th-TH" sz="2800" b="0" dirty="0" smtClean="0"/>
              <a:t>	คือ</a:t>
            </a:r>
            <a:r>
              <a:rPr lang="th-TH" sz="2800" b="0" dirty="0"/>
              <a:t>การกำหนดให้รูปภาพคงที่ </a:t>
            </a:r>
            <a:endParaRPr lang="en-US" sz="2800" b="0" dirty="0"/>
          </a:p>
          <a:p>
            <a:pPr>
              <a:buFont typeface="Arial" panose="020B0604020202020204" pitchFamily="34" charset="0"/>
              <a:buChar char="•"/>
              <a:defRPr/>
            </a:pPr>
            <a:endParaRPr lang="en-US" b="0" dirty="0"/>
          </a:p>
          <a:p>
            <a:pPr marL="0" indent="0">
              <a:buFont typeface="Wingdings" pitchFamily="2" charset="2"/>
              <a:buNone/>
              <a:defRPr/>
            </a:pPr>
            <a:endParaRPr lang="th-TH" u="sng" dirty="0" smtClean="0">
              <a:solidFill>
                <a:srgbClr val="FF0000"/>
              </a:solidFill>
            </a:endParaRPr>
          </a:p>
        </p:txBody>
      </p:sp>
      <p:sp>
        <p:nvSpPr>
          <p:cNvPr id="2" name="พับมุม 1"/>
          <p:cNvSpPr/>
          <p:nvPr/>
        </p:nvSpPr>
        <p:spPr bwMode="auto">
          <a:xfrm>
            <a:off x="688975" y="2438400"/>
            <a:ext cx="7845425" cy="533400"/>
          </a:xfrm>
          <a:prstGeom prst="foldedCorner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 eaLnBrk="1" latinLnBrk="1" hangingPunct="1">
              <a:defRPr/>
            </a:pPr>
            <a:r>
              <a:rPr lang="en-US" sz="2400" b="0" dirty="0"/>
              <a:t>&lt;body background="</a:t>
            </a:r>
            <a:r>
              <a:rPr lang="th-TH" sz="2400" b="0" dirty="0"/>
              <a:t>ชื่อรูปภาพที่มีนามสกุลเป็น .</a:t>
            </a:r>
            <a:r>
              <a:rPr lang="en-US" sz="2400" b="0" dirty="0"/>
              <a:t>gif </a:t>
            </a:r>
            <a:r>
              <a:rPr lang="th-TH" sz="2400" b="0" dirty="0"/>
              <a:t>หรือ .</a:t>
            </a:r>
            <a:r>
              <a:rPr lang="en-US" sz="2400" b="0" dirty="0"/>
              <a:t>jpg" </a:t>
            </a:r>
            <a:r>
              <a:rPr lang="en-US" sz="2400" b="0" dirty="0" err="1"/>
              <a:t>bgproperties</a:t>
            </a:r>
            <a:r>
              <a:rPr lang="en-US" sz="2400" b="0" dirty="0"/>
              <a:t>=fixed&gt;</a:t>
            </a:r>
            <a:endParaRPr kumimoji="1" lang="th-TH" sz="2400" b="0" dirty="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5647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80" name="Title 9"/>
          <p:cNvSpPr>
            <a:spLocks noGrp="1"/>
          </p:cNvSpPr>
          <p:nvPr>
            <p:ph type="title"/>
          </p:nvPr>
        </p:nvSpPr>
        <p:spPr>
          <a:xfrm>
            <a:off x="563563" y="304800"/>
            <a:ext cx="7970837" cy="692150"/>
          </a:xfrm>
        </p:spPr>
        <p:txBody>
          <a:bodyPr/>
          <a:lstStyle/>
          <a:p>
            <a:r>
              <a:rPr lang="en-US" altLang="th-TH" sz="4000" dirty="0" smtClean="0">
                <a:solidFill>
                  <a:schemeClr val="accent4">
                    <a:lumMod val="75000"/>
                  </a:schemeClr>
                </a:solidFill>
              </a:rPr>
              <a:t>4. </a:t>
            </a:r>
            <a:r>
              <a:rPr lang="th-TH" altLang="th-TH" sz="4000" dirty="0" smtClean="0">
                <a:solidFill>
                  <a:schemeClr val="accent4">
                    <a:lumMod val="75000"/>
                  </a:schemeClr>
                </a:solidFill>
              </a:rPr>
              <a:t>คำสั่งการเชื่อมโยงลิงค์ (</a:t>
            </a:r>
            <a:r>
              <a:rPr lang="en-US" altLang="th-TH" sz="4000" dirty="0" smtClean="0">
                <a:solidFill>
                  <a:schemeClr val="accent4">
                    <a:lumMod val="75000"/>
                  </a:schemeClr>
                </a:solidFill>
              </a:rPr>
              <a:t>Links</a:t>
            </a:r>
            <a:r>
              <a:rPr lang="th-TH" altLang="th-TH" sz="4000" dirty="0" smtClean="0">
                <a:solidFill>
                  <a:schemeClr val="accent4">
                    <a:lumMod val="75000"/>
                  </a:schemeClr>
                </a:solidFill>
              </a:rPr>
              <a:t>)</a:t>
            </a:r>
            <a:endParaRPr lang="en-US" altLang="th-TH" sz="4000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0" y="6477000"/>
            <a:ext cx="3200400" cy="2667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latinLnBrk="1" hangingPunct="1">
              <a:defRPr/>
            </a:pPr>
            <a:r>
              <a:rPr lang="en-US" sz="1100" b="0" dirty="0">
                <a:solidFill>
                  <a:schemeClr val="bg1"/>
                </a:solidFill>
                <a:latin typeface="Freesia News" pitchFamily="34" charset="-34"/>
                <a:cs typeface="Freesia News" pitchFamily="34" charset="-34"/>
              </a:rPr>
              <a:t>Webpage Design and Programming Workshop</a:t>
            </a:r>
            <a:endParaRPr kumimoji="1" lang="en-US" sz="1100" b="0" dirty="0">
              <a:solidFill>
                <a:schemeClr val="bg1"/>
              </a:solidFill>
              <a:latin typeface="굴림" pitchFamily="50" charset="-127"/>
            </a:endParaRPr>
          </a:p>
        </p:txBody>
      </p:sp>
      <p:pic>
        <p:nvPicPr>
          <p:cNvPr id="54279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4353" r="82639" b="29266"/>
          <a:stretch>
            <a:fillRect/>
          </a:stretch>
        </p:blipFill>
        <p:spPr bwMode="auto">
          <a:xfrm>
            <a:off x="8001000" y="0"/>
            <a:ext cx="1066800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ontent Placeholder 10"/>
          <p:cNvSpPr txBox="1">
            <a:spLocks/>
          </p:cNvSpPr>
          <p:nvPr/>
        </p:nvSpPr>
        <p:spPr bwMode="auto">
          <a:xfrm>
            <a:off x="611188" y="1219200"/>
            <a:ext cx="80772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u"/>
              <a:defRPr kumimoji="1" sz="2800">
                <a:solidFill>
                  <a:schemeClr val="tx2"/>
                </a:solidFill>
                <a:latin typeface="+mn-lt"/>
                <a:ea typeface="Gulim" pitchFamily="34" charset="-127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400">
                <a:solidFill>
                  <a:srgbClr val="000000"/>
                </a:solidFill>
                <a:latin typeface="+mn-lt"/>
                <a:ea typeface="Gulim" pitchFamily="34" charset="-127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kumimoji="1" sz="2400">
                <a:solidFill>
                  <a:srgbClr val="000000"/>
                </a:solidFill>
                <a:latin typeface="+mn-lt"/>
                <a:ea typeface="Gulim" pitchFamily="34" charset="-127"/>
              </a:defRPr>
            </a:lvl3pPr>
            <a:lvl4pPr marL="15621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400">
                <a:solidFill>
                  <a:srgbClr val="000000"/>
                </a:solidFill>
                <a:latin typeface="+mn-lt"/>
                <a:ea typeface="Gulim" pitchFamily="34" charset="-127"/>
              </a:defRPr>
            </a:lvl4pPr>
            <a:lvl5pPr marL="1981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kumimoji="1" sz="2400">
                <a:solidFill>
                  <a:srgbClr val="000000"/>
                </a:solidFill>
                <a:latin typeface="+mn-lt"/>
                <a:ea typeface="Gulim" pitchFamily="34" charset="-127"/>
              </a:defRPr>
            </a:lvl5pPr>
            <a:lvl6pPr marL="24384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kumimoji="1" sz="2400">
                <a:solidFill>
                  <a:srgbClr val="000000"/>
                </a:solidFill>
                <a:latin typeface="+mn-lt"/>
                <a:ea typeface="+mn-ea"/>
              </a:defRPr>
            </a:lvl6pPr>
            <a:lvl7pPr marL="28956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kumimoji="1" sz="2400">
                <a:solidFill>
                  <a:srgbClr val="000000"/>
                </a:solidFill>
                <a:latin typeface="+mn-lt"/>
                <a:ea typeface="+mn-ea"/>
              </a:defRPr>
            </a:lvl7pPr>
            <a:lvl8pPr marL="33528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kumimoji="1" sz="2400">
                <a:solidFill>
                  <a:srgbClr val="000000"/>
                </a:solidFill>
                <a:latin typeface="+mn-lt"/>
                <a:ea typeface="+mn-ea"/>
              </a:defRPr>
            </a:lvl8pPr>
            <a:lvl9pPr marL="3810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kumimoji="1" sz="24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buFont typeface="Arial" panose="020B0604020202020204" pitchFamily="34" charset="0"/>
              <a:buChar char="•"/>
              <a:defRPr/>
            </a:pPr>
            <a:r>
              <a:rPr lang="th-TH" dirty="0"/>
              <a:t>การลิงค์ภายในเว็บ</a:t>
            </a:r>
            <a:r>
              <a:rPr lang="th-TH" dirty="0" err="1"/>
              <a:t>เพจ</a:t>
            </a:r>
            <a:r>
              <a:rPr lang="th-TH" dirty="0" smtClean="0"/>
              <a:t>เดียวกัน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th-TH" dirty="0" smtClean="0"/>
          </a:p>
          <a:p>
            <a:pPr>
              <a:buFont typeface="Arial" panose="020B0604020202020204" pitchFamily="34" charset="0"/>
              <a:buChar char="•"/>
              <a:defRPr/>
            </a:pPr>
            <a:endParaRPr lang="th-TH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th-TH" dirty="0"/>
              <a:t>การเชื่อมโยงนอก</a:t>
            </a:r>
            <a:r>
              <a:rPr lang="th-TH" dirty="0" smtClean="0"/>
              <a:t>เว็บไซต์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th-TH" dirty="0"/>
          </a:p>
          <a:p>
            <a:pPr>
              <a:buFont typeface="Arial" panose="020B0604020202020204" pitchFamily="34" charset="0"/>
              <a:buChar char="•"/>
              <a:defRPr/>
            </a:pPr>
            <a:endParaRPr lang="th-TH" dirty="0" smtClean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th-TH" dirty="0"/>
              <a:t>การเชื่อมโยงแบบอีเมล์ </a:t>
            </a:r>
            <a:endParaRPr lang="th-TH" dirty="0" smtClean="0"/>
          </a:p>
          <a:p>
            <a:pPr>
              <a:buFont typeface="Arial" panose="020B0604020202020204" pitchFamily="34" charset="0"/>
              <a:buChar char="•"/>
              <a:defRPr/>
            </a:pPr>
            <a:endParaRPr lang="en-US" b="0" dirty="0"/>
          </a:p>
          <a:p>
            <a:pPr marL="0" indent="0">
              <a:buFont typeface="Wingdings" pitchFamily="2" charset="2"/>
              <a:buNone/>
              <a:defRPr/>
            </a:pPr>
            <a:endParaRPr lang="th-TH" u="sng" dirty="0" smtClean="0">
              <a:solidFill>
                <a:srgbClr val="FF0000"/>
              </a:solidFill>
            </a:endParaRPr>
          </a:p>
        </p:txBody>
      </p:sp>
      <p:sp>
        <p:nvSpPr>
          <p:cNvPr id="10" name="พับมุม 9"/>
          <p:cNvSpPr/>
          <p:nvPr/>
        </p:nvSpPr>
        <p:spPr bwMode="auto">
          <a:xfrm>
            <a:off x="1066800" y="1752600"/>
            <a:ext cx="7239000" cy="533400"/>
          </a:xfrm>
          <a:prstGeom prst="foldedCorner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b="0" dirty="0"/>
              <a:t>&lt;A HREF="table.html" &gt;</a:t>
            </a:r>
            <a:r>
              <a:rPr lang="th-TH" b="0" dirty="0"/>
              <a:t>................</a:t>
            </a:r>
            <a:r>
              <a:rPr lang="en-US" b="0" dirty="0"/>
              <a:t>&lt;/A&gt;</a:t>
            </a:r>
          </a:p>
        </p:txBody>
      </p:sp>
      <p:sp>
        <p:nvSpPr>
          <p:cNvPr id="11" name="พับมุม 10"/>
          <p:cNvSpPr/>
          <p:nvPr/>
        </p:nvSpPr>
        <p:spPr bwMode="auto">
          <a:xfrm>
            <a:off x="1066800" y="3238500"/>
            <a:ext cx="7239000" cy="533400"/>
          </a:xfrm>
          <a:prstGeom prst="foldedCorner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b="0" dirty="0"/>
              <a:t>&lt;a </a:t>
            </a:r>
            <a:r>
              <a:rPr lang="en-US" b="0" dirty="0" err="1"/>
              <a:t>href</a:t>
            </a:r>
            <a:r>
              <a:rPr lang="en-US" b="0" dirty="0"/>
              <a:t>="http://URL</a:t>
            </a:r>
            <a:r>
              <a:rPr lang="th-TH" b="0" dirty="0"/>
              <a:t>ที่ต้องการจะเชื่อมโยงไป"</a:t>
            </a:r>
            <a:r>
              <a:rPr lang="en-US" b="0" dirty="0"/>
              <a:t>&gt;</a:t>
            </a:r>
            <a:r>
              <a:rPr lang="th-TH" b="0" dirty="0"/>
              <a:t>.................</a:t>
            </a:r>
            <a:r>
              <a:rPr lang="en-US" b="0" dirty="0"/>
              <a:t>&lt;/a&gt;</a:t>
            </a:r>
          </a:p>
        </p:txBody>
      </p:sp>
      <p:sp>
        <p:nvSpPr>
          <p:cNvPr id="12" name="พับมุม 11"/>
          <p:cNvSpPr/>
          <p:nvPr/>
        </p:nvSpPr>
        <p:spPr bwMode="auto">
          <a:xfrm>
            <a:off x="1041400" y="4800600"/>
            <a:ext cx="7264400" cy="533400"/>
          </a:xfrm>
          <a:prstGeom prst="foldedCorner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b="0" dirty="0"/>
              <a:t>&lt;a </a:t>
            </a:r>
            <a:r>
              <a:rPr lang="en-US" b="0" dirty="0" err="1"/>
              <a:t>href</a:t>
            </a:r>
            <a:r>
              <a:rPr lang="en-US" b="0" dirty="0"/>
              <a:t> = “mailto:</a:t>
            </a:r>
            <a:r>
              <a:rPr lang="th-TH" b="0" dirty="0"/>
              <a:t>ชื่อ </a:t>
            </a:r>
            <a:r>
              <a:rPr lang="en-US" b="0" dirty="0"/>
              <a:t>E-mail address</a:t>
            </a:r>
            <a:r>
              <a:rPr lang="th-TH" b="0" dirty="0"/>
              <a:t>”</a:t>
            </a:r>
            <a:r>
              <a:rPr lang="en-US" b="0" dirty="0"/>
              <a:t>&gt;</a:t>
            </a:r>
            <a:r>
              <a:rPr lang="th-TH" b="0" dirty="0"/>
              <a:t>................</a:t>
            </a:r>
            <a:r>
              <a:rPr lang="en-US" b="0" dirty="0"/>
              <a:t>&lt;/a&gt;</a:t>
            </a:r>
          </a:p>
          <a:p>
            <a:pPr algn="ctr">
              <a:defRPr/>
            </a:pP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77757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4" name="Title 9"/>
          <p:cNvSpPr>
            <a:spLocks noGrp="1"/>
          </p:cNvSpPr>
          <p:nvPr>
            <p:ph type="title"/>
          </p:nvPr>
        </p:nvSpPr>
        <p:spPr>
          <a:xfrm>
            <a:off x="563563" y="304800"/>
            <a:ext cx="7970837" cy="692150"/>
          </a:xfrm>
        </p:spPr>
        <p:txBody>
          <a:bodyPr/>
          <a:lstStyle/>
          <a:p>
            <a:r>
              <a:rPr lang="en-US" altLang="th-TH" sz="4000" dirty="0" smtClean="0">
                <a:solidFill>
                  <a:schemeClr val="accent4">
                    <a:lumMod val="75000"/>
                  </a:schemeClr>
                </a:solidFill>
              </a:rPr>
              <a:t>4. </a:t>
            </a:r>
            <a:r>
              <a:rPr lang="th-TH" altLang="th-TH" sz="4000" dirty="0" smtClean="0">
                <a:solidFill>
                  <a:schemeClr val="accent4">
                    <a:lumMod val="75000"/>
                  </a:schemeClr>
                </a:solidFill>
              </a:rPr>
              <a:t>คำสั่งการเชื่อมโยงลิงค์ (</a:t>
            </a:r>
            <a:r>
              <a:rPr lang="en-US" altLang="th-TH" sz="4000" dirty="0" smtClean="0">
                <a:solidFill>
                  <a:schemeClr val="accent4">
                    <a:lumMod val="75000"/>
                  </a:schemeClr>
                </a:solidFill>
              </a:rPr>
              <a:t>Links</a:t>
            </a:r>
            <a:r>
              <a:rPr lang="th-TH" altLang="th-TH" sz="4000" dirty="0" smtClean="0">
                <a:solidFill>
                  <a:schemeClr val="accent4">
                    <a:lumMod val="75000"/>
                  </a:schemeClr>
                </a:solidFill>
              </a:rPr>
              <a:t>)</a:t>
            </a:r>
            <a:endParaRPr lang="en-US" altLang="th-TH" sz="4000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0" y="6477000"/>
            <a:ext cx="3200400" cy="2667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latinLnBrk="1" hangingPunct="1">
              <a:defRPr/>
            </a:pPr>
            <a:r>
              <a:rPr lang="en-US" sz="1100" b="0" dirty="0">
                <a:solidFill>
                  <a:schemeClr val="bg1"/>
                </a:solidFill>
                <a:latin typeface="Freesia News" pitchFamily="34" charset="-34"/>
                <a:cs typeface="Freesia News" pitchFamily="34" charset="-34"/>
              </a:rPr>
              <a:t>Webpage Design and Programming Workshop</a:t>
            </a:r>
            <a:endParaRPr kumimoji="1" lang="en-US" sz="1100" b="0" dirty="0">
              <a:solidFill>
                <a:schemeClr val="bg1"/>
              </a:solidFill>
              <a:latin typeface="굴림" pitchFamily="50" charset="-127"/>
            </a:endParaRPr>
          </a:p>
        </p:txBody>
      </p:sp>
      <p:pic>
        <p:nvPicPr>
          <p:cNvPr id="55303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4353" r="82639" b="29266"/>
          <a:stretch>
            <a:fillRect/>
          </a:stretch>
        </p:blipFill>
        <p:spPr bwMode="auto">
          <a:xfrm>
            <a:off x="8001000" y="0"/>
            <a:ext cx="1066800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ontent Placeholder 10"/>
          <p:cNvSpPr txBox="1">
            <a:spLocks/>
          </p:cNvSpPr>
          <p:nvPr/>
        </p:nvSpPr>
        <p:spPr bwMode="auto">
          <a:xfrm>
            <a:off x="611188" y="1219200"/>
            <a:ext cx="80772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u"/>
              <a:defRPr kumimoji="1" sz="2800">
                <a:solidFill>
                  <a:schemeClr val="tx2"/>
                </a:solidFill>
                <a:latin typeface="+mn-lt"/>
                <a:ea typeface="Gulim" pitchFamily="34" charset="-127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400">
                <a:solidFill>
                  <a:srgbClr val="000000"/>
                </a:solidFill>
                <a:latin typeface="+mn-lt"/>
                <a:ea typeface="Gulim" pitchFamily="34" charset="-127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kumimoji="1" sz="2400">
                <a:solidFill>
                  <a:srgbClr val="000000"/>
                </a:solidFill>
                <a:latin typeface="+mn-lt"/>
                <a:ea typeface="Gulim" pitchFamily="34" charset="-127"/>
              </a:defRPr>
            </a:lvl3pPr>
            <a:lvl4pPr marL="15621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400">
                <a:solidFill>
                  <a:srgbClr val="000000"/>
                </a:solidFill>
                <a:latin typeface="+mn-lt"/>
                <a:ea typeface="Gulim" pitchFamily="34" charset="-127"/>
              </a:defRPr>
            </a:lvl4pPr>
            <a:lvl5pPr marL="1981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kumimoji="1" sz="2400">
                <a:solidFill>
                  <a:srgbClr val="000000"/>
                </a:solidFill>
                <a:latin typeface="+mn-lt"/>
                <a:ea typeface="Gulim" pitchFamily="34" charset="-127"/>
              </a:defRPr>
            </a:lvl5pPr>
            <a:lvl6pPr marL="24384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kumimoji="1" sz="2400">
                <a:solidFill>
                  <a:srgbClr val="000000"/>
                </a:solidFill>
                <a:latin typeface="+mn-lt"/>
                <a:ea typeface="+mn-ea"/>
              </a:defRPr>
            </a:lvl6pPr>
            <a:lvl7pPr marL="28956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kumimoji="1" sz="2400">
                <a:solidFill>
                  <a:srgbClr val="000000"/>
                </a:solidFill>
                <a:latin typeface="+mn-lt"/>
                <a:ea typeface="+mn-ea"/>
              </a:defRPr>
            </a:lvl7pPr>
            <a:lvl8pPr marL="33528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kumimoji="1" sz="2400">
                <a:solidFill>
                  <a:srgbClr val="000000"/>
                </a:solidFill>
                <a:latin typeface="+mn-lt"/>
                <a:ea typeface="+mn-ea"/>
              </a:defRPr>
            </a:lvl8pPr>
            <a:lvl9pPr marL="3810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kumimoji="1" sz="24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buFont typeface="Arial" panose="020B0604020202020204" pitchFamily="34" charset="0"/>
              <a:buChar char="•"/>
              <a:defRPr/>
            </a:pPr>
            <a:r>
              <a:rPr lang="th-TH" dirty="0">
                <a:solidFill>
                  <a:srgbClr val="FF0000"/>
                </a:solidFill>
              </a:rPr>
              <a:t>การเชื่อมโยงแบบ </a:t>
            </a:r>
            <a:r>
              <a:rPr lang="en-US" dirty="0">
                <a:solidFill>
                  <a:srgbClr val="FF0000"/>
                </a:solidFill>
              </a:rPr>
              <a:t>Download</a:t>
            </a:r>
            <a:endParaRPr lang="th-TH" dirty="0" smtClean="0">
              <a:solidFill>
                <a:srgbClr val="FF0000"/>
              </a:solidFill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endParaRPr lang="th-TH" dirty="0"/>
          </a:p>
          <a:p>
            <a:pPr>
              <a:buFont typeface="Arial" panose="020B0604020202020204" pitchFamily="34" charset="0"/>
              <a:buChar char="•"/>
              <a:defRPr/>
            </a:pPr>
            <a:endParaRPr lang="th-TH" dirty="0" smtClean="0"/>
          </a:p>
          <a:p>
            <a:pPr>
              <a:buFont typeface="Arial" panose="020B0604020202020204" pitchFamily="34" charset="0"/>
              <a:buChar char="•"/>
              <a:defRPr/>
            </a:pPr>
            <a:endParaRPr lang="th-TH" dirty="0"/>
          </a:p>
          <a:p>
            <a:pPr>
              <a:buFont typeface="Arial" panose="020B0604020202020204" pitchFamily="34" charset="0"/>
              <a:buChar char="•"/>
              <a:defRPr/>
            </a:pPr>
            <a:endParaRPr lang="th-TH" dirty="0" smtClean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th-TH" dirty="0">
                <a:solidFill>
                  <a:srgbClr val="FF0000"/>
                </a:solidFill>
              </a:rPr>
              <a:t>การเชื่อมโยงไฟล์ด้วยรูปภาพ </a:t>
            </a:r>
            <a:r>
              <a:rPr lang="th-TH" dirty="0" smtClean="0">
                <a:solidFill>
                  <a:srgbClr val="FF0000"/>
                </a:solidFill>
              </a:rPr>
              <a:t>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en-US" b="0" dirty="0"/>
          </a:p>
          <a:p>
            <a:pPr marL="0" indent="0">
              <a:buFont typeface="Wingdings" pitchFamily="2" charset="2"/>
              <a:buNone/>
              <a:defRPr/>
            </a:pPr>
            <a:endParaRPr lang="th-TH" u="sng" dirty="0" smtClean="0">
              <a:solidFill>
                <a:srgbClr val="FF0000"/>
              </a:solidFill>
            </a:endParaRPr>
          </a:p>
        </p:txBody>
      </p:sp>
      <p:sp>
        <p:nvSpPr>
          <p:cNvPr id="10" name="พับมุม 9"/>
          <p:cNvSpPr/>
          <p:nvPr/>
        </p:nvSpPr>
        <p:spPr bwMode="auto">
          <a:xfrm>
            <a:off x="1066800" y="1752600"/>
            <a:ext cx="7239000" cy="1676400"/>
          </a:xfrm>
          <a:prstGeom prst="foldedCorner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US" sz="2400" b="0" dirty="0"/>
              <a:t>&lt;a </a:t>
            </a:r>
            <a:r>
              <a:rPr lang="en-US" sz="2400" b="0" dirty="0" err="1"/>
              <a:t>href</a:t>
            </a:r>
            <a:r>
              <a:rPr lang="en-US" sz="2400" b="0" dirty="0"/>
              <a:t>=“URL/filename.ppt”&gt;</a:t>
            </a:r>
            <a:r>
              <a:rPr lang="th-TH" sz="2400" b="0" dirty="0"/>
              <a:t>ไฟล์เอกสารนำเสนอ เรื่อง....</a:t>
            </a:r>
            <a:r>
              <a:rPr lang="en-US" sz="2400" b="0" dirty="0"/>
              <a:t>&lt;/a&gt;</a:t>
            </a:r>
          </a:p>
          <a:p>
            <a:pPr>
              <a:defRPr/>
            </a:pPr>
            <a:r>
              <a:rPr lang="en-US" sz="2400" b="0" dirty="0"/>
              <a:t>&lt;a </a:t>
            </a:r>
            <a:r>
              <a:rPr lang="en-US" sz="2400" b="0" dirty="0" err="1"/>
              <a:t>href</a:t>
            </a:r>
            <a:r>
              <a:rPr lang="en-US" sz="2400" b="0" dirty="0"/>
              <a:t>=“URL/filename.doc”&gt;</a:t>
            </a:r>
            <a:r>
              <a:rPr lang="th-TH" sz="2400" b="0" dirty="0"/>
              <a:t>ไฟล์เอกสารนำเสนอ เรื่อง....</a:t>
            </a:r>
            <a:r>
              <a:rPr lang="en-US" sz="2400" b="0" dirty="0"/>
              <a:t>&lt;/a&gt;</a:t>
            </a:r>
          </a:p>
          <a:p>
            <a:pPr>
              <a:defRPr/>
            </a:pPr>
            <a:r>
              <a:rPr lang="en-US" sz="2400" b="0" dirty="0"/>
              <a:t>&lt;a </a:t>
            </a:r>
            <a:r>
              <a:rPr lang="en-US" sz="2400" b="0" dirty="0" err="1"/>
              <a:t>href</a:t>
            </a:r>
            <a:r>
              <a:rPr lang="en-US" sz="2400" b="0" dirty="0"/>
              <a:t>=“URL/filename.xls”&gt;</a:t>
            </a:r>
            <a:r>
              <a:rPr lang="th-TH" sz="2400" b="0" dirty="0"/>
              <a:t>ไฟล์เอกสารนำเสนอ เรื่อง....</a:t>
            </a:r>
            <a:r>
              <a:rPr lang="en-US" sz="2400" b="0" dirty="0"/>
              <a:t>&lt;/a&gt;</a:t>
            </a:r>
          </a:p>
          <a:p>
            <a:pPr>
              <a:defRPr/>
            </a:pPr>
            <a:r>
              <a:rPr lang="en-US" sz="2400" b="0" dirty="0"/>
              <a:t>&lt;a </a:t>
            </a:r>
            <a:r>
              <a:rPr lang="en-US" sz="2400" b="0" dirty="0" err="1"/>
              <a:t>href</a:t>
            </a:r>
            <a:r>
              <a:rPr lang="en-US" sz="2400" b="0" dirty="0"/>
              <a:t>=“URL/filename.pdf”&gt;</a:t>
            </a:r>
            <a:r>
              <a:rPr lang="th-TH" sz="2400" b="0" dirty="0"/>
              <a:t>ไฟล์เอกสารนำเสนอ เรื่อง....</a:t>
            </a:r>
            <a:r>
              <a:rPr lang="en-US" sz="2400" b="0" dirty="0"/>
              <a:t>&lt;/a&gt;</a:t>
            </a:r>
          </a:p>
        </p:txBody>
      </p:sp>
      <p:sp>
        <p:nvSpPr>
          <p:cNvPr id="11" name="พับมุม 10"/>
          <p:cNvSpPr/>
          <p:nvPr/>
        </p:nvSpPr>
        <p:spPr bwMode="auto">
          <a:xfrm>
            <a:off x="1066800" y="4343400"/>
            <a:ext cx="7239000" cy="1066800"/>
          </a:xfrm>
          <a:prstGeom prst="foldedCorner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US" sz="2400" b="0" dirty="0"/>
              <a:t>&lt;a </a:t>
            </a:r>
            <a:r>
              <a:rPr lang="en-US" sz="2400" b="0" dirty="0" err="1"/>
              <a:t>href</a:t>
            </a:r>
            <a:r>
              <a:rPr lang="en-US" sz="2400" b="0" dirty="0"/>
              <a:t>="</a:t>
            </a:r>
            <a:r>
              <a:rPr lang="th-TH" sz="2400" b="0" dirty="0"/>
              <a:t>ไฟล์ที่มีนามสกุล .</a:t>
            </a:r>
            <a:r>
              <a:rPr lang="en-US" sz="2400" b="0" dirty="0"/>
              <a:t>html"&gt;</a:t>
            </a:r>
          </a:p>
          <a:p>
            <a:pPr>
              <a:defRPr/>
            </a:pPr>
            <a:r>
              <a:rPr lang="en-US" sz="2400" b="0" dirty="0"/>
              <a:t>&lt;</a:t>
            </a:r>
            <a:r>
              <a:rPr lang="en-US" sz="2400" b="0" dirty="0" err="1"/>
              <a:t>imgsre</a:t>
            </a:r>
            <a:r>
              <a:rPr lang="en-US" sz="2400" b="0" dirty="0"/>
              <a:t>="</a:t>
            </a:r>
            <a:r>
              <a:rPr lang="th-TH" sz="2400" b="0" dirty="0"/>
              <a:t>ชื่อไฟล์รูปภาพ .</a:t>
            </a:r>
            <a:r>
              <a:rPr lang="en-US" sz="2400" b="0" dirty="0"/>
              <a:t>gif </a:t>
            </a:r>
            <a:r>
              <a:rPr lang="th-TH" sz="2400" b="0" dirty="0"/>
              <a:t>หรือ .</a:t>
            </a:r>
            <a:r>
              <a:rPr lang="en-US" sz="2400" b="0" dirty="0"/>
              <a:t>jpg" alt="</a:t>
            </a:r>
            <a:r>
              <a:rPr lang="th-TH" sz="2400" b="0" dirty="0"/>
              <a:t>การเชื่อมโยงโดยรูปภาพ"</a:t>
            </a:r>
            <a:r>
              <a:rPr lang="en-US" sz="2400" b="0" dirty="0"/>
              <a:t>&gt;&lt;/a&gt;</a:t>
            </a:r>
          </a:p>
        </p:txBody>
      </p:sp>
    </p:spTree>
    <p:extLst>
      <p:ext uri="{BB962C8B-B14F-4D97-AF65-F5344CB8AC3E}">
        <p14:creationId xmlns:p14="http://schemas.microsoft.com/office/powerpoint/2010/main" val="406139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8" name="Title 9"/>
          <p:cNvSpPr>
            <a:spLocks noGrp="1"/>
          </p:cNvSpPr>
          <p:nvPr>
            <p:ph type="title"/>
          </p:nvPr>
        </p:nvSpPr>
        <p:spPr>
          <a:xfrm>
            <a:off x="563563" y="304800"/>
            <a:ext cx="7970837" cy="692150"/>
          </a:xfrm>
        </p:spPr>
        <p:txBody>
          <a:bodyPr/>
          <a:lstStyle/>
          <a:p>
            <a:r>
              <a:rPr lang="en-US" altLang="th-TH" sz="4000" dirty="0" smtClean="0">
                <a:solidFill>
                  <a:schemeClr val="accent4">
                    <a:lumMod val="75000"/>
                  </a:schemeClr>
                </a:solidFill>
              </a:rPr>
              <a:t>5. </a:t>
            </a:r>
            <a:r>
              <a:rPr lang="th-TH" altLang="th-TH" sz="4000" dirty="0" smtClean="0">
                <a:solidFill>
                  <a:schemeClr val="accent4">
                    <a:lumMod val="75000"/>
                  </a:schemeClr>
                </a:solidFill>
              </a:rPr>
              <a:t>การสร้างตาราง</a:t>
            </a:r>
            <a:endParaRPr lang="en-US" altLang="th-TH" sz="4000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0" y="6477000"/>
            <a:ext cx="3200400" cy="2667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latinLnBrk="1" hangingPunct="1">
              <a:defRPr/>
            </a:pPr>
            <a:r>
              <a:rPr lang="en-US" sz="1100" b="0" dirty="0">
                <a:solidFill>
                  <a:schemeClr val="bg1"/>
                </a:solidFill>
                <a:latin typeface="Freesia News" pitchFamily="34" charset="-34"/>
                <a:cs typeface="Freesia News" pitchFamily="34" charset="-34"/>
              </a:rPr>
              <a:t>Webpage Design and Programming Workshop</a:t>
            </a:r>
            <a:endParaRPr kumimoji="1" lang="en-US" sz="1100" b="0" dirty="0">
              <a:solidFill>
                <a:schemeClr val="bg1"/>
              </a:solidFill>
              <a:latin typeface="굴림" pitchFamily="50" charset="-127"/>
            </a:endParaRPr>
          </a:p>
        </p:txBody>
      </p:sp>
      <p:pic>
        <p:nvPicPr>
          <p:cNvPr id="5632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4353" r="82639" b="29266"/>
          <a:stretch>
            <a:fillRect/>
          </a:stretch>
        </p:blipFill>
        <p:spPr bwMode="auto">
          <a:xfrm>
            <a:off x="8001000" y="0"/>
            <a:ext cx="1066800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ontent Placeholder 10"/>
          <p:cNvSpPr txBox="1">
            <a:spLocks/>
          </p:cNvSpPr>
          <p:nvPr/>
        </p:nvSpPr>
        <p:spPr bwMode="auto">
          <a:xfrm>
            <a:off x="611188" y="1219200"/>
            <a:ext cx="80772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u"/>
              <a:defRPr kumimoji="1" sz="2800">
                <a:solidFill>
                  <a:schemeClr val="tx2"/>
                </a:solidFill>
                <a:latin typeface="+mn-lt"/>
                <a:ea typeface="Gulim" pitchFamily="34" charset="-127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400">
                <a:solidFill>
                  <a:srgbClr val="000000"/>
                </a:solidFill>
                <a:latin typeface="+mn-lt"/>
                <a:ea typeface="Gulim" pitchFamily="34" charset="-127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kumimoji="1" sz="2400">
                <a:solidFill>
                  <a:srgbClr val="000000"/>
                </a:solidFill>
                <a:latin typeface="+mn-lt"/>
                <a:ea typeface="Gulim" pitchFamily="34" charset="-127"/>
              </a:defRPr>
            </a:lvl3pPr>
            <a:lvl4pPr marL="15621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400">
                <a:solidFill>
                  <a:srgbClr val="000000"/>
                </a:solidFill>
                <a:latin typeface="+mn-lt"/>
                <a:ea typeface="Gulim" pitchFamily="34" charset="-127"/>
              </a:defRPr>
            </a:lvl4pPr>
            <a:lvl5pPr marL="1981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kumimoji="1" sz="2400">
                <a:solidFill>
                  <a:srgbClr val="000000"/>
                </a:solidFill>
                <a:latin typeface="+mn-lt"/>
                <a:ea typeface="Gulim" pitchFamily="34" charset="-127"/>
              </a:defRPr>
            </a:lvl5pPr>
            <a:lvl6pPr marL="24384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kumimoji="1" sz="2400">
                <a:solidFill>
                  <a:srgbClr val="000000"/>
                </a:solidFill>
                <a:latin typeface="+mn-lt"/>
                <a:ea typeface="+mn-ea"/>
              </a:defRPr>
            </a:lvl6pPr>
            <a:lvl7pPr marL="28956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kumimoji="1" sz="2400">
                <a:solidFill>
                  <a:srgbClr val="000000"/>
                </a:solidFill>
                <a:latin typeface="+mn-lt"/>
                <a:ea typeface="+mn-ea"/>
              </a:defRPr>
            </a:lvl7pPr>
            <a:lvl8pPr marL="33528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kumimoji="1" sz="2400">
                <a:solidFill>
                  <a:srgbClr val="000000"/>
                </a:solidFill>
                <a:latin typeface="+mn-lt"/>
                <a:ea typeface="+mn-ea"/>
              </a:defRPr>
            </a:lvl8pPr>
            <a:lvl9pPr marL="3810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kumimoji="1" sz="24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buFont typeface="Arial" panose="020B0604020202020204" pitchFamily="34" charset="0"/>
              <a:buChar char="•"/>
              <a:defRPr/>
            </a:pPr>
            <a:r>
              <a:rPr lang="th-TH" dirty="0" smtClean="0">
                <a:solidFill>
                  <a:srgbClr val="FF0000"/>
                </a:solidFill>
              </a:rPr>
              <a:t>โครงสร้างของตาราง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th-TH" dirty="0"/>
          </a:p>
          <a:p>
            <a:pPr>
              <a:buFont typeface="Arial" panose="020B0604020202020204" pitchFamily="34" charset="0"/>
              <a:buChar char="•"/>
              <a:defRPr/>
            </a:pPr>
            <a:endParaRPr lang="th-TH" dirty="0" smtClean="0"/>
          </a:p>
          <a:p>
            <a:pPr>
              <a:buFont typeface="Arial" panose="020B0604020202020204" pitchFamily="34" charset="0"/>
              <a:buChar char="•"/>
              <a:defRPr/>
            </a:pPr>
            <a:endParaRPr lang="th-TH" dirty="0"/>
          </a:p>
          <a:p>
            <a:pPr>
              <a:buFont typeface="Arial" panose="020B0604020202020204" pitchFamily="34" charset="0"/>
              <a:buChar char="•"/>
              <a:defRPr/>
            </a:pPr>
            <a:endParaRPr lang="th-TH" dirty="0" smtClean="0"/>
          </a:p>
          <a:p>
            <a:pPr>
              <a:buFont typeface="Arial" panose="020B0604020202020204" pitchFamily="34" charset="0"/>
              <a:buChar char="•"/>
              <a:defRPr/>
            </a:pPr>
            <a:endParaRPr lang="en-US" b="0" dirty="0"/>
          </a:p>
          <a:p>
            <a:pPr marL="0" indent="0">
              <a:buFont typeface="Wingdings" pitchFamily="2" charset="2"/>
              <a:buNone/>
              <a:defRPr/>
            </a:pPr>
            <a:endParaRPr lang="th-TH" u="sng" dirty="0" smtClean="0">
              <a:solidFill>
                <a:srgbClr val="FF0000"/>
              </a:solidFill>
            </a:endParaRPr>
          </a:p>
        </p:txBody>
      </p:sp>
      <p:graphicFrame>
        <p:nvGraphicFramePr>
          <p:cNvPr id="2" name="ตาราง 1"/>
          <p:cNvGraphicFramePr>
            <a:graphicFrameLocks noGrp="1"/>
          </p:cNvGraphicFramePr>
          <p:nvPr/>
        </p:nvGraphicFramePr>
        <p:xfrm>
          <a:off x="762000" y="1828800"/>
          <a:ext cx="7772400" cy="2524128"/>
        </p:xfrm>
        <a:graphic>
          <a:graphicData uri="http://schemas.openxmlformats.org/drawingml/2006/table">
            <a:tbl>
              <a:tblPr firstRow="1" firstCol="1" bandRow="1">
                <a:tableStyleId>{1FECB4D8-DB02-4DC6-A0A2-4F2EBAE1DC90}</a:tableStyleId>
              </a:tblPr>
              <a:tblGrid>
                <a:gridCol w="2696547"/>
                <a:gridCol w="5075853"/>
              </a:tblGrid>
              <a:tr h="4206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Tag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</a:rPr>
                        <a:t>คำอธิบาย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  <a:tr h="4206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</a:rPr>
                        <a:t>&lt;TABLE&gt; ... &lt;/TABLE&gt;</a:t>
                      </a:r>
                      <a:endParaRPr lang="en-US" sz="2400" b="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</a:rPr>
                        <a:t>คำสั่งในการสร้างตาราง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  <a:tr h="4206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</a:rPr>
                        <a:t>&lt;CAPTION&gt; ... &lt;/CAPTION&gt;</a:t>
                      </a:r>
                      <a:endParaRPr lang="en-US" sz="2400" b="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</a:rPr>
                        <a:t>คำสั่งในการกำหนดข้อความกำกับตาราง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  <a:tr h="4206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</a:rPr>
                        <a:t>&lt;TR&gt; ... &lt;/TR&gt;</a:t>
                      </a:r>
                      <a:endParaRPr lang="en-US" sz="2400" b="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</a:rPr>
                        <a:t>คำสั่งในการกำหนดแถวของตาราง </a:t>
                      </a:r>
                      <a:r>
                        <a:rPr lang="en-US" sz="2400" dirty="0">
                          <a:effectLst/>
                        </a:rPr>
                        <a:t>1 </a:t>
                      </a:r>
                      <a:r>
                        <a:rPr lang="th-TH" sz="2400" dirty="0">
                          <a:effectLst/>
                        </a:rPr>
                        <a:t>แถว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  <a:tr h="4206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</a:rPr>
                        <a:t>&lt;TH&gt; ... &lt;/TH&gt;</a:t>
                      </a:r>
                      <a:endParaRPr lang="en-US" sz="2400" b="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</a:rPr>
                        <a:t>คำสั่งในการกำหนดส่วนหัวของตารางแถวแรก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  <a:tr h="4206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</a:rPr>
                        <a:t>&lt;TD&gt; ... &lt;/TD&gt;</a:t>
                      </a:r>
                      <a:endParaRPr lang="en-US" sz="2400" b="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</a:rPr>
                        <a:t>คำสั่งในการกำหนดส่วนของข้อมูลในแถว หรือทำคอลัมน์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453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2" name="Title 9"/>
          <p:cNvSpPr>
            <a:spLocks noGrp="1"/>
          </p:cNvSpPr>
          <p:nvPr>
            <p:ph type="title"/>
          </p:nvPr>
        </p:nvSpPr>
        <p:spPr>
          <a:xfrm>
            <a:off x="563563" y="304800"/>
            <a:ext cx="7970837" cy="692150"/>
          </a:xfrm>
        </p:spPr>
        <p:txBody>
          <a:bodyPr/>
          <a:lstStyle/>
          <a:p>
            <a:r>
              <a:rPr lang="en-US" altLang="th-TH" sz="4000" dirty="0" smtClean="0">
                <a:solidFill>
                  <a:schemeClr val="accent4">
                    <a:lumMod val="75000"/>
                  </a:schemeClr>
                </a:solidFill>
              </a:rPr>
              <a:t>5. </a:t>
            </a:r>
            <a:r>
              <a:rPr lang="th-TH" altLang="th-TH" sz="4000" dirty="0" smtClean="0">
                <a:solidFill>
                  <a:schemeClr val="accent4">
                    <a:lumMod val="75000"/>
                  </a:schemeClr>
                </a:solidFill>
              </a:rPr>
              <a:t>การสร้างตาราง</a:t>
            </a:r>
            <a:endParaRPr lang="en-US" altLang="th-TH" sz="4000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0" y="6477000"/>
            <a:ext cx="3200400" cy="2667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latinLnBrk="1" hangingPunct="1">
              <a:defRPr/>
            </a:pPr>
            <a:r>
              <a:rPr lang="en-US" sz="1100" b="0" dirty="0">
                <a:solidFill>
                  <a:schemeClr val="bg1"/>
                </a:solidFill>
                <a:latin typeface="Freesia News" pitchFamily="34" charset="-34"/>
                <a:cs typeface="Freesia News" pitchFamily="34" charset="-34"/>
              </a:rPr>
              <a:t>Webpage Design and Programming Workshop</a:t>
            </a:r>
            <a:endParaRPr kumimoji="1" lang="en-US" sz="1100" b="0" dirty="0">
              <a:solidFill>
                <a:schemeClr val="bg1"/>
              </a:solidFill>
              <a:latin typeface="굴림" pitchFamily="50" charset="-127"/>
            </a:endParaRPr>
          </a:p>
        </p:txBody>
      </p:sp>
      <p:pic>
        <p:nvPicPr>
          <p:cNvPr id="57351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4353" r="82639" b="29266"/>
          <a:stretch>
            <a:fillRect/>
          </a:stretch>
        </p:blipFill>
        <p:spPr bwMode="auto">
          <a:xfrm>
            <a:off x="8001000" y="0"/>
            <a:ext cx="1066800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ontent Placeholder 10"/>
          <p:cNvSpPr txBox="1">
            <a:spLocks/>
          </p:cNvSpPr>
          <p:nvPr/>
        </p:nvSpPr>
        <p:spPr bwMode="auto">
          <a:xfrm>
            <a:off x="611188" y="1219200"/>
            <a:ext cx="80772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u"/>
              <a:defRPr kumimoji="1" sz="2800">
                <a:solidFill>
                  <a:schemeClr val="tx2"/>
                </a:solidFill>
                <a:latin typeface="+mn-lt"/>
                <a:ea typeface="Gulim" pitchFamily="34" charset="-127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400">
                <a:solidFill>
                  <a:srgbClr val="000000"/>
                </a:solidFill>
                <a:latin typeface="+mn-lt"/>
                <a:ea typeface="Gulim" pitchFamily="34" charset="-127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kumimoji="1" sz="2400">
                <a:solidFill>
                  <a:srgbClr val="000000"/>
                </a:solidFill>
                <a:latin typeface="+mn-lt"/>
                <a:ea typeface="Gulim" pitchFamily="34" charset="-127"/>
              </a:defRPr>
            </a:lvl3pPr>
            <a:lvl4pPr marL="15621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400">
                <a:solidFill>
                  <a:srgbClr val="000000"/>
                </a:solidFill>
                <a:latin typeface="+mn-lt"/>
                <a:ea typeface="Gulim" pitchFamily="34" charset="-127"/>
              </a:defRPr>
            </a:lvl4pPr>
            <a:lvl5pPr marL="1981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kumimoji="1" sz="2400">
                <a:solidFill>
                  <a:srgbClr val="000000"/>
                </a:solidFill>
                <a:latin typeface="+mn-lt"/>
                <a:ea typeface="Gulim" pitchFamily="34" charset="-127"/>
              </a:defRPr>
            </a:lvl5pPr>
            <a:lvl6pPr marL="24384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kumimoji="1" sz="2400">
                <a:solidFill>
                  <a:srgbClr val="000000"/>
                </a:solidFill>
                <a:latin typeface="+mn-lt"/>
                <a:ea typeface="+mn-ea"/>
              </a:defRPr>
            </a:lvl6pPr>
            <a:lvl7pPr marL="28956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kumimoji="1" sz="2400">
                <a:solidFill>
                  <a:srgbClr val="000000"/>
                </a:solidFill>
                <a:latin typeface="+mn-lt"/>
                <a:ea typeface="+mn-ea"/>
              </a:defRPr>
            </a:lvl7pPr>
            <a:lvl8pPr marL="33528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kumimoji="1" sz="2400">
                <a:solidFill>
                  <a:srgbClr val="000000"/>
                </a:solidFill>
                <a:latin typeface="+mn-lt"/>
                <a:ea typeface="+mn-ea"/>
              </a:defRPr>
            </a:lvl8pPr>
            <a:lvl9pPr marL="3810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kumimoji="1" sz="24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FF0000"/>
                </a:solidFill>
              </a:rPr>
              <a:t>Attributes </a:t>
            </a:r>
            <a:r>
              <a:rPr lang="th-TH" dirty="0">
                <a:solidFill>
                  <a:srgbClr val="FF0000"/>
                </a:solidFill>
              </a:rPr>
              <a:t>ในการสร้างตาราง</a:t>
            </a:r>
            <a:endParaRPr lang="en-US" dirty="0">
              <a:solidFill>
                <a:srgbClr val="FF0000"/>
              </a:solidFill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endParaRPr lang="th-TH" dirty="0"/>
          </a:p>
          <a:p>
            <a:pPr>
              <a:buFont typeface="Arial" panose="020B0604020202020204" pitchFamily="34" charset="0"/>
              <a:buChar char="•"/>
              <a:defRPr/>
            </a:pPr>
            <a:endParaRPr lang="th-TH" dirty="0" smtClean="0"/>
          </a:p>
          <a:p>
            <a:pPr>
              <a:buFont typeface="Arial" panose="020B0604020202020204" pitchFamily="34" charset="0"/>
              <a:buChar char="•"/>
              <a:defRPr/>
            </a:pPr>
            <a:endParaRPr lang="th-TH" dirty="0"/>
          </a:p>
          <a:p>
            <a:pPr>
              <a:buFont typeface="Arial" panose="020B0604020202020204" pitchFamily="34" charset="0"/>
              <a:buChar char="•"/>
              <a:defRPr/>
            </a:pPr>
            <a:endParaRPr lang="th-TH" dirty="0" smtClean="0"/>
          </a:p>
          <a:p>
            <a:pPr>
              <a:buFont typeface="Arial" panose="020B0604020202020204" pitchFamily="34" charset="0"/>
              <a:buChar char="•"/>
              <a:defRPr/>
            </a:pPr>
            <a:endParaRPr lang="en-US" b="0" dirty="0"/>
          </a:p>
          <a:p>
            <a:pPr marL="0" indent="0">
              <a:buFont typeface="Wingdings" pitchFamily="2" charset="2"/>
              <a:buNone/>
              <a:defRPr/>
            </a:pPr>
            <a:endParaRPr lang="th-TH" u="sng" dirty="0" smtClean="0">
              <a:solidFill>
                <a:srgbClr val="FF0000"/>
              </a:solidFill>
            </a:endParaRPr>
          </a:p>
        </p:txBody>
      </p:sp>
      <p:graphicFrame>
        <p:nvGraphicFramePr>
          <p:cNvPr id="3" name="ตาราง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260943"/>
              </p:ext>
            </p:extLst>
          </p:nvPr>
        </p:nvGraphicFramePr>
        <p:xfrm>
          <a:off x="762000" y="1828800"/>
          <a:ext cx="7410400" cy="4206874"/>
        </p:xfrm>
        <a:graphic>
          <a:graphicData uri="http://schemas.openxmlformats.org/drawingml/2006/table">
            <a:tbl>
              <a:tblPr firstRow="1" firstCol="1" bandRow="1">
                <a:tableStyleId>{1FECB4D8-DB02-4DC6-A0A2-4F2EBAE1DC90}</a:tableStyleId>
              </a:tblPr>
              <a:tblGrid>
                <a:gridCol w="1407724"/>
                <a:gridCol w="6002676"/>
              </a:tblGrid>
              <a:tr h="4206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Attributes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>
                          <a:effectLst/>
                        </a:rPr>
                        <a:t>คำอธิบาย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</a:tr>
              <a:tr h="16827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</a:rPr>
                        <a:t>Align</a:t>
                      </a:r>
                      <a:endParaRPr lang="en-US" sz="2400" b="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</a:rPr>
                        <a:t>กำหนดการวางตำแหน่งตางราง มี </a:t>
                      </a:r>
                      <a:r>
                        <a:rPr lang="en-US" sz="2400" dirty="0">
                          <a:effectLst/>
                        </a:rPr>
                        <a:t>3 </a:t>
                      </a:r>
                      <a:r>
                        <a:rPr lang="th-TH" sz="2400" dirty="0">
                          <a:effectLst/>
                        </a:rPr>
                        <a:t>ลักษณะ</a:t>
                      </a:r>
                      <a:r>
                        <a:rPr lang="en-US" sz="2400" dirty="0">
                          <a:effectLst/>
                        </a:rPr>
                        <a:t/>
                      </a:r>
                      <a:br>
                        <a:rPr lang="en-US" sz="2400" dirty="0">
                          <a:effectLst/>
                        </a:rPr>
                      </a:br>
                      <a:r>
                        <a:rPr lang="en-US" sz="2400" dirty="0">
                          <a:effectLst/>
                        </a:rPr>
                        <a:t>- Left </a:t>
                      </a:r>
                      <a:r>
                        <a:rPr lang="th-TH" sz="2400" dirty="0">
                          <a:effectLst/>
                        </a:rPr>
                        <a:t>กำหนดจัดวางชิดซ้าย </a:t>
                      </a:r>
                      <a:r>
                        <a:rPr lang="en-US" sz="2400" dirty="0">
                          <a:effectLst/>
                        </a:rPr>
                        <a:t>(</a:t>
                      </a:r>
                      <a:r>
                        <a:rPr lang="th-TH" sz="2400" dirty="0">
                          <a:effectLst/>
                        </a:rPr>
                        <a:t>เป็นค่า</a:t>
                      </a:r>
                      <a:r>
                        <a:rPr lang="en-US" sz="2400" dirty="0">
                          <a:effectLst/>
                        </a:rPr>
                        <a:t> default)</a:t>
                      </a:r>
                      <a:br>
                        <a:rPr lang="en-US" sz="2400" dirty="0">
                          <a:effectLst/>
                        </a:rPr>
                      </a:br>
                      <a:r>
                        <a:rPr lang="en-US" sz="2400" dirty="0">
                          <a:effectLst/>
                        </a:rPr>
                        <a:t>- Right </a:t>
                      </a:r>
                      <a:r>
                        <a:rPr lang="th-TH" sz="2400" dirty="0">
                          <a:effectLst/>
                        </a:rPr>
                        <a:t>กำหนดจัดวางชิดขวา</a:t>
                      </a:r>
                      <a:r>
                        <a:rPr lang="en-US" sz="2400" dirty="0">
                          <a:effectLst/>
                        </a:rPr>
                        <a:t/>
                      </a:r>
                      <a:br>
                        <a:rPr lang="en-US" sz="2400" dirty="0">
                          <a:effectLst/>
                        </a:rPr>
                      </a:br>
                      <a:r>
                        <a:rPr lang="en-US" sz="2400" dirty="0">
                          <a:effectLst/>
                        </a:rPr>
                        <a:t>- Center </a:t>
                      </a:r>
                      <a:r>
                        <a:rPr lang="th-TH" sz="2400" dirty="0">
                          <a:effectLst/>
                        </a:rPr>
                        <a:t>กำหนดจัดวางกึ่งกลาง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</a:tr>
              <a:tr h="4206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</a:rPr>
                        <a:t>Border</a:t>
                      </a:r>
                      <a:endParaRPr lang="en-US" sz="2400" b="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</a:rPr>
                        <a:t>กำหนดแสดงความหนาของเส้นตาราง มีหน่วยเป็น </a:t>
                      </a:r>
                      <a:r>
                        <a:rPr lang="en-US" sz="2400" dirty="0">
                          <a:effectLst/>
                        </a:rPr>
                        <a:t>Pixel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</a:tr>
              <a:tr h="4206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</a:rPr>
                        <a:t>Height</a:t>
                      </a:r>
                      <a:endParaRPr lang="en-US" sz="2400" b="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</a:rPr>
                        <a:t>กำหนดความสูงของตาราง มีหน่วยเป็น</a:t>
                      </a:r>
                      <a:r>
                        <a:rPr lang="en-US" sz="2400" dirty="0">
                          <a:effectLst/>
                        </a:rPr>
                        <a:t> Pixel </a:t>
                      </a:r>
                      <a:r>
                        <a:rPr lang="th-TH" sz="2400" dirty="0">
                          <a:effectLst/>
                        </a:rPr>
                        <a:t>และ</a:t>
                      </a:r>
                      <a:r>
                        <a:rPr lang="en-US" sz="2400" dirty="0">
                          <a:effectLst/>
                        </a:rPr>
                        <a:t> Percent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</a:tr>
              <a:tr h="4206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</a:rPr>
                        <a:t>Width</a:t>
                      </a:r>
                      <a:endParaRPr lang="en-US" sz="2400" b="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</a:rPr>
                        <a:t>กำหนดความกว้างของตาราง มีหน่วยเป็น</a:t>
                      </a:r>
                      <a:r>
                        <a:rPr lang="en-US" sz="2400" dirty="0">
                          <a:effectLst/>
                        </a:rPr>
                        <a:t> Pixel </a:t>
                      </a:r>
                      <a:r>
                        <a:rPr lang="th-TH" sz="2400" dirty="0">
                          <a:effectLst/>
                        </a:rPr>
                        <a:t>และ</a:t>
                      </a:r>
                      <a:r>
                        <a:rPr lang="en-US" sz="2400" dirty="0">
                          <a:effectLst/>
                        </a:rPr>
                        <a:t> Percent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</a:tr>
              <a:tr h="4206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 err="1">
                          <a:effectLst/>
                        </a:rPr>
                        <a:t>CellSpacing</a:t>
                      </a:r>
                      <a:endParaRPr lang="en-US" sz="2400" b="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</a:rPr>
                        <a:t>กำหนดช่องว่างระหว่างตาราง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</a:tr>
              <a:tr h="4206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 err="1">
                          <a:effectLst/>
                        </a:rPr>
                        <a:t>CellPadding</a:t>
                      </a:r>
                      <a:endParaRPr lang="en-US" sz="2400" b="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</a:rPr>
                        <a:t>กำหนดช่องว่างระหว่างบรรทัดของตาราง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397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9"/>
          <p:cNvSpPr>
            <a:spLocks noGrp="1"/>
          </p:cNvSpPr>
          <p:nvPr>
            <p:ph type="title"/>
          </p:nvPr>
        </p:nvSpPr>
        <p:spPr>
          <a:xfrm>
            <a:off x="563563" y="304800"/>
            <a:ext cx="7970837" cy="6921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th-TH" sz="54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ข้อดี-ข้อเสียภาษา </a:t>
            </a:r>
            <a:r>
              <a:rPr lang="en-US" sz="54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HTML </a:t>
            </a:r>
            <a:endParaRPr lang="en-US" sz="5400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0" y="6477000"/>
            <a:ext cx="3200400" cy="2667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latinLnBrk="1" hangingPunct="1">
              <a:defRPr/>
            </a:pPr>
            <a:r>
              <a:rPr lang="en-US" sz="1100" b="0" dirty="0">
                <a:solidFill>
                  <a:schemeClr val="bg1"/>
                </a:solidFill>
                <a:latin typeface="Freesia News" pitchFamily="34" charset="-34"/>
                <a:cs typeface="Freesia News" pitchFamily="34" charset="-34"/>
              </a:rPr>
              <a:t>Webpage Design and Programming Workshop</a:t>
            </a:r>
            <a:endParaRPr kumimoji="1" lang="en-US" sz="1100" b="0" dirty="0">
              <a:solidFill>
                <a:schemeClr val="bg1"/>
              </a:solidFill>
              <a:latin typeface="굴림" pitchFamily="50" charset="-127"/>
            </a:endParaRPr>
          </a:p>
        </p:txBody>
      </p:sp>
      <p:pic>
        <p:nvPicPr>
          <p:cNvPr id="17414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4353" r="82639" b="29266"/>
          <a:stretch>
            <a:fillRect/>
          </a:stretch>
        </p:blipFill>
        <p:spPr bwMode="auto">
          <a:xfrm>
            <a:off x="8001000" y="0"/>
            <a:ext cx="1066800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มนมุมสี่เหลี่ยมผืนผ้าด้านทแยงมุม 1"/>
          <p:cNvSpPr/>
          <p:nvPr/>
        </p:nvSpPr>
        <p:spPr bwMode="auto">
          <a:xfrm>
            <a:off x="838200" y="1560513"/>
            <a:ext cx="7608888" cy="2020887"/>
          </a:xfrm>
          <a:prstGeom prst="round2Diag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latinLnBrk="1" hangingPunct="1">
              <a:defRPr/>
            </a:pPr>
            <a:r>
              <a:rPr lang="th-TH" sz="2800" u="sng" dirty="0">
                <a:solidFill>
                  <a:schemeClr val="tx1"/>
                </a:solidFill>
              </a:rPr>
              <a:t>ข้อดี</a:t>
            </a:r>
          </a:p>
          <a:p>
            <a:pPr eaLnBrk="1" latinLnBrk="1" hangingPunct="1">
              <a:defRPr/>
            </a:pPr>
            <a:r>
              <a:rPr lang="th-TH" sz="2800" b="0" dirty="0">
                <a:solidFill>
                  <a:schemeClr val="tx1"/>
                </a:solidFill>
              </a:rPr>
              <a:t>สามารถใช้ได้กับเครื่องคอมพิวเตอร์และระบบปฏิบัติการได้หลากหลายชนิดและไฟล์ที่ได้จากการสร้างเอกสาร</a:t>
            </a:r>
            <a:r>
              <a:rPr lang="en-US" sz="2800" b="0" dirty="0">
                <a:solidFill>
                  <a:schemeClr val="tx1"/>
                </a:solidFill>
              </a:rPr>
              <a:t> </a:t>
            </a:r>
            <a:r>
              <a:rPr lang="en-US" sz="2000" b="0" dirty="0">
                <a:solidFill>
                  <a:schemeClr val="tx1"/>
                </a:solidFill>
              </a:rPr>
              <a:t>HTML</a:t>
            </a:r>
            <a:r>
              <a:rPr lang="en-US" sz="2800" b="0" dirty="0">
                <a:solidFill>
                  <a:schemeClr val="tx1"/>
                </a:solidFill>
              </a:rPr>
              <a:t> </a:t>
            </a:r>
            <a:r>
              <a:rPr lang="th-TH" sz="2800" b="0" dirty="0">
                <a:solidFill>
                  <a:schemeClr val="tx1"/>
                </a:solidFill>
              </a:rPr>
              <a:t>ยังมีขนาดเล็กอีกด้วย </a:t>
            </a:r>
          </a:p>
          <a:p>
            <a:pPr eaLnBrk="1" latinLnBrk="1" hangingPunct="1">
              <a:defRPr/>
            </a:pPr>
            <a:endParaRPr kumimoji="1" lang="th-TH" sz="2400" b="0" dirty="0">
              <a:solidFill>
                <a:schemeClr val="bg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0" name="มนมุมสี่เหลี่ยมผืนผ้าด้านทแยงมุม 9"/>
          <p:cNvSpPr/>
          <p:nvPr/>
        </p:nvSpPr>
        <p:spPr bwMode="auto">
          <a:xfrm>
            <a:off x="838200" y="3846513"/>
            <a:ext cx="7620000" cy="2020887"/>
          </a:xfrm>
          <a:prstGeom prst="round2Diag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th-TH" sz="2800" u="sng" dirty="0"/>
              <a:t>ข้อเสีย</a:t>
            </a:r>
            <a:r>
              <a:rPr lang="th-TH" sz="2800" b="0" dirty="0"/>
              <a:t> </a:t>
            </a:r>
          </a:p>
          <a:p>
            <a:pPr>
              <a:defRPr/>
            </a:pPr>
            <a:r>
              <a:rPr lang="th-TH" sz="2800" b="0" dirty="0"/>
              <a:t>คือโปรแกรมเหล่านี้มัก </a:t>
            </a:r>
            <a:r>
              <a:rPr lang="en-US" sz="2000" b="0" dirty="0"/>
              <a:t>Generate code </a:t>
            </a:r>
            <a:r>
              <a:rPr lang="th-TH" sz="2800" b="0" dirty="0"/>
              <a:t>ที่เกินความจำเป็นมากเกินไป </a:t>
            </a:r>
            <a:r>
              <a:rPr lang="th-TH" sz="2800" b="0" dirty="0" err="1"/>
              <a:t>ทํา</a:t>
            </a:r>
            <a:r>
              <a:rPr lang="th-TH" sz="2800" b="0" dirty="0"/>
              <a:t>ให้ไฟล์ </a:t>
            </a:r>
            <a:r>
              <a:rPr lang="en-US" sz="2000" b="0" dirty="0"/>
              <a:t>HTML</a:t>
            </a:r>
            <a:r>
              <a:rPr lang="en-US" sz="2800" b="0" dirty="0"/>
              <a:t> </a:t>
            </a:r>
            <a:r>
              <a:rPr lang="th-TH" sz="2800" b="0" dirty="0"/>
              <a:t>มีขนาดใหญ่และแสดงผลช้า </a:t>
            </a:r>
            <a:endParaRPr lang="en-US" sz="2800" b="0" dirty="0"/>
          </a:p>
        </p:txBody>
      </p:sp>
    </p:spTree>
    <p:extLst>
      <p:ext uri="{BB962C8B-B14F-4D97-AF65-F5344CB8AC3E}">
        <p14:creationId xmlns:p14="http://schemas.microsoft.com/office/powerpoint/2010/main" val="146278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6" name="Title 9"/>
          <p:cNvSpPr>
            <a:spLocks noGrp="1"/>
          </p:cNvSpPr>
          <p:nvPr>
            <p:ph type="title"/>
          </p:nvPr>
        </p:nvSpPr>
        <p:spPr>
          <a:xfrm>
            <a:off x="563563" y="304800"/>
            <a:ext cx="7970837" cy="692150"/>
          </a:xfrm>
        </p:spPr>
        <p:txBody>
          <a:bodyPr/>
          <a:lstStyle/>
          <a:p>
            <a:r>
              <a:rPr lang="en-US" altLang="th-TH" sz="4000" dirty="0" smtClean="0">
                <a:solidFill>
                  <a:schemeClr val="accent4">
                    <a:lumMod val="75000"/>
                  </a:schemeClr>
                </a:solidFill>
              </a:rPr>
              <a:t>5. </a:t>
            </a:r>
            <a:r>
              <a:rPr lang="th-TH" altLang="th-TH" sz="4000" dirty="0" smtClean="0">
                <a:solidFill>
                  <a:schemeClr val="accent4">
                    <a:lumMod val="75000"/>
                  </a:schemeClr>
                </a:solidFill>
              </a:rPr>
              <a:t>การสร้างตาราง</a:t>
            </a:r>
            <a:endParaRPr lang="en-US" altLang="th-TH" sz="4000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0" y="6477000"/>
            <a:ext cx="3200400" cy="2667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latinLnBrk="1" hangingPunct="1">
              <a:defRPr/>
            </a:pPr>
            <a:r>
              <a:rPr lang="en-US" sz="1100" b="0" dirty="0">
                <a:solidFill>
                  <a:schemeClr val="bg1"/>
                </a:solidFill>
                <a:latin typeface="Freesia News" pitchFamily="34" charset="-34"/>
                <a:cs typeface="Freesia News" pitchFamily="34" charset="-34"/>
              </a:rPr>
              <a:t>Webpage Design and Programming Workshop</a:t>
            </a:r>
            <a:endParaRPr kumimoji="1" lang="en-US" sz="1100" b="0" dirty="0">
              <a:solidFill>
                <a:schemeClr val="bg1"/>
              </a:solidFill>
              <a:latin typeface="굴림" pitchFamily="50" charset="-127"/>
            </a:endParaRPr>
          </a:p>
        </p:txBody>
      </p:sp>
      <p:pic>
        <p:nvPicPr>
          <p:cNvPr id="58375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4353" r="82639" b="29266"/>
          <a:stretch>
            <a:fillRect/>
          </a:stretch>
        </p:blipFill>
        <p:spPr bwMode="auto">
          <a:xfrm>
            <a:off x="8001000" y="0"/>
            <a:ext cx="1066800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ontent Placeholder 10"/>
          <p:cNvSpPr txBox="1">
            <a:spLocks/>
          </p:cNvSpPr>
          <p:nvPr/>
        </p:nvSpPr>
        <p:spPr bwMode="auto">
          <a:xfrm>
            <a:off x="611188" y="1219200"/>
            <a:ext cx="80772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u"/>
              <a:defRPr kumimoji="1" sz="2800">
                <a:solidFill>
                  <a:schemeClr val="tx2"/>
                </a:solidFill>
                <a:latin typeface="+mn-lt"/>
                <a:ea typeface="Gulim" pitchFamily="34" charset="-127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400">
                <a:solidFill>
                  <a:srgbClr val="000000"/>
                </a:solidFill>
                <a:latin typeface="+mn-lt"/>
                <a:ea typeface="Gulim" pitchFamily="34" charset="-127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kumimoji="1" sz="2400">
                <a:solidFill>
                  <a:srgbClr val="000000"/>
                </a:solidFill>
                <a:latin typeface="+mn-lt"/>
                <a:ea typeface="Gulim" pitchFamily="34" charset="-127"/>
              </a:defRPr>
            </a:lvl3pPr>
            <a:lvl4pPr marL="15621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400">
                <a:solidFill>
                  <a:srgbClr val="000000"/>
                </a:solidFill>
                <a:latin typeface="+mn-lt"/>
                <a:ea typeface="Gulim" pitchFamily="34" charset="-127"/>
              </a:defRPr>
            </a:lvl4pPr>
            <a:lvl5pPr marL="1981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kumimoji="1" sz="2400">
                <a:solidFill>
                  <a:srgbClr val="000000"/>
                </a:solidFill>
                <a:latin typeface="+mn-lt"/>
                <a:ea typeface="Gulim" pitchFamily="34" charset="-127"/>
              </a:defRPr>
            </a:lvl5pPr>
            <a:lvl6pPr marL="24384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kumimoji="1" sz="2400">
                <a:solidFill>
                  <a:srgbClr val="000000"/>
                </a:solidFill>
                <a:latin typeface="+mn-lt"/>
                <a:ea typeface="+mn-ea"/>
              </a:defRPr>
            </a:lvl6pPr>
            <a:lvl7pPr marL="28956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kumimoji="1" sz="2400">
                <a:solidFill>
                  <a:srgbClr val="000000"/>
                </a:solidFill>
                <a:latin typeface="+mn-lt"/>
                <a:ea typeface="+mn-ea"/>
              </a:defRPr>
            </a:lvl7pPr>
            <a:lvl8pPr marL="33528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kumimoji="1" sz="2400">
                <a:solidFill>
                  <a:srgbClr val="000000"/>
                </a:solidFill>
                <a:latin typeface="+mn-lt"/>
                <a:ea typeface="+mn-ea"/>
              </a:defRPr>
            </a:lvl8pPr>
            <a:lvl9pPr marL="3810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kumimoji="1" sz="24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buFont typeface="Arial" panose="020B0604020202020204" pitchFamily="34" charset="0"/>
              <a:buChar char="•"/>
              <a:defRPr/>
            </a:pPr>
            <a:r>
              <a:rPr lang="th-TH" dirty="0" smtClean="0">
                <a:solidFill>
                  <a:srgbClr val="FF0000"/>
                </a:solidFill>
              </a:rPr>
              <a:t>การ</a:t>
            </a:r>
            <a:r>
              <a:rPr lang="th-TH" dirty="0">
                <a:solidFill>
                  <a:srgbClr val="FF0000"/>
                </a:solidFill>
              </a:rPr>
              <a:t>สร้างตาราง</a:t>
            </a:r>
            <a:endParaRPr lang="en-US" dirty="0">
              <a:solidFill>
                <a:srgbClr val="FF0000"/>
              </a:solidFill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endParaRPr lang="th-TH" dirty="0"/>
          </a:p>
          <a:p>
            <a:pPr>
              <a:buFont typeface="Arial" panose="020B0604020202020204" pitchFamily="34" charset="0"/>
              <a:buChar char="•"/>
              <a:defRPr/>
            </a:pPr>
            <a:endParaRPr lang="th-TH" dirty="0" smtClean="0"/>
          </a:p>
          <a:p>
            <a:pPr>
              <a:buFont typeface="Arial" panose="020B0604020202020204" pitchFamily="34" charset="0"/>
              <a:buChar char="•"/>
              <a:defRPr/>
            </a:pPr>
            <a:endParaRPr lang="th-TH" dirty="0"/>
          </a:p>
          <a:p>
            <a:pPr>
              <a:buFont typeface="Arial" panose="020B0604020202020204" pitchFamily="34" charset="0"/>
              <a:buChar char="•"/>
              <a:defRPr/>
            </a:pPr>
            <a:endParaRPr lang="th-TH" dirty="0" smtClean="0"/>
          </a:p>
          <a:p>
            <a:pPr>
              <a:buFont typeface="Arial" panose="020B0604020202020204" pitchFamily="34" charset="0"/>
              <a:buChar char="•"/>
              <a:defRPr/>
            </a:pPr>
            <a:endParaRPr lang="en-US" b="0" dirty="0"/>
          </a:p>
          <a:p>
            <a:pPr marL="0" indent="0">
              <a:buFont typeface="Wingdings" pitchFamily="2" charset="2"/>
              <a:buNone/>
              <a:defRPr/>
            </a:pPr>
            <a:endParaRPr lang="th-TH" u="sng" dirty="0" smtClean="0">
              <a:solidFill>
                <a:srgbClr val="FF0000"/>
              </a:solidFill>
            </a:endParaRPr>
          </a:p>
        </p:txBody>
      </p:sp>
      <p:sp>
        <p:nvSpPr>
          <p:cNvPr id="58378" name="สี่เหลี่ยมผืนผ้า 1"/>
          <p:cNvSpPr>
            <a:spLocks noChangeArrowheads="1"/>
          </p:cNvSpPr>
          <p:nvPr/>
        </p:nvSpPr>
        <p:spPr bwMode="auto">
          <a:xfrm>
            <a:off x="762000" y="1752600"/>
            <a:ext cx="7772400" cy="311656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th-TH" sz="2000" b="0" dirty="0"/>
              <a:t>&lt;TABLE&gt;</a:t>
            </a:r>
          </a:p>
          <a:p>
            <a:r>
              <a:rPr lang="en-US" altLang="th-TH" sz="2000" b="0" dirty="0"/>
              <a:t>	&lt;TR&gt;</a:t>
            </a:r>
          </a:p>
          <a:p>
            <a:r>
              <a:rPr lang="en-US" altLang="th-TH" sz="2000" b="0" dirty="0"/>
              <a:t>		&lt;TD&gt;</a:t>
            </a:r>
            <a:r>
              <a:rPr lang="th-TH" altLang="th-TH" sz="2000" b="0" dirty="0"/>
              <a:t>ช่องที่ </a:t>
            </a:r>
            <a:r>
              <a:rPr lang="en-US" altLang="th-TH" sz="2000" b="0" dirty="0"/>
              <a:t>1&lt;/TD&gt;</a:t>
            </a:r>
          </a:p>
          <a:p>
            <a:r>
              <a:rPr lang="en-US" altLang="th-TH" sz="2000" b="0" dirty="0"/>
              <a:t>		&lt;TD&gt;</a:t>
            </a:r>
            <a:r>
              <a:rPr lang="th-TH" altLang="th-TH" sz="2000" b="0" dirty="0"/>
              <a:t>ช่องที่ </a:t>
            </a:r>
            <a:r>
              <a:rPr lang="en-US" altLang="th-TH" sz="2000" b="0" dirty="0"/>
              <a:t>2&lt;/TD&gt;</a:t>
            </a:r>
          </a:p>
          <a:p>
            <a:r>
              <a:rPr lang="en-US" altLang="th-TH" sz="2000" b="0" dirty="0"/>
              <a:t>	&lt;/TR&gt;</a:t>
            </a:r>
          </a:p>
          <a:p>
            <a:r>
              <a:rPr lang="en-US" altLang="th-TH" sz="2000" b="0" dirty="0"/>
              <a:t>	&lt;TR&gt;</a:t>
            </a:r>
          </a:p>
          <a:p>
            <a:r>
              <a:rPr lang="en-US" altLang="th-TH" sz="2000" b="0" dirty="0"/>
              <a:t>		&lt;TD&gt;</a:t>
            </a:r>
            <a:r>
              <a:rPr lang="th-TH" altLang="th-TH" sz="2000" b="0" dirty="0"/>
              <a:t>ช่องที่ </a:t>
            </a:r>
            <a:r>
              <a:rPr lang="en-US" altLang="th-TH" sz="2000" b="0" dirty="0"/>
              <a:t>3&lt;/TD&gt;</a:t>
            </a:r>
          </a:p>
          <a:p>
            <a:r>
              <a:rPr lang="en-US" altLang="th-TH" sz="2000" b="0" dirty="0"/>
              <a:t>		&lt;TD&gt;</a:t>
            </a:r>
            <a:r>
              <a:rPr lang="th-TH" altLang="th-TH" sz="2000" b="0" dirty="0"/>
              <a:t>ช่องที่ </a:t>
            </a:r>
            <a:r>
              <a:rPr lang="en-US" altLang="th-TH" sz="2000" b="0" dirty="0"/>
              <a:t>4&lt;/TD&gt;</a:t>
            </a:r>
          </a:p>
          <a:p>
            <a:r>
              <a:rPr lang="en-US" altLang="th-TH" sz="2000" b="0" dirty="0"/>
              <a:t>	&lt;/TR&gt;</a:t>
            </a:r>
          </a:p>
          <a:p>
            <a:r>
              <a:rPr lang="en-US" altLang="th-TH" sz="2000" b="0" dirty="0"/>
              <a:t>&lt;/TABLE&gt;</a:t>
            </a:r>
          </a:p>
          <a:p>
            <a:pPr eaLnBrk="1" latinLnBrk="1" hangingPunct="1"/>
            <a:endParaRPr kumimoji="1" lang="th-TH" altLang="th-TH" b="0" dirty="0">
              <a:latin typeface="Gulim" pitchFamily="34" charset="-127"/>
            </a:endParaRPr>
          </a:p>
        </p:txBody>
      </p:sp>
      <p:pic>
        <p:nvPicPr>
          <p:cNvPr id="58379" name="รูปภาพ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39" r="78194" b="79753"/>
          <a:stretch>
            <a:fillRect/>
          </a:stretch>
        </p:blipFill>
        <p:spPr bwMode="auto">
          <a:xfrm>
            <a:off x="762000" y="4950110"/>
            <a:ext cx="3449960" cy="1292793"/>
          </a:xfrm>
          <a:prstGeom prst="rect">
            <a:avLst/>
          </a:prstGeom>
          <a:noFill/>
          <a:ln w="317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654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00" name="Title 9"/>
          <p:cNvSpPr>
            <a:spLocks noGrp="1"/>
          </p:cNvSpPr>
          <p:nvPr>
            <p:ph type="title"/>
          </p:nvPr>
        </p:nvSpPr>
        <p:spPr>
          <a:xfrm>
            <a:off x="563563" y="304800"/>
            <a:ext cx="7970837" cy="692150"/>
          </a:xfrm>
        </p:spPr>
        <p:txBody>
          <a:bodyPr/>
          <a:lstStyle/>
          <a:p>
            <a:r>
              <a:rPr lang="en-US" altLang="th-TH" sz="4000" dirty="0" smtClean="0">
                <a:solidFill>
                  <a:schemeClr val="accent4">
                    <a:lumMod val="75000"/>
                  </a:schemeClr>
                </a:solidFill>
              </a:rPr>
              <a:t>5. </a:t>
            </a:r>
            <a:r>
              <a:rPr lang="th-TH" altLang="th-TH" sz="4000" dirty="0" smtClean="0">
                <a:solidFill>
                  <a:schemeClr val="accent4">
                    <a:lumMod val="75000"/>
                  </a:schemeClr>
                </a:solidFill>
              </a:rPr>
              <a:t>การสร้างตาราง</a:t>
            </a:r>
            <a:endParaRPr lang="en-US" altLang="th-TH" sz="4000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0" y="6477000"/>
            <a:ext cx="3200400" cy="2667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latinLnBrk="1" hangingPunct="1">
              <a:defRPr/>
            </a:pPr>
            <a:r>
              <a:rPr lang="en-US" sz="1100" b="0" dirty="0">
                <a:solidFill>
                  <a:schemeClr val="bg1"/>
                </a:solidFill>
                <a:latin typeface="Freesia News" pitchFamily="34" charset="-34"/>
                <a:cs typeface="Freesia News" pitchFamily="34" charset="-34"/>
              </a:rPr>
              <a:t>Webpage Design and Programming Workshop</a:t>
            </a:r>
            <a:endParaRPr kumimoji="1" lang="en-US" sz="1100" b="0" dirty="0">
              <a:solidFill>
                <a:schemeClr val="bg1"/>
              </a:solidFill>
              <a:latin typeface="굴림" pitchFamily="50" charset="-127"/>
            </a:endParaRPr>
          </a:p>
        </p:txBody>
      </p:sp>
      <p:pic>
        <p:nvPicPr>
          <p:cNvPr id="59399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4353" r="82639" b="29266"/>
          <a:stretch>
            <a:fillRect/>
          </a:stretch>
        </p:blipFill>
        <p:spPr bwMode="auto">
          <a:xfrm>
            <a:off x="8001000" y="0"/>
            <a:ext cx="1066800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ontent Placeholder 10"/>
          <p:cNvSpPr txBox="1">
            <a:spLocks/>
          </p:cNvSpPr>
          <p:nvPr/>
        </p:nvSpPr>
        <p:spPr bwMode="auto">
          <a:xfrm>
            <a:off x="611188" y="1219200"/>
            <a:ext cx="80772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u"/>
              <a:defRPr kumimoji="1" sz="2800">
                <a:solidFill>
                  <a:schemeClr val="tx2"/>
                </a:solidFill>
                <a:latin typeface="+mn-lt"/>
                <a:ea typeface="Gulim" pitchFamily="34" charset="-127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400">
                <a:solidFill>
                  <a:srgbClr val="000000"/>
                </a:solidFill>
                <a:latin typeface="+mn-lt"/>
                <a:ea typeface="Gulim" pitchFamily="34" charset="-127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kumimoji="1" sz="2400">
                <a:solidFill>
                  <a:srgbClr val="000000"/>
                </a:solidFill>
                <a:latin typeface="+mn-lt"/>
                <a:ea typeface="Gulim" pitchFamily="34" charset="-127"/>
              </a:defRPr>
            </a:lvl3pPr>
            <a:lvl4pPr marL="15621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400">
                <a:solidFill>
                  <a:srgbClr val="000000"/>
                </a:solidFill>
                <a:latin typeface="+mn-lt"/>
                <a:ea typeface="Gulim" pitchFamily="34" charset="-127"/>
              </a:defRPr>
            </a:lvl4pPr>
            <a:lvl5pPr marL="1981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kumimoji="1" sz="2400">
                <a:solidFill>
                  <a:srgbClr val="000000"/>
                </a:solidFill>
                <a:latin typeface="+mn-lt"/>
                <a:ea typeface="Gulim" pitchFamily="34" charset="-127"/>
              </a:defRPr>
            </a:lvl5pPr>
            <a:lvl6pPr marL="24384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kumimoji="1" sz="2400">
                <a:solidFill>
                  <a:srgbClr val="000000"/>
                </a:solidFill>
                <a:latin typeface="+mn-lt"/>
                <a:ea typeface="+mn-ea"/>
              </a:defRPr>
            </a:lvl6pPr>
            <a:lvl7pPr marL="28956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kumimoji="1" sz="2400">
                <a:solidFill>
                  <a:srgbClr val="000000"/>
                </a:solidFill>
                <a:latin typeface="+mn-lt"/>
                <a:ea typeface="+mn-ea"/>
              </a:defRPr>
            </a:lvl7pPr>
            <a:lvl8pPr marL="33528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kumimoji="1" sz="2400">
                <a:solidFill>
                  <a:srgbClr val="000000"/>
                </a:solidFill>
                <a:latin typeface="+mn-lt"/>
                <a:ea typeface="+mn-ea"/>
              </a:defRPr>
            </a:lvl8pPr>
            <a:lvl9pPr marL="3810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kumimoji="1" sz="24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buFont typeface="Arial" panose="020B0604020202020204" pitchFamily="34" charset="0"/>
              <a:buChar char="•"/>
              <a:defRPr/>
            </a:pPr>
            <a:r>
              <a:rPr lang="th-TH" dirty="0">
                <a:solidFill>
                  <a:srgbClr val="FF0000"/>
                </a:solidFill>
              </a:rPr>
              <a:t>การกำหนดเส้นของตาราง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th-TH" dirty="0" smtClean="0"/>
          </a:p>
          <a:p>
            <a:pPr>
              <a:buFont typeface="Arial" panose="020B0604020202020204" pitchFamily="34" charset="0"/>
              <a:buChar char="•"/>
              <a:defRPr/>
            </a:pPr>
            <a:endParaRPr lang="th-TH" dirty="0"/>
          </a:p>
          <a:p>
            <a:pPr>
              <a:buFont typeface="Arial" panose="020B0604020202020204" pitchFamily="34" charset="0"/>
              <a:buChar char="•"/>
              <a:defRPr/>
            </a:pPr>
            <a:endParaRPr lang="th-TH" dirty="0" smtClean="0"/>
          </a:p>
          <a:p>
            <a:pPr>
              <a:buFont typeface="Arial" panose="020B0604020202020204" pitchFamily="34" charset="0"/>
              <a:buChar char="•"/>
              <a:defRPr/>
            </a:pPr>
            <a:endParaRPr lang="en-US" b="0" dirty="0"/>
          </a:p>
          <a:p>
            <a:pPr marL="0" indent="0">
              <a:buFont typeface="Wingdings" pitchFamily="2" charset="2"/>
              <a:buNone/>
              <a:defRPr/>
            </a:pPr>
            <a:endParaRPr lang="th-TH" u="sng" dirty="0" smtClean="0">
              <a:solidFill>
                <a:srgbClr val="FF0000"/>
              </a:solidFill>
            </a:endParaRPr>
          </a:p>
        </p:txBody>
      </p:sp>
      <p:sp>
        <p:nvSpPr>
          <p:cNvPr id="59402" name="สี่เหลี่ยมผืนผ้า 1"/>
          <p:cNvSpPr>
            <a:spLocks noChangeArrowheads="1"/>
          </p:cNvSpPr>
          <p:nvPr/>
        </p:nvSpPr>
        <p:spPr bwMode="auto">
          <a:xfrm>
            <a:off x="762000" y="1752600"/>
            <a:ext cx="7772400" cy="455672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th-TH" sz="1800" b="0" dirty="0"/>
              <a:t>&lt;TABLE BORDER="</a:t>
            </a:r>
            <a:r>
              <a:rPr lang="th-TH" altLang="th-TH" b="0" dirty="0"/>
              <a:t>ค่าตัวเลข”</a:t>
            </a:r>
            <a:r>
              <a:rPr lang="th-TH" altLang="th-TH" sz="1800" b="0" dirty="0"/>
              <a:t> </a:t>
            </a:r>
            <a:r>
              <a:rPr lang="en-US" altLang="th-TH" sz="1800" b="0" dirty="0"/>
              <a:t>BORDERCOLOR="#RGB </a:t>
            </a:r>
            <a:r>
              <a:rPr lang="th-TH" altLang="th-TH" b="0" dirty="0"/>
              <a:t>หรือชื่อสี</a:t>
            </a:r>
            <a:r>
              <a:rPr lang="th-TH" altLang="th-TH" sz="1800" b="0" dirty="0"/>
              <a:t>” </a:t>
            </a:r>
            <a:r>
              <a:rPr lang="en-US" altLang="th-TH" sz="1800" b="0" dirty="0"/>
              <a:t>&gt;</a:t>
            </a:r>
          </a:p>
          <a:p>
            <a:r>
              <a:rPr lang="en-US" altLang="th-TH" sz="1800" b="0" dirty="0"/>
              <a:t>	&lt;CAPTION&gt;</a:t>
            </a:r>
            <a:r>
              <a:rPr lang="th-TH" altLang="th-TH" b="0" dirty="0"/>
              <a:t>ข้อความ</a:t>
            </a:r>
            <a:r>
              <a:rPr lang="en-US" altLang="th-TH" sz="1800" b="0" dirty="0"/>
              <a:t>&lt;/CAPTION&gt;</a:t>
            </a:r>
          </a:p>
          <a:p>
            <a:r>
              <a:rPr lang="en-US" altLang="th-TH" sz="1800" b="0" dirty="0"/>
              <a:t>	&lt;TR&gt;</a:t>
            </a:r>
          </a:p>
          <a:p>
            <a:r>
              <a:rPr lang="en-US" altLang="th-TH" sz="1800" b="0" dirty="0"/>
              <a:t>		&lt;TH&gt;.........&lt;/TH&gt;</a:t>
            </a:r>
          </a:p>
          <a:p>
            <a:r>
              <a:rPr lang="en-US" altLang="th-TH" sz="1800" b="0" dirty="0"/>
              <a:t>		&lt;TH&gt;.........&lt;/TH&gt;</a:t>
            </a:r>
          </a:p>
          <a:p>
            <a:r>
              <a:rPr lang="en-US" altLang="th-TH" sz="1800" b="0" dirty="0"/>
              <a:t>	&lt;/TR&gt;</a:t>
            </a:r>
          </a:p>
          <a:p>
            <a:r>
              <a:rPr lang="en-US" altLang="th-TH" sz="1800" b="0" dirty="0"/>
              <a:t>	&lt;TR&gt;</a:t>
            </a:r>
          </a:p>
          <a:p>
            <a:r>
              <a:rPr lang="en-US" altLang="th-TH" sz="1800" b="0" dirty="0"/>
              <a:t>		&lt;TD&gt;.........&lt;/TD&gt;</a:t>
            </a:r>
          </a:p>
          <a:p>
            <a:r>
              <a:rPr lang="en-US" altLang="th-TH" sz="1800" b="0" dirty="0"/>
              <a:t>		&lt;TD&gt;.........&lt;/TD&gt;</a:t>
            </a:r>
          </a:p>
          <a:p>
            <a:r>
              <a:rPr lang="en-US" altLang="th-TH" sz="1800" b="0" dirty="0"/>
              <a:t>	&lt;/TR&gt;</a:t>
            </a:r>
          </a:p>
          <a:p>
            <a:r>
              <a:rPr lang="en-US" altLang="th-TH" sz="1800" b="0" dirty="0"/>
              <a:t>	&lt;TR&gt;</a:t>
            </a:r>
          </a:p>
          <a:p>
            <a:r>
              <a:rPr lang="en-US" altLang="th-TH" sz="1800" b="0" dirty="0"/>
              <a:t>		&lt;TD&gt;.........&lt;/TD&gt;</a:t>
            </a:r>
          </a:p>
          <a:p>
            <a:r>
              <a:rPr lang="en-US" altLang="th-TH" sz="1800" b="0" dirty="0"/>
              <a:t>		&lt;TD&gt;.........&lt;/TD&gt;</a:t>
            </a:r>
          </a:p>
          <a:p>
            <a:r>
              <a:rPr lang="en-US" altLang="th-TH" sz="1800" b="0" dirty="0"/>
              <a:t>	&lt;/TR&gt;</a:t>
            </a:r>
          </a:p>
          <a:p>
            <a:r>
              <a:rPr lang="en-US" altLang="th-TH" sz="1800" b="0" dirty="0"/>
              <a:t>&lt;TABLE&gt;</a:t>
            </a:r>
          </a:p>
          <a:p>
            <a:pPr eaLnBrk="1" latinLnBrk="1" hangingPunct="1"/>
            <a:endParaRPr kumimoji="1" lang="th-TH" altLang="th-TH" sz="1600" b="0" dirty="0">
              <a:latin typeface="Gulim" pitchFamily="34" charset="-127"/>
            </a:endParaRPr>
          </a:p>
        </p:txBody>
      </p:sp>
      <p:pic>
        <p:nvPicPr>
          <p:cNvPr id="59403" name="รูปภาพ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58" r="88458" b="66556"/>
          <a:stretch>
            <a:fillRect/>
          </a:stretch>
        </p:blipFill>
        <p:spPr bwMode="auto">
          <a:xfrm>
            <a:off x="6516216" y="3606681"/>
            <a:ext cx="2376264" cy="2983679"/>
          </a:xfrm>
          <a:prstGeom prst="rect">
            <a:avLst/>
          </a:prstGeom>
          <a:noFill/>
          <a:ln w="317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768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4" name="Title 9"/>
          <p:cNvSpPr>
            <a:spLocks noGrp="1"/>
          </p:cNvSpPr>
          <p:nvPr>
            <p:ph type="title"/>
          </p:nvPr>
        </p:nvSpPr>
        <p:spPr>
          <a:xfrm>
            <a:off x="563563" y="304800"/>
            <a:ext cx="7970837" cy="692150"/>
          </a:xfrm>
        </p:spPr>
        <p:txBody>
          <a:bodyPr/>
          <a:lstStyle/>
          <a:p>
            <a:r>
              <a:rPr lang="en-US" altLang="th-TH" sz="4000" dirty="0" smtClean="0">
                <a:solidFill>
                  <a:schemeClr val="accent4">
                    <a:lumMod val="75000"/>
                  </a:schemeClr>
                </a:solidFill>
              </a:rPr>
              <a:t>5. </a:t>
            </a:r>
            <a:r>
              <a:rPr lang="th-TH" altLang="th-TH" sz="4000" dirty="0" smtClean="0">
                <a:solidFill>
                  <a:schemeClr val="accent4">
                    <a:lumMod val="75000"/>
                  </a:schemeClr>
                </a:solidFill>
              </a:rPr>
              <a:t>การสร้างตาราง</a:t>
            </a:r>
            <a:endParaRPr lang="en-US" altLang="th-TH" sz="4000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0" y="6477000"/>
            <a:ext cx="3200400" cy="2667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latinLnBrk="1" hangingPunct="1">
              <a:defRPr/>
            </a:pPr>
            <a:r>
              <a:rPr lang="en-US" sz="1100" b="0" dirty="0">
                <a:solidFill>
                  <a:schemeClr val="bg1"/>
                </a:solidFill>
                <a:latin typeface="Freesia News" pitchFamily="34" charset="-34"/>
                <a:cs typeface="Freesia News" pitchFamily="34" charset="-34"/>
              </a:rPr>
              <a:t>Webpage Design and Programming Workshop</a:t>
            </a:r>
            <a:endParaRPr kumimoji="1" lang="en-US" sz="1100" b="0" dirty="0">
              <a:solidFill>
                <a:schemeClr val="bg1"/>
              </a:solidFill>
              <a:latin typeface="굴림" pitchFamily="50" charset="-127"/>
            </a:endParaRPr>
          </a:p>
        </p:txBody>
      </p:sp>
      <p:pic>
        <p:nvPicPr>
          <p:cNvPr id="60423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4353" r="82639" b="29266"/>
          <a:stretch>
            <a:fillRect/>
          </a:stretch>
        </p:blipFill>
        <p:spPr bwMode="auto">
          <a:xfrm>
            <a:off x="8001000" y="0"/>
            <a:ext cx="1066800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ontent Placeholder 10"/>
          <p:cNvSpPr txBox="1">
            <a:spLocks/>
          </p:cNvSpPr>
          <p:nvPr/>
        </p:nvSpPr>
        <p:spPr bwMode="auto">
          <a:xfrm>
            <a:off x="611188" y="1219200"/>
            <a:ext cx="80772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u"/>
              <a:defRPr kumimoji="1" sz="2800">
                <a:solidFill>
                  <a:schemeClr val="tx2"/>
                </a:solidFill>
                <a:latin typeface="+mn-lt"/>
                <a:ea typeface="Gulim" pitchFamily="34" charset="-127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400">
                <a:solidFill>
                  <a:srgbClr val="000000"/>
                </a:solidFill>
                <a:latin typeface="+mn-lt"/>
                <a:ea typeface="Gulim" pitchFamily="34" charset="-127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kumimoji="1" sz="2400">
                <a:solidFill>
                  <a:srgbClr val="000000"/>
                </a:solidFill>
                <a:latin typeface="+mn-lt"/>
                <a:ea typeface="Gulim" pitchFamily="34" charset="-127"/>
              </a:defRPr>
            </a:lvl3pPr>
            <a:lvl4pPr marL="15621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400">
                <a:solidFill>
                  <a:srgbClr val="000000"/>
                </a:solidFill>
                <a:latin typeface="+mn-lt"/>
                <a:ea typeface="Gulim" pitchFamily="34" charset="-127"/>
              </a:defRPr>
            </a:lvl4pPr>
            <a:lvl5pPr marL="1981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kumimoji="1" sz="2400">
                <a:solidFill>
                  <a:srgbClr val="000000"/>
                </a:solidFill>
                <a:latin typeface="+mn-lt"/>
                <a:ea typeface="Gulim" pitchFamily="34" charset="-127"/>
              </a:defRPr>
            </a:lvl5pPr>
            <a:lvl6pPr marL="24384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kumimoji="1" sz="2400">
                <a:solidFill>
                  <a:srgbClr val="000000"/>
                </a:solidFill>
                <a:latin typeface="+mn-lt"/>
                <a:ea typeface="+mn-ea"/>
              </a:defRPr>
            </a:lvl6pPr>
            <a:lvl7pPr marL="28956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kumimoji="1" sz="2400">
                <a:solidFill>
                  <a:srgbClr val="000000"/>
                </a:solidFill>
                <a:latin typeface="+mn-lt"/>
                <a:ea typeface="+mn-ea"/>
              </a:defRPr>
            </a:lvl7pPr>
            <a:lvl8pPr marL="33528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kumimoji="1" sz="2400">
                <a:solidFill>
                  <a:srgbClr val="000000"/>
                </a:solidFill>
                <a:latin typeface="+mn-lt"/>
                <a:ea typeface="+mn-ea"/>
              </a:defRPr>
            </a:lvl8pPr>
            <a:lvl9pPr marL="3810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kumimoji="1" sz="24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buFont typeface="Arial" panose="020B0604020202020204" pitchFamily="34" charset="0"/>
              <a:buChar char="•"/>
              <a:defRPr/>
            </a:pPr>
            <a:r>
              <a:rPr lang="th-TH" dirty="0">
                <a:solidFill>
                  <a:srgbClr val="FF0000"/>
                </a:solidFill>
              </a:rPr>
              <a:t>การกำหนดเส้นของตาราง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th-TH" dirty="0" smtClean="0"/>
          </a:p>
          <a:p>
            <a:pPr marL="457200" lvl="1" indent="0">
              <a:buFontTx/>
              <a:buNone/>
              <a:defRPr/>
            </a:pPr>
            <a:endParaRPr lang="th-TH" dirty="0"/>
          </a:p>
          <a:p>
            <a:pPr>
              <a:buFont typeface="Arial" panose="020B0604020202020204" pitchFamily="34" charset="0"/>
              <a:buChar char="•"/>
              <a:defRPr/>
            </a:pPr>
            <a:endParaRPr lang="th-TH" dirty="0" smtClean="0"/>
          </a:p>
          <a:p>
            <a:pPr>
              <a:buFont typeface="Arial" panose="020B0604020202020204" pitchFamily="34" charset="0"/>
              <a:buChar char="•"/>
              <a:defRPr/>
            </a:pPr>
            <a:endParaRPr lang="en-US" b="0" dirty="0"/>
          </a:p>
          <a:p>
            <a:pPr marL="0" indent="0">
              <a:buFont typeface="Wingdings" pitchFamily="2" charset="2"/>
              <a:buNone/>
              <a:defRPr/>
            </a:pPr>
            <a:endParaRPr lang="th-TH" u="sng" dirty="0" smtClean="0">
              <a:solidFill>
                <a:srgbClr val="FF0000"/>
              </a:solidFill>
            </a:endParaRPr>
          </a:p>
        </p:txBody>
      </p:sp>
      <p:sp>
        <p:nvSpPr>
          <p:cNvPr id="2" name="สี่เหลี่ยมผืนผ้า 1"/>
          <p:cNvSpPr/>
          <p:nvPr/>
        </p:nvSpPr>
        <p:spPr bwMode="auto">
          <a:xfrm>
            <a:off x="762000" y="1752600"/>
            <a:ext cx="7772400" cy="3048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sz="2400" b="0" dirty="0">
                <a:latin typeface="+mn-lt"/>
                <a:ea typeface="+mn-ea"/>
                <a:cs typeface="+mn-cs"/>
              </a:rPr>
              <a:t>&lt;TABLE BORDER="1"&gt;</a:t>
            </a:r>
          </a:p>
          <a:p>
            <a:pPr>
              <a:defRPr/>
            </a:pPr>
            <a:r>
              <a:rPr lang="en-US" sz="2400" b="0" dirty="0">
                <a:latin typeface="+mn-lt"/>
                <a:ea typeface="+mn-ea"/>
                <a:cs typeface="+mn-cs"/>
              </a:rPr>
              <a:t>      &lt;TR&gt;</a:t>
            </a:r>
          </a:p>
          <a:p>
            <a:pPr>
              <a:defRPr/>
            </a:pPr>
            <a:r>
              <a:rPr lang="en-US" sz="2400" b="0" dirty="0">
                <a:latin typeface="+mn-lt"/>
                <a:ea typeface="+mn-ea"/>
                <a:cs typeface="+mn-cs"/>
              </a:rPr>
              <a:t>	&lt;TD&gt;</a:t>
            </a:r>
            <a:r>
              <a:rPr lang="th-TH" sz="2400" b="0" dirty="0">
                <a:latin typeface="+mn-lt"/>
                <a:ea typeface="+mn-ea"/>
                <a:cs typeface="+mn-cs"/>
              </a:rPr>
              <a:t>ช่องที่ </a:t>
            </a:r>
            <a:r>
              <a:rPr lang="en-US" sz="2400" b="0" dirty="0">
                <a:latin typeface="+mn-lt"/>
                <a:ea typeface="+mn-ea"/>
                <a:cs typeface="+mn-cs"/>
              </a:rPr>
              <a:t>1&lt;/TD&gt;&lt;TD&gt;</a:t>
            </a:r>
            <a:r>
              <a:rPr lang="th-TH" sz="2400" b="0" dirty="0">
                <a:latin typeface="+mn-lt"/>
                <a:ea typeface="+mn-ea"/>
                <a:cs typeface="+mn-cs"/>
              </a:rPr>
              <a:t>ช่องที่ </a:t>
            </a:r>
            <a:r>
              <a:rPr lang="en-US" sz="2400" b="0" dirty="0">
                <a:latin typeface="+mn-lt"/>
                <a:ea typeface="+mn-ea"/>
                <a:cs typeface="+mn-cs"/>
              </a:rPr>
              <a:t>2&lt;/TD&gt;</a:t>
            </a:r>
          </a:p>
          <a:p>
            <a:pPr>
              <a:defRPr/>
            </a:pPr>
            <a:r>
              <a:rPr lang="en-US" sz="2400" b="0" dirty="0">
                <a:latin typeface="+mn-lt"/>
                <a:ea typeface="+mn-ea"/>
                <a:cs typeface="+mn-cs"/>
              </a:rPr>
              <a:t>      &lt;/TR&gt;</a:t>
            </a:r>
          </a:p>
          <a:p>
            <a:pPr>
              <a:defRPr/>
            </a:pPr>
            <a:r>
              <a:rPr lang="en-US" sz="2400" b="0" dirty="0">
                <a:latin typeface="+mn-lt"/>
                <a:ea typeface="+mn-ea"/>
                <a:cs typeface="+mn-cs"/>
              </a:rPr>
              <a:t>      &lt;TR&gt;</a:t>
            </a:r>
          </a:p>
          <a:p>
            <a:pPr>
              <a:defRPr/>
            </a:pPr>
            <a:r>
              <a:rPr lang="en-US" sz="2400" b="0" dirty="0">
                <a:latin typeface="+mn-lt"/>
                <a:ea typeface="+mn-ea"/>
                <a:cs typeface="+mn-cs"/>
              </a:rPr>
              <a:t>	&lt;TD&gt;</a:t>
            </a:r>
            <a:r>
              <a:rPr lang="th-TH" sz="2400" b="0" dirty="0">
                <a:latin typeface="+mn-lt"/>
                <a:ea typeface="+mn-ea"/>
                <a:cs typeface="+mn-cs"/>
              </a:rPr>
              <a:t>ช่องที่ </a:t>
            </a:r>
            <a:r>
              <a:rPr lang="en-US" sz="2400" b="0" dirty="0">
                <a:latin typeface="+mn-lt"/>
                <a:ea typeface="+mn-ea"/>
                <a:cs typeface="+mn-cs"/>
              </a:rPr>
              <a:t>3&lt;/TD&gt;&lt;TD&gt;</a:t>
            </a:r>
            <a:r>
              <a:rPr lang="th-TH" sz="2400" b="0" dirty="0">
                <a:latin typeface="+mn-lt"/>
                <a:ea typeface="+mn-ea"/>
                <a:cs typeface="+mn-cs"/>
              </a:rPr>
              <a:t>ช่องที่ </a:t>
            </a:r>
            <a:r>
              <a:rPr lang="en-US" sz="2400" b="0" dirty="0">
                <a:latin typeface="+mn-lt"/>
                <a:ea typeface="+mn-ea"/>
                <a:cs typeface="+mn-cs"/>
              </a:rPr>
              <a:t>4&lt;/TD&gt;</a:t>
            </a:r>
          </a:p>
          <a:p>
            <a:pPr>
              <a:defRPr/>
            </a:pPr>
            <a:r>
              <a:rPr lang="en-US" sz="2400" b="0" dirty="0">
                <a:latin typeface="+mn-lt"/>
                <a:ea typeface="+mn-ea"/>
                <a:cs typeface="+mn-cs"/>
              </a:rPr>
              <a:t>      &lt;/TR&gt;</a:t>
            </a:r>
          </a:p>
          <a:p>
            <a:pPr>
              <a:defRPr/>
            </a:pPr>
            <a:r>
              <a:rPr lang="en-US" sz="2400" b="0" dirty="0">
                <a:latin typeface="+mn-lt"/>
                <a:ea typeface="+mn-ea"/>
                <a:cs typeface="+mn-cs"/>
              </a:rPr>
              <a:t>&lt;/TABLE&gt;</a:t>
            </a:r>
          </a:p>
          <a:p>
            <a:pPr eaLnBrk="1" latinLnBrk="1" hangingPunct="1">
              <a:defRPr/>
            </a:pPr>
            <a:endParaRPr kumimoji="1" lang="th-TH" sz="2400" b="0" dirty="0">
              <a:latin typeface="+mn-lt"/>
              <a:ea typeface="굴림" pitchFamily="50" charset="-127"/>
              <a:cs typeface="+mn-cs"/>
            </a:endParaRPr>
          </a:p>
        </p:txBody>
      </p:sp>
      <p:pic>
        <p:nvPicPr>
          <p:cNvPr id="60427" name="รูปภาพ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25" r="83508" b="77789"/>
          <a:stretch>
            <a:fillRect/>
          </a:stretch>
        </p:blipFill>
        <p:spPr bwMode="auto">
          <a:xfrm>
            <a:off x="762000" y="4867990"/>
            <a:ext cx="2514600" cy="1411288"/>
          </a:xfrm>
          <a:prstGeom prst="rect">
            <a:avLst/>
          </a:prstGeom>
          <a:noFill/>
          <a:ln w="317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658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8" name="Title 9"/>
          <p:cNvSpPr>
            <a:spLocks noGrp="1"/>
          </p:cNvSpPr>
          <p:nvPr>
            <p:ph type="title"/>
          </p:nvPr>
        </p:nvSpPr>
        <p:spPr>
          <a:xfrm>
            <a:off x="563563" y="304800"/>
            <a:ext cx="7970837" cy="692150"/>
          </a:xfrm>
        </p:spPr>
        <p:txBody>
          <a:bodyPr/>
          <a:lstStyle/>
          <a:p>
            <a:r>
              <a:rPr lang="en-US" altLang="th-TH" sz="4000" dirty="0" smtClean="0">
                <a:solidFill>
                  <a:schemeClr val="accent4">
                    <a:lumMod val="75000"/>
                  </a:schemeClr>
                </a:solidFill>
              </a:rPr>
              <a:t>5. </a:t>
            </a:r>
            <a:r>
              <a:rPr lang="th-TH" altLang="th-TH" sz="4000" dirty="0" smtClean="0">
                <a:solidFill>
                  <a:schemeClr val="accent4">
                    <a:lumMod val="75000"/>
                  </a:schemeClr>
                </a:solidFill>
              </a:rPr>
              <a:t>การสร้างตาราง</a:t>
            </a:r>
            <a:endParaRPr lang="en-US" altLang="th-TH" sz="4000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0" y="6477000"/>
            <a:ext cx="3200400" cy="2667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latinLnBrk="1" hangingPunct="1">
              <a:defRPr/>
            </a:pPr>
            <a:r>
              <a:rPr lang="en-US" sz="1100" b="0" dirty="0">
                <a:solidFill>
                  <a:schemeClr val="bg1"/>
                </a:solidFill>
                <a:latin typeface="Freesia News" pitchFamily="34" charset="-34"/>
                <a:cs typeface="Freesia News" pitchFamily="34" charset="-34"/>
              </a:rPr>
              <a:t>Webpage Design and Programming Workshop</a:t>
            </a:r>
            <a:endParaRPr kumimoji="1" lang="en-US" sz="1100" b="0" dirty="0">
              <a:solidFill>
                <a:schemeClr val="bg1"/>
              </a:solidFill>
              <a:latin typeface="굴림" pitchFamily="50" charset="-127"/>
            </a:endParaRPr>
          </a:p>
        </p:txBody>
      </p:sp>
      <p:sp>
        <p:nvSpPr>
          <p:cNvPr id="61446" name="สี่เหลี่ยมผืนผ้า 2"/>
          <p:cNvSpPr>
            <a:spLocks noChangeArrowheads="1"/>
          </p:cNvSpPr>
          <p:nvPr/>
        </p:nvSpPr>
        <p:spPr bwMode="auto">
          <a:xfrm>
            <a:off x="152400" y="1258888"/>
            <a:ext cx="8839200" cy="5105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latinLnBrk="1" hangingPunct="1"/>
            <a:endParaRPr kumimoji="1" lang="th-TH" altLang="th-TH" b="0">
              <a:latin typeface="Gulim" pitchFamily="34" charset="-127"/>
            </a:endParaRPr>
          </a:p>
        </p:txBody>
      </p:sp>
      <p:pic>
        <p:nvPicPr>
          <p:cNvPr id="6144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4353" r="82639" b="29266"/>
          <a:stretch>
            <a:fillRect/>
          </a:stretch>
        </p:blipFill>
        <p:spPr bwMode="auto">
          <a:xfrm>
            <a:off x="8001000" y="0"/>
            <a:ext cx="1066800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ontent Placeholder 10"/>
          <p:cNvSpPr txBox="1">
            <a:spLocks/>
          </p:cNvSpPr>
          <p:nvPr/>
        </p:nvSpPr>
        <p:spPr bwMode="auto">
          <a:xfrm>
            <a:off x="611188" y="1219200"/>
            <a:ext cx="80772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u"/>
              <a:defRPr kumimoji="1" sz="2800">
                <a:solidFill>
                  <a:schemeClr val="tx2"/>
                </a:solidFill>
                <a:latin typeface="+mn-lt"/>
                <a:ea typeface="Gulim" pitchFamily="34" charset="-127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400">
                <a:solidFill>
                  <a:srgbClr val="000000"/>
                </a:solidFill>
                <a:latin typeface="+mn-lt"/>
                <a:ea typeface="Gulim" pitchFamily="34" charset="-127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kumimoji="1" sz="2400">
                <a:solidFill>
                  <a:srgbClr val="000000"/>
                </a:solidFill>
                <a:latin typeface="+mn-lt"/>
                <a:ea typeface="Gulim" pitchFamily="34" charset="-127"/>
              </a:defRPr>
            </a:lvl3pPr>
            <a:lvl4pPr marL="15621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400">
                <a:solidFill>
                  <a:srgbClr val="000000"/>
                </a:solidFill>
                <a:latin typeface="+mn-lt"/>
                <a:ea typeface="Gulim" pitchFamily="34" charset="-127"/>
              </a:defRPr>
            </a:lvl4pPr>
            <a:lvl5pPr marL="1981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kumimoji="1" sz="2400">
                <a:solidFill>
                  <a:srgbClr val="000000"/>
                </a:solidFill>
                <a:latin typeface="+mn-lt"/>
                <a:ea typeface="Gulim" pitchFamily="34" charset="-127"/>
              </a:defRPr>
            </a:lvl5pPr>
            <a:lvl6pPr marL="24384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kumimoji="1" sz="2400">
                <a:solidFill>
                  <a:srgbClr val="000000"/>
                </a:solidFill>
                <a:latin typeface="+mn-lt"/>
                <a:ea typeface="+mn-ea"/>
              </a:defRPr>
            </a:lvl6pPr>
            <a:lvl7pPr marL="28956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kumimoji="1" sz="2400">
                <a:solidFill>
                  <a:srgbClr val="000000"/>
                </a:solidFill>
                <a:latin typeface="+mn-lt"/>
                <a:ea typeface="+mn-ea"/>
              </a:defRPr>
            </a:lvl7pPr>
            <a:lvl8pPr marL="33528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kumimoji="1" sz="2400">
                <a:solidFill>
                  <a:srgbClr val="000000"/>
                </a:solidFill>
                <a:latin typeface="+mn-lt"/>
                <a:ea typeface="+mn-ea"/>
              </a:defRPr>
            </a:lvl8pPr>
            <a:lvl9pPr marL="3810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kumimoji="1" sz="24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buFont typeface="Arial" panose="020B0604020202020204" pitchFamily="34" charset="0"/>
              <a:buChar char="•"/>
              <a:defRPr/>
            </a:pPr>
            <a:r>
              <a:rPr lang="th-TH" dirty="0"/>
              <a:t>กำหนดความกว้างและความสูงของตาราง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th-TH" dirty="0" smtClean="0"/>
          </a:p>
          <a:p>
            <a:pPr marL="457200" lvl="1" indent="0">
              <a:buFontTx/>
              <a:buNone/>
              <a:defRPr/>
            </a:pPr>
            <a:endParaRPr lang="th-TH" dirty="0"/>
          </a:p>
          <a:p>
            <a:pPr>
              <a:buFont typeface="Arial" panose="020B0604020202020204" pitchFamily="34" charset="0"/>
              <a:buChar char="•"/>
              <a:defRPr/>
            </a:pPr>
            <a:endParaRPr lang="th-TH" dirty="0" smtClean="0"/>
          </a:p>
          <a:p>
            <a:pPr>
              <a:buFont typeface="Arial" panose="020B0604020202020204" pitchFamily="34" charset="0"/>
              <a:buChar char="•"/>
              <a:defRPr/>
            </a:pPr>
            <a:endParaRPr lang="en-US" b="0" dirty="0"/>
          </a:p>
          <a:p>
            <a:pPr marL="0" indent="0">
              <a:buFont typeface="Wingdings" pitchFamily="2" charset="2"/>
              <a:buNone/>
              <a:defRPr/>
            </a:pPr>
            <a:endParaRPr lang="th-TH" u="sng" dirty="0" smtClean="0">
              <a:solidFill>
                <a:srgbClr val="FF0000"/>
              </a:solidFill>
            </a:endParaRPr>
          </a:p>
        </p:txBody>
      </p:sp>
      <p:sp>
        <p:nvSpPr>
          <p:cNvPr id="2" name="สี่เหลี่ยมผืนผ้า 1"/>
          <p:cNvSpPr/>
          <p:nvPr/>
        </p:nvSpPr>
        <p:spPr bwMode="auto">
          <a:xfrm>
            <a:off x="762000" y="1752600"/>
            <a:ext cx="7772400" cy="3429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sz="2800" b="0" dirty="0">
                <a:latin typeface="+mn-lt"/>
                <a:ea typeface="+mn-ea"/>
              </a:rPr>
              <a:t>      &lt;TABLE BORDER="1" WIDTH="90%"&gt;</a:t>
            </a:r>
          </a:p>
          <a:p>
            <a:pPr>
              <a:defRPr/>
            </a:pPr>
            <a:r>
              <a:rPr lang="en-US" sz="2800" b="0" dirty="0">
                <a:latin typeface="+mn-lt"/>
                <a:ea typeface="+mn-ea"/>
              </a:rPr>
              <a:t>	&lt;TR&gt;</a:t>
            </a:r>
          </a:p>
          <a:p>
            <a:pPr>
              <a:defRPr/>
            </a:pPr>
            <a:r>
              <a:rPr lang="en-US" sz="2800" b="0" dirty="0">
                <a:latin typeface="+mn-lt"/>
                <a:ea typeface="+mn-ea"/>
              </a:rPr>
              <a:t>	          &lt;TD&gt;</a:t>
            </a:r>
            <a:r>
              <a:rPr lang="th-TH" sz="2800" b="0" dirty="0">
                <a:latin typeface="+mn-lt"/>
                <a:ea typeface="+mn-ea"/>
              </a:rPr>
              <a:t>ช่องที่ </a:t>
            </a:r>
            <a:r>
              <a:rPr lang="en-US" sz="2800" b="0" dirty="0">
                <a:latin typeface="+mn-lt"/>
                <a:ea typeface="+mn-ea"/>
              </a:rPr>
              <a:t>1&lt;/TD&gt;&lt;TD&gt;</a:t>
            </a:r>
            <a:r>
              <a:rPr lang="th-TH" sz="2800" b="0" dirty="0">
                <a:latin typeface="+mn-lt"/>
                <a:ea typeface="+mn-ea"/>
              </a:rPr>
              <a:t>ช่องที่ </a:t>
            </a:r>
            <a:r>
              <a:rPr lang="en-US" sz="2800" b="0" dirty="0">
                <a:latin typeface="+mn-lt"/>
                <a:ea typeface="+mn-ea"/>
              </a:rPr>
              <a:t>2&lt;/TD&gt;</a:t>
            </a:r>
          </a:p>
          <a:p>
            <a:pPr>
              <a:defRPr/>
            </a:pPr>
            <a:r>
              <a:rPr lang="en-US" sz="2800" b="0" dirty="0">
                <a:latin typeface="+mn-lt"/>
                <a:ea typeface="+mn-ea"/>
              </a:rPr>
              <a:t>	&lt;/TR&gt;</a:t>
            </a:r>
          </a:p>
          <a:p>
            <a:pPr>
              <a:defRPr/>
            </a:pPr>
            <a:r>
              <a:rPr lang="en-US" sz="2800" b="0" dirty="0">
                <a:latin typeface="+mn-lt"/>
                <a:ea typeface="+mn-ea"/>
              </a:rPr>
              <a:t>	&lt;TR&gt;</a:t>
            </a:r>
          </a:p>
          <a:p>
            <a:pPr>
              <a:defRPr/>
            </a:pPr>
            <a:r>
              <a:rPr lang="en-US" sz="2800" b="0" dirty="0">
                <a:latin typeface="+mn-lt"/>
                <a:ea typeface="+mn-ea"/>
              </a:rPr>
              <a:t>	          &lt;TD&gt;</a:t>
            </a:r>
            <a:r>
              <a:rPr lang="th-TH" sz="2800" b="0" dirty="0">
                <a:latin typeface="+mn-lt"/>
                <a:ea typeface="+mn-ea"/>
              </a:rPr>
              <a:t>ช่องที่ </a:t>
            </a:r>
            <a:r>
              <a:rPr lang="en-US" sz="2800" b="0" dirty="0">
                <a:latin typeface="+mn-lt"/>
                <a:ea typeface="+mn-ea"/>
              </a:rPr>
              <a:t>3&lt;/TD&gt;&lt;TD&gt;</a:t>
            </a:r>
            <a:r>
              <a:rPr lang="th-TH" sz="2800" b="0" dirty="0">
                <a:latin typeface="+mn-lt"/>
                <a:ea typeface="+mn-ea"/>
              </a:rPr>
              <a:t>ช่องที่ </a:t>
            </a:r>
            <a:r>
              <a:rPr lang="en-US" sz="2800" b="0" dirty="0">
                <a:latin typeface="+mn-lt"/>
                <a:ea typeface="+mn-ea"/>
              </a:rPr>
              <a:t>4&lt;/TD&gt;</a:t>
            </a:r>
          </a:p>
          <a:p>
            <a:pPr>
              <a:defRPr/>
            </a:pPr>
            <a:r>
              <a:rPr lang="en-US" sz="2800" b="0" dirty="0">
                <a:latin typeface="+mn-lt"/>
                <a:ea typeface="+mn-ea"/>
              </a:rPr>
              <a:t>	&lt;/TR&gt;</a:t>
            </a:r>
          </a:p>
          <a:p>
            <a:pPr>
              <a:defRPr/>
            </a:pPr>
            <a:r>
              <a:rPr lang="en-US" sz="2800" b="0" dirty="0">
                <a:latin typeface="+mn-lt"/>
                <a:ea typeface="+mn-ea"/>
              </a:rPr>
              <a:t>      &lt;/TABLE&gt;</a:t>
            </a:r>
          </a:p>
          <a:p>
            <a:pPr eaLnBrk="1" latinLnBrk="1" hangingPunct="1">
              <a:defRPr/>
            </a:pPr>
            <a:endParaRPr kumimoji="1" lang="th-TH" sz="2800" b="0" dirty="0">
              <a:latin typeface="+mn-lt"/>
              <a:ea typeface="굴림" pitchFamily="50" charset="-127"/>
              <a:cs typeface="+mn-cs"/>
            </a:endParaRPr>
          </a:p>
        </p:txBody>
      </p:sp>
      <p:pic>
        <p:nvPicPr>
          <p:cNvPr id="61451" name="รูปภาพ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25" r="9679" b="72672"/>
          <a:stretch>
            <a:fillRect/>
          </a:stretch>
        </p:blipFill>
        <p:spPr bwMode="auto">
          <a:xfrm>
            <a:off x="3314700" y="5334000"/>
            <a:ext cx="5219700" cy="74771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040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72" name="Title 9"/>
          <p:cNvSpPr>
            <a:spLocks noGrp="1"/>
          </p:cNvSpPr>
          <p:nvPr>
            <p:ph type="title"/>
          </p:nvPr>
        </p:nvSpPr>
        <p:spPr>
          <a:xfrm>
            <a:off x="563563" y="304800"/>
            <a:ext cx="7970837" cy="692150"/>
          </a:xfrm>
        </p:spPr>
        <p:txBody>
          <a:bodyPr/>
          <a:lstStyle/>
          <a:p>
            <a:r>
              <a:rPr lang="en-US" altLang="th-TH" sz="4000" dirty="0" smtClean="0">
                <a:solidFill>
                  <a:schemeClr val="accent4">
                    <a:lumMod val="75000"/>
                  </a:schemeClr>
                </a:solidFill>
              </a:rPr>
              <a:t>5. </a:t>
            </a:r>
            <a:r>
              <a:rPr lang="th-TH" altLang="th-TH" sz="4000" dirty="0" smtClean="0">
                <a:solidFill>
                  <a:schemeClr val="accent4">
                    <a:lumMod val="75000"/>
                  </a:schemeClr>
                </a:solidFill>
              </a:rPr>
              <a:t>การสร้างตาราง</a:t>
            </a:r>
            <a:endParaRPr lang="en-US" altLang="th-TH" sz="4000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0" y="6477000"/>
            <a:ext cx="3200400" cy="2667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latinLnBrk="1" hangingPunct="1">
              <a:defRPr/>
            </a:pPr>
            <a:r>
              <a:rPr lang="en-US" sz="1100" b="0" dirty="0">
                <a:solidFill>
                  <a:schemeClr val="bg1"/>
                </a:solidFill>
                <a:latin typeface="Freesia News" pitchFamily="34" charset="-34"/>
                <a:cs typeface="Freesia News" pitchFamily="34" charset="-34"/>
              </a:rPr>
              <a:t>Webpage Design and Programming Workshop</a:t>
            </a:r>
            <a:endParaRPr kumimoji="1" lang="en-US" sz="1100" b="0" dirty="0">
              <a:solidFill>
                <a:schemeClr val="bg1"/>
              </a:solidFill>
              <a:latin typeface="굴림" pitchFamily="50" charset="-127"/>
            </a:endParaRPr>
          </a:p>
        </p:txBody>
      </p:sp>
      <p:sp>
        <p:nvSpPr>
          <p:cNvPr id="62470" name="สี่เหลี่ยมผืนผ้า 2"/>
          <p:cNvSpPr>
            <a:spLocks noChangeArrowheads="1"/>
          </p:cNvSpPr>
          <p:nvPr/>
        </p:nvSpPr>
        <p:spPr bwMode="auto">
          <a:xfrm>
            <a:off x="152400" y="1258888"/>
            <a:ext cx="8839200" cy="5105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latinLnBrk="1" hangingPunct="1"/>
            <a:endParaRPr kumimoji="1" lang="th-TH" altLang="th-TH" b="0">
              <a:latin typeface="Gulim" pitchFamily="34" charset="-127"/>
            </a:endParaRPr>
          </a:p>
        </p:txBody>
      </p:sp>
      <p:pic>
        <p:nvPicPr>
          <p:cNvPr id="62471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4353" r="82639" b="29266"/>
          <a:stretch>
            <a:fillRect/>
          </a:stretch>
        </p:blipFill>
        <p:spPr bwMode="auto">
          <a:xfrm>
            <a:off x="8001000" y="0"/>
            <a:ext cx="1066800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ontent Placeholder 10"/>
          <p:cNvSpPr txBox="1">
            <a:spLocks/>
          </p:cNvSpPr>
          <p:nvPr/>
        </p:nvSpPr>
        <p:spPr bwMode="auto">
          <a:xfrm>
            <a:off x="611188" y="1219200"/>
            <a:ext cx="80772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u"/>
              <a:defRPr kumimoji="1" sz="2800">
                <a:solidFill>
                  <a:schemeClr val="tx2"/>
                </a:solidFill>
                <a:latin typeface="+mn-lt"/>
                <a:ea typeface="Gulim" pitchFamily="34" charset="-127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400">
                <a:solidFill>
                  <a:srgbClr val="000000"/>
                </a:solidFill>
                <a:latin typeface="+mn-lt"/>
                <a:ea typeface="Gulim" pitchFamily="34" charset="-127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kumimoji="1" sz="2400">
                <a:solidFill>
                  <a:srgbClr val="000000"/>
                </a:solidFill>
                <a:latin typeface="+mn-lt"/>
                <a:ea typeface="Gulim" pitchFamily="34" charset="-127"/>
              </a:defRPr>
            </a:lvl3pPr>
            <a:lvl4pPr marL="15621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400">
                <a:solidFill>
                  <a:srgbClr val="000000"/>
                </a:solidFill>
                <a:latin typeface="+mn-lt"/>
                <a:ea typeface="Gulim" pitchFamily="34" charset="-127"/>
              </a:defRPr>
            </a:lvl4pPr>
            <a:lvl5pPr marL="1981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kumimoji="1" sz="2400">
                <a:solidFill>
                  <a:srgbClr val="000000"/>
                </a:solidFill>
                <a:latin typeface="+mn-lt"/>
                <a:ea typeface="Gulim" pitchFamily="34" charset="-127"/>
              </a:defRPr>
            </a:lvl5pPr>
            <a:lvl6pPr marL="24384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kumimoji="1" sz="2400">
                <a:solidFill>
                  <a:srgbClr val="000000"/>
                </a:solidFill>
                <a:latin typeface="+mn-lt"/>
                <a:ea typeface="+mn-ea"/>
              </a:defRPr>
            </a:lvl6pPr>
            <a:lvl7pPr marL="28956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kumimoji="1" sz="2400">
                <a:solidFill>
                  <a:srgbClr val="000000"/>
                </a:solidFill>
                <a:latin typeface="+mn-lt"/>
                <a:ea typeface="+mn-ea"/>
              </a:defRPr>
            </a:lvl7pPr>
            <a:lvl8pPr marL="33528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kumimoji="1" sz="2400">
                <a:solidFill>
                  <a:srgbClr val="000000"/>
                </a:solidFill>
                <a:latin typeface="+mn-lt"/>
                <a:ea typeface="+mn-ea"/>
              </a:defRPr>
            </a:lvl8pPr>
            <a:lvl9pPr marL="3810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kumimoji="1" sz="24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buFont typeface="Arial" panose="020B0604020202020204" pitchFamily="34" charset="0"/>
              <a:buChar char="•"/>
              <a:defRPr/>
            </a:pPr>
            <a:r>
              <a:rPr lang="th-TH" dirty="0"/>
              <a:t>การกำหนดการจัดวางข้อความ </a:t>
            </a:r>
            <a:endParaRPr lang="th-TH" dirty="0" smtClean="0"/>
          </a:p>
          <a:p>
            <a:pPr marL="457200" lvl="1" indent="0">
              <a:buFontTx/>
              <a:buNone/>
              <a:defRPr/>
            </a:pPr>
            <a:endParaRPr lang="th-TH" dirty="0"/>
          </a:p>
          <a:p>
            <a:pPr>
              <a:buFont typeface="Arial" panose="020B0604020202020204" pitchFamily="34" charset="0"/>
              <a:buChar char="•"/>
              <a:defRPr/>
            </a:pPr>
            <a:endParaRPr lang="th-TH" dirty="0" smtClean="0"/>
          </a:p>
          <a:p>
            <a:pPr>
              <a:buFont typeface="Arial" panose="020B0604020202020204" pitchFamily="34" charset="0"/>
              <a:buChar char="•"/>
              <a:defRPr/>
            </a:pPr>
            <a:endParaRPr lang="en-US" b="0" dirty="0"/>
          </a:p>
          <a:p>
            <a:pPr marL="0" indent="0">
              <a:buFont typeface="Wingdings" pitchFamily="2" charset="2"/>
              <a:buNone/>
              <a:defRPr/>
            </a:pPr>
            <a:endParaRPr lang="th-TH" u="sng" dirty="0" smtClean="0">
              <a:solidFill>
                <a:srgbClr val="FF0000"/>
              </a:solidFill>
            </a:endParaRPr>
          </a:p>
        </p:txBody>
      </p:sp>
      <p:sp>
        <p:nvSpPr>
          <p:cNvPr id="2" name="สี่เหลี่ยมผืนผ้า 1"/>
          <p:cNvSpPr/>
          <p:nvPr/>
        </p:nvSpPr>
        <p:spPr bwMode="auto">
          <a:xfrm>
            <a:off x="762000" y="1752600"/>
            <a:ext cx="7772400" cy="3810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sz="2400" b="0" dirty="0">
                <a:latin typeface="+mn-lt"/>
                <a:ea typeface="+mn-ea"/>
              </a:rPr>
              <a:t>&lt;TABLE BORDER="1" WIDTH="95%" HEIGHT="100"&gt;</a:t>
            </a:r>
          </a:p>
          <a:p>
            <a:pPr>
              <a:defRPr/>
            </a:pPr>
            <a:r>
              <a:rPr lang="en-US" sz="2400" b="0" dirty="0">
                <a:latin typeface="+mn-lt"/>
                <a:ea typeface="+mn-ea"/>
              </a:rPr>
              <a:t>     &lt;TR&gt;</a:t>
            </a:r>
          </a:p>
          <a:p>
            <a:pPr>
              <a:defRPr/>
            </a:pPr>
            <a:r>
              <a:rPr lang="en-US" sz="2400" b="0" dirty="0">
                <a:latin typeface="+mn-lt"/>
                <a:ea typeface="+mn-ea"/>
              </a:rPr>
              <a:t>	&lt;TD align="left" </a:t>
            </a:r>
            <a:r>
              <a:rPr lang="en-US" sz="2400" b="0" dirty="0" err="1">
                <a:latin typeface="+mn-lt"/>
                <a:ea typeface="+mn-ea"/>
              </a:rPr>
              <a:t>valign</a:t>
            </a:r>
            <a:r>
              <a:rPr lang="en-US" sz="2400" b="0" dirty="0">
                <a:latin typeface="+mn-lt"/>
                <a:ea typeface="+mn-ea"/>
              </a:rPr>
              <a:t>="top"&gt;</a:t>
            </a:r>
            <a:r>
              <a:rPr lang="th-TH" sz="2400" b="0" dirty="0">
                <a:latin typeface="+mn-lt"/>
                <a:ea typeface="+mn-ea"/>
              </a:rPr>
              <a:t>ซ้ายบน</a:t>
            </a:r>
            <a:r>
              <a:rPr lang="en-US" sz="2400" b="0" dirty="0">
                <a:latin typeface="+mn-lt"/>
                <a:ea typeface="+mn-ea"/>
              </a:rPr>
              <a:t>&lt;/TD&gt;</a:t>
            </a:r>
          </a:p>
          <a:p>
            <a:pPr>
              <a:defRPr/>
            </a:pPr>
            <a:r>
              <a:rPr lang="en-US" sz="2400" b="0" dirty="0">
                <a:latin typeface="+mn-lt"/>
                <a:ea typeface="+mn-ea"/>
              </a:rPr>
              <a:t>	&lt;TD align="right" </a:t>
            </a:r>
            <a:r>
              <a:rPr lang="en-US" sz="2400" b="0" dirty="0" err="1">
                <a:latin typeface="+mn-lt"/>
                <a:ea typeface="+mn-ea"/>
              </a:rPr>
              <a:t>valign</a:t>
            </a:r>
            <a:r>
              <a:rPr lang="en-US" sz="2400" b="0" dirty="0">
                <a:latin typeface="+mn-lt"/>
                <a:ea typeface="+mn-ea"/>
              </a:rPr>
              <a:t>="middle"&gt;</a:t>
            </a:r>
            <a:r>
              <a:rPr lang="th-TH" sz="2400" b="0" dirty="0">
                <a:latin typeface="+mn-lt"/>
                <a:ea typeface="+mn-ea"/>
              </a:rPr>
              <a:t>ขวากลาง</a:t>
            </a:r>
            <a:r>
              <a:rPr lang="en-US" sz="2400" b="0" dirty="0">
                <a:latin typeface="+mn-lt"/>
                <a:ea typeface="+mn-ea"/>
              </a:rPr>
              <a:t>&lt;/TD&gt;</a:t>
            </a:r>
          </a:p>
          <a:p>
            <a:pPr>
              <a:defRPr/>
            </a:pPr>
            <a:r>
              <a:rPr lang="en-US" sz="2400" b="0" dirty="0">
                <a:latin typeface="+mn-lt"/>
                <a:ea typeface="+mn-ea"/>
              </a:rPr>
              <a:t>     &lt;/TR&gt;</a:t>
            </a:r>
          </a:p>
          <a:p>
            <a:pPr>
              <a:defRPr/>
            </a:pPr>
            <a:r>
              <a:rPr lang="en-US" sz="2400" b="0" dirty="0">
                <a:latin typeface="+mn-lt"/>
                <a:ea typeface="+mn-ea"/>
              </a:rPr>
              <a:t>     &lt;TR&gt;</a:t>
            </a:r>
          </a:p>
          <a:p>
            <a:pPr>
              <a:defRPr/>
            </a:pPr>
            <a:r>
              <a:rPr lang="en-US" sz="2400" b="0" dirty="0">
                <a:latin typeface="+mn-lt"/>
                <a:ea typeface="+mn-ea"/>
              </a:rPr>
              <a:t>	&lt;TD align="center" </a:t>
            </a:r>
            <a:r>
              <a:rPr lang="en-US" sz="2400" b="0" dirty="0" err="1">
                <a:latin typeface="+mn-lt"/>
                <a:ea typeface="+mn-ea"/>
              </a:rPr>
              <a:t>valign</a:t>
            </a:r>
            <a:r>
              <a:rPr lang="en-US" sz="2400" b="0" dirty="0">
                <a:latin typeface="+mn-lt"/>
                <a:ea typeface="+mn-ea"/>
              </a:rPr>
              <a:t>="bottom"&gt;</a:t>
            </a:r>
            <a:r>
              <a:rPr lang="th-TH" sz="2400" b="0" dirty="0">
                <a:latin typeface="+mn-lt"/>
                <a:ea typeface="+mn-ea"/>
              </a:rPr>
              <a:t>กลางล่าง</a:t>
            </a:r>
            <a:r>
              <a:rPr lang="en-US" sz="2400" b="0" dirty="0">
                <a:latin typeface="+mn-lt"/>
                <a:ea typeface="+mn-ea"/>
              </a:rPr>
              <a:t>&lt;/TD&gt;</a:t>
            </a:r>
          </a:p>
          <a:p>
            <a:pPr>
              <a:defRPr/>
            </a:pPr>
            <a:r>
              <a:rPr lang="en-US" sz="2400" b="0" dirty="0">
                <a:latin typeface="+mn-lt"/>
                <a:ea typeface="+mn-ea"/>
              </a:rPr>
              <a:t>	&lt;TD align="right" </a:t>
            </a:r>
            <a:r>
              <a:rPr lang="en-US" sz="2400" b="0" dirty="0" err="1">
                <a:latin typeface="+mn-lt"/>
                <a:ea typeface="+mn-ea"/>
              </a:rPr>
              <a:t>valign</a:t>
            </a:r>
            <a:r>
              <a:rPr lang="en-US" sz="2400" b="0" dirty="0">
                <a:latin typeface="+mn-lt"/>
                <a:ea typeface="+mn-ea"/>
              </a:rPr>
              <a:t>="top"&gt;</a:t>
            </a:r>
            <a:r>
              <a:rPr lang="th-TH" sz="2400" b="0" dirty="0">
                <a:latin typeface="+mn-lt"/>
                <a:ea typeface="+mn-ea"/>
              </a:rPr>
              <a:t>ขวาบน</a:t>
            </a:r>
            <a:r>
              <a:rPr lang="en-US" sz="2400" b="0" dirty="0">
                <a:latin typeface="+mn-lt"/>
                <a:ea typeface="+mn-ea"/>
              </a:rPr>
              <a:t>&lt;/TD&gt;</a:t>
            </a:r>
          </a:p>
          <a:p>
            <a:pPr>
              <a:defRPr/>
            </a:pPr>
            <a:r>
              <a:rPr lang="en-US" sz="2400" b="0" dirty="0">
                <a:latin typeface="+mn-lt"/>
                <a:ea typeface="+mn-ea"/>
              </a:rPr>
              <a:t>     &lt;/TR&gt;</a:t>
            </a:r>
          </a:p>
          <a:p>
            <a:pPr>
              <a:defRPr/>
            </a:pPr>
            <a:r>
              <a:rPr lang="en-US" sz="2400" b="0" dirty="0">
                <a:latin typeface="+mn-lt"/>
                <a:ea typeface="+mn-ea"/>
              </a:rPr>
              <a:t>&lt;/TABLE&gt;</a:t>
            </a:r>
          </a:p>
          <a:p>
            <a:pPr eaLnBrk="1" latinLnBrk="1" hangingPunct="1">
              <a:defRPr/>
            </a:pPr>
            <a:endParaRPr kumimoji="1" lang="th-TH" sz="2400" b="0" dirty="0">
              <a:latin typeface="+mn-lt"/>
              <a:ea typeface="굴림" pitchFamily="50" charset="-127"/>
              <a:cs typeface="+mn-cs"/>
            </a:endParaRPr>
          </a:p>
        </p:txBody>
      </p:sp>
      <p:pic>
        <p:nvPicPr>
          <p:cNvPr id="62475" name="รูปภาพ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31" r="4762" b="65218"/>
          <a:stretch>
            <a:fillRect/>
          </a:stretch>
        </p:blipFill>
        <p:spPr bwMode="auto">
          <a:xfrm>
            <a:off x="2743200" y="4933950"/>
            <a:ext cx="6096000" cy="12573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215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6" name="Title 9"/>
          <p:cNvSpPr>
            <a:spLocks noGrp="1"/>
          </p:cNvSpPr>
          <p:nvPr>
            <p:ph type="title"/>
          </p:nvPr>
        </p:nvSpPr>
        <p:spPr>
          <a:xfrm>
            <a:off x="563563" y="304800"/>
            <a:ext cx="7970837" cy="692150"/>
          </a:xfrm>
        </p:spPr>
        <p:txBody>
          <a:bodyPr/>
          <a:lstStyle/>
          <a:p>
            <a:r>
              <a:rPr lang="en-US" altLang="th-TH" sz="4000" dirty="0" smtClean="0">
                <a:solidFill>
                  <a:schemeClr val="accent4">
                    <a:lumMod val="75000"/>
                  </a:schemeClr>
                </a:solidFill>
              </a:rPr>
              <a:t>5. </a:t>
            </a:r>
            <a:r>
              <a:rPr lang="th-TH" altLang="th-TH" sz="4000" dirty="0" smtClean="0">
                <a:solidFill>
                  <a:schemeClr val="accent4">
                    <a:lumMod val="75000"/>
                  </a:schemeClr>
                </a:solidFill>
              </a:rPr>
              <a:t>การสร้างตาราง</a:t>
            </a:r>
            <a:endParaRPr lang="en-US" altLang="th-TH" sz="4000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0" y="6477000"/>
            <a:ext cx="3200400" cy="2667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latinLnBrk="1" hangingPunct="1">
              <a:defRPr/>
            </a:pPr>
            <a:r>
              <a:rPr lang="en-US" sz="1100" b="0" dirty="0">
                <a:solidFill>
                  <a:schemeClr val="bg1"/>
                </a:solidFill>
                <a:latin typeface="Freesia News" pitchFamily="34" charset="-34"/>
                <a:cs typeface="Freesia News" pitchFamily="34" charset="-34"/>
              </a:rPr>
              <a:t>Webpage Design and Programming Workshop</a:t>
            </a:r>
            <a:endParaRPr kumimoji="1" lang="en-US" sz="1100" b="0" dirty="0">
              <a:solidFill>
                <a:schemeClr val="bg1"/>
              </a:solidFill>
              <a:latin typeface="굴림" pitchFamily="50" charset="-127"/>
            </a:endParaRPr>
          </a:p>
        </p:txBody>
      </p:sp>
      <p:sp>
        <p:nvSpPr>
          <p:cNvPr id="63494" name="สี่เหลี่ยมผืนผ้า 2"/>
          <p:cNvSpPr>
            <a:spLocks noChangeArrowheads="1"/>
          </p:cNvSpPr>
          <p:nvPr/>
        </p:nvSpPr>
        <p:spPr bwMode="auto">
          <a:xfrm>
            <a:off x="152400" y="1258888"/>
            <a:ext cx="8839200" cy="5105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latinLnBrk="1" hangingPunct="1"/>
            <a:endParaRPr kumimoji="1" lang="th-TH" altLang="th-TH" b="0">
              <a:latin typeface="Gulim" pitchFamily="34" charset="-127"/>
            </a:endParaRPr>
          </a:p>
        </p:txBody>
      </p:sp>
      <p:pic>
        <p:nvPicPr>
          <p:cNvPr id="63495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4353" r="82639" b="29266"/>
          <a:stretch>
            <a:fillRect/>
          </a:stretch>
        </p:blipFill>
        <p:spPr bwMode="auto">
          <a:xfrm>
            <a:off x="8001000" y="0"/>
            <a:ext cx="1066800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ontent Placeholder 10"/>
          <p:cNvSpPr txBox="1">
            <a:spLocks/>
          </p:cNvSpPr>
          <p:nvPr/>
        </p:nvSpPr>
        <p:spPr bwMode="auto">
          <a:xfrm>
            <a:off x="611188" y="1219200"/>
            <a:ext cx="80772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u"/>
              <a:defRPr kumimoji="1" sz="2800">
                <a:solidFill>
                  <a:schemeClr val="tx2"/>
                </a:solidFill>
                <a:latin typeface="+mn-lt"/>
                <a:ea typeface="Gulim" pitchFamily="34" charset="-127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400">
                <a:solidFill>
                  <a:srgbClr val="000000"/>
                </a:solidFill>
                <a:latin typeface="+mn-lt"/>
                <a:ea typeface="Gulim" pitchFamily="34" charset="-127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kumimoji="1" sz="2400">
                <a:solidFill>
                  <a:srgbClr val="000000"/>
                </a:solidFill>
                <a:latin typeface="+mn-lt"/>
                <a:ea typeface="Gulim" pitchFamily="34" charset="-127"/>
              </a:defRPr>
            </a:lvl3pPr>
            <a:lvl4pPr marL="15621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400">
                <a:solidFill>
                  <a:srgbClr val="000000"/>
                </a:solidFill>
                <a:latin typeface="+mn-lt"/>
                <a:ea typeface="Gulim" pitchFamily="34" charset="-127"/>
              </a:defRPr>
            </a:lvl4pPr>
            <a:lvl5pPr marL="1981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kumimoji="1" sz="2400">
                <a:solidFill>
                  <a:srgbClr val="000000"/>
                </a:solidFill>
                <a:latin typeface="+mn-lt"/>
                <a:ea typeface="Gulim" pitchFamily="34" charset="-127"/>
              </a:defRPr>
            </a:lvl5pPr>
            <a:lvl6pPr marL="24384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kumimoji="1" sz="2400">
                <a:solidFill>
                  <a:srgbClr val="000000"/>
                </a:solidFill>
                <a:latin typeface="+mn-lt"/>
                <a:ea typeface="+mn-ea"/>
              </a:defRPr>
            </a:lvl6pPr>
            <a:lvl7pPr marL="28956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kumimoji="1" sz="2400">
                <a:solidFill>
                  <a:srgbClr val="000000"/>
                </a:solidFill>
                <a:latin typeface="+mn-lt"/>
                <a:ea typeface="+mn-ea"/>
              </a:defRPr>
            </a:lvl7pPr>
            <a:lvl8pPr marL="33528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kumimoji="1" sz="2400">
                <a:solidFill>
                  <a:srgbClr val="000000"/>
                </a:solidFill>
                <a:latin typeface="+mn-lt"/>
                <a:ea typeface="+mn-ea"/>
              </a:defRPr>
            </a:lvl8pPr>
            <a:lvl9pPr marL="3810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kumimoji="1" sz="24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buFont typeface="Arial" panose="020B0604020202020204" pitchFamily="34" charset="0"/>
              <a:buChar char="•"/>
              <a:defRPr/>
            </a:pPr>
            <a:r>
              <a:rPr lang="th-TH" dirty="0"/>
              <a:t>การแทรกภาพในตาราง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th-TH" dirty="0" smtClean="0"/>
          </a:p>
          <a:p>
            <a:pPr>
              <a:buFont typeface="Arial" panose="020B0604020202020204" pitchFamily="34" charset="0"/>
              <a:buChar char="•"/>
              <a:defRPr/>
            </a:pPr>
            <a:endParaRPr lang="en-US" b="0" dirty="0"/>
          </a:p>
          <a:p>
            <a:pPr marL="0" indent="0">
              <a:buFont typeface="Wingdings" pitchFamily="2" charset="2"/>
              <a:buNone/>
              <a:defRPr/>
            </a:pPr>
            <a:endParaRPr lang="th-TH" u="sng" dirty="0" smtClean="0">
              <a:solidFill>
                <a:srgbClr val="FF0000"/>
              </a:solidFill>
            </a:endParaRPr>
          </a:p>
        </p:txBody>
      </p:sp>
      <p:sp>
        <p:nvSpPr>
          <p:cNvPr id="2" name="สี่เหลี่ยมผืนผ้า 1"/>
          <p:cNvSpPr/>
          <p:nvPr/>
        </p:nvSpPr>
        <p:spPr bwMode="auto">
          <a:xfrm>
            <a:off x="762000" y="1752600"/>
            <a:ext cx="7772400" cy="3463925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sz="2800" b="0" dirty="0">
                <a:latin typeface="+mn-lt"/>
                <a:ea typeface="+mn-ea"/>
              </a:rPr>
              <a:t>&lt;TABLE BORDER="1"&gt;</a:t>
            </a:r>
          </a:p>
          <a:p>
            <a:pPr>
              <a:defRPr/>
            </a:pPr>
            <a:r>
              <a:rPr lang="en-US" sz="2800" b="0" dirty="0">
                <a:latin typeface="+mn-lt"/>
                <a:ea typeface="+mn-ea"/>
              </a:rPr>
              <a:t>     &lt;TR&gt;</a:t>
            </a:r>
          </a:p>
          <a:p>
            <a:pPr>
              <a:defRPr/>
            </a:pPr>
            <a:r>
              <a:rPr lang="en-US" sz="2800" b="0" dirty="0">
                <a:latin typeface="+mn-lt"/>
                <a:ea typeface="+mn-ea"/>
              </a:rPr>
              <a:t>	&lt;TD&gt; &lt;IMG SRC="kerokero.gif"&gt; &lt;/TD&gt;</a:t>
            </a:r>
          </a:p>
          <a:p>
            <a:pPr>
              <a:defRPr/>
            </a:pPr>
            <a:r>
              <a:rPr lang="en-US" sz="2800" b="0" dirty="0">
                <a:latin typeface="+mn-lt"/>
                <a:ea typeface="+mn-ea"/>
              </a:rPr>
              <a:t>	&lt;TD&gt; </a:t>
            </a:r>
            <a:r>
              <a:rPr lang="th-TH" sz="2800" b="0" dirty="0">
                <a:latin typeface="+mn-lt"/>
                <a:ea typeface="+mn-ea"/>
              </a:rPr>
              <a:t>รูปด้านข้างนี้คือ </a:t>
            </a:r>
            <a:r>
              <a:rPr lang="th-TH" sz="2800" b="0" dirty="0" err="1">
                <a:latin typeface="+mn-lt"/>
                <a:ea typeface="+mn-ea"/>
              </a:rPr>
              <a:t>กบเคโระ</a:t>
            </a:r>
            <a:r>
              <a:rPr lang="th-TH" sz="2800" b="0" dirty="0">
                <a:latin typeface="+mn-lt"/>
                <a:ea typeface="+mn-ea"/>
              </a:rPr>
              <a:t> </a:t>
            </a:r>
            <a:r>
              <a:rPr lang="en-US" sz="2800" b="0" dirty="0">
                <a:latin typeface="+mn-lt"/>
                <a:ea typeface="+mn-ea"/>
              </a:rPr>
              <a:t>&lt;/TD&gt;</a:t>
            </a:r>
          </a:p>
          <a:p>
            <a:pPr>
              <a:defRPr/>
            </a:pPr>
            <a:r>
              <a:rPr lang="en-US" sz="2800" b="0" dirty="0">
                <a:latin typeface="+mn-lt"/>
                <a:ea typeface="+mn-ea"/>
              </a:rPr>
              <a:t>     &lt;/TR&gt;</a:t>
            </a:r>
          </a:p>
          <a:p>
            <a:pPr>
              <a:defRPr/>
            </a:pPr>
            <a:r>
              <a:rPr lang="en-US" sz="2800" b="0" dirty="0">
                <a:latin typeface="+mn-lt"/>
                <a:ea typeface="+mn-ea"/>
              </a:rPr>
              <a:t>&lt;/TABLE&gt;</a:t>
            </a:r>
          </a:p>
          <a:p>
            <a:pPr eaLnBrk="1" latinLnBrk="1" hangingPunct="1">
              <a:defRPr/>
            </a:pPr>
            <a:endParaRPr kumimoji="1" lang="th-TH" sz="2800" b="0" dirty="0">
              <a:latin typeface="+mn-lt"/>
              <a:ea typeface="굴림" pitchFamily="50" charset="-127"/>
              <a:cs typeface="+mn-cs"/>
            </a:endParaRPr>
          </a:p>
        </p:txBody>
      </p:sp>
      <p:pic>
        <p:nvPicPr>
          <p:cNvPr id="63499" name="รูปภาพ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8" t="8488" r="10455" b="75156"/>
          <a:stretch>
            <a:fillRect/>
          </a:stretch>
        </p:blipFill>
        <p:spPr bwMode="auto">
          <a:xfrm>
            <a:off x="2257425" y="4735513"/>
            <a:ext cx="6429375" cy="97948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896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195736" y="2276872"/>
            <a:ext cx="4800600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th-TH" sz="72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eesiaUPC" pitchFamily="34" charset="-34"/>
              </a:rPr>
              <a:t>การสร้างฟอร์ม</a:t>
            </a:r>
          </a:p>
        </p:txBody>
      </p:sp>
    </p:spTree>
    <p:extLst>
      <p:ext uri="{BB962C8B-B14F-4D97-AF65-F5344CB8AC3E}">
        <p14:creationId xmlns:p14="http://schemas.microsoft.com/office/powerpoint/2010/main" val="153819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4" name="Title 9"/>
          <p:cNvSpPr>
            <a:spLocks noGrp="1"/>
          </p:cNvSpPr>
          <p:nvPr>
            <p:ph type="title"/>
          </p:nvPr>
        </p:nvSpPr>
        <p:spPr>
          <a:xfrm>
            <a:off x="563563" y="304800"/>
            <a:ext cx="7970837" cy="692150"/>
          </a:xfrm>
        </p:spPr>
        <p:txBody>
          <a:bodyPr/>
          <a:lstStyle/>
          <a:p>
            <a:r>
              <a:rPr lang="en-US" altLang="th-TH" sz="4000" dirty="0" smtClean="0">
                <a:solidFill>
                  <a:schemeClr val="accent4">
                    <a:lumMod val="75000"/>
                  </a:schemeClr>
                </a:solidFill>
              </a:rPr>
              <a:t>6. </a:t>
            </a:r>
            <a:r>
              <a:rPr lang="th-TH" altLang="th-TH" sz="4000" dirty="0" smtClean="0">
                <a:solidFill>
                  <a:schemeClr val="accent4">
                    <a:lumMod val="75000"/>
                  </a:schemeClr>
                </a:solidFill>
              </a:rPr>
              <a:t>การสร้างฟอร์ม</a:t>
            </a:r>
            <a:endParaRPr lang="en-US" altLang="th-TH" sz="4000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0" y="6477000"/>
            <a:ext cx="3200400" cy="2667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latinLnBrk="1" hangingPunct="1">
              <a:defRPr/>
            </a:pPr>
            <a:r>
              <a:rPr lang="en-US" sz="1100" b="0" dirty="0">
                <a:solidFill>
                  <a:schemeClr val="bg1"/>
                </a:solidFill>
                <a:latin typeface="Freesia News" pitchFamily="34" charset="-34"/>
                <a:cs typeface="Freesia News" pitchFamily="34" charset="-34"/>
              </a:rPr>
              <a:t>Webpage Design and Programming Workshop</a:t>
            </a:r>
            <a:endParaRPr kumimoji="1" lang="en-US" sz="1100" b="0" dirty="0">
              <a:solidFill>
                <a:schemeClr val="bg1"/>
              </a:solidFill>
              <a:latin typeface="굴림" pitchFamily="50" charset="-127"/>
            </a:endParaRPr>
          </a:p>
        </p:txBody>
      </p:sp>
      <p:pic>
        <p:nvPicPr>
          <p:cNvPr id="65543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4353" r="82639" b="29266"/>
          <a:stretch>
            <a:fillRect/>
          </a:stretch>
        </p:blipFill>
        <p:spPr bwMode="auto">
          <a:xfrm>
            <a:off x="8001000" y="0"/>
            <a:ext cx="1066800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ontent Placeholder 10"/>
          <p:cNvSpPr txBox="1">
            <a:spLocks/>
          </p:cNvSpPr>
          <p:nvPr/>
        </p:nvSpPr>
        <p:spPr bwMode="auto">
          <a:xfrm>
            <a:off x="611188" y="1219200"/>
            <a:ext cx="80772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u"/>
              <a:defRPr kumimoji="1" sz="2800">
                <a:solidFill>
                  <a:schemeClr val="tx2"/>
                </a:solidFill>
                <a:latin typeface="+mn-lt"/>
                <a:ea typeface="Gulim" pitchFamily="34" charset="-127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400">
                <a:solidFill>
                  <a:srgbClr val="000000"/>
                </a:solidFill>
                <a:latin typeface="+mn-lt"/>
                <a:ea typeface="Gulim" pitchFamily="34" charset="-127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kumimoji="1" sz="2400">
                <a:solidFill>
                  <a:srgbClr val="000000"/>
                </a:solidFill>
                <a:latin typeface="+mn-lt"/>
                <a:ea typeface="Gulim" pitchFamily="34" charset="-127"/>
              </a:defRPr>
            </a:lvl3pPr>
            <a:lvl4pPr marL="15621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400">
                <a:solidFill>
                  <a:srgbClr val="000000"/>
                </a:solidFill>
                <a:latin typeface="+mn-lt"/>
                <a:ea typeface="Gulim" pitchFamily="34" charset="-127"/>
              </a:defRPr>
            </a:lvl4pPr>
            <a:lvl5pPr marL="1981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kumimoji="1" sz="2400">
                <a:solidFill>
                  <a:srgbClr val="000000"/>
                </a:solidFill>
                <a:latin typeface="+mn-lt"/>
                <a:ea typeface="Gulim" pitchFamily="34" charset="-127"/>
              </a:defRPr>
            </a:lvl5pPr>
            <a:lvl6pPr marL="24384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kumimoji="1" sz="2400">
                <a:solidFill>
                  <a:srgbClr val="000000"/>
                </a:solidFill>
                <a:latin typeface="+mn-lt"/>
                <a:ea typeface="+mn-ea"/>
              </a:defRPr>
            </a:lvl6pPr>
            <a:lvl7pPr marL="28956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kumimoji="1" sz="2400">
                <a:solidFill>
                  <a:srgbClr val="000000"/>
                </a:solidFill>
                <a:latin typeface="+mn-lt"/>
                <a:ea typeface="+mn-ea"/>
              </a:defRPr>
            </a:lvl7pPr>
            <a:lvl8pPr marL="33528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kumimoji="1" sz="2400">
                <a:solidFill>
                  <a:srgbClr val="000000"/>
                </a:solidFill>
                <a:latin typeface="+mn-lt"/>
                <a:ea typeface="+mn-ea"/>
              </a:defRPr>
            </a:lvl8pPr>
            <a:lvl9pPr marL="3810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kumimoji="1" sz="24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buFont typeface="Arial" panose="020B0604020202020204" pitchFamily="34" charset="0"/>
              <a:buChar char="•"/>
              <a:defRPr/>
            </a:pPr>
            <a:r>
              <a:rPr lang="th-TH" dirty="0" smtClean="0"/>
              <a:t>คำสั่ง</a:t>
            </a:r>
            <a:endParaRPr lang="th-TH" dirty="0"/>
          </a:p>
          <a:p>
            <a:pPr>
              <a:buFont typeface="Arial" panose="020B0604020202020204" pitchFamily="34" charset="0"/>
              <a:buChar char="•"/>
              <a:defRPr/>
            </a:pPr>
            <a:endParaRPr lang="th-TH" dirty="0" smtClean="0"/>
          </a:p>
          <a:p>
            <a:pPr>
              <a:buFont typeface="Arial" panose="020B0604020202020204" pitchFamily="34" charset="0"/>
              <a:buChar char="•"/>
              <a:defRPr/>
            </a:pPr>
            <a:endParaRPr lang="en-US" b="0" dirty="0"/>
          </a:p>
          <a:p>
            <a:pPr marL="0" indent="0">
              <a:buFont typeface="Wingdings" pitchFamily="2" charset="2"/>
              <a:buNone/>
              <a:defRPr/>
            </a:pPr>
            <a:endParaRPr lang="th-TH" u="sng" dirty="0" smtClean="0">
              <a:solidFill>
                <a:srgbClr val="FF0000"/>
              </a:solidFill>
            </a:endParaRPr>
          </a:p>
        </p:txBody>
      </p:sp>
      <p:sp>
        <p:nvSpPr>
          <p:cNvPr id="65546" name="สี่เหลี่ยมผืนผ้า 1"/>
          <p:cNvSpPr>
            <a:spLocks noChangeArrowheads="1"/>
          </p:cNvSpPr>
          <p:nvPr/>
        </p:nvSpPr>
        <p:spPr bwMode="auto">
          <a:xfrm>
            <a:off x="152400" y="1752600"/>
            <a:ext cx="8839200" cy="5334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r>
              <a:rPr lang="en-US" altLang="th-TH" sz="2400" b="0" dirty="0">
                <a:solidFill>
                  <a:srgbClr val="FF0000"/>
                </a:solidFill>
              </a:rPr>
              <a:t>&lt;form name="</a:t>
            </a:r>
            <a:r>
              <a:rPr lang="en-US" altLang="th-TH" sz="2400" b="0" dirty="0" err="1">
                <a:solidFill>
                  <a:srgbClr val="FF0000"/>
                </a:solidFill>
              </a:rPr>
              <a:t>form_name</a:t>
            </a:r>
            <a:r>
              <a:rPr lang="en-US" altLang="th-TH" sz="2400" b="0" dirty="0">
                <a:solidFill>
                  <a:srgbClr val="FF0000"/>
                </a:solidFill>
              </a:rPr>
              <a:t>" method="get/post" action="</a:t>
            </a:r>
            <a:r>
              <a:rPr lang="en-US" altLang="th-TH" sz="2400" b="0" dirty="0" err="1">
                <a:solidFill>
                  <a:srgbClr val="FF0000"/>
                </a:solidFill>
              </a:rPr>
              <a:t>url</a:t>
            </a:r>
            <a:r>
              <a:rPr lang="en-US" altLang="th-TH" sz="2400" b="0" dirty="0">
                <a:solidFill>
                  <a:srgbClr val="FF0000"/>
                </a:solidFill>
              </a:rPr>
              <a:t>" target="window name"&gt;  ….....  &lt;/form&gt;</a:t>
            </a:r>
          </a:p>
        </p:txBody>
      </p:sp>
      <p:graphicFrame>
        <p:nvGraphicFramePr>
          <p:cNvPr id="3" name="ตาราง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2523768"/>
              </p:ext>
            </p:extLst>
          </p:nvPr>
        </p:nvGraphicFramePr>
        <p:xfrm>
          <a:off x="323528" y="2514600"/>
          <a:ext cx="8382000" cy="37860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64301"/>
                <a:gridCol w="7417699"/>
              </a:tblGrid>
              <a:tr h="4206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</a:rPr>
                        <a:t>คำสั่ง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</a:rPr>
                        <a:t>ความหมาย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  <a:tr h="4206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name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</a:rPr>
                        <a:t>ชื่อของ </a:t>
                      </a:r>
                      <a:r>
                        <a:rPr lang="en-US" sz="2400" dirty="0">
                          <a:effectLst/>
                        </a:rPr>
                        <a:t>Form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  <a:tr h="12620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METHOD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</a:rPr>
                        <a:t>เป็นรูปแบบของวิธีในการส่งข้อมูล </a:t>
                      </a:r>
                      <a:r>
                        <a:rPr lang="th-TH" sz="2400" dirty="0" smtClean="0">
                          <a:effectLst/>
                        </a:rPr>
                        <a:t>ได้แก่</a:t>
                      </a:r>
                      <a:endParaRPr lang="en-US" sz="24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solidFill>
                            <a:srgbClr val="FF0000"/>
                          </a:solidFill>
                          <a:effectLst/>
                        </a:rPr>
                        <a:t>GET</a:t>
                      </a:r>
                      <a:r>
                        <a:rPr lang="en-US" sz="2400" dirty="0" smtClean="0">
                          <a:effectLst/>
                        </a:rPr>
                        <a:t> </a:t>
                      </a:r>
                      <a:r>
                        <a:rPr lang="th-TH" sz="2400" dirty="0" smtClean="0">
                          <a:effectLst/>
                        </a:rPr>
                        <a:t>        เป็น</a:t>
                      </a:r>
                      <a:r>
                        <a:rPr lang="th-TH" sz="2400" dirty="0">
                          <a:effectLst/>
                        </a:rPr>
                        <a:t>ตัวรับ - ส่ง ข้อมูลขนาดจำกัดจาก </a:t>
                      </a:r>
                      <a:r>
                        <a:rPr lang="en-US" sz="2400" dirty="0">
                          <a:effectLst/>
                        </a:rPr>
                        <a:t>Server </a:t>
                      </a:r>
                      <a:r>
                        <a:rPr lang="th-TH" sz="2400" dirty="0">
                          <a:effectLst/>
                        </a:rPr>
                        <a:t>ไม่เกิน </a:t>
                      </a:r>
                      <a:r>
                        <a:rPr lang="en-US" sz="2400" dirty="0">
                          <a:effectLst/>
                        </a:rPr>
                        <a:t>256</a:t>
                      </a:r>
                      <a:r>
                        <a:rPr lang="th-TH" sz="2400" dirty="0">
                          <a:effectLst/>
                        </a:rPr>
                        <a:t> ตัวอักษร </a:t>
                      </a:r>
                      <a:endParaRPr lang="en-US" sz="2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</a:rPr>
                        <a:t>POST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th-TH" sz="2400" dirty="0" smtClean="0">
                          <a:effectLst/>
                        </a:rPr>
                        <a:t>      เป็น</a:t>
                      </a:r>
                      <a:r>
                        <a:rPr lang="th-TH" sz="2400" dirty="0">
                          <a:effectLst/>
                        </a:rPr>
                        <a:t>ตัวรับ - ส่ง ข้อมูลไม่จำกัดจาก </a:t>
                      </a:r>
                      <a:r>
                        <a:rPr lang="en-US" sz="2400" dirty="0">
                          <a:effectLst/>
                        </a:rPr>
                        <a:t>Server 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  <a:tr h="8413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ACTION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</a:rPr>
                        <a:t>คือตำแหน่งหรือ </a:t>
                      </a:r>
                      <a:r>
                        <a:rPr lang="en-US" sz="2400" dirty="0">
                          <a:effectLst/>
                        </a:rPr>
                        <a:t>URL </a:t>
                      </a:r>
                      <a:r>
                        <a:rPr lang="th-TH" sz="2400" dirty="0">
                          <a:effectLst/>
                        </a:rPr>
                        <a:t>ของ </a:t>
                      </a:r>
                      <a:r>
                        <a:rPr lang="en-US" sz="2400" dirty="0">
                          <a:effectLst/>
                        </a:rPr>
                        <a:t>CGI Script </a:t>
                      </a:r>
                      <a:r>
                        <a:rPr lang="th-TH" sz="2400" dirty="0">
                          <a:effectLst/>
                        </a:rPr>
                        <a:t>ที่วางไว้ที่ </a:t>
                      </a:r>
                      <a:r>
                        <a:rPr lang="en-US" sz="2400" dirty="0">
                          <a:effectLst/>
                        </a:rPr>
                        <a:t>Server </a:t>
                      </a:r>
                      <a:r>
                        <a:rPr lang="th-TH" sz="2400" dirty="0">
                          <a:effectLst/>
                        </a:rPr>
                        <a:t>ที่กำหนดใน </a:t>
                      </a:r>
                      <a:r>
                        <a:rPr lang="en-US" sz="2400" dirty="0">
                          <a:effectLst/>
                        </a:rPr>
                        <a:t>Domain </a:t>
                      </a:r>
                      <a:r>
                        <a:rPr lang="th-TH" sz="2400" dirty="0">
                          <a:effectLst/>
                        </a:rPr>
                        <a:t>ต่างๆ หรือใช้ ค่า </a:t>
                      </a:r>
                      <a:r>
                        <a:rPr lang="en-US" sz="2400" dirty="0">
                          <a:effectLst/>
                        </a:rPr>
                        <a:t>mailto: </a:t>
                      </a:r>
                      <a:r>
                        <a:rPr lang="th-TH" sz="2400" dirty="0">
                          <a:effectLst/>
                        </a:rPr>
                        <a:t>ก็ได้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  <a:tr h="4206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target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</a:rPr>
                        <a:t>คือหน้าต่างที่จะให้ผลของ </a:t>
                      </a:r>
                      <a:r>
                        <a:rPr lang="en-US" sz="2400" dirty="0">
                          <a:effectLst/>
                        </a:rPr>
                        <a:t>Script </a:t>
                      </a:r>
                      <a:r>
                        <a:rPr lang="th-TH" sz="2400" dirty="0">
                          <a:effectLst/>
                        </a:rPr>
                        <a:t>แสดงผล โดยมีคำสั่งให้เลือกดั่งนี้ </a:t>
                      </a:r>
                      <a:r>
                        <a:rPr lang="en-US" sz="2400" dirty="0">
                          <a:effectLst/>
                        </a:rPr>
                        <a:t>Blank, self </a:t>
                      </a:r>
                      <a:r>
                        <a:rPr lang="th-TH" sz="2400" dirty="0">
                          <a:effectLst/>
                        </a:rPr>
                        <a:t>หรือ </a:t>
                      </a:r>
                      <a:r>
                        <a:rPr lang="en-US" sz="2400" dirty="0">
                          <a:effectLst/>
                        </a:rPr>
                        <a:t>parent</a:t>
                      </a:r>
                      <a:r>
                        <a:rPr lang="th-TH" sz="2400" dirty="0">
                          <a:effectLst/>
                        </a:rPr>
                        <a:t> 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785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8" name="Title 9"/>
          <p:cNvSpPr>
            <a:spLocks noGrp="1"/>
          </p:cNvSpPr>
          <p:nvPr>
            <p:ph type="title"/>
          </p:nvPr>
        </p:nvSpPr>
        <p:spPr>
          <a:xfrm>
            <a:off x="563563" y="304800"/>
            <a:ext cx="7970837" cy="692150"/>
          </a:xfrm>
        </p:spPr>
        <p:txBody>
          <a:bodyPr/>
          <a:lstStyle/>
          <a:p>
            <a:r>
              <a:rPr lang="en-US" altLang="th-TH" sz="4000" dirty="0" smtClean="0">
                <a:solidFill>
                  <a:schemeClr val="accent4">
                    <a:lumMod val="75000"/>
                  </a:schemeClr>
                </a:solidFill>
              </a:rPr>
              <a:t>6. </a:t>
            </a:r>
            <a:r>
              <a:rPr lang="th-TH" altLang="th-TH" sz="4000" dirty="0" smtClean="0">
                <a:solidFill>
                  <a:schemeClr val="accent4">
                    <a:lumMod val="75000"/>
                  </a:schemeClr>
                </a:solidFill>
              </a:rPr>
              <a:t>การสร้างฟอร์ม</a:t>
            </a:r>
            <a:endParaRPr lang="en-US" altLang="th-TH" sz="4000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0" y="6477000"/>
            <a:ext cx="3200400" cy="2667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latinLnBrk="1" hangingPunct="1">
              <a:defRPr/>
            </a:pPr>
            <a:r>
              <a:rPr lang="en-US" sz="1100" b="0" dirty="0">
                <a:solidFill>
                  <a:schemeClr val="bg1"/>
                </a:solidFill>
                <a:latin typeface="Freesia News" pitchFamily="34" charset="-34"/>
                <a:cs typeface="Freesia News" pitchFamily="34" charset="-34"/>
              </a:rPr>
              <a:t>Webpage Design and Programming Workshop</a:t>
            </a:r>
            <a:endParaRPr kumimoji="1" lang="en-US" sz="1100" b="0" dirty="0">
              <a:solidFill>
                <a:schemeClr val="bg1"/>
              </a:solidFill>
              <a:latin typeface="굴림" pitchFamily="50" charset="-127"/>
            </a:endParaRPr>
          </a:p>
        </p:txBody>
      </p:sp>
      <p:sp>
        <p:nvSpPr>
          <p:cNvPr id="66566" name="สี่เหลี่ยมผืนผ้า 2"/>
          <p:cNvSpPr>
            <a:spLocks noChangeArrowheads="1"/>
          </p:cNvSpPr>
          <p:nvPr/>
        </p:nvSpPr>
        <p:spPr bwMode="auto">
          <a:xfrm>
            <a:off x="152400" y="1219200"/>
            <a:ext cx="8839200" cy="5105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latinLnBrk="1" hangingPunct="1"/>
            <a:endParaRPr kumimoji="1" lang="th-TH" altLang="th-TH" b="0">
              <a:latin typeface="Gulim" pitchFamily="34" charset="-127"/>
            </a:endParaRPr>
          </a:p>
        </p:txBody>
      </p:sp>
      <p:pic>
        <p:nvPicPr>
          <p:cNvPr id="6656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4353" r="82639" b="29266"/>
          <a:stretch>
            <a:fillRect/>
          </a:stretch>
        </p:blipFill>
        <p:spPr bwMode="auto">
          <a:xfrm>
            <a:off x="8001000" y="0"/>
            <a:ext cx="1066800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9" name="Content Placeholder 10"/>
          <p:cNvSpPr txBox="1">
            <a:spLocks/>
          </p:cNvSpPr>
          <p:nvPr/>
        </p:nvSpPr>
        <p:spPr bwMode="auto">
          <a:xfrm>
            <a:off x="611188" y="1219200"/>
            <a:ext cx="80772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u"/>
              <a:defRPr kumimoji="1" sz="2800">
                <a:solidFill>
                  <a:schemeClr val="tx2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400">
                <a:solidFill>
                  <a:srgbClr val="000000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2pPr>
            <a:lvl3pPr marL="1143000" indent="-228600" latinLnBrk="1">
              <a:spcBef>
                <a:spcPct val="20000"/>
              </a:spcBef>
              <a:buFont typeface="Wingdings" pitchFamily="2" charset="2"/>
              <a:buChar char="§"/>
              <a:defRPr kumimoji="1" sz="2400">
                <a:solidFill>
                  <a:srgbClr val="000000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3pPr>
            <a:lvl4pPr marL="1562100" indent="-228600" latinLnBrk="1">
              <a:spcBef>
                <a:spcPct val="20000"/>
              </a:spcBef>
              <a:buChar char="–"/>
              <a:defRPr kumimoji="1" sz="2400">
                <a:solidFill>
                  <a:srgbClr val="000000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4pPr>
            <a:lvl5pPr marL="1981200" indent="-228600" latinLnBrk="1">
              <a:spcBef>
                <a:spcPct val="20000"/>
              </a:spcBef>
              <a:buFont typeface="Wingdings" pitchFamily="2" charset="2"/>
              <a:buChar char="§"/>
              <a:defRPr kumimoji="1" sz="2400">
                <a:solidFill>
                  <a:srgbClr val="000000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5pPr>
            <a:lvl6pPr marL="24384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kumimoji="1" sz="2400">
                <a:solidFill>
                  <a:srgbClr val="000000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6pPr>
            <a:lvl7pPr marL="2895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kumimoji="1" sz="2400">
                <a:solidFill>
                  <a:srgbClr val="000000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7pPr>
            <a:lvl8pPr marL="3352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kumimoji="1" sz="2400">
                <a:solidFill>
                  <a:srgbClr val="000000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8pPr>
            <a:lvl9pPr marL="3810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kumimoji="1" sz="2400">
                <a:solidFill>
                  <a:srgbClr val="000000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9pPr>
          </a:lstStyle>
          <a:p>
            <a:pPr>
              <a:buFont typeface="Wingdings" pitchFamily="2" charset="2"/>
              <a:buNone/>
              <a:defRPr/>
            </a:pPr>
            <a:r>
              <a:rPr lang="en-US" altLang="th-TH" dirty="0" smtClean="0">
                <a:solidFill>
                  <a:srgbClr val="FF0000"/>
                </a:solidFill>
              </a:rPr>
              <a:t>6.1 Text Fields </a:t>
            </a:r>
            <a:endParaRPr lang="th-TH" altLang="th-TH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None/>
              <a:defRPr/>
            </a:pPr>
            <a:r>
              <a:rPr lang="th-TH" altLang="th-TH" sz="2600" b="0" dirty="0" smtClean="0"/>
              <a:t>	ช่องรับข้อมูลประเภท </a:t>
            </a:r>
            <a:r>
              <a:rPr lang="en-US" altLang="th-TH" sz="2600" b="0" dirty="0" smtClean="0"/>
              <a:t>Text </a:t>
            </a:r>
            <a:r>
              <a:rPr lang="th-TH" altLang="th-TH" sz="2600" b="0" dirty="0" smtClean="0"/>
              <a:t>จะมีลักษณะเป็นช่องรับข้อมูล ขนาดบรรทัดเดียว โดยที่ผู้ใช้สามารถพิมพ์ตัวอักษรเข้าไป</a:t>
            </a:r>
          </a:p>
          <a:p>
            <a:pPr>
              <a:buFont typeface="Wingdings" pitchFamily="2" charset="2"/>
              <a:buNone/>
              <a:defRPr/>
            </a:pPr>
            <a:endParaRPr lang="th-TH" altLang="th-TH" sz="2600" b="0" dirty="0" smtClean="0"/>
          </a:p>
          <a:p>
            <a:pPr>
              <a:buFont typeface="Wingdings" pitchFamily="2" charset="2"/>
              <a:buNone/>
              <a:defRPr/>
            </a:pPr>
            <a:endParaRPr lang="th-TH" altLang="th-TH" sz="2600" b="0" dirty="0" smtClean="0"/>
          </a:p>
          <a:p>
            <a:pPr>
              <a:buFont typeface="Wingdings" pitchFamily="2" charset="2"/>
              <a:buNone/>
              <a:defRPr/>
            </a:pPr>
            <a:endParaRPr lang="th-TH" altLang="th-TH" sz="2600" b="0" dirty="0" smtClean="0"/>
          </a:p>
          <a:p>
            <a:pPr>
              <a:buFont typeface="Wingdings" pitchFamily="2" charset="2"/>
              <a:buNone/>
              <a:defRPr/>
            </a:pPr>
            <a:endParaRPr lang="th-TH" altLang="th-TH" sz="2600" b="0" dirty="0" smtClean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th-TH" sz="2400" b="0" dirty="0" smtClean="0"/>
              <a:t>size="number" 	</a:t>
            </a:r>
            <a:r>
              <a:rPr lang="th-TH" altLang="th-TH" sz="2400" b="0" dirty="0" smtClean="0"/>
              <a:t>	ความกว้างของช่องกรอกข้อมูล</a:t>
            </a:r>
            <a:endParaRPr lang="en-US" altLang="th-TH" sz="2400" b="0" dirty="0" smtClean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th-TH" sz="2400" b="0" dirty="0" err="1" smtClean="0"/>
              <a:t>maxlengt</a:t>
            </a:r>
            <a:r>
              <a:rPr lang="en-US" altLang="th-TH" sz="2400" b="0" dirty="0" smtClean="0"/>
              <a:t>="number" </a:t>
            </a:r>
            <a:r>
              <a:rPr lang="th-TH" altLang="th-TH" sz="2400" b="0" dirty="0" smtClean="0"/>
              <a:t>	จำนวนตัวอักษรสูงสุดที่กรอกได้</a:t>
            </a:r>
            <a:endParaRPr lang="en-US" altLang="th-TH" sz="2400" b="0" dirty="0" smtClean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th-TH" sz="2400" b="0" dirty="0" smtClean="0"/>
              <a:t>disabled lock </a:t>
            </a:r>
            <a:r>
              <a:rPr lang="th-TH" altLang="th-TH" sz="2400" b="0" dirty="0" smtClean="0"/>
              <a:t>		ไม่ให้ช่องกรอกข้อมูลใช้งานได้</a:t>
            </a:r>
            <a:endParaRPr lang="en-US" altLang="th-TH" sz="2400" b="0" dirty="0" smtClean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th-TH" sz="2400" b="0" dirty="0" err="1" smtClean="0"/>
              <a:t>readonly</a:t>
            </a:r>
            <a:r>
              <a:rPr lang="th-TH" altLang="th-TH" sz="2400" b="0" dirty="0" smtClean="0"/>
              <a:t>	</a:t>
            </a:r>
            <a:r>
              <a:rPr lang="en-US" altLang="th-TH" sz="2400" b="0" dirty="0" smtClean="0"/>
              <a:t>	</a:t>
            </a:r>
            <a:r>
              <a:rPr lang="th-TH" altLang="th-TH" sz="2400" b="0" dirty="0" smtClean="0"/>
              <a:t>ให้ช่องกรอกข้อมูลอ่านได้อย่างเดียว กรอกข้อมูลไม่ได้</a:t>
            </a:r>
            <a:endParaRPr lang="en-US" altLang="th-TH" sz="2400" b="0" dirty="0" smtClean="0"/>
          </a:p>
        </p:txBody>
      </p:sp>
      <p:sp>
        <p:nvSpPr>
          <p:cNvPr id="66570" name="สี่เหลี่ยมผืนผ้า 1"/>
          <p:cNvSpPr>
            <a:spLocks noChangeArrowheads="1"/>
          </p:cNvSpPr>
          <p:nvPr/>
        </p:nvSpPr>
        <p:spPr bwMode="auto">
          <a:xfrm>
            <a:off x="649288" y="2667000"/>
            <a:ext cx="8001000" cy="1573213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r>
              <a:rPr lang="en-US" altLang="th-TH" sz="2000" b="0" dirty="0">
                <a:cs typeface="Tahoma" pitchFamily="34" charset="0"/>
              </a:rPr>
              <a:t>&lt;form&gt;</a:t>
            </a:r>
          </a:p>
          <a:p>
            <a:r>
              <a:rPr lang="en-US" altLang="th-TH" sz="2000" b="0" dirty="0" smtClean="0">
                <a:cs typeface="Tahoma" pitchFamily="34" charset="0"/>
              </a:rPr>
              <a:t>&lt;</a:t>
            </a:r>
            <a:r>
              <a:rPr lang="en-US" altLang="th-TH" sz="2000" b="0" dirty="0">
                <a:cs typeface="Tahoma" pitchFamily="34" charset="0"/>
              </a:rPr>
              <a:t>input type="text" name="</a:t>
            </a:r>
            <a:r>
              <a:rPr lang="th-TH" altLang="th-TH" sz="2000" b="0" dirty="0">
                <a:cs typeface="Tahoma" pitchFamily="34" charset="0"/>
              </a:rPr>
              <a:t>ชื่อช่องกรอกข้อมูล" </a:t>
            </a:r>
            <a:r>
              <a:rPr lang="en-US" altLang="th-TH" sz="2000" b="0" dirty="0">
                <a:cs typeface="Tahoma" pitchFamily="34" charset="0"/>
              </a:rPr>
              <a:t>value="</a:t>
            </a:r>
            <a:r>
              <a:rPr lang="th-TH" altLang="th-TH" sz="2000" b="0" dirty="0">
                <a:cs typeface="Tahoma" pitchFamily="34" charset="0"/>
              </a:rPr>
              <a:t>ข้อมูล" </a:t>
            </a:r>
            <a:r>
              <a:rPr lang="en-US" altLang="th-TH" sz="2000" b="0" dirty="0">
                <a:cs typeface="Tahoma" pitchFamily="34" charset="0"/>
              </a:rPr>
              <a:t>size="number" </a:t>
            </a:r>
            <a:r>
              <a:rPr lang="en-US" altLang="th-TH" sz="2000" b="0" dirty="0" err="1">
                <a:cs typeface="Tahoma" pitchFamily="34" charset="0"/>
              </a:rPr>
              <a:t>maxlength</a:t>
            </a:r>
            <a:r>
              <a:rPr lang="en-US" altLang="th-TH" sz="2000" b="0" dirty="0">
                <a:cs typeface="Tahoma" pitchFamily="34" charset="0"/>
              </a:rPr>
              <a:t>="number" disabled </a:t>
            </a:r>
            <a:r>
              <a:rPr lang="en-US" altLang="th-TH" sz="2000" b="0" dirty="0" err="1">
                <a:cs typeface="Tahoma" pitchFamily="34" charset="0"/>
              </a:rPr>
              <a:t>readonly</a:t>
            </a:r>
            <a:r>
              <a:rPr lang="en-US" altLang="th-TH" sz="2000" b="0" dirty="0">
                <a:cs typeface="Tahoma" pitchFamily="34" charset="0"/>
              </a:rPr>
              <a:t> /&gt;</a:t>
            </a:r>
          </a:p>
          <a:p>
            <a:r>
              <a:rPr lang="en-US" altLang="th-TH" sz="2000" b="0" dirty="0" smtClean="0">
                <a:cs typeface="Tahoma" pitchFamily="34" charset="0"/>
              </a:rPr>
              <a:t>&lt;/</a:t>
            </a:r>
            <a:r>
              <a:rPr lang="en-US" altLang="th-TH" sz="2000" b="0" dirty="0">
                <a:cs typeface="Tahoma" pitchFamily="34" charset="0"/>
              </a:rPr>
              <a:t>form&gt;</a:t>
            </a:r>
            <a:endParaRPr lang="en-US" altLang="th-TH" sz="3600" b="0" dirty="0"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45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92" name="Title 9"/>
          <p:cNvSpPr>
            <a:spLocks noGrp="1"/>
          </p:cNvSpPr>
          <p:nvPr>
            <p:ph type="title"/>
          </p:nvPr>
        </p:nvSpPr>
        <p:spPr>
          <a:xfrm>
            <a:off x="563563" y="304800"/>
            <a:ext cx="7970837" cy="692150"/>
          </a:xfrm>
        </p:spPr>
        <p:txBody>
          <a:bodyPr/>
          <a:lstStyle/>
          <a:p>
            <a:r>
              <a:rPr lang="en-US" altLang="th-TH" sz="4000" dirty="0" smtClean="0">
                <a:solidFill>
                  <a:schemeClr val="accent4">
                    <a:lumMod val="75000"/>
                  </a:schemeClr>
                </a:solidFill>
              </a:rPr>
              <a:t>6. </a:t>
            </a:r>
            <a:r>
              <a:rPr lang="th-TH" altLang="th-TH" sz="4000" dirty="0" smtClean="0">
                <a:solidFill>
                  <a:schemeClr val="accent4">
                    <a:lumMod val="75000"/>
                  </a:schemeClr>
                </a:solidFill>
              </a:rPr>
              <a:t>การสร้างฟอร์ม</a:t>
            </a:r>
            <a:endParaRPr lang="en-US" altLang="th-TH" sz="4000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0" y="6477000"/>
            <a:ext cx="3200400" cy="2667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latinLnBrk="1" hangingPunct="1">
              <a:defRPr/>
            </a:pPr>
            <a:r>
              <a:rPr lang="en-US" sz="1100" b="0" dirty="0">
                <a:solidFill>
                  <a:schemeClr val="bg1"/>
                </a:solidFill>
                <a:latin typeface="Freesia News" pitchFamily="34" charset="-34"/>
                <a:cs typeface="Freesia News" pitchFamily="34" charset="-34"/>
              </a:rPr>
              <a:t>Webpage Design and Programming Workshop</a:t>
            </a:r>
            <a:endParaRPr kumimoji="1" lang="en-US" sz="1100" b="0" dirty="0">
              <a:solidFill>
                <a:schemeClr val="bg1"/>
              </a:solidFill>
              <a:latin typeface="굴림" pitchFamily="50" charset="-127"/>
            </a:endParaRPr>
          </a:p>
        </p:txBody>
      </p:sp>
      <p:pic>
        <p:nvPicPr>
          <p:cNvPr id="67591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4353" r="82639" b="29266"/>
          <a:stretch>
            <a:fillRect/>
          </a:stretch>
        </p:blipFill>
        <p:spPr bwMode="auto">
          <a:xfrm>
            <a:off x="8001000" y="0"/>
            <a:ext cx="1066800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3" name="Content Placeholder 10"/>
          <p:cNvSpPr txBox="1">
            <a:spLocks/>
          </p:cNvSpPr>
          <p:nvPr/>
        </p:nvSpPr>
        <p:spPr bwMode="auto">
          <a:xfrm>
            <a:off x="611188" y="1219200"/>
            <a:ext cx="80772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chemeClr val="tx2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1pPr>
            <a:lvl2pPr>
              <a:defRPr kumimoji="1" sz="2400">
                <a:solidFill>
                  <a:srgbClr val="000000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2pPr>
            <a:lvl3pPr>
              <a:defRPr kumimoji="1" sz="2400">
                <a:solidFill>
                  <a:srgbClr val="000000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3pPr>
            <a:lvl4pPr>
              <a:defRPr kumimoji="1" sz="2400">
                <a:solidFill>
                  <a:srgbClr val="000000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4pPr>
            <a:lvl5pPr>
              <a:defRPr kumimoji="1" sz="2400">
                <a:solidFill>
                  <a:srgbClr val="000000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5pPr>
            <a:lvl6pPr eaLnBrk="0" hangingPunct="0">
              <a:defRPr kumimoji="1" sz="2400">
                <a:solidFill>
                  <a:srgbClr val="000000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6pPr>
            <a:lvl7pPr eaLnBrk="0" hangingPunct="0">
              <a:defRPr kumimoji="1" sz="2400">
                <a:solidFill>
                  <a:srgbClr val="000000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7pPr>
            <a:lvl8pPr eaLnBrk="0" hangingPunct="0">
              <a:defRPr kumimoji="1" sz="2400">
                <a:solidFill>
                  <a:srgbClr val="000000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8pPr>
            <a:lvl9pPr eaLnBrk="0" hangingPunct="0">
              <a:defRPr kumimoji="1" sz="2400">
                <a:solidFill>
                  <a:srgbClr val="000000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9pPr>
          </a:lstStyle>
          <a:p>
            <a:pPr latinLnBrk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altLang="th-TH" dirty="0">
                <a:solidFill>
                  <a:srgbClr val="FF0000"/>
                </a:solidFill>
              </a:rPr>
              <a:t>6.2 Checkbox </a:t>
            </a:r>
            <a:endParaRPr lang="th-TH" altLang="th-TH" dirty="0">
              <a:solidFill>
                <a:srgbClr val="FF0000"/>
              </a:solidFill>
            </a:endParaRPr>
          </a:p>
          <a:p>
            <a:pPr latinLnBrk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th-TH" altLang="th-TH" b="0" dirty="0"/>
              <a:t>	จะแสดงผลตัวเลือกทั้งหมดที่เรากำหนดไว้ โดยจะแสดงช่องทำเครื่องหมายรูปสี่เหลี่ยมอยู่หน้าตัวเลือก </a:t>
            </a:r>
            <a:endParaRPr lang="th-TH" altLang="th-TH" sz="2600" b="0" dirty="0"/>
          </a:p>
          <a:p>
            <a:pPr latinLnBrk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endParaRPr lang="th-TH" altLang="th-TH" sz="2600" b="0" dirty="0"/>
          </a:p>
          <a:p>
            <a:pPr latinLnBrk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endParaRPr lang="th-TH" altLang="th-TH" sz="2600" b="0" dirty="0"/>
          </a:p>
          <a:p>
            <a:pPr latinLnBrk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endParaRPr lang="th-TH" altLang="th-TH" sz="2600" b="0" dirty="0"/>
          </a:p>
        </p:txBody>
      </p:sp>
      <p:sp>
        <p:nvSpPr>
          <p:cNvPr id="67594" name="สี่เหลี่ยมผืนผ้า 1"/>
          <p:cNvSpPr>
            <a:spLocks noChangeArrowheads="1"/>
          </p:cNvSpPr>
          <p:nvPr/>
        </p:nvSpPr>
        <p:spPr bwMode="auto">
          <a:xfrm>
            <a:off x="649288" y="2819400"/>
            <a:ext cx="8001000" cy="21336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r>
              <a:rPr lang="en-US" altLang="th-TH" b="0" dirty="0">
                <a:cs typeface="Tahoma" pitchFamily="34" charset="0"/>
              </a:rPr>
              <a:t>&lt;form&gt;</a:t>
            </a:r>
          </a:p>
          <a:p>
            <a:endParaRPr lang="en-US" altLang="th-TH" b="0" dirty="0">
              <a:cs typeface="Tahoma" pitchFamily="34" charset="0"/>
            </a:endParaRPr>
          </a:p>
          <a:p>
            <a:r>
              <a:rPr lang="en-US" altLang="th-TH" sz="2400" b="0" dirty="0">
                <a:cs typeface="Tahoma" pitchFamily="34" charset="0"/>
              </a:rPr>
              <a:t>        &lt;input type="checkbox" name="</a:t>
            </a:r>
            <a:r>
              <a:rPr lang="th-TH" altLang="th-TH" sz="2400" b="0" dirty="0">
                <a:cs typeface="Tahoma" pitchFamily="34" charset="0"/>
              </a:rPr>
              <a:t>ชื่อ </a:t>
            </a:r>
            <a:r>
              <a:rPr lang="en-US" altLang="th-TH" sz="2400" b="0" dirty="0">
                <a:cs typeface="Tahoma" pitchFamily="34" charset="0"/>
              </a:rPr>
              <a:t>checkbox" value="</a:t>
            </a:r>
            <a:r>
              <a:rPr lang="th-TH" altLang="th-TH" sz="2400" b="0" dirty="0">
                <a:cs typeface="Tahoma" pitchFamily="34" charset="0"/>
              </a:rPr>
              <a:t>ค่าข้อมูล" </a:t>
            </a:r>
            <a:r>
              <a:rPr lang="en-US" altLang="th-TH" sz="2400" b="0" dirty="0">
                <a:cs typeface="Tahoma" pitchFamily="34" charset="0"/>
              </a:rPr>
              <a:t>checked&gt;</a:t>
            </a:r>
          </a:p>
          <a:p>
            <a:endParaRPr lang="en-US" altLang="th-TH" b="0" dirty="0">
              <a:cs typeface="Tahoma" pitchFamily="34" charset="0"/>
            </a:endParaRPr>
          </a:p>
          <a:p>
            <a:r>
              <a:rPr lang="en-US" altLang="th-TH" b="0" dirty="0">
                <a:cs typeface="Tahoma" pitchFamily="34" charset="0"/>
              </a:rPr>
              <a:t>&lt;/form&gt;</a:t>
            </a:r>
          </a:p>
        </p:txBody>
      </p:sp>
    </p:spTree>
    <p:extLst>
      <p:ext uri="{BB962C8B-B14F-4D97-AF65-F5344CB8AC3E}">
        <p14:creationId xmlns:p14="http://schemas.microsoft.com/office/powerpoint/2010/main" val="84362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9"/>
          <p:cNvSpPr>
            <a:spLocks noGrp="1"/>
          </p:cNvSpPr>
          <p:nvPr>
            <p:ph type="title"/>
          </p:nvPr>
        </p:nvSpPr>
        <p:spPr>
          <a:xfrm>
            <a:off x="563563" y="304800"/>
            <a:ext cx="7970837" cy="6921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th-TH" sz="54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โครงสร้างภาษา </a:t>
            </a:r>
            <a:r>
              <a:rPr lang="en-US" sz="54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HTML</a:t>
            </a:r>
            <a:endParaRPr lang="en-US" sz="5400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0" y="6477000"/>
            <a:ext cx="3200400" cy="2667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latinLnBrk="1" hangingPunct="1">
              <a:defRPr/>
            </a:pPr>
            <a:r>
              <a:rPr lang="en-US" sz="1100" b="0" dirty="0">
                <a:solidFill>
                  <a:schemeClr val="bg1"/>
                </a:solidFill>
                <a:latin typeface="Freesia News" pitchFamily="34" charset="-34"/>
                <a:cs typeface="Freesia News" pitchFamily="34" charset="-34"/>
              </a:rPr>
              <a:t>Webpage Design and Programming Workshop</a:t>
            </a:r>
            <a:endParaRPr kumimoji="1" lang="en-US" sz="1100" b="0" dirty="0">
              <a:solidFill>
                <a:schemeClr val="bg1"/>
              </a:solidFill>
              <a:latin typeface="굴림" pitchFamily="50" charset="-127"/>
            </a:endParaRPr>
          </a:p>
        </p:txBody>
      </p:sp>
      <p:sp>
        <p:nvSpPr>
          <p:cNvPr id="18439" name="สี่เหลี่ยมผืนผ้า 2"/>
          <p:cNvSpPr>
            <a:spLocks noChangeArrowheads="1"/>
          </p:cNvSpPr>
          <p:nvPr/>
        </p:nvSpPr>
        <p:spPr bwMode="auto">
          <a:xfrm>
            <a:off x="152400" y="1219200"/>
            <a:ext cx="8839200" cy="51054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eaLnBrk="1" latinLnBrk="1" hangingPunct="1"/>
            <a:endParaRPr kumimoji="1" lang="th-TH" altLang="th-TH" b="0">
              <a:latin typeface="Gulim" pitchFamily="34" charset="-127"/>
            </a:endParaRPr>
          </a:p>
        </p:txBody>
      </p:sp>
      <p:pic>
        <p:nvPicPr>
          <p:cNvPr id="18440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4353" r="82639" b="29266"/>
          <a:stretch>
            <a:fillRect/>
          </a:stretch>
        </p:blipFill>
        <p:spPr bwMode="auto">
          <a:xfrm>
            <a:off x="8001000" y="0"/>
            <a:ext cx="1066800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2" name="Content Placeholder 10"/>
          <p:cNvSpPr txBox="1">
            <a:spLocks/>
          </p:cNvSpPr>
          <p:nvPr/>
        </p:nvSpPr>
        <p:spPr bwMode="auto">
          <a:xfrm>
            <a:off x="611188" y="1447800"/>
            <a:ext cx="80772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chemeClr val="tx2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1pPr>
            <a:lvl2pPr>
              <a:defRPr kumimoji="1" sz="2400">
                <a:solidFill>
                  <a:srgbClr val="000000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2pPr>
            <a:lvl3pPr>
              <a:defRPr kumimoji="1" sz="2400">
                <a:solidFill>
                  <a:srgbClr val="000000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3pPr>
            <a:lvl4pPr>
              <a:defRPr kumimoji="1" sz="2400">
                <a:solidFill>
                  <a:srgbClr val="000000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4pPr>
            <a:lvl5pPr>
              <a:defRPr kumimoji="1" sz="2400">
                <a:solidFill>
                  <a:srgbClr val="000000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5pPr>
            <a:lvl6pPr eaLnBrk="0" hangingPunct="0">
              <a:defRPr kumimoji="1" sz="2400">
                <a:solidFill>
                  <a:srgbClr val="000000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6pPr>
            <a:lvl7pPr eaLnBrk="0" hangingPunct="0">
              <a:defRPr kumimoji="1" sz="2400">
                <a:solidFill>
                  <a:srgbClr val="000000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7pPr>
            <a:lvl8pPr eaLnBrk="0" hangingPunct="0">
              <a:defRPr kumimoji="1" sz="2400">
                <a:solidFill>
                  <a:srgbClr val="000000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8pPr>
            <a:lvl9pPr eaLnBrk="0" hangingPunct="0">
              <a:defRPr kumimoji="1" sz="2400">
                <a:solidFill>
                  <a:srgbClr val="000000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9pPr>
          </a:lstStyle>
          <a:p>
            <a:pPr latinLnBrk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th-TH" altLang="th-TH" sz="3200" b="1" u="sng" dirty="0">
                <a:solidFill>
                  <a:srgbClr val="FF0000"/>
                </a:solidFill>
              </a:rPr>
              <a:t>1. </a:t>
            </a:r>
            <a:r>
              <a:rPr lang="th-TH" altLang="th-TH" sz="3200" b="1" u="sng" dirty="0" err="1">
                <a:solidFill>
                  <a:srgbClr val="FF0000"/>
                </a:solidFill>
              </a:rPr>
              <a:t>แท็ก</a:t>
            </a:r>
            <a:r>
              <a:rPr lang="en-US" altLang="th-TH" sz="3200" b="1" u="sng" dirty="0">
                <a:solidFill>
                  <a:srgbClr val="FF0000"/>
                </a:solidFill>
              </a:rPr>
              <a:t> (Tag)</a:t>
            </a:r>
          </a:p>
          <a:p>
            <a:pPr marL="742950" lvl="1" indent="-285750" latinLnBrk="1">
              <a:spcBef>
                <a:spcPct val="20000"/>
              </a:spcBef>
              <a:buFont typeface="Arial" pitchFamily="34" charset="0"/>
              <a:buChar char="•"/>
            </a:pPr>
            <a:r>
              <a:rPr lang="th-TH" altLang="th-TH" sz="2800" b="0" dirty="0"/>
              <a:t>คือ</a:t>
            </a:r>
            <a:r>
              <a:rPr lang="th-TH" altLang="th-TH" sz="2800" b="0" dirty="0" err="1"/>
              <a:t>คําสั่ง</a:t>
            </a:r>
            <a:r>
              <a:rPr lang="th-TH" altLang="th-TH" sz="2800" b="0" dirty="0"/>
              <a:t>ที่ใช้ในภาษา </a:t>
            </a:r>
            <a:r>
              <a:rPr lang="en-US" altLang="th-TH" sz="2800" b="0" dirty="0"/>
              <a:t>HTML </a:t>
            </a:r>
            <a:r>
              <a:rPr lang="th-TH" altLang="th-TH" sz="2800" b="0" dirty="0"/>
              <a:t>อยู่ในเครื่องหมาย </a:t>
            </a:r>
            <a:r>
              <a:rPr lang="en-US" altLang="th-TH" sz="2800" b="0" dirty="0"/>
              <a:t>&lt;</a:t>
            </a:r>
            <a:r>
              <a:rPr lang="th-TH" altLang="th-TH" sz="2800" b="0" dirty="0"/>
              <a:t>และ</a:t>
            </a:r>
            <a:r>
              <a:rPr lang="en-US" altLang="th-TH" sz="2800" b="0" dirty="0"/>
              <a:t>&gt;</a:t>
            </a:r>
            <a:r>
              <a:rPr lang="th-TH" altLang="th-TH" sz="2800" b="0" dirty="0"/>
              <a:t> </a:t>
            </a:r>
          </a:p>
          <a:p>
            <a:pPr marL="742950" lvl="1" indent="-285750" latinLnBrk="1">
              <a:spcBef>
                <a:spcPct val="20000"/>
              </a:spcBef>
              <a:buFont typeface="Arial" pitchFamily="34" charset="0"/>
              <a:buChar char="•"/>
            </a:pPr>
            <a:r>
              <a:rPr lang="th-TH" altLang="th-TH" sz="2800" b="0" dirty="0"/>
              <a:t>ใช้</a:t>
            </a:r>
            <a:r>
              <a:rPr lang="th-TH" altLang="th-TH" sz="2800" b="0" dirty="0" err="1"/>
              <a:t>สําหรับ</a:t>
            </a:r>
            <a:r>
              <a:rPr lang="th-TH" altLang="th-TH" sz="2800" b="0" dirty="0"/>
              <a:t>จัดรูปแบบข้อความ ภาพหรือวัตถุอื่นๆ ในภาษา </a:t>
            </a:r>
            <a:r>
              <a:rPr lang="en-US" altLang="th-TH" sz="2800" b="0" dirty="0"/>
              <a:t>HTML </a:t>
            </a:r>
            <a:r>
              <a:rPr lang="th-TH" altLang="th-TH" sz="2800" b="0" dirty="0"/>
              <a:t>ส่วนมากจะมี </a:t>
            </a:r>
            <a:r>
              <a:rPr lang="en-US" altLang="th-TH" sz="2800" b="0" dirty="0"/>
              <a:t>tag </a:t>
            </a:r>
            <a:r>
              <a:rPr lang="th-TH" altLang="th-TH" sz="2800" b="0" dirty="0"/>
              <a:t>เปิด และ </a:t>
            </a:r>
            <a:r>
              <a:rPr lang="en-US" altLang="th-TH" sz="2800" b="0" dirty="0"/>
              <a:t>tag </a:t>
            </a:r>
            <a:r>
              <a:rPr lang="th-TH" altLang="th-TH" sz="2800" b="0" dirty="0"/>
              <a:t>ปิด โดยมีรูปแบบดังนี้</a:t>
            </a:r>
            <a:endParaRPr lang="en-US" altLang="th-TH" sz="2800" b="0" dirty="0"/>
          </a:p>
          <a:p>
            <a:pPr latinLnBrk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endParaRPr lang="en-US" altLang="th-TH" sz="3200" b="0" dirty="0"/>
          </a:p>
        </p:txBody>
      </p:sp>
      <p:sp>
        <p:nvSpPr>
          <p:cNvPr id="3" name="สี่เหลี่ยมผืนผ้า 2"/>
          <p:cNvSpPr/>
          <p:nvPr/>
        </p:nvSpPr>
        <p:spPr bwMode="auto">
          <a:xfrm>
            <a:off x="762000" y="4097511"/>
            <a:ext cx="7848600" cy="55562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eaLnBrk="1" latinLnBrk="1" hangingPunct="1">
              <a:defRPr/>
            </a:pPr>
            <a:r>
              <a:rPr lang="en-US" sz="2600" dirty="0"/>
              <a:t>1.1 Tag </a:t>
            </a:r>
            <a:r>
              <a:rPr lang="th-TH" sz="2600" dirty="0"/>
              <a:t>เดี่ยว </a:t>
            </a:r>
            <a:r>
              <a:rPr lang="th-TH" sz="2600" b="0" dirty="0"/>
              <a:t>เป็น</a:t>
            </a:r>
            <a:r>
              <a:rPr lang="en-US" sz="2600" b="0" dirty="0"/>
              <a:t> Tag </a:t>
            </a:r>
            <a:r>
              <a:rPr lang="th-TH" sz="2600" b="0" dirty="0"/>
              <a:t>ที่ไม่ต้องมีการปิดรหัส เช่น </a:t>
            </a:r>
            <a:r>
              <a:rPr lang="en-US" sz="2600" b="0" dirty="0"/>
              <a:t>&lt;P&gt;, &lt;BR&gt;, &lt;HR&gt;</a:t>
            </a:r>
            <a:r>
              <a:rPr lang="th-TH" sz="2600" b="0" dirty="0"/>
              <a:t> เป็นต้น</a:t>
            </a:r>
            <a:endParaRPr lang="en-US" sz="2600" b="0" dirty="0"/>
          </a:p>
        </p:txBody>
      </p:sp>
      <p:sp>
        <p:nvSpPr>
          <p:cNvPr id="11" name="สี่เหลี่ยมผืนผ้า 10"/>
          <p:cNvSpPr/>
          <p:nvPr/>
        </p:nvSpPr>
        <p:spPr bwMode="auto">
          <a:xfrm>
            <a:off x="762000" y="4961607"/>
            <a:ext cx="7848600" cy="55562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US" sz="2600" dirty="0"/>
              <a:t>1.2 Tag </a:t>
            </a:r>
            <a:r>
              <a:rPr lang="th-TH" sz="2600" dirty="0"/>
              <a:t>เปิด/ปิด </a:t>
            </a:r>
            <a:r>
              <a:rPr lang="th-TH" sz="2600" b="0" dirty="0"/>
              <a:t>เช่น </a:t>
            </a:r>
            <a:r>
              <a:rPr lang="en-US" sz="2600" b="0" dirty="0"/>
              <a:t>&lt;h1&gt;…..&lt;/h1&gt;, &lt;p&gt;…..&lt;/p&gt; </a:t>
            </a:r>
            <a:r>
              <a:rPr lang="th-TH" sz="2600" b="0" dirty="0"/>
              <a:t>เป็นต้น</a:t>
            </a:r>
            <a:endParaRPr lang="en-US" sz="2600" b="0" dirty="0"/>
          </a:p>
          <a:p>
            <a:pPr>
              <a:defRPr/>
            </a:pPr>
            <a:r>
              <a:rPr lang="th-TH" sz="2600" b="0" dirty="0"/>
              <a:t> </a:t>
            </a:r>
            <a:endParaRPr lang="en-US" sz="2600" b="0" dirty="0"/>
          </a:p>
          <a:p>
            <a:pPr eaLnBrk="1" latinLnBrk="1" hangingPunct="1">
              <a:defRPr/>
            </a:pPr>
            <a:endParaRPr lang="en-US" sz="2600" b="0" dirty="0"/>
          </a:p>
        </p:txBody>
      </p:sp>
    </p:spTree>
    <p:extLst>
      <p:ext uri="{BB962C8B-B14F-4D97-AF65-F5344CB8AC3E}">
        <p14:creationId xmlns:p14="http://schemas.microsoft.com/office/powerpoint/2010/main" val="119278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6" name="Title 9"/>
          <p:cNvSpPr>
            <a:spLocks noGrp="1"/>
          </p:cNvSpPr>
          <p:nvPr>
            <p:ph type="title"/>
          </p:nvPr>
        </p:nvSpPr>
        <p:spPr>
          <a:xfrm>
            <a:off x="563563" y="304800"/>
            <a:ext cx="7970837" cy="692150"/>
          </a:xfrm>
        </p:spPr>
        <p:txBody>
          <a:bodyPr/>
          <a:lstStyle/>
          <a:p>
            <a:r>
              <a:rPr lang="en-US" altLang="th-TH" sz="4000" dirty="0" smtClean="0">
                <a:solidFill>
                  <a:schemeClr val="accent4">
                    <a:lumMod val="75000"/>
                  </a:schemeClr>
                </a:solidFill>
              </a:rPr>
              <a:t>6. </a:t>
            </a:r>
            <a:r>
              <a:rPr lang="th-TH" altLang="th-TH" sz="4000" dirty="0" smtClean="0">
                <a:solidFill>
                  <a:schemeClr val="accent4">
                    <a:lumMod val="75000"/>
                  </a:schemeClr>
                </a:solidFill>
              </a:rPr>
              <a:t>การสร้างฟอร์ม</a:t>
            </a:r>
            <a:endParaRPr lang="en-US" altLang="th-TH" sz="4000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0" y="6477000"/>
            <a:ext cx="3200400" cy="2667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latinLnBrk="1" hangingPunct="1">
              <a:defRPr/>
            </a:pPr>
            <a:r>
              <a:rPr lang="en-US" sz="1100" b="0" dirty="0">
                <a:solidFill>
                  <a:schemeClr val="bg1"/>
                </a:solidFill>
                <a:latin typeface="Freesia News" pitchFamily="34" charset="-34"/>
                <a:cs typeface="Freesia News" pitchFamily="34" charset="-34"/>
              </a:rPr>
              <a:t>Webpage Design and Programming Workshop</a:t>
            </a:r>
            <a:endParaRPr kumimoji="1" lang="en-US" sz="1100" b="0" dirty="0">
              <a:solidFill>
                <a:schemeClr val="bg1"/>
              </a:solidFill>
              <a:latin typeface="굴림" pitchFamily="50" charset="-127"/>
            </a:endParaRPr>
          </a:p>
        </p:txBody>
      </p:sp>
      <p:pic>
        <p:nvPicPr>
          <p:cNvPr id="68615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4353" r="82639" b="29266"/>
          <a:stretch>
            <a:fillRect/>
          </a:stretch>
        </p:blipFill>
        <p:spPr bwMode="auto">
          <a:xfrm>
            <a:off x="8001000" y="0"/>
            <a:ext cx="1066800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7" name="Content Placeholder 10"/>
          <p:cNvSpPr txBox="1">
            <a:spLocks/>
          </p:cNvSpPr>
          <p:nvPr/>
        </p:nvSpPr>
        <p:spPr bwMode="auto">
          <a:xfrm>
            <a:off x="611188" y="1219200"/>
            <a:ext cx="80772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chemeClr val="tx2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1pPr>
            <a:lvl2pPr>
              <a:defRPr kumimoji="1" sz="2400">
                <a:solidFill>
                  <a:srgbClr val="000000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2pPr>
            <a:lvl3pPr>
              <a:defRPr kumimoji="1" sz="2400">
                <a:solidFill>
                  <a:srgbClr val="000000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3pPr>
            <a:lvl4pPr>
              <a:defRPr kumimoji="1" sz="2400">
                <a:solidFill>
                  <a:srgbClr val="000000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4pPr>
            <a:lvl5pPr>
              <a:defRPr kumimoji="1" sz="2400">
                <a:solidFill>
                  <a:srgbClr val="000000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5pPr>
            <a:lvl6pPr eaLnBrk="0" hangingPunct="0">
              <a:defRPr kumimoji="1" sz="2400">
                <a:solidFill>
                  <a:srgbClr val="000000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6pPr>
            <a:lvl7pPr eaLnBrk="0" hangingPunct="0">
              <a:defRPr kumimoji="1" sz="2400">
                <a:solidFill>
                  <a:srgbClr val="000000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7pPr>
            <a:lvl8pPr eaLnBrk="0" hangingPunct="0">
              <a:defRPr kumimoji="1" sz="2400">
                <a:solidFill>
                  <a:srgbClr val="000000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8pPr>
            <a:lvl9pPr eaLnBrk="0" hangingPunct="0">
              <a:defRPr kumimoji="1" sz="2400">
                <a:solidFill>
                  <a:srgbClr val="000000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9pPr>
          </a:lstStyle>
          <a:p>
            <a:pPr latinLnBrk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altLang="th-TH" dirty="0">
                <a:solidFill>
                  <a:srgbClr val="FF0000"/>
                </a:solidFill>
              </a:rPr>
              <a:t>6.2 Checkbox </a:t>
            </a:r>
            <a:endParaRPr lang="th-TH" altLang="th-TH" dirty="0">
              <a:solidFill>
                <a:srgbClr val="FF0000"/>
              </a:solidFill>
            </a:endParaRPr>
          </a:p>
          <a:p>
            <a:pPr latinLnBrk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th-TH" altLang="th-TH" b="0" dirty="0"/>
              <a:t>	</a:t>
            </a:r>
            <a:endParaRPr lang="th-TH" altLang="th-TH" sz="2600" b="0" dirty="0"/>
          </a:p>
          <a:p>
            <a:pPr latinLnBrk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endParaRPr lang="th-TH" altLang="th-TH" sz="2600" b="0" dirty="0"/>
          </a:p>
        </p:txBody>
      </p:sp>
      <p:sp>
        <p:nvSpPr>
          <p:cNvPr id="68618" name="สี่เหลี่ยมผืนผ้า 1"/>
          <p:cNvSpPr>
            <a:spLocks noChangeArrowheads="1"/>
          </p:cNvSpPr>
          <p:nvPr/>
        </p:nvSpPr>
        <p:spPr bwMode="auto">
          <a:xfrm>
            <a:off x="325438" y="1828800"/>
            <a:ext cx="8493125" cy="1801813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r>
              <a:rPr lang="en-US" altLang="th-TH" sz="1600" b="0"/>
              <a:t>&lt;input type="checkbox" name="selection1" value="Yes" checked="checked" /&gt; Selection 1</a:t>
            </a:r>
          </a:p>
          <a:p>
            <a:r>
              <a:rPr lang="en-US" altLang="th-TH" sz="1600" b="0"/>
              <a:t>&lt;input type="checkbox" name="selection2" value="Yes" /&gt; Selection 2</a:t>
            </a:r>
          </a:p>
          <a:p>
            <a:r>
              <a:rPr lang="en-US" altLang="th-TH" sz="1600" b="0"/>
              <a:t>&lt;input type="checkbox" name="selection3" value="Yes" /&gt; Selection 3 </a:t>
            </a:r>
          </a:p>
        </p:txBody>
      </p:sp>
      <p:pic>
        <p:nvPicPr>
          <p:cNvPr id="68619" name="รูปภาพ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114"/>
          <a:stretch>
            <a:fillRect/>
          </a:stretch>
        </p:blipFill>
        <p:spPr bwMode="auto">
          <a:xfrm>
            <a:off x="355600" y="3952875"/>
            <a:ext cx="5427663" cy="60325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065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40" name="Title 9"/>
          <p:cNvSpPr>
            <a:spLocks noGrp="1"/>
          </p:cNvSpPr>
          <p:nvPr>
            <p:ph type="title"/>
          </p:nvPr>
        </p:nvSpPr>
        <p:spPr>
          <a:xfrm>
            <a:off x="563563" y="304800"/>
            <a:ext cx="7970837" cy="692150"/>
          </a:xfrm>
        </p:spPr>
        <p:txBody>
          <a:bodyPr/>
          <a:lstStyle/>
          <a:p>
            <a:r>
              <a:rPr lang="en-US" altLang="th-TH" sz="4000" dirty="0" smtClean="0">
                <a:solidFill>
                  <a:schemeClr val="accent4">
                    <a:lumMod val="75000"/>
                  </a:schemeClr>
                </a:solidFill>
              </a:rPr>
              <a:t>6. </a:t>
            </a:r>
            <a:r>
              <a:rPr lang="th-TH" altLang="th-TH" sz="4000" dirty="0" smtClean="0">
                <a:solidFill>
                  <a:schemeClr val="accent4">
                    <a:lumMod val="75000"/>
                  </a:schemeClr>
                </a:solidFill>
              </a:rPr>
              <a:t>การสร้างฟอร์ม</a:t>
            </a:r>
            <a:endParaRPr lang="en-US" altLang="th-TH" sz="4000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0" y="6477000"/>
            <a:ext cx="3200400" cy="2667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latinLnBrk="1" hangingPunct="1">
              <a:defRPr/>
            </a:pPr>
            <a:r>
              <a:rPr lang="en-US" sz="1100" b="0" dirty="0">
                <a:solidFill>
                  <a:schemeClr val="bg1"/>
                </a:solidFill>
                <a:latin typeface="Freesia News" pitchFamily="34" charset="-34"/>
                <a:cs typeface="Freesia News" pitchFamily="34" charset="-34"/>
              </a:rPr>
              <a:t>Webpage Design and Programming Workshop</a:t>
            </a:r>
            <a:endParaRPr kumimoji="1" lang="en-US" sz="1100" b="0" dirty="0">
              <a:solidFill>
                <a:schemeClr val="bg1"/>
              </a:solidFill>
              <a:latin typeface="굴림" pitchFamily="50" charset="-127"/>
            </a:endParaRPr>
          </a:p>
        </p:txBody>
      </p:sp>
      <p:pic>
        <p:nvPicPr>
          <p:cNvPr id="69639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4353" r="82639" b="29266"/>
          <a:stretch>
            <a:fillRect/>
          </a:stretch>
        </p:blipFill>
        <p:spPr bwMode="auto">
          <a:xfrm>
            <a:off x="8001000" y="0"/>
            <a:ext cx="1066800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41" name="Content Placeholder 10"/>
          <p:cNvSpPr txBox="1">
            <a:spLocks/>
          </p:cNvSpPr>
          <p:nvPr/>
        </p:nvSpPr>
        <p:spPr bwMode="auto">
          <a:xfrm>
            <a:off x="611188" y="1219200"/>
            <a:ext cx="80772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chemeClr val="tx2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1pPr>
            <a:lvl2pPr>
              <a:defRPr kumimoji="1" sz="2400">
                <a:solidFill>
                  <a:srgbClr val="000000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2pPr>
            <a:lvl3pPr>
              <a:defRPr kumimoji="1" sz="2400">
                <a:solidFill>
                  <a:srgbClr val="000000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3pPr>
            <a:lvl4pPr>
              <a:defRPr kumimoji="1" sz="2400">
                <a:solidFill>
                  <a:srgbClr val="000000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4pPr>
            <a:lvl5pPr>
              <a:defRPr kumimoji="1" sz="2400">
                <a:solidFill>
                  <a:srgbClr val="000000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5pPr>
            <a:lvl6pPr eaLnBrk="0" hangingPunct="0">
              <a:defRPr kumimoji="1" sz="2400">
                <a:solidFill>
                  <a:srgbClr val="000000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6pPr>
            <a:lvl7pPr eaLnBrk="0" hangingPunct="0">
              <a:defRPr kumimoji="1" sz="2400">
                <a:solidFill>
                  <a:srgbClr val="000000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7pPr>
            <a:lvl8pPr eaLnBrk="0" hangingPunct="0">
              <a:defRPr kumimoji="1" sz="2400">
                <a:solidFill>
                  <a:srgbClr val="000000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8pPr>
            <a:lvl9pPr eaLnBrk="0" hangingPunct="0">
              <a:defRPr kumimoji="1" sz="2400">
                <a:solidFill>
                  <a:srgbClr val="000000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9pPr>
          </a:lstStyle>
          <a:p>
            <a:pPr latinLnBrk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altLang="th-TH" dirty="0">
                <a:solidFill>
                  <a:srgbClr val="FF0000"/>
                </a:solidFill>
              </a:rPr>
              <a:t>6.3 Radio </a:t>
            </a:r>
            <a:endParaRPr lang="th-TH" altLang="th-TH" dirty="0">
              <a:solidFill>
                <a:srgbClr val="FF0000"/>
              </a:solidFill>
            </a:endParaRPr>
          </a:p>
          <a:p>
            <a:pPr latinLnBrk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th-TH" altLang="th-TH" b="0" dirty="0"/>
              <a:t>	จะแสดงผลตัวเลือกทั้งหมดที่เรากำหนดไว้ โดยจะแสดงช่องทำเครื่องหมายเป็นรูปวงกลม</a:t>
            </a:r>
          </a:p>
          <a:p>
            <a:pPr latinLnBrk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endParaRPr lang="th-TH" altLang="th-TH" sz="2600" b="0" dirty="0"/>
          </a:p>
          <a:p>
            <a:pPr latinLnBrk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endParaRPr lang="th-TH" altLang="th-TH" sz="2600" b="0" dirty="0"/>
          </a:p>
          <a:p>
            <a:pPr latinLnBrk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endParaRPr lang="th-TH" altLang="th-TH" sz="2600" b="0" dirty="0"/>
          </a:p>
          <a:p>
            <a:pPr latinLnBrk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th-TH" altLang="th-TH" sz="2600" b="0" i="1" u="sng" dirty="0"/>
              <a:t>ตัวอย่าง</a:t>
            </a:r>
          </a:p>
          <a:p>
            <a:pPr latinLnBrk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endParaRPr lang="th-TH" altLang="th-TH" sz="2600" b="0" dirty="0"/>
          </a:p>
          <a:p>
            <a:pPr latinLnBrk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endParaRPr lang="th-TH" altLang="th-TH" sz="2600" b="0" dirty="0"/>
          </a:p>
        </p:txBody>
      </p:sp>
      <p:sp>
        <p:nvSpPr>
          <p:cNvPr id="69642" name="สี่เหลี่ยมผืนผ้า 1"/>
          <p:cNvSpPr>
            <a:spLocks noChangeArrowheads="1"/>
          </p:cNvSpPr>
          <p:nvPr/>
        </p:nvSpPr>
        <p:spPr bwMode="auto">
          <a:xfrm>
            <a:off x="685800" y="2667000"/>
            <a:ext cx="8001000" cy="1169988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r>
              <a:rPr lang="en-US" altLang="th-TH" sz="1600" b="0">
                <a:cs typeface="Tahoma" pitchFamily="34" charset="0"/>
              </a:rPr>
              <a:t>&lt;form&gt;</a:t>
            </a:r>
          </a:p>
          <a:p>
            <a:r>
              <a:rPr lang="en-US" altLang="th-TH" sz="1600" b="0">
                <a:cs typeface="Tahoma" pitchFamily="34" charset="0"/>
              </a:rPr>
              <a:t>&lt;input type="radio" name="</a:t>
            </a:r>
            <a:r>
              <a:rPr lang="th-TH" altLang="th-TH" sz="1600" b="0">
                <a:cs typeface="Tahoma" pitchFamily="34" charset="0"/>
              </a:rPr>
              <a:t>ชื่อ </a:t>
            </a:r>
            <a:r>
              <a:rPr lang="en-US" altLang="th-TH" sz="1600" b="0">
                <a:cs typeface="Tahoma" pitchFamily="34" charset="0"/>
              </a:rPr>
              <a:t>radio" value="</a:t>
            </a:r>
            <a:r>
              <a:rPr lang="th-TH" altLang="th-TH" sz="1600" b="0">
                <a:cs typeface="Tahoma" pitchFamily="34" charset="0"/>
              </a:rPr>
              <a:t>ค่าข้อมูล"</a:t>
            </a:r>
            <a:r>
              <a:rPr lang="en-US" altLang="th-TH" sz="1600" b="0">
                <a:cs typeface="Tahoma" pitchFamily="34" charset="0"/>
              </a:rPr>
              <a:t>checked="checked" /&gt;</a:t>
            </a:r>
          </a:p>
          <a:p>
            <a:r>
              <a:rPr lang="en-US" altLang="th-TH" sz="1600" b="0">
                <a:cs typeface="Tahoma" pitchFamily="34" charset="0"/>
              </a:rPr>
              <a:t>&lt;/form&gt;</a:t>
            </a:r>
          </a:p>
        </p:txBody>
      </p:sp>
      <p:sp>
        <p:nvSpPr>
          <p:cNvPr id="69643" name="สี่เหลี่ยมผืนผ้า 9"/>
          <p:cNvSpPr>
            <a:spLocks noChangeArrowheads="1"/>
          </p:cNvSpPr>
          <p:nvPr/>
        </p:nvSpPr>
        <p:spPr bwMode="auto">
          <a:xfrm>
            <a:off x="685800" y="4495800"/>
            <a:ext cx="8001000" cy="9144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r>
              <a:rPr lang="en-US" altLang="th-TH" sz="1600" b="0"/>
              <a:t>&lt;input type="radio" name="sex" value="M" checked="checked" /&gt;</a:t>
            </a:r>
          </a:p>
          <a:p>
            <a:r>
              <a:rPr lang="en-US" altLang="th-TH" sz="1600" b="0"/>
              <a:t>&lt;input type="radio" name="sex" value="F" /&gt; Female</a:t>
            </a:r>
          </a:p>
        </p:txBody>
      </p:sp>
      <p:pic>
        <p:nvPicPr>
          <p:cNvPr id="69644" name="รูปภาพ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" r="56190"/>
          <a:stretch>
            <a:fillRect/>
          </a:stretch>
        </p:blipFill>
        <p:spPr bwMode="auto">
          <a:xfrm>
            <a:off x="621191" y="5517232"/>
            <a:ext cx="3802063" cy="609600"/>
          </a:xfrm>
          <a:prstGeom prst="rect">
            <a:avLst/>
          </a:prstGeom>
          <a:noFill/>
          <a:ln w="31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309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4" name="Title 9"/>
          <p:cNvSpPr>
            <a:spLocks noGrp="1"/>
          </p:cNvSpPr>
          <p:nvPr>
            <p:ph type="title"/>
          </p:nvPr>
        </p:nvSpPr>
        <p:spPr>
          <a:xfrm>
            <a:off x="563563" y="304800"/>
            <a:ext cx="7970837" cy="692150"/>
          </a:xfrm>
        </p:spPr>
        <p:txBody>
          <a:bodyPr/>
          <a:lstStyle/>
          <a:p>
            <a:r>
              <a:rPr lang="en-US" altLang="th-TH" sz="4000" dirty="0" smtClean="0">
                <a:solidFill>
                  <a:schemeClr val="accent4">
                    <a:lumMod val="75000"/>
                  </a:schemeClr>
                </a:solidFill>
              </a:rPr>
              <a:t>6. </a:t>
            </a:r>
            <a:r>
              <a:rPr lang="th-TH" altLang="th-TH" sz="4000" dirty="0" smtClean="0">
                <a:solidFill>
                  <a:schemeClr val="accent4">
                    <a:lumMod val="75000"/>
                  </a:schemeClr>
                </a:solidFill>
              </a:rPr>
              <a:t>การสร้างฟอร์ม</a:t>
            </a:r>
            <a:endParaRPr lang="en-US" altLang="th-TH" sz="4000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0" y="6477000"/>
            <a:ext cx="3200400" cy="2667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latinLnBrk="1" hangingPunct="1">
              <a:defRPr/>
            </a:pPr>
            <a:r>
              <a:rPr lang="en-US" sz="1100" b="0" dirty="0">
                <a:solidFill>
                  <a:schemeClr val="bg1"/>
                </a:solidFill>
                <a:latin typeface="Freesia News" pitchFamily="34" charset="-34"/>
                <a:cs typeface="Freesia News" pitchFamily="34" charset="-34"/>
              </a:rPr>
              <a:t>Webpage Design and Programming Workshop</a:t>
            </a:r>
            <a:endParaRPr kumimoji="1" lang="en-US" sz="1100" b="0" dirty="0">
              <a:solidFill>
                <a:schemeClr val="bg1"/>
              </a:solidFill>
              <a:latin typeface="굴림" pitchFamily="50" charset="-127"/>
            </a:endParaRPr>
          </a:p>
        </p:txBody>
      </p:sp>
      <p:pic>
        <p:nvPicPr>
          <p:cNvPr id="70663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4353" r="82639" b="29266"/>
          <a:stretch>
            <a:fillRect/>
          </a:stretch>
        </p:blipFill>
        <p:spPr bwMode="auto">
          <a:xfrm>
            <a:off x="8001000" y="0"/>
            <a:ext cx="1066800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9" name="Content Placeholder 10"/>
          <p:cNvSpPr txBox="1">
            <a:spLocks/>
          </p:cNvSpPr>
          <p:nvPr/>
        </p:nvSpPr>
        <p:spPr bwMode="auto">
          <a:xfrm>
            <a:off x="611188" y="1219200"/>
            <a:ext cx="80772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u"/>
              <a:defRPr kumimoji="1" sz="2800">
                <a:solidFill>
                  <a:schemeClr val="tx2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400">
                <a:solidFill>
                  <a:srgbClr val="000000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2pPr>
            <a:lvl3pPr marL="1143000" indent="-228600" latinLnBrk="1">
              <a:spcBef>
                <a:spcPct val="20000"/>
              </a:spcBef>
              <a:buFont typeface="Wingdings" pitchFamily="2" charset="2"/>
              <a:buChar char="§"/>
              <a:defRPr kumimoji="1" sz="2400">
                <a:solidFill>
                  <a:srgbClr val="000000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3pPr>
            <a:lvl4pPr marL="1562100" indent="-228600" latinLnBrk="1">
              <a:spcBef>
                <a:spcPct val="20000"/>
              </a:spcBef>
              <a:buChar char="–"/>
              <a:defRPr kumimoji="1" sz="2400">
                <a:solidFill>
                  <a:srgbClr val="000000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4pPr>
            <a:lvl5pPr marL="1981200" indent="-228600" latinLnBrk="1">
              <a:spcBef>
                <a:spcPct val="20000"/>
              </a:spcBef>
              <a:buFont typeface="Wingdings" pitchFamily="2" charset="2"/>
              <a:buChar char="§"/>
              <a:defRPr kumimoji="1" sz="2400">
                <a:solidFill>
                  <a:srgbClr val="000000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5pPr>
            <a:lvl6pPr marL="24384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kumimoji="1" sz="2400">
                <a:solidFill>
                  <a:srgbClr val="000000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6pPr>
            <a:lvl7pPr marL="2895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kumimoji="1" sz="2400">
                <a:solidFill>
                  <a:srgbClr val="000000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7pPr>
            <a:lvl8pPr marL="3352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kumimoji="1" sz="2400">
                <a:solidFill>
                  <a:srgbClr val="000000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8pPr>
            <a:lvl9pPr marL="3810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kumimoji="1" sz="2400">
                <a:solidFill>
                  <a:srgbClr val="000000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9pPr>
          </a:lstStyle>
          <a:p>
            <a:pPr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FF0000"/>
                </a:solidFill>
              </a:rPr>
              <a:t>6.4 Password </a:t>
            </a:r>
            <a:endParaRPr lang="th-TH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None/>
              <a:defRPr/>
            </a:pPr>
            <a:r>
              <a:rPr lang="th-TH" sz="2600" b="0" dirty="0" smtClean="0"/>
              <a:t>	จะเป็นคำสั่งที่มีลักษณะการแสดงผลแบบบรรทัดเดียว แต่เป็นการแสดงผลแบบ </a:t>
            </a:r>
            <a:r>
              <a:rPr lang="en-US" sz="2600" b="0" dirty="0" smtClean="0"/>
              <a:t>PASSWORD </a:t>
            </a:r>
            <a:r>
              <a:rPr lang="th-TH" sz="2600" b="0" dirty="0" smtClean="0"/>
              <a:t>จะเป็นดอกจัน (*)</a:t>
            </a:r>
          </a:p>
          <a:p>
            <a:pPr>
              <a:buFont typeface="Wingdings" pitchFamily="2" charset="2"/>
              <a:buNone/>
              <a:defRPr/>
            </a:pPr>
            <a:endParaRPr lang="th-TH" sz="2600" b="0" dirty="0" smtClean="0"/>
          </a:p>
          <a:p>
            <a:pPr>
              <a:buFont typeface="Wingdings" pitchFamily="2" charset="2"/>
              <a:buNone/>
              <a:defRPr/>
            </a:pPr>
            <a:endParaRPr lang="th-TH" sz="2600" b="0" dirty="0" smtClean="0"/>
          </a:p>
          <a:p>
            <a:pPr>
              <a:buFont typeface="Wingdings" pitchFamily="2" charset="2"/>
              <a:buNone/>
              <a:defRPr/>
            </a:pPr>
            <a:endParaRPr lang="th-TH" sz="2600" b="0" dirty="0" smtClean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2400" b="0" dirty="0" smtClean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b="0" dirty="0" smtClean="0"/>
              <a:t>SIZE 	</a:t>
            </a:r>
            <a:r>
              <a:rPr lang="th-TH" sz="2400" b="0" dirty="0" smtClean="0"/>
              <a:t>	เป็นการกำหนดความกว้างของ </a:t>
            </a:r>
            <a:r>
              <a:rPr lang="en-US" sz="2400" b="0" dirty="0" smtClean="0"/>
              <a:t>Textbox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b="0" dirty="0" smtClean="0"/>
              <a:t>MAXLENGTH	</a:t>
            </a:r>
            <a:r>
              <a:rPr lang="th-TH" sz="2400" b="0" dirty="0" smtClean="0"/>
              <a:t>เป็นการกำหนดค่าที่จะแสดงผล </a:t>
            </a:r>
            <a:r>
              <a:rPr lang="en-US" sz="2400" b="0" dirty="0" smtClean="0"/>
              <a:t>Textbox</a:t>
            </a:r>
            <a:endParaRPr lang="th-TH" altLang="th-TH" sz="2600" b="0" dirty="0" smtClean="0"/>
          </a:p>
          <a:p>
            <a:pPr>
              <a:buFont typeface="Wingdings" pitchFamily="2" charset="2"/>
              <a:buNone/>
              <a:defRPr/>
            </a:pPr>
            <a:endParaRPr lang="th-TH" altLang="th-TH" sz="2600" b="0" dirty="0" smtClean="0"/>
          </a:p>
        </p:txBody>
      </p:sp>
      <p:sp>
        <p:nvSpPr>
          <p:cNvPr id="70666" name="สี่เหลี่ยมผืนผ้า 1"/>
          <p:cNvSpPr>
            <a:spLocks noChangeArrowheads="1"/>
          </p:cNvSpPr>
          <p:nvPr/>
        </p:nvSpPr>
        <p:spPr bwMode="auto">
          <a:xfrm>
            <a:off x="649288" y="2667000"/>
            <a:ext cx="8001000" cy="16764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r>
              <a:rPr lang="en-US" altLang="th-TH" sz="1800" b="0" dirty="0">
                <a:cs typeface="Tahoma" pitchFamily="34" charset="0"/>
              </a:rPr>
              <a:t>&lt;form&gt;</a:t>
            </a:r>
          </a:p>
          <a:p>
            <a:endParaRPr lang="en-US" altLang="th-TH" sz="1800" b="0" dirty="0">
              <a:cs typeface="Tahoma" pitchFamily="34" charset="0"/>
            </a:endParaRPr>
          </a:p>
          <a:p>
            <a:r>
              <a:rPr lang="en-US" altLang="th-TH" sz="1800" b="0" dirty="0">
                <a:cs typeface="Tahoma" pitchFamily="34" charset="0"/>
              </a:rPr>
              <a:t>&lt;input type="password" name="</a:t>
            </a:r>
            <a:r>
              <a:rPr lang="th-TH" altLang="th-TH" sz="1800" b="0" dirty="0">
                <a:cs typeface="Tahoma" pitchFamily="34" charset="0"/>
              </a:rPr>
              <a:t>ชื่อ </a:t>
            </a:r>
            <a:r>
              <a:rPr lang="en-US" altLang="th-TH" sz="1800" b="0" dirty="0">
                <a:cs typeface="Tahoma" pitchFamily="34" charset="0"/>
              </a:rPr>
              <a:t>input password" value="</a:t>
            </a:r>
            <a:r>
              <a:rPr lang="th-TH" altLang="th-TH" sz="1800" b="0" dirty="0">
                <a:cs typeface="Tahoma" pitchFamily="34" charset="0"/>
              </a:rPr>
              <a:t>ค่าข้อมูล" </a:t>
            </a:r>
            <a:r>
              <a:rPr lang="en-US" altLang="th-TH" sz="1800" b="0" dirty="0">
                <a:cs typeface="Tahoma" pitchFamily="34" charset="0"/>
              </a:rPr>
              <a:t>size="number" </a:t>
            </a:r>
            <a:r>
              <a:rPr lang="en-US" altLang="th-TH" sz="1800" b="0" dirty="0" err="1">
                <a:cs typeface="Tahoma" pitchFamily="34" charset="0"/>
              </a:rPr>
              <a:t>maxlength</a:t>
            </a:r>
            <a:r>
              <a:rPr lang="en-US" altLang="th-TH" sz="1800" b="0" dirty="0">
                <a:cs typeface="Tahoma" pitchFamily="34" charset="0"/>
              </a:rPr>
              <a:t>="number" /&gt;</a:t>
            </a:r>
          </a:p>
          <a:p>
            <a:endParaRPr lang="en-US" altLang="th-TH" sz="1800" b="0" dirty="0">
              <a:cs typeface="Tahoma" pitchFamily="34" charset="0"/>
            </a:endParaRPr>
          </a:p>
          <a:p>
            <a:r>
              <a:rPr lang="en-US" altLang="th-TH" sz="1800" b="0" dirty="0">
                <a:cs typeface="Tahoma" pitchFamily="34" charset="0"/>
              </a:rPr>
              <a:t>&lt;/form&gt;</a:t>
            </a:r>
          </a:p>
        </p:txBody>
      </p:sp>
      <p:sp>
        <p:nvSpPr>
          <p:cNvPr id="70667" name="สี่เหลี่ยมผืนผ้า 9"/>
          <p:cNvSpPr>
            <a:spLocks noChangeArrowheads="1"/>
          </p:cNvSpPr>
          <p:nvPr/>
        </p:nvSpPr>
        <p:spPr bwMode="auto">
          <a:xfrm>
            <a:off x="685800" y="5402263"/>
            <a:ext cx="8001000" cy="693737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r>
              <a:rPr lang="en-US" altLang="th-TH" sz="2000" b="0" dirty="0"/>
              <a:t>&lt;input type="password" name="</a:t>
            </a:r>
            <a:r>
              <a:rPr lang="en-US" altLang="th-TH" sz="2000" b="0" dirty="0" err="1"/>
              <a:t>txt_passw</a:t>
            </a:r>
            <a:r>
              <a:rPr lang="en-US" altLang="th-TH" sz="2000" b="0" dirty="0"/>
              <a:t>" value="1234" size="10" </a:t>
            </a:r>
            <a:r>
              <a:rPr lang="en-US" altLang="th-TH" sz="2000" b="0" dirty="0" err="1"/>
              <a:t>maxlength</a:t>
            </a:r>
            <a:r>
              <a:rPr lang="en-US" altLang="th-TH" sz="2000" b="0" dirty="0"/>
              <a:t>="30" /&gt;</a:t>
            </a:r>
          </a:p>
        </p:txBody>
      </p:sp>
      <p:pic>
        <p:nvPicPr>
          <p:cNvPr id="70668" name="รูปภาพ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" r="75737"/>
          <a:stretch>
            <a:fillRect/>
          </a:stretch>
        </p:blipFill>
        <p:spPr bwMode="auto">
          <a:xfrm>
            <a:off x="6012160" y="2415381"/>
            <a:ext cx="2822575" cy="50323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708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8" name="Title 9"/>
          <p:cNvSpPr>
            <a:spLocks noGrp="1"/>
          </p:cNvSpPr>
          <p:nvPr>
            <p:ph type="title"/>
          </p:nvPr>
        </p:nvSpPr>
        <p:spPr>
          <a:xfrm>
            <a:off x="563563" y="304800"/>
            <a:ext cx="7970837" cy="692150"/>
          </a:xfrm>
        </p:spPr>
        <p:txBody>
          <a:bodyPr/>
          <a:lstStyle/>
          <a:p>
            <a:r>
              <a:rPr lang="en-US" altLang="th-TH" sz="4000" dirty="0" smtClean="0">
                <a:solidFill>
                  <a:schemeClr val="accent4">
                    <a:lumMod val="75000"/>
                  </a:schemeClr>
                </a:solidFill>
              </a:rPr>
              <a:t>6. </a:t>
            </a:r>
            <a:r>
              <a:rPr lang="th-TH" altLang="th-TH" sz="4000" dirty="0" smtClean="0">
                <a:solidFill>
                  <a:schemeClr val="accent4">
                    <a:lumMod val="75000"/>
                  </a:schemeClr>
                </a:solidFill>
              </a:rPr>
              <a:t>การสร้างฟอร์ม</a:t>
            </a:r>
            <a:endParaRPr lang="en-US" altLang="th-TH" sz="4000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0" y="6477000"/>
            <a:ext cx="3200400" cy="2667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latinLnBrk="1" hangingPunct="1">
              <a:defRPr/>
            </a:pPr>
            <a:r>
              <a:rPr lang="en-US" sz="1100" b="0" dirty="0">
                <a:solidFill>
                  <a:schemeClr val="bg1"/>
                </a:solidFill>
                <a:latin typeface="Freesia News" pitchFamily="34" charset="-34"/>
                <a:cs typeface="Freesia News" pitchFamily="34" charset="-34"/>
              </a:rPr>
              <a:t>Webpage Design and Programming Workshop</a:t>
            </a:r>
            <a:endParaRPr kumimoji="1" lang="en-US" sz="1100" b="0" dirty="0">
              <a:solidFill>
                <a:schemeClr val="bg1"/>
              </a:solidFill>
              <a:latin typeface="굴림" pitchFamily="50" charset="-127"/>
            </a:endParaRPr>
          </a:p>
        </p:txBody>
      </p:sp>
      <p:pic>
        <p:nvPicPr>
          <p:cNvPr id="7168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4353" r="82639" b="29266"/>
          <a:stretch>
            <a:fillRect/>
          </a:stretch>
        </p:blipFill>
        <p:spPr bwMode="auto">
          <a:xfrm>
            <a:off x="8001000" y="0"/>
            <a:ext cx="1066800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9" name="Content Placeholder 10"/>
          <p:cNvSpPr txBox="1">
            <a:spLocks/>
          </p:cNvSpPr>
          <p:nvPr/>
        </p:nvSpPr>
        <p:spPr bwMode="auto">
          <a:xfrm>
            <a:off x="611188" y="1219200"/>
            <a:ext cx="80772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chemeClr val="tx2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1pPr>
            <a:lvl2pPr>
              <a:defRPr kumimoji="1" sz="2400">
                <a:solidFill>
                  <a:srgbClr val="000000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2pPr>
            <a:lvl3pPr>
              <a:defRPr kumimoji="1" sz="2400">
                <a:solidFill>
                  <a:srgbClr val="000000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3pPr>
            <a:lvl4pPr>
              <a:defRPr kumimoji="1" sz="2400">
                <a:solidFill>
                  <a:srgbClr val="000000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4pPr>
            <a:lvl5pPr>
              <a:defRPr kumimoji="1" sz="2400">
                <a:solidFill>
                  <a:srgbClr val="000000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5pPr>
            <a:lvl6pPr eaLnBrk="0" hangingPunct="0">
              <a:defRPr kumimoji="1" sz="2400">
                <a:solidFill>
                  <a:srgbClr val="000000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6pPr>
            <a:lvl7pPr eaLnBrk="0" hangingPunct="0">
              <a:defRPr kumimoji="1" sz="2400">
                <a:solidFill>
                  <a:srgbClr val="000000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7pPr>
            <a:lvl8pPr eaLnBrk="0" hangingPunct="0">
              <a:defRPr kumimoji="1" sz="2400">
                <a:solidFill>
                  <a:srgbClr val="000000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8pPr>
            <a:lvl9pPr eaLnBrk="0" hangingPunct="0">
              <a:defRPr kumimoji="1" sz="2400">
                <a:solidFill>
                  <a:srgbClr val="000000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9pPr>
          </a:lstStyle>
          <a:p>
            <a:pPr latinLnBrk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altLang="th-TH" dirty="0">
                <a:solidFill>
                  <a:srgbClr val="FF0000"/>
                </a:solidFill>
              </a:rPr>
              <a:t>6.5 File upload</a:t>
            </a:r>
          </a:p>
          <a:p>
            <a:pPr latinLnBrk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th-TH" altLang="th-TH" sz="2600" b="0" dirty="0"/>
              <a:t>	</a:t>
            </a:r>
          </a:p>
          <a:p>
            <a:pPr latinLnBrk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endParaRPr lang="th-TH" altLang="th-TH" sz="2600" b="0" dirty="0"/>
          </a:p>
          <a:p>
            <a:pPr latinLnBrk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endParaRPr lang="th-TH" altLang="th-TH" sz="2600" b="0" dirty="0"/>
          </a:p>
          <a:p>
            <a:pPr latinLnBrk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th-TH" altLang="th-TH" sz="2600" b="0" i="1" u="sng" dirty="0"/>
              <a:t>ตัวอย่าง</a:t>
            </a:r>
          </a:p>
          <a:p>
            <a:pPr latinLnBrk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endParaRPr lang="th-TH" altLang="th-TH" sz="2600" b="0" dirty="0"/>
          </a:p>
          <a:p>
            <a:pPr latinLnBrk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endParaRPr lang="th-TH" altLang="th-TH" sz="2600" b="0" dirty="0"/>
          </a:p>
        </p:txBody>
      </p:sp>
      <p:sp>
        <p:nvSpPr>
          <p:cNvPr id="71690" name="สี่เหลี่ยมผืนผ้า 1"/>
          <p:cNvSpPr>
            <a:spLocks noChangeArrowheads="1"/>
          </p:cNvSpPr>
          <p:nvPr/>
        </p:nvSpPr>
        <p:spPr bwMode="auto">
          <a:xfrm>
            <a:off x="649288" y="1801813"/>
            <a:ext cx="8001000" cy="1169987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r>
              <a:rPr lang="en-US" altLang="th-TH" sz="1600" b="0">
                <a:cs typeface="Tahoma" pitchFamily="34" charset="0"/>
              </a:rPr>
              <a:t>&lt;FORM&gt;</a:t>
            </a:r>
          </a:p>
          <a:p>
            <a:r>
              <a:rPr lang="en-US" altLang="th-TH" sz="1600" b="0">
                <a:cs typeface="Tahoma" pitchFamily="34" charset="0"/>
              </a:rPr>
              <a:t>&lt;INPUT TYPE="FILE" NAME="</a:t>
            </a:r>
            <a:r>
              <a:rPr lang="th-TH" altLang="th-TH" sz="1600" b="0">
                <a:cs typeface="Tahoma" pitchFamily="34" charset="0"/>
              </a:rPr>
              <a:t>ชื่อ</a:t>
            </a:r>
            <a:r>
              <a:rPr lang="en-US" altLang="th-TH" sz="1600" b="0">
                <a:cs typeface="Tahoma" pitchFamily="34" charset="0"/>
              </a:rPr>
              <a:t>"</a:t>
            </a:r>
            <a:r>
              <a:rPr lang="th-TH" altLang="th-TH" sz="1600" b="0">
                <a:cs typeface="Tahoma" pitchFamily="34" charset="0"/>
              </a:rPr>
              <a:t> </a:t>
            </a:r>
            <a:r>
              <a:rPr lang="en-US" altLang="th-TH" sz="1600" b="0">
                <a:cs typeface="Tahoma" pitchFamily="34" charset="0"/>
              </a:rPr>
              <a:t>INPUT FILE" VALUE="</a:t>
            </a:r>
            <a:r>
              <a:rPr lang="th-TH" altLang="th-TH" sz="1600" b="0">
                <a:cs typeface="Tahoma" pitchFamily="34" charset="0"/>
              </a:rPr>
              <a:t>ค่าข้อมูล</a:t>
            </a:r>
            <a:r>
              <a:rPr lang="en-US" altLang="th-TH" sz="1600" b="0">
                <a:cs typeface="Tahoma" pitchFamily="34" charset="0"/>
              </a:rPr>
              <a:t>"</a:t>
            </a:r>
            <a:r>
              <a:rPr lang="th-TH" altLang="th-TH" sz="1600" b="0">
                <a:cs typeface="Tahoma" pitchFamily="34" charset="0"/>
              </a:rPr>
              <a:t> </a:t>
            </a:r>
            <a:r>
              <a:rPr lang="en-US" altLang="th-TH" sz="1600" b="0">
                <a:cs typeface="Tahoma" pitchFamily="34" charset="0"/>
              </a:rPr>
              <a:t>SIZE="NUMBER" MAXLENGTH="NUMBER" /&gt;</a:t>
            </a:r>
          </a:p>
          <a:p>
            <a:r>
              <a:rPr lang="en-US" altLang="th-TH" sz="1600" b="0">
                <a:cs typeface="Tahoma" pitchFamily="34" charset="0"/>
              </a:rPr>
              <a:t>&lt;/FORM&gt;</a:t>
            </a:r>
          </a:p>
        </p:txBody>
      </p:sp>
      <p:sp>
        <p:nvSpPr>
          <p:cNvPr id="71691" name="สี่เหลี่ยมผืนผ้า 9"/>
          <p:cNvSpPr>
            <a:spLocks noChangeArrowheads="1"/>
          </p:cNvSpPr>
          <p:nvPr/>
        </p:nvSpPr>
        <p:spPr bwMode="auto">
          <a:xfrm>
            <a:off x="673100" y="3657600"/>
            <a:ext cx="8001000" cy="693738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r>
              <a:rPr lang="en-US" altLang="th-TH" sz="1400" b="0"/>
              <a:t>&lt;INPUT TYPE="FILE" NAME="FILENAME" SIZE="30" /&gt;</a:t>
            </a:r>
          </a:p>
        </p:txBody>
      </p:sp>
      <p:pic>
        <p:nvPicPr>
          <p:cNvPr id="71692" name="รูปภาพ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" r="8476"/>
          <a:stretch>
            <a:fillRect/>
          </a:stretch>
        </p:blipFill>
        <p:spPr bwMode="auto">
          <a:xfrm>
            <a:off x="682625" y="4621213"/>
            <a:ext cx="7318375" cy="63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148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12" name="Title 9"/>
          <p:cNvSpPr>
            <a:spLocks noGrp="1"/>
          </p:cNvSpPr>
          <p:nvPr>
            <p:ph type="title"/>
          </p:nvPr>
        </p:nvSpPr>
        <p:spPr>
          <a:xfrm>
            <a:off x="563563" y="304800"/>
            <a:ext cx="7970837" cy="692150"/>
          </a:xfrm>
        </p:spPr>
        <p:txBody>
          <a:bodyPr/>
          <a:lstStyle/>
          <a:p>
            <a:r>
              <a:rPr lang="en-US" altLang="th-TH" sz="4000" dirty="0" smtClean="0">
                <a:solidFill>
                  <a:schemeClr val="accent4">
                    <a:lumMod val="75000"/>
                  </a:schemeClr>
                </a:solidFill>
              </a:rPr>
              <a:t>6. </a:t>
            </a:r>
            <a:r>
              <a:rPr lang="th-TH" altLang="th-TH" sz="4000" dirty="0" smtClean="0">
                <a:solidFill>
                  <a:schemeClr val="accent4">
                    <a:lumMod val="75000"/>
                  </a:schemeClr>
                </a:solidFill>
              </a:rPr>
              <a:t>การสร้างฟอร์ม</a:t>
            </a:r>
            <a:endParaRPr lang="en-US" altLang="th-TH" sz="4000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0" y="6477000"/>
            <a:ext cx="3200400" cy="2667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latinLnBrk="1" hangingPunct="1">
              <a:defRPr/>
            </a:pPr>
            <a:r>
              <a:rPr lang="en-US" sz="1100" b="0" dirty="0">
                <a:solidFill>
                  <a:schemeClr val="bg1"/>
                </a:solidFill>
                <a:latin typeface="Freesia News" pitchFamily="34" charset="-34"/>
                <a:cs typeface="Freesia News" pitchFamily="34" charset="-34"/>
              </a:rPr>
              <a:t>Webpage Design and Programming Workshop</a:t>
            </a:r>
            <a:endParaRPr kumimoji="1" lang="en-US" sz="1100" b="0" dirty="0">
              <a:solidFill>
                <a:schemeClr val="bg1"/>
              </a:solidFill>
              <a:latin typeface="굴림" pitchFamily="50" charset="-127"/>
            </a:endParaRPr>
          </a:p>
        </p:txBody>
      </p:sp>
      <p:pic>
        <p:nvPicPr>
          <p:cNvPr id="72711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4353" r="82639" b="29266"/>
          <a:stretch>
            <a:fillRect/>
          </a:stretch>
        </p:blipFill>
        <p:spPr bwMode="auto">
          <a:xfrm>
            <a:off x="8001000" y="0"/>
            <a:ext cx="1066800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13" name="Content Placeholder 10"/>
          <p:cNvSpPr txBox="1">
            <a:spLocks/>
          </p:cNvSpPr>
          <p:nvPr/>
        </p:nvSpPr>
        <p:spPr bwMode="auto">
          <a:xfrm>
            <a:off x="611188" y="1219200"/>
            <a:ext cx="80772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chemeClr val="tx2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1pPr>
            <a:lvl2pPr>
              <a:defRPr kumimoji="1" sz="2400">
                <a:solidFill>
                  <a:srgbClr val="000000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2pPr>
            <a:lvl3pPr>
              <a:defRPr kumimoji="1" sz="2400">
                <a:solidFill>
                  <a:srgbClr val="000000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3pPr>
            <a:lvl4pPr>
              <a:defRPr kumimoji="1" sz="2400">
                <a:solidFill>
                  <a:srgbClr val="000000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4pPr>
            <a:lvl5pPr>
              <a:defRPr kumimoji="1" sz="2400">
                <a:solidFill>
                  <a:srgbClr val="000000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5pPr>
            <a:lvl6pPr eaLnBrk="0" hangingPunct="0">
              <a:defRPr kumimoji="1" sz="2400">
                <a:solidFill>
                  <a:srgbClr val="000000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6pPr>
            <a:lvl7pPr eaLnBrk="0" hangingPunct="0">
              <a:defRPr kumimoji="1" sz="2400">
                <a:solidFill>
                  <a:srgbClr val="000000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7pPr>
            <a:lvl8pPr eaLnBrk="0" hangingPunct="0">
              <a:defRPr kumimoji="1" sz="2400">
                <a:solidFill>
                  <a:srgbClr val="000000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8pPr>
            <a:lvl9pPr eaLnBrk="0" hangingPunct="0">
              <a:defRPr kumimoji="1" sz="2400">
                <a:solidFill>
                  <a:srgbClr val="000000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9pPr>
          </a:lstStyle>
          <a:p>
            <a:pPr latinLnBrk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altLang="th-TH" dirty="0">
                <a:solidFill>
                  <a:srgbClr val="FF0000"/>
                </a:solidFill>
              </a:rPr>
              <a:t>6.6 Button </a:t>
            </a:r>
            <a:endParaRPr lang="th-TH" altLang="th-TH" dirty="0">
              <a:solidFill>
                <a:srgbClr val="FF0000"/>
              </a:solidFill>
            </a:endParaRPr>
          </a:p>
          <a:p>
            <a:pPr latinLnBrk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th-TH" altLang="th-TH" sz="2400" b="0" dirty="0"/>
              <a:t>	</a:t>
            </a:r>
            <a:r>
              <a:rPr lang="th-TH" altLang="th-TH" sz="2600" b="0" dirty="0"/>
              <a:t>คือการกำหนดให้แอ</a:t>
            </a:r>
            <a:r>
              <a:rPr lang="th-TH" altLang="th-TH" sz="2600" b="0" dirty="0" err="1"/>
              <a:t>ตทริบิวต์</a:t>
            </a:r>
            <a:r>
              <a:rPr lang="th-TH" altLang="th-TH" sz="2600" b="0" dirty="0"/>
              <a:t> </a:t>
            </a:r>
            <a:r>
              <a:rPr lang="en-US" altLang="th-TH" sz="2600" b="0" dirty="0"/>
              <a:t>Type </a:t>
            </a:r>
            <a:r>
              <a:rPr lang="th-TH" altLang="th-TH" sz="2600" b="0" dirty="0"/>
              <a:t>มีค่าเป็น </a:t>
            </a:r>
            <a:r>
              <a:rPr lang="en-US" altLang="th-TH" sz="2600" b="0" dirty="0"/>
              <a:t>Button</a:t>
            </a:r>
            <a:r>
              <a:rPr lang="th-TH" altLang="th-TH" sz="2600" b="0" dirty="0"/>
              <a:t> นอกจากนี้ต้องกำหนดชื่อที่ต้องการให้ปรากฏบนปุ่มด้วย ไม่เช่นนั้นบนปุ่มจะไม่มีชื่อใด ๆ ปรากฏเลย</a:t>
            </a:r>
            <a:endParaRPr lang="en-US" altLang="th-TH" sz="2600" b="0" dirty="0"/>
          </a:p>
          <a:p>
            <a:pPr latinLnBrk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th-TH" altLang="th-TH" sz="2600" b="0" dirty="0"/>
              <a:t>	</a:t>
            </a:r>
          </a:p>
          <a:p>
            <a:pPr latinLnBrk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endParaRPr lang="th-TH" altLang="th-TH" sz="2600" b="0" dirty="0"/>
          </a:p>
          <a:p>
            <a:pPr latinLnBrk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endParaRPr lang="th-TH" altLang="th-TH" sz="2600" b="0" dirty="0"/>
          </a:p>
          <a:p>
            <a:pPr latinLnBrk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th-TH" altLang="th-TH" sz="2600" b="0" i="1" u="sng" dirty="0"/>
              <a:t>ตัวอย่าง</a:t>
            </a:r>
          </a:p>
          <a:p>
            <a:pPr latinLnBrk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endParaRPr lang="th-TH" altLang="th-TH" sz="2600" b="0" dirty="0"/>
          </a:p>
          <a:p>
            <a:pPr latinLnBrk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endParaRPr lang="th-TH" altLang="th-TH" sz="2600" b="0" dirty="0"/>
          </a:p>
        </p:txBody>
      </p:sp>
      <p:sp>
        <p:nvSpPr>
          <p:cNvPr id="72714" name="สี่เหลี่ยมผืนผ้า 1"/>
          <p:cNvSpPr>
            <a:spLocks noChangeArrowheads="1"/>
          </p:cNvSpPr>
          <p:nvPr/>
        </p:nvSpPr>
        <p:spPr bwMode="auto">
          <a:xfrm>
            <a:off x="649288" y="2743200"/>
            <a:ext cx="8001000" cy="1169988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r>
              <a:rPr lang="en-US" altLang="th-TH" sz="1600" b="0">
                <a:cs typeface="Tahoma" pitchFamily="34" charset="0"/>
              </a:rPr>
              <a:t>&lt;form&gt;</a:t>
            </a:r>
          </a:p>
          <a:p>
            <a:r>
              <a:rPr lang="en-US" altLang="th-TH" sz="1600" b="0">
                <a:cs typeface="Tahoma" pitchFamily="34" charset="0"/>
              </a:rPr>
              <a:t>&lt;input type="button" name="</a:t>
            </a:r>
            <a:r>
              <a:rPr lang="th-TH" altLang="th-TH" sz="1600" b="0">
                <a:cs typeface="Tahoma" pitchFamily="34" charset="0"/>
              </a:rPr>
              <a:t>ชื่อ </a:t>
            </a:r>
            <a:r>
              <a:rPr lang="en-US" altLang="th-TH" sz="1600" b="0">
                <a:cs typeface="Tahoma" pitchFamily="34" charset="0"/>
              </a:rPr>
              <a:t>button" value="</a:t>
            </a:r>
            <a:r>
              <a:rPr lang="th-TH" altLang="th-TH" sz="1600" b="0">
                <a:cs typeface="Tahoma" pitchFamily="34" charset="0"/>
              </a:rPr>
              <a:t>ค่าข้อมูล" /</a:t>
            </a:r>
            <a:r>
              <a:rPr lang="en-US" altLang="th-TH" sz="1600" b="0">
                <a:cs typeface="Tahoma" pitchFamily="34" charset="0"/>
              </a:rPr>
              <a:t>&gt;</a:t>
            </a:r>
          </a:p>
          <a:p>
            <a:r>
              <a:rPr lang="en-US" altLang="th-TH" sz="1600" b="0">
                <a:cs typeface="Tahoma" pitchFamily="34" charset="0"/>
              </a:rPr>
              <a:t>&lt;/form&gt;</a:t>
            </a:r>
          </a:p>
        </p:txBody>
      </p:sp>
      <p:sp>
        <p:nvSpPr>
          <p:cNvPr id="72715" name="สี่เหลี่ยมผืนผ้า 9"/>
          <p:cNvSpPr>
            <a:spLocks noChangeArrowheads="1"/>
          </p:cNvSpPr>
          <p:nvPr/>
        </p:nvSpPr>
        <p:spPr bwMode="auto">
          <a:xfrm>
            <a:off x="673100" y="4640263"/>
            <a:ext cx="8001000" cy="693737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r>
              <a:rPr lang="en-US" altLang="th-TH" sz="1400" b="0"/>
              <a:t>&lt;input type="button" name="cancel" value="Cancel" /&gt;</a:t>
            </a:r>
          </a:p>
        </p:txBody>
      </p:sp>
      <p:pic>
        <p:nvPicPr>
          <p:cNvPr id="72716" name="รูปภาพ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" y="5486400"/>
            <a:ext cx="8015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756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6" name="Title 9"/>
          <p:cNvSpPr>
            <a:spLocks noGrp="1"/>
          </p:cNvSpPr>
          <p:nvPr>
            <p:ph type="title"/>
          </p:nvPr>
        </p:nvSpPr>
        <p:spPr>
          <a:xfrm>
            <a:off x="563563" y="304800"/>
            <a:ext cx="7970837" cy="692150"/>
          </a:xfrm>
        </p:spPr>
        <p:txBody>
          <a:bodyPr/>
          <a:lstStyle/>
          <a:p>
            <a:r>
              <a:rPr lang="en-US" altLang="th-TH" sz="4000" dirty="0" smtClean="0">
                <a:solidFill>
                  <a:schemeClr val="accent4">
                    <a:lumMod val="75000"/>
                  </a:schemeClr>
                </a:solidFill>
              </a:rPr>
              <a:t>6. </a:t>
            </a:r>
            <a:r>
              <a:rPr lang="th-TH" altLang="th-TH" sz="4000" dirty="0" smtClean="0">
                <a:solidFill>
                  <a:schemeClr val="accent4">
                    <a:lumMod val="75000"/>
                  </a:schemeClr>
                </a:solidFill>
              </a:rPr>
              <a:t>การสร้างฟอร์ม</a:t>
            </a:r>
            <a:endParaRPr lang="en-US" altLang="th-TH" sz="4000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0" y="6477000"/>
            <a:ext cx="3200400" cy="2667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latinLnBrk="1" hangingPunct="1">
              <a:defRPr/>
            </a:pPr>
            <a:r>
              <a:rPr lang="en-US" sz="1100" b="0" dirty="0">
                <a:solidFill>
                  <a:schemeClr val="bg1"/>
                </a:solidFill>
                <a:latin typeface="Freesia News" pitchFamily="34" charset="-34"/>
                <a:cs typeface="Freesia News" pitchFamily="34" charset="-34"/>
              </a:rPr>
              <a:t>Webpage Design and Programming Workshop</a:t>
            </a:r>
            <a:endParaRPr kumimoji="1" lang="en-US" sz="1100" b="0" dirty="0">
              <a:solidFill>
                <a:schemeClr val="bg1"/>
              </a:solidFill>
              <a:latin typeface="굴림" pitchFamily="50" charset="-127"/>
            </a:endParaRPr>
          </a:p>
        </p:txBody>
      </p:sp>
      <p:pic>
        <p:nvPicPr>
          <p:cNvPr id="73735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4353" r="82639" b="29266"/>
          <a:stretch>
            <a:fillRect/>
          </a:stretch>
        </p:blipFill>
        <p:spPr bwMode="auto">
          <a:xfrm>
            <a:off x="8001000" y="0"/>
            <a:ext cx="1066800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7" name="Content Placeholder 10"/>
          <p:cNvSpPr txBox="1">
            <a:spLocks/>
          </p:cNvSpPr>
          <p:nvPr/>
        </p:nvSpPr>
        <p:spPr bwMode="auto">
          <a:xfrm>
            <a:off x="611188" y="1219200"/>
            <a:ext cx="80772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chemeClr val="tx2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1pPr>
            <a:lvl2pPr>
              <a:defRPr kumimoji="1" sz="2400">
                <a:solidFill>
                  <a:srgbClr val="000000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2pPr>
            <a:lvl3pPr>
              <a:defRPr kumimoji="1" sz="2400">
                <a:solidFill>
                  <a:srgbClr val="000000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3pPr>
            <a:lvl4pPr>
              <a:defRPr kumimoji="1" sz="2400">
                <a:solidFill>
                  <a:srgbClr val="000000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4pPr>
            <a:lvl5pPr>
              <a:defRPr kumimoji="1" sz="2400">
                <a:solidFill>
                  <a:srgbClr val="000000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5pPr>
            <a:lvl6pPr eaLnBrk="0" hangingPunct="0">
              <a:defRPr kumimoji="1" sz="2400">
                <a:solidFill>
                  <a:srgbClr val="000000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6pPr>
            <a:lvl7pPr eaLnBrk="0" hangingPunct="0">
              <a:defRPr kumimoji="1" sz="2400">
                <a:solidFill>
                  <a:srgbClr val="000000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7pPr>
            <a:lvl8pPr eaLnBrk="0" hangingPunct="0">
              <a:defRPr kumimoji="1" sz="2400">
                <a:solidFill>
                  <a:srgbClr val="000000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8pPr>
            <a:lvl9pPr eaLnBrk="0" hangingPunct="0">
              <a:defRPr kumimoji="1" sz="2400">
                <a:solidFill>
                  <a:srgbClr val="000000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9pPr>
          </a:lstStyle>
          <a:p>
            <a:pPr latinLnBrk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altLang="th-TH" dirty="0">
                <a:solidFill>
                  <a:srgbClr val="FF0000"/>
                </a:solidFill>
              </a:rPr>
              <a:t>6.7 Submit </a:t>
            </a:r>
            <a:endParaRPr lang="th-TH" altLang="th-TH" dirty="0">
              <a:solidFill>
                <a:srgbClr val="FF0000"/>
              </a:solidFill>
            </a:endParaRPr>
          </a:p>
          <a:p>
            <a:pPr latinLnBrk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th-TH" altLang="th-TH" b="0" dirty="0"/>
              <a:t>	คำสั่งนี้จะทำหน้าที่ส่งข้อมูลแบบฟอร์มสอบถาม ไปยังเซอร์ฟเวอร์ของเราเพื่อทำการประมวลผลข้อมูล การแสดงผลในคำสั่งนี้จะแสดงผลเป็นลักษณะปุ่ม โดยมีการกำหนดค่าที่จะแสดงบนปุ่มที่ </a:t>
            </a:r>
            <a:r>
              <a:rPr lang="en-US" altLang="th-TH" b="0" dirty="0"/>
              <a:t>VALUE</a:t>
            </a:r>
          </a:p>
          <a:p>
            <a:pPr latinLnBrk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th-TH" altLang="th-TH" sz="2600" b="0" dirty="0"/>
              <a:t>	</a:t>
            </a:r>
          </a:p>
          <a:p>
            <a:pPr latinLnBrk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endParaRPr lang="th-TH" altLang="th-TH" sz="2600" b="0" dirty="0"/>
          </a:p>
          <a:p>
            <a:pPr latinLnBrk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th-TH" altLang="th-TH" sz="2600" b="0" i="1" u="sng" dirty="0"/>
              <a:t>ตัวอย่าง</a:t>
            </a:r>
          </a:p>
          <a:p>
            <a:pPr latinLnBrk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endParaRPr lang="th-TH" altLang="th-TH" sz="2600" b="0" dirty="0"/>
          </a:p>
          <a:p>
            <a:pPr latinLnBrk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endParaRPr lang="th-TH" altLang="th-TH" sz="2600" b="0" dirty="0"/>
          </a:p>
        </p:txBody>
      </p:sp>
      <p:sp>
        <p:nvSpPr>
          <p:cNvPr id="73738" name="สี่เหลี่ยมผืนผ้า 1"/>
          <p:cNvSpPr>
            <a:spLocks noChangeArrowheads="1"/>
          </p:cNvSpPr>
          <p:nvPr/>
        </p:nvSpPr>
        <p:spPr bwMode="auto">
          <a:xfrm>
            <a:off x="649288" y="3327400"/>
            <a:ext cx="6993458" cy="585788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r>
              <a:rPr lang="en-US" altLang="th-TH" b="0"/>
              <a:t>&lt;input type="button" name="cancel" value="Cancel" /&gt;</a:t>
            </a:r>
          </a:p>
        </p:txBody>
      </p:sp>
      <p:sp>
        <p:nvSpPr>
          <p:cNvPr id="73739" name="สี่เหลี่ยมผืนผ้า 9"/>
          <p:cNvSpPr>
            <a:spLocks noChangeArrowheads="1"/>
          </p:cNvSpPr>
          <p:nvPr/>
        </p:nvSpPr>
        <p:spPr bwMode="auto">
          <a:xfrm>
            <a:off x="673100" y="4640263"/>
            <a:ext cx="6995244" cy="693737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r>
              <a:rPr lang="en-US" altLang="th-TH" b="0"/>
              <a:t>&lt;input type="button" name="save" value="Save" /&gt;</a:t>
            </a:r>
          </a:p>
        </p:txBody>
      </p:sp>
      <p:pic>
        <p:nvPicPr>
          <p:cNvPr id="7374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0" t="71429" r="72246" b="21672"/>
          <a:stretch>
            <a:fillRect/>
          </a:stretch>
        </p:blipFill>
        <p:spPr bwMode="auto">
          <a:xfrm>
            <a:off x="649288" y="5334000"/>
            <a:ext cx="836612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776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60" name="Title 9"/>
          <p:cNvSpPr>
            <a:spLocks noGrp="1"/>
          </p:cNvSpPr>
          <p:nvPr>
            <p:ph type="title"/>
          </p:nvPr>
        </p:nvSpPr>
        <p:spPr>
          <a:xfrm>
            <a:off x="563563" y="304800"/>
            <a:ext cx="7970837" cy="692150"/>
          </a:xfrm>
        </p:spPr>
        <p:txBody>
          <a:bodyPr/>
          <a:lstStyle/>
          <a:p>
            <a:pPr algn="l"/>
            <a:r>
              <a:rPr lang="en-US" altLang="th-TH" sz="4000" dirty="0" smtClean="0">
                <a:solidFill>
                  <a:schemeClr val="accent4">
                    <a:lumMod val="75000"/>
                  </a:schemeClr>
                </a:solidFill>
              </a:rPr>
              <a:t>6. </a:t>
            </a:r>
            <a:r>
              <a:rPr lang="th-TH" altLang="th-TH" sz="4000" dirty="0" smtClean="0">
                <a:solidFill>
                  <a:schemeClr val="accent4">
                    <a:lumMod val="75000"/>
                  </a:schemeClr>
                </a:solidFill>
              </a:rPr>
              <a:t>การสร้างฟอร์ม</a:t>
            </a:r>
            <a:endParaRPr lang="en-US" altLang="th-TH" sz="4000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0" y="6477000"/>
            <a:ext cx="3200400" cy="2667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latinLnBrk="1" hangingPunct="1">
              <a:defRPr/>
            </a:pPr>
            <a:r>
              <a:rPr lang="en-US" sz="1100" b="0" dirty="0">
                <a:solidFill>
                  <a:schemeClr val="bg1"/>
                </a:solidFill>
                <a:latin typeface="Freesia News" pitchFamily="34" charset="-34"/>
                <a:cs typeface="Freesia News" pitchFamily="34" charset="-34"/>
              </a:rPr>
              <a:t>Webpage Design and Programming Workshop</a:t>
            </a:r>
            <a:endParaRPr kumimoji="1" lang="en-US" sz="1100" b="0" dirty="0">
              <a:solidFill>
                <a:schemeClr val="bg1"/>
              </a:solidFill>
              <a:latin typeface="굴림" pitchFamily="50" charset="-127"/>
            </a:endParaRPr>
          </a:p>
        </p:txBody>
      </p:sp>
      <p:pic>
        <p:nvPicPr>
          <p:cNvPr id="74759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4353" r="82639" b="29266"/>
          <a:stretch>
            <a:fillRect/>
          </a:stretch>
        </p:blipFill>
        <p:spPr bwMode="auto">
          <a:xfrm>
            <a:off x="8001000" y="0"/>
            <a:ext cx="1066800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61" name="Content Placeholder 10"/>
          <p:cNvSpPr txBox="1">
            <a:spLocks/>
          </p:cNvSpPr>
          <p:nvPr/>
        </p:nvSpPr>
        <p:spPr bwMode="auto">
          <a:xfrm>
            <a:off x="611188" y="1219200"/>
            <a:ext cx="80772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chemeClr val="tx2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1pPr>
            <a:lvl2pPr>
              <a:defRPr kumimoji="1" sz="2400">
                <a:solidFill>
                  <a:srgbClr val="000000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2pPr>
            <a:lvl3pPr>
              <a:defRPr kumimoji="1" sz="2400">
                <a:solidFill>
                  <a:srgbClr val="000000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3pPr>
            <a:lvl4pPr>
              <a:defRPr kumimoji="1" sz="2400">
                <a:solidFill>
                  <a:srgbClr val="000000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4pPr>
            <a:lvl5pPr>
              <a:defRPr kumimoji="1" sz="2400">
                <a:solidFill>
                  <a:srgbClr val="000000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5pPr>
            <a:lvl6pPr eaLnBrk="0" hangingPunct="0">
              <a:defRPr kumimoji="1" sz="2400">
                <a:solidFill>
                  <a:srgbClr val="000000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6pPr>
            <a:lvl7pPr eaLnBrk="0" hangingPunct="0">
              <a:defRPr kumimoji="1" sz="2400">
                <a:solidFill>
                  <a:srgbClr val="000000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7pPr>
            <a:lvl8pPr eaLnBrk="0" hangingPunct="0">
              <a:defRPr kumimoji="1" sz="2400">
                <a:solidFill>
                  <a:srgbClr val="000000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8pPr>
            <a:lvl9pPr eaLnBrk="0" hangingPunct="0">
              <a:defRPr kumimoji="1" sz="2400">
                <a:solidFill>
                  <a:srgbClr val="000000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9pPr>
          </a:lstStyle>
          <a:p>
            <a:pPr latinLnBrk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altLang="th-TH" dirty="0">
                <a:solidFill>
                  <a:srgbClr val="FF0000"/>
                </a:solidFill>
              </a:rPr>
              <a:t>6.8 Reset </a:t>
            </a:r>
            <a:endParaRPr lang="th-TH" altLang="th-TH" dirty="0">
              <a:solidFill>
                <a:srgbClr val="FF0000"/>
              </a:solidFill>
            </a:endParaRPr>
          </a:p>
          <a:p>
            <a:pPr algn="thaiDist" latinLnBrk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th-TH" altLang="th-TH" b="0" dirty="0"/>
              <a:t>	คำสั่งจะทำหน้าที่ในการยกเลิกข้อมูลต่าง ๆ ที่ทำการป้อนลงในแบบฟอร์ม เพื่อทำการป้อนข้อมูลลงในแบบฟอร์มใหม่ การแสดงผลในคำสั่งนี้จะแสดงผลเป็นลักษณะปุ่ม </a:t>
            </a:r>
            <a:r>
              <a:rPr lang="th-TH" altLang="th-TH" sz="2600" b="0" dirty="0"/>
              <a:t>	</a:t>
            </a:r>
          </a:p>
          <a:p>
            <a:pPr latinLnBrk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endParaRPr lang="th-TH" altLang="th-TH" sz="2600" b="0" dirty="0"/>
          </a:p>
          <a:p>
            <a:pPr latinLnBrk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endParaRPr lang="th-TH" altLang="th-TH" sz="2600" b="0" i="1" u="sng" dirty="0"/>
          </a:p>
          <a:p>
            <a:pPr latinLnBrk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endParaRPr lang="th-TH" altLang="th-TH" sz="2600" b="0" i="1" u="sng" dirty="0"/>
          </a:p>
          <a:p>
            <a:pPr latinLnBrk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th-TH" altLang="th-TH" sz="2600" b="0" i="1" u="sng" dirty="0"/>
              <a:t>ตัวอย่าง</a:t>
            </a:r>
          </a:p>
          <a:p>
            <a:pPr latinLnBrk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endParaRPr lang="th-TH" altLang="th-TH" sz="2600" b="0" dirty="0"/>
          </a:p>
          <a:p>
            <a:pPr latinLnBrk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endParaRPr lang="th-TH" altLang="th-TH" sz="2600" b="0" dirty="0"/>
          </a:p>
        </p:txBody>
      </p:sp>
      <p:sp>
        <p:nvSpPr>
          <p:cNvPr id="74762" name="สี่เหลี่ยมผืนผ้า 1"/>
          <p:cNvSpPr>
            <a:spLocks noChangeArrowheads="1"/>
          </p:cNvSpPr>
          <p:nvPr/>
        </p:nvSpPr>
        <p:spPr bwMode="auto">
          <a:xfrm>
            <a:off x="687388" y="3124200"/>
            <a:ext cx="8001000" cy="10668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r>
              <a:rPr lang="en-US" altLang="th-TH" sz="2400" b="0" dirty="0"/>
              <a:t>&lt;form&gt;</a:t>
            </a:r>
          </a:p>
          <a:p>
            <a:r>
              <a:rPr lang="en-US" altLang="th-TH" sz="2400" b="0" dirty="0"/>
              <a:t>&lt;input type="button" name="</a:t>
            </a:r>
            <a:r>
              <a:rPr lang="th-TH" altLang="th-TH" sz="2400" b="0" dirty="0"/>
              <a:t>ชื่อ </a:t>
            </a:r>
            <a:r>
              <a:rPr lang="en-US" altLang="th-TH" sz="2400" b="0" dirty="0"/>
              <a:t>button" /&gt;</a:t>
            </a:r>
          </a:p>
          <a:p>
            <a:r>
              <a:rPr lang="en-US" altLang="th-TH" sz="2400" b="0" dirty="0"/>
              <a:t>&lt;/form&gt;</a:t>
            </a:r>
          </a:p>
        </p:txBody>
      </p:sp>
      <p:sp>
        <p:nvSpPr>
          <p:cNvPr id="74763" name="สี่เหลี่ยมผืนผ้า 9"/>
          <p:cNvSpPr>
            <a:spLocks noChangeArrowheads="1"/>
          </p:cNvSpPr>
          <p:nvPr/>
        </p:nvSpPr>
        <p:spPr bwMode="auto">
          <a:xfrm>
            <a:off x="673100" y="5021263"/>
            <a:ext cx="8001000" cy="693737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r>
              <a:rPr lang="en-US" altLang="th-TH" b="0"/>
              <a:t>&lt;input type="reset" name="Clear" /&gt;</a:t>
            </a:r>
          </a:p>
        </p:txBody>
      </p:sp>
    </p:spTree>
    <p:extLst>
      <p:ext uri="{BB962C8B-B14F-4D97-AF65-F5344CB8AC3E}">
        <p14:creationId xmlns:p14="http://schemas.microsoft.com/office/powerpoint/2010/main" val="362292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4" name="Title 9"/>
          <p:cNvSpPr>
            <a:spLocks noGrp="1"/>
          </p:cNvSpPr>
          <p:nvPr>
            <p:ph type="title"/>
          </p:nvPr>
        </p:nvSpPr>
        <p:spPr>
          <a:xfrm>
            <a:off x="563563" y="304800"/>
            <a:ext cx="7970837" cy="692150"/>
          </a:xfrm>
        </p:spPr>
        <p:txBody>
          <a:bodyPr/>
          <a:lstStyle/>
          <a:p>
            <a:pPr algn="l"/>
            <a:r>
              <a:rPr lang="en-US" altLang="th-TH" sz="4000" dirty="0" smtClean="0">
                <a:solidFill>
                  <a:schemeClr val="tx1"/>
                </a:solidFill>
              </a:rPr>
              <a:t>6. </a:t>
            </a:r>
            <a:r>
              <a:rPr lang="th-TH" altLang="th-TH" sz="4000" dirty="0" smtClean="0">
                <a:solidFill>
                  <a:schemeClr val="tx1"/>
                </a:solidFill>
              </a:rPr>
              <a:t>การสร้างฟอร์ม</a:t>
            </a:r>
            <a:endParaRPr lang="en-US" altLang="th-TH" sz="4000" dirty="0" smtClean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0" y="6477000"/>
            <a:ext cx="3200400" cy="2667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latinLnBrk="1" hangingPunct="1">
              <a:defRPr/>
            </a:pPr>
            <a:r>
              <a:rPr lang="en-US" sz="1100" b="0" dirty="0">
                <a:solidFill>
                  <a:schemeClr val="bg1"/>
                </a:solidFill>
                <a:latin typeface="Freesia News" pitchFamily="34" charset="-34"/>
                <a:cs typeface="Freesia News" pitchFamily="34" charset="-34"/>
              </a:rPr>
              <a:t>Webpage Design and Programming Workshop</a:t>
            </a:r>
            <a:endParaRPr kumimoji="1" lang="en-US" sz="1100" b="0" dirty="0">
              <a:solidFill>
                <a:schemeClr val="bg1"/>
              </a:solidFill>
              <a:latin typeface="굴림" pitchFamily="50" charset="-127"/>
            </a:endParaRPr>
          </a:p>
        </p:txBody>
      </p:sp>
      <p:pic>
        <p:nvPicPr>
          <p:cNvPr id="75783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4353" r="82639" b="29266"/>
          <a:stretch>
            <a:fillRect/>
          </a:stretch>
        </p:blipFill>
        <p:spPr bwMode="auto">
          <a:xfrm>
            <a:off x="8001000" y="0"/>
            <a:ext cx="1066800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9" name="Content Placeholder 10"/>
          <p:cNvSpPr txBox="1">
            <a:spLocks/>
          </p:cNvSpPr>
          <p:nvPr/>
        </p:nvSpPr>
        <p:spPr bwMode="auto">
          <a:xfrm>
            <a:off x="611188" y="1219200"/>
            <a:ext cx="80772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u"/>
              <a:defRPr kumimoji="1" sz="2800">
                <a:solidFill>
                  <a:schemeClr val="tx2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400">
                <a:solidFill>
                  <a:srgbClr val="000000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2pPr>
            <a:lvl3pPr marL="1143000" indent="-228600" latinLnBrk="1">
              <a:spcBef>
                <a:spcPct val="20000"/>
              </a:spcBef>
              <a:buFont typeface="Wingdings" pitchFamily="2" charset="2"/>
              <a:buChar char="§"/>
              <a:defRPr kumimoji="1" sz="2400">
                <a:solidFill>
                  <a:srgbClr val="000000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3pPr>
            <a:lvl4pPr marL="1562100" indent="-228600" latinLnBrk="1">
              <a:spcBef>
                <a:spcPct val="20000"/>
              </a:spcBef>
              <a:buChar char="–"/>
              <a:defRPr kumimoji="1" sz="2400">
                <a:solidFill>
                  <a:srgbClr val="000000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4pPr>
            <a:lvl5pPr marL="1981200" indent="-228600" latinLnBrk="1">
              <a:spcBef>
                <a:spcPct val="20000"/>
              </a:spcBef>
              <a:buFont typeface="Wingdings" pitchFamily="2" charset="2"/>
              <a:buChar char="§"/>
              <a:defRPr kumimoji="1" sz="2400">
                <a:solidFill>
                  <a:srgbClr val="000000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5pPr>
            <a:lvl6pPr marL="24384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kumimoji="1" sz="2400">
                <a:solidFill>
                  <a:srgbClr val="000000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6pPr>
            <a:lvl7pPr marL="2895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kumimoji="1" sz="2400">
                <a:solidFill>
                  <a:srgbClr val="000000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7pPr>
            <a:lvl8pPr marL="3352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kumimoji="1" sz="2400">
                <a:solidFill>
                  <a:srgbClr val="000000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8pPr>
            <a:lvl9pPr marL="3810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kumimoji="1" sz="2400">
                <a:solidFill>
                  <a:srgbClr val="000000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9pPr>
          </a:lstStyle>
          <a:p>
            <a:pPr>
              <a:buFont typeface="Wingdings" pitchFamily="2" charset="2"/>
              <a:buNone/>
              <a:defRPr/>
            </a:pPr>
            <a:r>
              <a:rPr lang="th-TH" dirty="0" smtClean="0">
                <a:solidFill>
                  <a:srgbClr val="FF0000"/>
                </a:solidFill>
              </a:rPr>
              <a:t>6.9 </a:t>
            </a:r>
            <a:r>
              <a:rPr lang="en-US" dirty="0" smtClean="0">
                <a:solidFill>
                  <a:srgbClr val="FF0000"/>
                </a:solidFill>
              </a:rPr>
              <a:t>Select </a:t>
            </a:r>
            <a:r>
              <a:rPr lang="th-TH" b="0" dirty="0" smtClean="0">
                <a:solidFill>
                  <a:srgbClr val="FF0000"/>
                </a:solidFill>
              </a:rPr>
              <a:t>เป็นคำสั่งที่ใช้สำหรับสร้างตัวเลือกที่อยู่ในกรอบตัวเลือก</a:t>
            </a:r>
          </a:p>
          <a:p>
            <a:pPr>
              <a:buFont typeface="Wingdings" pitchFamily="2" charset="2"/>
              <a:buNone/>
              <a:defRPr/>
            </a:pPr>
            <a:endParaRPr lang="th-TH" b="0" i="1" dirty="0" smtClean="0"/>
          </a:p>
          <a:p>
            <a:pPr>
              <a:buFont typeface="Wingdings" pitchFamily="2" charset="2"/>
              <a:buNone/>
              <a:defRPr/>
            </a:pPr>
            <a:endParaRPr lang="th-TH" b="0" i="1" dirty="0" smtClean="0"/>
          </a:p>
          <a:p>
            <a:pPr>
              <a:buFont typeface="Wingdings" pitchFamily="2" charset="2"/>
              <a:buNone/>
              <a:defRPr/>
            </a:pPr>
            <a:endParaRPr lang="th-TH" b="0" i="1" dirty="0" smtClean="0"/>
          </a:p>
          <a:p>
            <a:pPr>
              <a:buFont typeface="Wingdings" pitchFamily="2" charset="2"/>
              <a:buNone/>
              <a:defRPr/>
            </a:pPr>
            <a:endParaRPr lang="th-TH" b="0" i="1" dirty="0" smtClean="0"/>
          </a:p>
          <a:p>
            <a:pPr>
              <a:buFont typeface="Wingdings" pitchFamily="2" charset="2"/>
              <a:buNone/>
              <a:defRPr/>
            </a:pPr>
            <a:endParaRPr lang="th-TH" b="0" i="1" dirty="0" smtClean="0"/>
          </a:p>
          <a:p>
            <a:pPr>
              <a:buFont typeface="Wingdings" pitchFamily="2" charset="2"/>
              <a:buNone/>
              <a:defRPr/>
            </a:pPr>
            <a:endParaRPr lang="en-US" b="0" cap="small" dirty="0" smtClean="0"/>
          </a:p>
          <a:p>
            <a:pPr>
              <a:buFont typeface="Wingdings" pitchFamily="2" charset="2"/>
              <a:buNone/>
              <a:defRPr/>
            </a:pPr>
            <a:endParaRPr lang="en-US" sz="1400" b="0" cap="small" dirty="0" smtClean="0"/>
          </a:p>
          <a:p>
            <a:pPr>
              <a:buFont typeface="Wingdings" pitchFamily="2" charset="2"/>
              <a:buNone/>
              <a:defRPr/>
            </a:pPr>
            <a:r>
              <a:rPr lang="en-US" b="0" cap="small" dirty="0" smtClean="0"/>
              <a:t>- size 		</a:t>
            </a:r>
            <a:r>
              <a:rPr lang="th-TH" b="0" cap="small" dirty="0" smtClean="0"/>
              <a:t>จำนวนตัวเลือกที่ให้มองเห็น</a:t>
            </a:r>
            <a:endParaRPr lang="en-US" b="0" dirty="0" smtClean="0"/>
          </a:p>
          <a:p>
            <a:pPr>
              <a:buFont typeface="Wingdings" pitchFamily="2" charset="2"/>
              <a:buNone/>
              <a:defRPr/>
            </a:pPr>
            <a:r>
              <a:rPr lang="en-US" b="0" cap="small" dirty="0" smtClean="0"/>
              <a:t>- multiple 	</a:t>
            </a:r>
            <a:r>
              <a:rPr lang="th-TH" b="0" cap="small" dirty="0" smtClean="0"/>
              <a:t>ให้ผู้ใช้งานเลือกหลายตัวเลือกได้ โดยกดปุ่ม </a:t>
            </a:r>
            <a:r>
              <a:rPr lang="en-US" cap="small" dirty="0"/>
              <a:t>c</a:t>
            </a:r>
            <a:r>
              <a:rPr lang="en-US" b="0" cap="small" dirty="0" smtClean="0"/>
              <a:t>trl</a:t>
            </a:r>
            <a:endParaRPr lang="en-US" b="0" dirty="0" smtClean="0"/>
          </a:p>
        </p:txBody>
      </p:sp>
      <p:sp>
        <p:nvSpPr>
          <p:cNvPr id="75786" name="สี่เหลี่ยมผืนผ้า 1"/>
          <p:cNvSpPr>
            <a:spLocks noChangeArrowheads="1"/>
          </p:cNvSpPr>
          <p:nvPr/>
        </p:nvSpPr>
        <p:spPr bwMode="auto">
          <a:xfrm>
            <a:off x="687388" y="1905000"/>
            <a:ext cx="8001000" cy="29718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r>
              <a:rPr lang="en-US" altLang="th-TH" sz="1600" b="0" dirty="0">
                <a:cs typeface="Tahoma" pitchFamily="34" charset="0"/>
              </a:rPr>
              <a:t>&lt;FORM&gt;</a:t>
            </a:r>
          </a:p>
          <a:p>
            <a:endParaRPr lang="en-US" altLang="th-TH" sz="1600" b="0" dirty="0">
              <a:cs typeface="Tahoma" pitchFamily="34" charset="0"/>
            </a:endParaRPr>
          </a:p>
          <a:p>
            <a:r>
              <a:rPr lang="en-US" altLang="th-TH" sz="1600" b="0" dirty="0">
                <a:cs typeface="Tahoma" pitchFamily="34" charset="0"/>
              </a:rPr>
              <a:t>&lt;SELECT NAME="</a:t>
            </a:r>
            <a:r>
              <a:rPr lang="th-TH" altLang="th-TH" sz="1600" b="0" dirty="0">
                <a:cs typeface="Tahoma" pitchFamily="34" charset="0"/>
              </a:rPr>
              <a:t>ชื่อ </a:t>
            </a:r>
            <a:r>
              <a:rPr lang="en-US" altLang="th-TH" sz="1600" b="0" dirty="0">
                <a:cs typeface="Tahoma" pitchFamily="34" charset="0"/>
              </a:rPr>
              <a:t>SELECT" SIZE="5" MULTIPLE&gt;</a:t>
            </a:r>
          </a:p>
          <a:p>
            <a:r>
              <a:rPr lang="en-US" altLang="th-TH" sz="1600" b="0" dirty="0">
                <a:cs typeface="Tahoma" pitchFamily="34" charset="0"/>
              </a:rPr>
              <a:t>&lt;OPTION VALUE="1" SELECTED="SELECTED"&gt;OPTION 1&lt;/OPTION&gt;</a:t>
            </a:r>
          </a:p>
          <a:p>
            <a:r>
              <a:rPr lang="en-US" altLang="th-TH" sz="1600" b="0" dirty="0">
                <a:cs typeface="Tahoma" pitchFamily="34" charset="0"/>
              </a:rPr>
              <a:t>&lt;OPTION VALUE="2"&gt;OPTION 2&lt;/OPTION&gt;</a:t>
            </a:r>
          </a:p>
          <a:p>
            <a:r>
              <a:rPr lang="en-US" altLang="th-TH" sz="1600" b="0" dirty="0">
                <a:cs typeface="Tahoma" pitchFamily="34" charset="0"/>
              </a:rPr>
              <a:t>&lt;OPTION VALUE="3"&gt;OPTION 3&lt;/OPTION&gt;</a:t>
            </a:r>
          </a:p>
          <a:p>
            <a:r>
              <a:rPr lang="en-US" altLang="th-TH" sz="1600" b="0" dirty="0">
                <a:cs typeface="Tahoma" pitchFamily="34" charset="0"/>
              </a:rPr>
              <a:t>&lt;OPTION VALUE="4"&gt;OPTION 4&lt;/OPTION&gt;</a:t>
            </a:r>
          </a:p>
          <a:p>
            <a:r>
              <a:rPr lang="en-US" altLang="th-TH" sz="1600" b="0" dirty="0">
                <a:cs typeface="Tahoma" pitchFamily="34" charset="0"/>
              </a:rPr>
              <a:t>&lt;OPTION VALUE="5"&gt;OPTION 5&lt;/OPTION&gt;</a:t>
            </a:r>
          </a:p>
          <a:p>
            <a:r>
              <a:rPr lang="en-US" altLang="th-TH" sz="1600" b="0" dirty="0">
                <a:cs typeface="Tahoma" pitchFamily="34" charset="0"/>
              </a:rPr>
              <a:t>&lt;/SELECT&gt;</a:t>
            </a:r>
          </a:p>
          <a:p>
            <a:endParaRPr lang="en-US" altLang="th-TH" sz="1600" b="0" dirty="0">
              <a:cs typeface="Tahoma" pitchFamily="34" charset="0"/>
            </a:endParaRPr>
          </a:p>
          <a:p>
            <a:r>
              <a:rPr lang="en-US" altLang="th-TH" sz="1600" b="0" dirty="0">
                <a:cs typeface="Tahoma" pitchFamily="34" charset="0"/>
              </a:rPr>
              <a:t>&lt;/FORM&gt;</a:t>
            </a:r>
          </a:p>
        </p:txBody>
      </p:sp>
    </p:spTree>
    <p:extLst>
      <p:ext uri="{BB962C8B-B14F-4D97-AF65-F5344CB8AC3E}">
        <p14:creationId xmlns:p14="http://schemas.microsoft.com/office/powerpoint/2010/main" val="318163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8" name="Title 9"/>
          <p:cNvSpPr>
            <a:spLocks noGrp="1"/>
          </p:cNvSpPr>
          <p:nvPr>
            <p:ph type="title"/>
          </p:nvPr>
        </p:nvSpPr>
        <p:spPr>
          <a:xfrm>
            <a:off x="563563" y="304800"/>
            <a:ext cx="7970837" cy="692150"/>
          </a:xfrm>
        </p:spPr>
        <p:txBody>
          <a:bodyPr/>
          <a:lstStyle/>
          <a:p>
            <a:pPr algn="l"/>
            <a:r>
              <a:rPr lang="en-US" altLang="th-TH" sz="4000" smtClean="0">
                <a:solidFill>
                  <a:schemeClr val="tx1"/>
                </a:solidFill>
              </a:rPr>
              <a:t>6. </a:t>
            </a:r>
            <a:r>
              <a:rPr lang="th-TH" altLang="th-TH" sz="4000" smtClean="0">
                <a:solidFill>
                  <a:schemeClr val="tx1"/>
                </a:solidFill>
              </a:rPr>
              <a:t>การสร้างฟอร์ม</a:t>
            </a:r>
            <a:endParaRPr lang="en-US" altLang="th-TH" sz="4000" smtClean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0" y="6477000"/>
            <a:ext cx="3200400" cy="2667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latinLnBrk="1" hangingPunct="1">
              <a:defRPr/>
            </a:pPr>
            <a:r>
              <a:rPr lang="en-US" sz="1100" b="0" dirty="0">
                <a:solidFill>
                  <a:schemeClr val="bg1"/>
                </a:solidFill>
                <a:latin typeface="Freesia News" pitchFamily="34" charset="-34"/>
                <a:cs typeface="Freesia News" pitchFamily="34" charset="-34"/>
              </a:rPr>
              <a:t>Webpage Design and Programming Workshop</a:t>
            </a:r>
            <a:endParaRPr kumimoji="1" lang="en-US" sz="1100" b="0" dirty="0">
              <a:solidFill>
                <a:schemeClr val="bg1"/>
              </a:solidFill>
              <a:latin typeface="굴림" pitchFamily="50" charset="-127"/>
            </a:endParaRPr>
          </a:p>
        </p:txBody>
      </p:sp>
      <p:sp>
        <p:nvSpPr>
          <p:cNvPr id="76806" name="สี่เหลี่ยมผืนผ้า 2"/>
          <p:cNvSpPr>
            <a:spLocks noChangeArrowheads="1"/>
          </p:cNvSpPr>
          <p:nvPr/>
        </p:nvSpPr>
        <p:spPr bwMode="auto">
          <a:xfrm>
            <a:off x="228600" y="1219200"/>
            <a:ext cx="8591872" cy="48181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latinLnBrk="1" hangingPunct="1"/>
            <a:endParaRPr kumimoji="1" lang="th-TH" altLang="th-TH" b="0">
              <a:latin typeface="Gulim" pitchFamily="34" charset="-127"/>
            </a:endParaRPr>
          </a:p>
        </p:txBody>
      </p:sp>
      <p:pic>
        <p:nvPicPr>
          <p:cNvPr id="7680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4353" r="82639" b="29266"/>
          <a:stretch>
            <a:fillRect/>
          </a:stretch>
        </p:blipFill>
        <p:spPr bwMode="auto">
          <a:xfrm>
            <a:off x="8001000" y="0"/>
            <a:ext cx="1066800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9" name="Content Placeholder 10"/>
          <p:cNvSpPr txBox="1">
            <a:spLocks/>
          </p:cNvSpPr>
          <p:nvPr/>
        </p:nvSpPr>
        <p:spPr bwMode="auto">
          <a:xfrm>
            <a:off x="611188" y="1219200"/>
            <a:ext cx="80772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u"/>
              <a:defRPr kumimoji="1" sz="2800">
                <a:solidFill>
                  <a:schemeClr val="tx2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400">
                <a:solidFill>
                  <a:srgbClr val="000000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2pPr>
            <a:lvl3pPr marL="1143000" indent="-228600" latinLnBrk="1">
              <a:spcBef>
                <a:spcPct val="20000"/>
              </a:spcBef>
              <a:buFont typeface="Wingdings" pitchFamily="2" charset="2"/>
              <a:buChar char="§"/>
              <a:defRPr kumimoji="1" sz="2400">
                <a:solidFill>
                  <a:srgbClr val="000000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3pPr>
            <a:lvl4pPr marL="1562100" indent="-228600" latinLnBrk="1">
              <a:spcBef>
                <a:spcPct val="20000"/>
              </a:spcBef>
              <a:buChar char="–"/>
              <a:defRPr kumimoji="1" sz="2400">
                <a:solidFill>
                  <a:srgbClr val="000000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4pPr>
            <a:lvl5pPr marL="1981200" indent="-228600" latinLnBrk="1">
              <a:spcBef>
                <a:spcPct val="20000"/>
              </a:spcBef>
              <a:buFont typeface="Wingdings" pitchFamily="2" charset="2"/>
              <a:buChar char="§"/>
              <a:defRPr kumimoji="1" sz="2400">
                <a:solidFill>
                  <a:srgbClr val="000000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5pPr>
            <a:lvl6pPr marL="24384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kumimoji="1" sz="2400">
                <a:solidFill>
                  <a:srgbClr val="000000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6pPr>
            <a:lvl7pPr marL="2895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kumimoji="1" sz="2400">
                <a:solidFill>
                  <a:srgbClr val="000000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7pPr>
            <a:lvl8pPr marL="3352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kumimoji="1" sz="2400">
                <a:solidFill>
                  <a:srgbClr val="000000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8pPr>
            <a:lvl9pPr marL="3810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kumimoji="1" sz="2400">
                <a:solidFill>
                  <a:srgbClr val="000000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9pPr>
          </a:lstStyle>
          <a:p>
            <a:pPr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FF0000"/>
                </a:solidFill>
              </a:rPr>
              <a:t>6.10 </a:t>
            </a:r>
            <a:r>
              <a:rPr lang="en-US" dirty="0" err="1" smtClean="0">
                <a:solidFill>
                  <a:srgbClr val="FF0000"/>
                </a:solidFill>
              </a:rPr>
              <a:t>Textarea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th-TH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None/>
              <a:defRPr/>
            </a:pPr>
            <a:r>
              <a:rPr lang="th-TH" b="0" dirty="0" smtClean="0"/>
              <a:t>	คำสั่งนี้จะเป็นการกำหนดการสร้างกรอบป้อนข้อมูลแบบหลายบรรทัด โดยในที่นี้จะมีคุณสมบัติในการกำหนดความกว้าง และความสูงของกรอบป้อนข้อความคือ</a:t>
            </a:r>
            <a:endParaRPr lang="en-US" b="0" dirty="0" smtClean="0"/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400" b="0" dirty="0" smtClean="0"/>
              <a:t>ROWS </a:t>
            </a:r>
            <a:r>
              <a:rPr lang="th-TH" sz="2400" b="0" dirty="0" smtClean="0"/>
              <a:t>เป็นการกำหนดจำนวนแถวที่ใช้ในการป้อนข้อมูลต่าง ๆ ลงในกรอบป้อนข้อความ </a:t>
            </a:r>
            <a:endParaRPr lang="en-US" sz="2400" b="0" dirty="0" smtClean="0"/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400" b="0" dirty="0" smtClean="0"/>
              <a:t>COLS </a:t>
            </a:r>
            <a:r>
              <a:rPr lang="th-TH" sz="2400" b="0" dirty="0" smtClean="0"/>
              <a:t>เป็นการกำหนดจำนวนคอลัมน์สูงสุดในการป้อนข้อมูลในแต่ละแถว ซึ่งจำนวนคอลัมน์ที่เหมาะสมที่สุดจะมีค่าตัวเลขเท่ากับ </a:t>
            </a:r>
            <a:r>
              <a:rPr lang="en-US" sz="2400" b="0" dirty="0" smtClean="0"/>
              <a:t>80 Characters </a:t>
            </a:r>
          </a:p>
        </p:txBody>
      </p:sp>
      <p:sp>
        <p:nvSpPr>
          <p:cNvPr id="77834" name="สี่เหลี่ยมผืนผ้า 1"/>
          <p:cNvSpPr>
            <a:spLocks noChangeArrowheads="1"/>
          </p:cNvSpPr>
          <p:nvPr/>
        </p:nvSpPr>
        <p:spPr bwMode="auto">
          <a:xfrm>
            <a:off x="611560" y="4437112"/>
            <a:ext cx="8001000" cy="16002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sz="2800" b="1">
                <a:solidFill>
                  <a:schemeClr val="tx1"/>
                </a:solidFill>
                <a:latin typeface="Tahoma" pitchFamily="34" charset="0"/>
                <a:cs typeface="FreesiaUPC" pitchFamily="34" charset="-34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ahoma" pitchFamily="34" charset="0"/>
                <a:cs typeface="FreesiaUPC" pitchFamily="34" charset="-34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ahoma" pitchFamily="34" charset="0"/>
                <a:cs typeface="FreesiaUPC" pitchFamily="34" charset="-34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ahoma" pitchFamily="34" charset="0"/>
                <a:cs typeface="FreesiaUPC" pitchFamily="34" charset="-34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ahoma" pitchFamily="34" charset="0"/>
                <a:cs typeface="FreesiaUPC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ahoma" pitchFamily="34" charset="0"/>
                <a:cs typeface="FreesiaUPC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ahoma" pitchFamily="34" charset="0"/>
                <a:cs typeface="FreesiaUPC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ahoma" pitchFamily="34" charset="0"/>
                <a:cs typeface="FreesiaUPC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ahoma" pitchFamily="34" charset="0"/>
                <a:cs typeface="FreesiaUPC" pitchFamily="34" charset="-34"/>
              </a:defRPr>
            </a:lvl9pPr>
          </a:lstStyle>
          <a:p>
            <a:pPr>
              <a:defRPr/>
            </a:pPr>
            <a:r>
              <a:rPr lang="en-US" altLang="th-TH" sz="1600" b="0" dirty="0" smtClean="0">
                <a:ea typeface="Tahoma" panose="020B0604030504040204" pitchFamily="34" charset="0"/>
                <a:cs typeface="Tahoma" panose="020B0604030504040204" pitchFamily="34" charset="0"/>
              </a:rPr>
              <a:t>&lt;form&gt;</a:t>
            </a:r>
          </a:p>
          <a:p>
            <a:pPr>
              <a:defRPr/>
            </a:pPr>
            <a:endParaRPr lang="en-US" altLang="th-TH" sz="1000" b="0" dirty="0" smtClean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defRPr/>
            </a:pPr>
            <a:r>
              <a:rPr lang="en-US" altLang="th-TH" sz="1600" b="0" dirty="0" smtClean="0">
                <a:ea typeface="Tahoma" panose="020B0604030504040204" pitchFamily="34" charset="0"/>
                <a:cs typeface="Tahoma" panose="020B0604030504040204" pitchFamily="34" charset="0"/>
              </a:rPr>
              <a:t>&lt;</a:t>
            </a:r>
            <a:r>
              <a:rPr lang="en-US" altLang="th-TH" sz="1600" b="0" dirty="0" err="1" smtClean="0">
                <a:ea typeface="Tahoma" panose="020B0604030504040204" pitchFamily="34" charset="0"/>
                <a:cs typeface="Tahoma" panose="020B0604030504040204" pitchFamily="34" charset="0"/>
              </a:rPr>
              <a:t>textarea</a:t>
            </a:r>
            <a:r>
              <a:rPr lang="en-US" altLang="th-TH" sz="1600" b="0" dirty="0" smtClean="0">
                <a:ea typeface="Tahoma" panose="020B0604030504040204" pitchFamily="34" charset="0"/>
                <a:cs typeface="Tahoma" panose="020B0604030504040204" pitchFamily="34" charset="0"/>
              </a:rPr>
              <a:t> name="</a:t>
            </a:r>
            <a:r>
              <a:rPr lang="th-TH" altLang="th-TH" sz="1600" b="0" dirty="0" smtClean="0">
                <a:ea typeface="Tahoma" panose="020B0604030504040204" pitchFamily="34" charset="0"/>
                <a:cs typeface="Tahoma" panose="020B0604030504040204" pitchFamily="34" charset="0"/>
              </a:rPr>
              <a:t>ชื่อ </a:t>
            </a:r>
            <a:r>
              <a:rPr lang="en-US" altLang="th-TH" sz="1600" b="0" dirty="0" err="1" smtClean="0">
                <a:ea typeface="Tahoma" panose="020B0604030504040204" pitchFamily="34" charset="0"/>
                <a:cs typeface="Tahoma" panose="020B0604030504040204" pitchFamily="34" charset="0"/>
              </a:rPr>
              <a:t>textarea</a:t>
            </a:r>
            <a:r>
              <a:rPr lang="en-US" altLang="th-TH" sz="1600" b="0" dirty="0" smtClean="0">
                <a:ea typeface="Tahoma" panose="020B0604030504040204" pitchFamily="34" charset="0"/>
                <a:cs typeface="Tahoma" panose="020B0604030504040204" pitchFamily="34" charset="0"/>
              </a:rPr>
              <a:t>" rows="number" cols="number" wrap="off"&gt; </a:t>
            </a:r>
            <a:r>
              <a:rPr lang="th-TH" altLang="th-TH" sz="1600" b="0" dirty="0" smtClean="0">
                <a:ea typeface="Tahoma" panose="020B0604030504040204" pitchFamily="34" charset="0"/>
                <a:cs typeface="Tahoma" panose="020B0604030504040204" pitchFamily="34" charset="0"/>
              </a:rPr>
              <a:t>ข้อความใน </a:t>
            </a:r>
            <a:r>
              <a:rPr lang="en-US" altLang="th-TH" sz="1600" b="0" dirty="0" err="1" smtClean="0">
                <a:ea typeface="Tahoma" panose="020B0604030504040204" pitchFamily="34" charset="0"/>
                <a:cs typeface="Tahoma" panose="020B0604030504040204" pitchFamily="34" charset="0"/>
              </a:rPr>
              <a:t>textareas</a:t>
            </a:r>
            <a:r>
              <a:rPr lang="en-US" altLang="th-TH" sz="1600" b="0" dirty="0" smtClean="0">
                <a:ea typeface="Tahoma" panose="020B0604030504040204" pitchFamily="34" charset="0"/>
                <a:cs typeface="Tahoma" panose="020B0604030504040204" pitchFamily="34" charset="0"/>
              </a:rPr>
              <a:t> &lt;/</a:t>
            </a:r>
            <a:r>
              <a:rPr lang="en-US" altLang="th-TH" sz="1600" b="0" dirty="0" err="1" smtClean="0">
                <a:ea typeface="Tahoma" panose="020B0604030504040204" pitchFamily="34" charset="0"/>
                <a:cs typeface="Tahoma" panose="020B0604030504040204" pitchFamily="34" charset="0"/>
              </a:rPr>
              <a:t>textarea</a:t>
            </a:r>
            <a:r>
              <a:rPr lang="en-US" altLang="th-TH" sz="1600" b="0" dirty="0" smtClean="0">
                <a:ea typeface="Tahoma" panose="020B0604030504040204" pitchFamily="34" charset="0"/>
                <a:cs typeface="Tahoma" panose="020B0604030504040204" pitchFamily="34" charset="0"/>
              </a:rPr>
              <a:t>&gt;</a:t>
            </a:r>
          </a:p>
          <a:p>
            <a:pPr>
              <a:defRPr/>
            </a:pPr>
            <a:endParaRPr lang="en-US" altLang="th-TH" sz="1000" b="0" dirty="0" smtClean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defRPr/>
            </a:pPr>
            <a:r>
              <a:rPr lang="en-US" altLang="th-TH" sz="1600" b="0" dirty="0" smtClean="0">
                <a:ea typeface="Tahoma" panose="020B0604030504040204" pitchFamily="34" charset="0"/>
                <a:cs typeface="Tahoma" panose="020B0604030504040204" pitchFamily="34" charset="0"/>
              </a:rPr>
              <a:t>&lt;/form</a:t>
            </a:r>
            <a:r>
              <a:rPr lang="en-US" altLang="th-TH" sz="2000" b="0" dirty="0" smtClean="0">
                <a:latin typeface="Angsana New" pitchFamily="18" charset="-34"/>
                <a:ea typeface="+mn-ea"/>
                <a:cs typeface="Angsana New" pitchFamily="18" charset="-34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161150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31" name="Title 9"/>
          <p:cNvSpPr>
            <a:spLocks noGrp="1"/>
          </p:cNvSpPr>
          <p:nvPr>
            <p:ph type="title"/>
          </p:nvPr>
        </p:nvSpPr>
        <p:spPr>
          <a:xfrm>
            <a:off x="563563" y="304800"/>
            <a:ext cx="7970837" cy="692150"/>
          </a:xfrm>
        </p:spPr>
        <p:txBody>
          <a:bodyPr/>
          <a:lstStyle/>
          <a:p>
            <a:pPr algn="l"/>
            <a:r>
              <a:rPr lang="en-US" altLang="th-TH" sz="4000" dirty="0" smtClean="0">
                <a:solidFill>
                  <a:schemeClr val="tx1"/>
                </a:solidFill>
              </a:rPr>
              <a:t>6. </a:t>
            </a:r>
            <a:r>
              <a:rPr lang="th-TH" altLang="th-TH" sz="4000" dirty="0" smtClean="0">
                <a:solidFill>
                  <a:schemeClr val="tx1"/>
                </a:solidFill>
              </a:rPr>
              <a:t>การสร้างฟอร์ม</a:t>
            </a:r>
            <a:endParaRPr lang="en-US" altLang="th-TH" sz="4000" dirty="0" smtClean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0" y="6477000"/>
            <a:ext cx="3200400" cy="2667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latinLnBrk="1" hangingPunct="1">
              <a:defRPr/>
            </a:pPr>
            <a:r>
              <a:rPr lang="en-US" sz="1100" b="0" dirty="0">
                <a:solidFill>
                  <a:schemeClr val="bg1"/>
                </a:solidFill>
                <a:latin typeface="Freesia News" pitchFamily="34" charset="-34"/>
                <a:cs typeface="Freesia News" pitchFamily="34" charset="-34"/>
              </a:rPr>
              <a:t>Webpage Design and Programming Workshop</a:t>
            </a:r>
            <a:endParaRPr kumimoji="1" lang="en-US" sz="1100" b="0" dirty="0">
              <a:solidFill>
                <a:schemeClr val="bg1"/>
              </a:solidFill>
              <a:latin typeface="굴림" pitchFamily="50" charset="-127"/>
            </a:endParaRPr>
          </a:p>
        </p:txBody>
      </p:sp>
      <p:pic>
        <p:nvPicPr>
          <p:cNvPr id="77830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4353" r="82639" b="29266"/>
          <a:stretch>
            <a:fillRect/>
          </a:stretch>
        </p:blipFill>
        <p:spPr bwMode="auto">
          <a:xfrm>
            <a:off x="8001000" y="0"/>
            <a:ext cx="1066800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32" name="Content Placeholder 10"/>
          <p:cNvSpPr txBox="1">
            <a:spLocks/>
          </p:cNvSpPr>
          <p:nvPr/>
        </p:nvSpPr>
        <p:spPr bwMode="auto">
          <a:xfrm>
            <a:off x="611188" y="1219200"/>
            <a:ext cx="80772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chemeClr val="tx2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1pPr>
            <a:lvl2pPr>
              <a:defRPr kumimoji="1" sz="2400">
                <a:solidFill>
                  <a:srgbClr val="000000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2pPr>
            <a:lvl3pPr>
              <a:defRPr kumimoji="1" sz="2400">
                <a:solidFill>
                  <a:srgbClr val="000000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3pPr>
            <a:lvl4pPr>
              <a:defRPr kumimoji="1" sz="2400">
                <a:solidFill>
                  <a:srgbClr val="000000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4pPr>
            <a:lvl5pPr>
              <a:defRPr kumimoji="1" sz="2400">
                <a:solidFill>
                  <a:srgbClr val="000000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5pPr>
            <a:lvl6pPr eaLnBrk="0" hangingPunct="0">
              <a:defRPr kumimoji="1" sz="2400">
                <a:solidFill>
                  <a:srgbClr val="000000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6pPr>
            <a:lvl7pPr eaLnBrk="0" hangingPunct="0">
              <a:defRPr kumimoji="1" sz="2400">
                <a:solidFill>
                  <a:srgbClr val="000000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7pPr>
            <a:lvl8pPr eaLnBrk="0" hangingPunct="0">
              <a:defRPr kumimoji="1" sz="2400">
                <a:solidFill>
                  <a:srgbClr val="000000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8pPr>
            <a:lvl9pPr eaLnBrk="0" hangingPunct="0">
              <a:defRPr kumimoji="1" sz="2400">
                <a:solidFill>
                  <a:srgbClr val="000000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9pPr>
          </a:lstStyle>
          <a:p>
            <a:pPr latinLnBrk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endParaRPr lang="th-TH" altLang="th-TH" sz="2600" b="0"/>
          </a:p>
        </p:txBody>
      </p:sp>
      <p:pic>
        <p:nvPicPr>
          <p:cNvPr id="77833" name="รูปภาพ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54" y="1556792"/>
            <a:ext cx="7970787" cy="4295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00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โครงสร้างภาษา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HTML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atinLnBrk="1">
              <a:buClr>
                <a:schemeClr val="hlink"/>
              </a:buClr>
              <a:buNone/>
            </a:pPr>
            <a:r>
              <a:rPr lang="en-US" altLang="th-TH" b="1" dirty="0">
                <a:solidFill>
                  <a:srgbClr val="FF0000"/>
                </a:solidFill>
              </a:rPr>
              <a:t>2. Attributes </a:t>
            </a:r>
          </a:p>
          <a:p>
            <a:pPr lvl="1" latinLnBrk="1">
              <a:buFont typeface="Arial" pitchFamily="34" charset="0"/>
              <a:buChar char="•"/>
            </a:pPr>
            <a:r>
              <a:rPr lang="en-US" altLang="th-TH" dirty="0"/>
              <a:t>Attributes </a:t>
            </a:r>
            <a:r>
              <a:rPr lang="th-TH" altLang="th-TH" dirty="0"/>
              <a:t>เป็นส่วนขยายความสามารถของ </a:t>
            </a:r>
            <a:r>
              <a:rPr lang="en-US" altLang="th-TH" dirty="0"/>
              <a:t>Tag </a:t>
            </a:r>
            <a:endParaRPr lang="th-TH" altLang="th-TH" dirty="0"/>
          </a:p>
          <a:p>
            <a:pPr lvl="1" latinLnBrk="1">
              <a:buFont typeface="Arial" pitchFamily="34" charset="0"/>
              <a:buChar char="•"/>
            </a:pPr>
            <a:r>
              <a:rPr lang="th-TH" altLang="th-TH" dirty="0"/>
              <a:t>ใช้</a:t>
            </a:r>
            <a:r>
              <a:rPr lang="th-TH" altLang="th-TH" dirty="0" err="1"/>
              <a:t>สําหรับ</a:t>
            </a:r>
            <a:r>
              <a:rPr lang="th-TH" altLang="th-TH" dirty="0"/>
              <a:t>จัดรูปแบบเพิ่มเติม เช่น ขนาด สี ระยะห่าง เป็นต้น </a:t>
            </a:r>
          </a:p>
          <a:p>
            <a:pPr lvl="1" latinLnBrk="1">
              <a:buFont typeface="Arial" pitchFamily="34" charset="0"/>
              <a:buChar char="•"/>
            </a:pPr>
            <a:r>
              <a:rPr lang="th-TH" altLang="th-TH" dirty="0"/>
              <a:t>ค่าของ </a:t>
            </a:r>
            <a:r>
              <a:rPr lang="en-US" altLang="th-TH" dirty="0"/>
              <a:t>attribute </a:t>
            </a:r>
            <a:r>
              <a:rPr lang="th-TH" altLang="th-TH" dirty="0"/>
              <a:t>จะอยู่ในเครื่องหมาย "</a:t>
            </a:r>
            <a:r>
              <a:rPr lang="en-US" altLang="th-TH" dirty="0"/>
              <a:t>…..…" </a:t>
            </a:r>
            <a:endParaRPr lang="th-TH" altLang="th-TH" dirty="0"/>
          </a:p>
          <a:p>
            <a:pPr lvl="1" latinLnBrk="1">
              <a:buFont typeface="Arial" pitchFamily="34" charset="0"/>
              <a:buChar char="•"/>
            </a:pPr>
            <a:r>
              <a:rPr lang="th-TH" altLang="th-TH" dirty="0"/>
              <a:t>ในคำสั่ง </a:t>
            </a:r>
            <a:r>
              <a:rPr lang="en-US" altLang="th-TH" dirty="0"/>
              <a:t>HTML </a:t>
            </a:r>
            <a:r>
              <a:rPr lang="th-TH" altLang="th-TH" dirty="0"/>
              <a:t>จะมี </a:t>
            </a:r>
            <a:r>
              <a:rPr lang="en-US" altLang="th-TH" dirty="0"/>
              <a:t>Attribute </a:t>
            </a:r>
            <a:r>
              <a:rPr lang="th-TH" altLang="th-TH" dirty="0"/>
              <a:t>แตกต่างกันไปและมีจำนวนไม่เท่ากัน </a:t>
            </a:r>
          </a:p>
          <a:p>
            <a:pPr lvl="1" latinLnBrk="1">
              <a:buFont typeface="Arial" pitchFamily="34" charset="0"/>
              <a:buChar char="•"/>
            </a:pPr>
            <a:r>
              <a:rPr lang="th-TH" altLang="th-TH" dirty="0"/>
              <a:t>จะใช้เป็นตัวอักษรพิมพ์เล็กหรือพิมพ์ใหญ่ก็ได้ </a:t>
            </a:r>
            <a:r>
              <a:rPr lang="th-TH" altLang="th-TH" dirty="0" smtClean="0"/>
              <a:t>เช่น</a:t>
            </a:r>
          </a:p>
          <a:p>
            <a:pPr lvl="1" latinLnBrk="1">
              <a:buFont typeface="Arial" pitchFamily="34" charset="0"/>
              <a:buChar char="•"/>
            </a:pPr>
            <a:endParaRPr lang="th-TH" altLang="th-TH" sz="1600" dirty="0"/>
          </a:p>
          <a:p>
            <a:pPr latinLnBrk="1">
              <a:buClr>
                <a:schemeClr val="hlink"/>
              </a:buClr>
              <a:buNone/>
            </a:pPr>
            <a:r>
              <a:rPr lang="en-US" altLang="th-TH" sz="2400" dirty="0"/>
              <a:t>&lt;p align="center"&gt; </a:t>
            </a:r>
            <a:r>
              <a:rPr lang="th-TH" altLang="th-TH" sz="2400" dirty="0"/>
              <a:t>ข้อความในพารากราฟนี้จัดวางอยู่กึ่งกลางหน้าจอ </a:t>
            </a:r>
            <a:r>
              <a:rPr lang="en-US" altLang="th-TH" sz="2400" dirty="0"/>
              <a:t>&lt;/p&gt;</a:t>
            </a:r>
            <a:endParaRPr lang="en-US" altLang="th-TH" sz="1800" dirty="0"/>
          </a:p>
          <a:p>
            <a:pPr latinLnBrk="1">
              <a:buClr>
                <a:schemeClr val="hlink"/>
              </a:buClr>
              <a:buNone/>
            </a:pPr>
            <a:r>
              <a:rPr lang="en-US" altLang="th-TH" sz="2400" dirty="0"/>
              <a:t>&lt;</a:t>
            </a:r>
            <a:r>
              <a:rPr lang="en-US" altLang="th-TH" sz="2400" dirty="0" err="1"/>
              <a:t>hr</a:t>
            </a:r>
            <a:r>
              <a:rPr lang="en-US" altLang="th-TH" sz="2400" dirty="0"/>
              <a:t> width="200" color="red" </a:t>
            </a:r>
            <a:r>
              <a:rPr lang="en-US" altLang="th-TH" sz="2400" dirty="0" err="1"/>
              <a:t>noshade</a:t>
            </a:r>
            <a:r>
              <a:rPr lang="en-US" altLang="th-TH" sz="2400" dirty="0"/>
              <a:t>&gt;</a:t>
            </a:r>
            <a:r>
              <a:rPr lang="th-TH" altLang="th-TH" sz="2400" dirty="0"/>
              <a:t> ใช้สร้างเส้นคั่นยาว </a:t>
            </a:r>
            <a:r>
              <a:rPr lang="en-US" altLang="th-TH" sz="2400" dirty="0"/>
              <a:t>200 pixel </a:t>
            </a:r>
            <a:r>
              <a:rPr lang="th-TH" altLang="th-TH" sz="2400" dirty="0"/>
              <a:t>สีแดงทึบ</a:t>
            </a:r>
            <a:endParaRPr lang="en-US" altLang="th-TH" sz="1800" dirty="0"/>
          </a:p>
          <a:p>
            <a:pPr lvl="1" latinLnBrk="1">
              <a:buFont typeface="Arial" pitchFamily="34" charset="0"/>
              <a:buChar char="•"/>
            </a:pPr>
            <a:endParaRPr lang="en-US" altLang="th-TH" dirty="0"/>
          </a:p>
        </p:txBody>
      </p:sp>
      <p:pic>
        <p:nvPicPr>
          <p:cNvPr id="4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4353" r="82639" b="29266"/>
          <a:stretch>
            <a:fillRect/>
          </a:stretch>
        </p:blipFill>
        <p:spPr bwMode="auto">
          <a:xfrm>
            <a:off x="8001000" y="0"/>
            <a:ext cx="1066800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8"/>
          <p:cNvSpPr/>
          <p:nvPr/>
        </p:nvSpPr>
        <p:spPr bwMode="auto">
          <a:xfrm>
            <a:off x="0" y="6477000"/>
            <a:ext cx="3200400" cy="2667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latinLnBrk="1" hangingPunct="1">
              <a:defRPr/>
            </a:pPr>
            <a:r>
              <a:rPr lang="en-US" sz="1100" b="0" dirty="0">
                <a:solidFill>
                  <a:schemeClr val="bg1"/>
                </a:solidFill>
                <a:latin typeface="Freesia News" pitchFamily="34" charset="-34"/>
                <a:cs typeface="Freesia News" pitchFamily="34" charset="-34"/>
              </a:rPr>
              <a:t>Webpage Design and Programming Workshop</a:t>
            </a:r>
            <a:endParaRPr kumimoji="1" lang="en-US" sz="1100" b="0" dirty="0">
              <a:solidFill>
                <a:schemeClr val="bg1"/>
              </a:solidFill>
              <a:latin typeface="굴림" pitchFamily="50" charset="-127"/>
            </a:endParaRPr>
          </a:p>
        </p:txBody>
      </p:sp>
      <p:sp>
        <p:nvSpPr>
          <p:cNvPr id="6" name="สี่เหลี่ยมผืนผ้า 1"/>
          <p:cNvSpPr>
            <a:spLocks noChangeArrowheads="1"/>
          </p:cNvSpPr>
          <p:nvPr/>
        </p:nvSpPr>
        <p:spPr bwMode="auto">
          <a:xfrm>
            <a:off x="457200" y="4818856"/>
            <a:ext cx="8231188" cy="914400"/>
          </a:xfrm>
          <a:prstGeom prst="rect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latinLnBrk="1" hangingPunct="1"/>
            <a:endParaRPr kumimoji="1" lang="th-TH" altLang="th-TH" b="0">
              <a:latin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8275978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11560" y="1306503"/>
            <a:ext cx="817369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r"/>
            <a:r>
              <a:rPr lang="en-US" sz="8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Question and </a:t>
            </a:r>
            <a:r>
              <a:rPr lang="en-US" sz="8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Answer</a:t>
            </a:r>
            <a:endParaRPr lang="en-US" sz="8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7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760" y="2646951"/>
            <a:ext cx="4202497" cy="3712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275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9"/>
          <p:cNvSpPr>
            <a:spLocks noGrp="1"/>
          </p:cNvSpPr>
          <p:nvPr>
            <p:ph type="title"/>
          </p:nvPr>
        </p:nvSpPr>
        <p:spPr>
          <a:xfrm>
            <a:off x="563563" y="228600"/>
            <a:ext cx="7970837" cy="6921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th-TH" sz="48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รูปแบบการเขียน</a:t>
            </a:r>
            <a:endParaRPr lang="en-US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ตัวแทนเนื้อหา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8476609"/>
              </p:ext>
            </p:extLst>
          </p:nvPr>
        </p:nvGraphicFramePr>
        <p:xfrm>
          <a:off x="228600" y="1628800"/>
          <a:ext cx="8610600" cy="419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2200"/>
                <a:gridCol w="6248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/>
                        <a:t>คำสั่ง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/>
                        <a:t>รายละเอียด</a:t>
                      </a:r>
                      <a:endParaRPr lang="th-TH" dirty="0"/>
                    </a:p>
                  </a:txBody>
                  <a:tcPr/>
                </a:tc>
              </a:tr>
              <a:tr h="1005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0" dirty="0" smtClean="0"/>
                        <a:t>&lt;HTML&gt;…&lt;/HTML&gt;</a:t>
                      </a:r>
                    </a:p>
                    <a:p>
                      <a:endParaRPr lang="th-TH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600" b="0" dirty="0" smtClean="0"/>
                        <a:t>เป็นคำสั่งเริ่มต้นในการเขียนโปรแกรม และคำสั่ง </a:t>
                      </a:r>
                      <a:r>
                        <a:rPr lang="en-US" sz="2600" b="0" dirty="0" smtClean="0"/>
                        <a:t>&lt;/HTML&gt;</a:t>
                      </a:r>
                      <a:r>
                        <a:rPr lang="th-TH" sz="2600" b="0" dirty="0" smtClean="0"/>
                        <a:t> เป็นการสิ้นสุดโปรแกรม </a:t>
                      </a:r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0" dirty="0" smtClean="0"/>
                        <a:t>&lt;HEAD&gt;…&lt;/HEAD&gt;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ใช้กำหนดรายละเอียดต่างๆ เกี่ยวกับเว็บ</a:t>
                      </a:r>
                      <a:r>
                        <a:rPr lang="th-TH" sz="2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เพจ</a:t>
                      </a:r>
                      <a:r>
                        <a:rPr lang="th-TH" sz="2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th-TH" sz="2600" dirty="0"/>
                    </a:p>
                  </a:txBody>
                  <a:tcPr/>
                </a:tc>
              </a:tr>
              <a:tr h="10668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0" dirty="0" smtClean="0"/>
                        <a:t>&lt;TITLE&gt;…&lt;TITLE&gt;</a:t>
                      </a:r>
                    </a:p>
                    <a:p>
                      <a:endParaRPr lang="th-TH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ข้อความภายในคำสั่งจะแสดงผลในส่วนของ </a:t>
                      </a:r>
                      <a:r>
                        <a:rPr lang="en-US" sz="2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Title Bar </a:t>
                      </a:r>
                      <a:r>
                        <a:rPr lang="th-TH" sz="2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ของโปรแกรมเว็บบราวเซอร์ </a:t>
                      </a:r>
                      <a:endParaRPr lang="th-TH" sz="2600" dirty="0"/>
                    </a:p>
                  </a:txBody>
                  <a:tcPr/>
                </a:tc>
              </a:tr>
              <a:tr h="990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0" dirty="0" smtClean="0"/>
                        <a:t>&lt;BODY&gt;…&lt;/BODY</a:t>
                      </a:r>
                      <a:r>
                        <a:rPr lang="en-US" sz="2600" dirty="0" smtClean="0"/>
                        <a:t>&gt;</a:t>
                      </a:r>
                    </a:p>
                    <a:p>
                      <a:endParaRPr lang="th-TH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คำสั่งนี้เป็นส่วนที่สำคัญในการแสดงผลในเว็บบราวเซอร์ ซึ่งจะประกอบไปด้วยตัวอักษร รูปภาพกราฟิกต่าง ๆ</a:t>
                      </a:r>
                      <a:endParaRPr lang="en-US" sz="2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 bwMode="auto">
          <a:xfrm>
            <a:off x="0" y="6477000"/>
            <a:ext cx="3200400" cy="2667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latinLnBrk="1" hangingPunct="1">
              <a:defRPr/>
            </a:pPr>
            <a:r>
              <a:rPr lang="en-US" sz="1100" b="0" dirty="0">
                <a:solidFill>
                  <a:schemeClr val="bg1"/>
                </a:solidFill>
                <a:latin typeface="Freesia News" pitchFamily="34" charset="-34"/>
                <a:cs typeface="Freesia News" pitchFamily="34" charset="-34"/>
              </a:rPr>
              <a:t>Webpage Design and Programming Workshop</a:t>
            </a:r>
            <a:endParaRPr kumimoji="1" lang="en-US" sz="1100" b="0" dirty="0">
              <a:solidFill>
                <a:schemeClr val="bg1"/>
              </a:solidFill>
              <a:latin typeface="굴림" pitchFamily="50" charset="-127"/>
            </a:endParaRPr>
          </a:p>
        </p:txBody>
      </p:sp>
      <p:pic>
        <p:nvPicPr>
          <p:cNvPr id="20506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4353" r="82639" b="29266"/>
          <a:stretch>
            <a:fillRect/>
          </a:stretch>
        </p:blipFill>
        <p:spPr bwMode="auto">
          <a:xfrm>
            <a:off x="8001000" y="0"/>
            <a:ext cx="1066800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227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9"/>
          <p:cNvSpPr>
            <a:spLocks noGrp="1"/>
          </p:cNvSpPr>
          <p:nvPr>
            <p:ph type="title"/>
          </p:nvPr>
        </p:nvSpPr>
        <p:spPr>
          <a:xfrm>
            <a:off x="563563" y="228600"/>
            <a:ext cx="7970837" cy="6921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th-TH" sz="48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รูปแบบการเขียน</a:t>
            </a:r>
            <a:endParaRPr lang="en-US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0" y="6477000"/>
            <a:ext cx="3200400" cy="2667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latinLnBrk="1" hangingPunct="1">
              <a:defRPr/>
            </a:pPr>
            <a:r>
              <a:rPr lang="en-US" sz="1100" b="0" dirty="0">
                <a:solidFill>
                  <a:schemeClr val="bg1"/>
                </a:solidFill>
                <a:latin typeface="Freesia News" pitchFamily="34" charset="-34"/>
                <a:cs typeface="Freesia News" pitchFamily="34" charset="-34"/>
              </a:rPr>
              <a:t>Webpage Design and Programming Workshop</a:t>
            </a:r>
            <a:endParaRPr kumimoji="1" lang="en-US" sz="1100" b="0" dirty="0">
              <a:solidFill>
                <a:schemeClr val="bg1"/>
              </a:solidFill>
              <a:latin typeface="굴림" pitchFamily="50" charset="-127"/>
            </a:endParaRPr>
          </a:p>
        </p:txBody>
      </p:sp>
      <p:pic>
        <p:nvPicPr>
          <p:cNvPr id="21512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4353" r="82639" b="29266"/>
          <a:stretch>
            <a:fillRect/>
          </a:stretch>
        </p:blipFill>
        <p:spPr bwMode="auto">
          <a:xfrm>
            <a:off x="8001000" y="0"/>
            <a:ext cx="1066800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4" name="Content Placeholder 10"/>
          <p:cNvSpPr txBox="1">
            <a:spLocks/>
          </p:cNvSpPr>
          <p:nvPr/>
        </p:nvSpPr>
        <p:spPr bwMode="auto">
          <a:xfrm>
            <a:off x="611188" y="1196752"/>
            <a:ext cx="8077200" cy="48768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>
              <a:defRPr kumimoji="1" sz="2800">
                <a:solidFill>
                  <a:schemeClr val="tx2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1pPr>
            <a:lvl2pPr>
              <a:defRPr kumimoji="1" sz="2400">
                <a:solidFill>
                  <a:srgbClr val="000000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2pPr>
            <a:lvl3pPr>
              <a:defRPr kumimoji="1" sz="2400">
                <a:solidFill>
                  <a:srgbClr val="000000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3pPr>
            <a:lvl4pPr>
              <a:defRPr kumimoji="1" sz="2400">
                <a:solidFill>
                  <a:srgbClr val="000000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4pPr>
            <a:lvl5pPr>
              <a:defRPr kumimoji="1" sz="2400">
                <a:solidFill>
                  <a:srgbClr val="000000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5pPr>
            <a:lvl6pPr eaLnBrk="0" hangingPunct="0">
              <a:defRPr kumimoji="1" sz="2400">
                <a:solidFill>
                  <a:srgbClr val="000000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6pPr>
            <a:lvl7pPr eaLnBrk="0" hangingPunct="0">
              <a:defRPr kumimoji="1" sz="2400">
                <a:solidFill>
                  <a:srgbClr val="000000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7pPr>
            <a:lvl8pPr eaLnBrk="0" hangingPunct="0">
              <a:defRPr kumimoji="1" sz="2400">
                <a:solidFill>
                  <a:srgbClr val="000000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8pPr>
            <a:lvl9pPr eaLnBrk="0" hangingPunct="0">
              <a:defRPr kumimoji="1" sz="2400">
                <a:solidFill>
                  <a:srgbClr val="000000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9pPr>
          </a:lstStyle>
          <a:p>
            <a:pPr latinLnBrk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altLang="th-TH" sz="2600" b="0" dirty="0"/>
              <a:t>&lt;HTML&gt;</a:t>
            </a:r>
          </a:p>
          <a:p>
            <a:pPr latinLnBrk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altLang="th-TH" sz="2600" b="0" dirty="0"/>
              <a:t>&lt;HEAD&gt;</a:t>
            </a:r>
          </a:p>
          <a:p>
            <a:pPr latinLnBrk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altLang="th-TH" sz="2600" b="0" dirty="0"/>
              <a:t>&lt;TITLE&gt; </a:t>
            </a:r>
            <a:r>
              <a:rPr lang="th-TH" altLang="th-TH" sz="2600" b="0" dirty="0"/>
              <a:t>ส่วนของข้อความที่จะปรากฏที่ </a:t>
            </a:r>
            <a:r>
              <a:rPr lang="en-US" altLang="th-TH" sz="2600" b="0" dirty="0"/>
              <a:t>Title Bar </a:t>
            </a:r>
            <a:r>
              <a:rPr lang="th-TH" altLang="th-TH" sz="2600" b="0" dirty="0"/>
              <a:t>ของ </a:t>
            </a:r>
            <a:r>
              <a:rPr lang="en-US" altLang="th-TH" sz="2600" b="0" dirty="0"/>
              <a:t>Browser &lt;/TITLE&gt;&lt;/HEAD&gt;</a:t>
            </a:r>
          </a:p>
          <a:p>
            <a:pPr latinLnBrk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altLang="th-TH" sz="2600" b="0" dirty="0"/>
              <a:t>&lt;BODY&gt;</a:t>
            </a:r>
          </a:p>
          <a:p>
            <a:pPr latinLnBrk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th-TH" altLang="th-TH" sz="2600" b="0" dirty="0"/>
              <a:t>คำสั่งหรือข้อความที่ต้องการให้แสดง</a:t>
            </a:r>
          </a:p>
          <a:p>
            <a:pPr latinLnBrk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altLang="th-TH" sz="2600" b="0" dirty="0"/>
              <a:t>……………………………………………………</a:t>
            </a:r>
          </a:p>
          <a:p>
            <a:pPr latinLnBrk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altLang="th-TH" sz="2600" b="0" dirty="0"/>
              <a:t>………………………………………</a:t>
            </a:r>
          </a:p>
          <a:p>
            <a:pPr latinLnBrk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altLang="th-TH" sz="2600" b="0" dirty="0"/>
              <a:t>&lt;/BODY&gt;</a:t>
            </a:r>
          </a:p>
          <a:p>
            <a:pPr latinLnBrk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altLang="th-TH" sz="2600" b="0" dirty="0"/>
              <a:t>&lt;/HTML&gt;</a:t>
            </a:r>
          </a:p>
        </p:txBody>
      </p:sp>
    </p:spTree>
    <p:extLst>
      <p:ext uri="{BB962C8B-B14F-4D97-AF65-F5344CB8AC3E}">
        <p14:creationId xmlns:p14="http://schemas.microsoft.com/office/powerpoint/2010/main" val="147820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9"/>
          <p:cNvSpPr>
            <a:spLocks noGrp="1"/>
          </p:cNvSpPr>
          <p:nvPr>
            <p:ph type="title"/>
          </p:nvPr>
        </p:nvSpPr>
        <p:spPr>
          <a:xfrm>
            <a:off x="563563" y="304800"/>
            <a:ext cx="7970837" cy="692150"/>
          </a:xfrm>
        </p:spPr>
        <p:txBody>
          <a:bodyPr/>
          <a:lstStyle/>
          <a:p>
            <a:pPr>
              <a:defRPr/>
            </a:pPr>
            <a:r>
              <a:rPr lang="en-US" sz="5400" dirty="0">
                <a:solidFill>
                  <a:schemeClr val="accent4">
                    <a:lumMod val="75000"/>
                  </a:schemeClr>
                </a:solidFill>
              </a:rPr>
              <a:t>Body Section</a:t>
            </a:r>
            <a:endParaRPr lang="en-US" sz="3600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0" y="6477000"/>
            <a:ext cx="3200400" cy="2667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latinLnBrk="1" hangingPunct="1">
              <a:defRPr/>
            </a:pPr>
            <a:r>
              <a:rPr lang="en-US" sz="1100" b="0" dirty="0">
                <a:solidFill>
                  <a:schemeClr val="bg1"/>
                </a:solidFill>
                <a:latin typeface="Freesia News" pitchFamily="34" charset="-34"/>
                <a:cs typeface="Freesia News" pitchFamily="34" charset="-34"/>
              </a:rPr>
              <a:t>Webpage Design and Programming Workshop</a:t>
            </a:r>
            <a:endParaRPr kumimoji="1" lang="en-US" sz="1100" b="0" dirty="0">
              <a:solidFill>
                <a:schemeClr val="bg1"/>
              </a:solidFill>
              <a:latin typeface="굴림" pitchFamily="50" charset="-127"/>
            </a:endParaRPr>
          </a:p>
        </p:txBody>
      </p:sp>
      <p:pic>
        <p:nvPicPr>
          <p:cNvPr id="22536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4353" r="82639" b="29266"/>
          <a:stretch>
            <a:fillRect/>
          </a:stretch>
        </p:blipFill>
        <p:spPr bwMode="auto">
          <a:xfrm>
            <a:off x="8001000" y="0"/>
            <a:ext cx="1066800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8" name="Content Placeholder 10"/>
          <p:cNvSpPr txBox="1">
            <a:spLocks/>
          </p:cNvSpPr>
          <p:nvPr/>
        </p:nvSpPr>
        <p:spPr bwMode="auto">
          <a:xfrm>
            <a:off x="611188" y="1447800"/>
            <a:ext cx="80772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chemeClr val="tx2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1pPr>
            <a:lvl2pPr>
              <a:defRPr kumimoji="1" sz="2400">
                <a:solidFill>
                  <a:srgbClr val="000000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2pPr>
            <a:lvl3pPr marL="1314450" indent="-514350">
              <a:defRPr kumimoji="1" sz="2400">
                <a:solidFill>
                  <a:srgbClr val="000000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3pPr>
            <a:lvl4pPr>
              <a:defRPr kumimoji="1" sz="2400">
                <a:solidFill>
                  <a:srgbClr val="000000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4pPr>
            <a:lvl5pPr>
              <a:defRPr kumimoji="1" sz="2400">
                <a:solidFill>
                  <a:srgbClr val="000000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5pPr>
            <a:lvl6pPr eaLnBrk="0" hangingPunct="0">
              <a:defRPr kumimoji="1" sz="2400">
                <a:solidFill>
                  <a:srgbClr val="000000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6pPr>
            <a:lvl7pPr eaLnBrk="0" hangingPunct="0">
              <a:defRPr kumimoji="1" sz="2400">
                <a:solidFill>
                  <a:srgbClr val="000000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7pPr>
            <a:lvl8pPr eaLnBrk="0" hangingPunct="0">
              <a:defRPr kumimoji="1" sz="2400">
                <a:solidFill>
                  <a:srgbClr val="000000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8pPr>
            <a:lvl9pPr eaLnBrk="0" hangingPunct="0">
              <a:defRPr kumimoji="1" sz="2400">
                <a:solidFill>
                  <a:srgbClr val="000000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9pPr>
          </a:lstStyle>
          <a:p>
            <a:pPr latinLnBrk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th-TH" altLang="th-TH" sz="2600" b="0" dirty="0"/>
              <a:t>	</a:t>
            </a:r>
            <a:r>
              <a:rPr lang="th-TH" altLang="th-TH" sz="2600" b="0" dirty="0">
                <a:solidFill>
                  <a:schemeClr val="tx1"/>
                </a:solidFill>
              </a:rPr>
              <a:t>เป็นส่วนเนื้อหาหลักของหน้าเว็บ ซึ่งการแสดงผลจะต้องใช้ </a:t>
            </a:r>
            <a:r>
              <a:rPr lang="en-US" altLang="th-TH" sz="2600" b="0" dirty="0">
                <a:solidFill>
                  <a:schemeClr val="tx1"/>
                </a:solidFill>
              </a:rPr>
              <a:t>Tag </a:t>
            </a:r>
            <a:r>
              <a:rPr lang="th-TH" altLang="th-TH" sz="2600" b="0" dirty="0">
                <a:solidFill>
                  <a:schemeClr val="tx1"/>
                </a:solidFill>
              </a:rPr>
              <a:t>ทั้งนี้ให้ป้อนคำสั่งทั้งหมดภายใต้ </a:t>
            </a:r>
            <a:r>
              <a:rPr lang="en-US" altLang="th-TH" sz="2600" b="0" dirty="0">
                <a:solidFill>
                  <a:schemeClr val="tx1"/>
                </a:solidFill>
              </a:rPr>
              <a:t>Tag &lt;BODY&gt; … &lt;/BODY&gt; </a:t>
            </a:r>
            <a:r>
              <a:rPr lang="th-TH" altLang="th-TH" sz="2600" b="0" dirty="0">
                <a:solidFill>
                  <a:schemeClr val="tx1"/>
                </a:solidFill>
              </a:rPr>
              <a:t>และแบ่งกลุ่มคำสั่งได้ดังนี้ </a:t>
            </a:r>
          </a:p>
          <a:p>
            <a:pPr lvl="2" latinLnBrk="1">
              <a:spcBef>
                <a:spcPct val="20000"/>
              </a:spcBef>
              <a:buFont typeface="FreesiaUPC" pitchFamily="34" charset="-34"/>
              <a:buAutoNum type="arabicPeriod"/>
            </a:pPr>
            <a:r>
              <a:rPr lang="th-TH" altLang="th-TH" sz="2600" b="0" dirty="0">
                <a:solidFill>
                  <a:schemeClr val="tx1"/>
                </a:solidFill>
              </a:rPr>
              <a:t>การกำหนดลักษณะข้อความ</a:t>
            </a:r>
          </a:p>
          <a:p>
            <a:pPr lvl="2" latinLnBrk="1">
              <a:spcBef>
                <a:spcPct val="20000"/>
              </a:spcBef>
              <a:buFont typeface="FreesiaUPC" pitchFamily="34" charset="-34"/>
              <a:buAutoNum type="arabicPeriod"/>
            </a:pPr>
            <a:r>
              <a:rPr lang="th-TH" altLang="th-TH" sz="2600" b="0" dirty="0">
                <a:solidFill>
                  <a:schemeClr val="tx1"/>
                </a:solidFill>
              </a:rPr>
              <a:t>การจัดรูปแบบเอกสาร</a:t>
            </a:r>
          </a:p>
          <a:p>
            <a:pPr lvl="2" latinLnBrk="1">
              <a:spcBef>
                <a:spcPct val="20000"/>
              </a:spcBef>
              <a:buFont typeface="FreesiaUPC" pitchFamily="34" charset="-34"/>
              <a:buAutoNum type="arabicPeriod"/>
            </a:pPr>
            <a:r>
              <a:rPr lang="th-TH" altLang="th-TH" sz="2600" b="0" dirty="0">
                <a:solidFill>
                  <a:schemeClr val="tx1"/>
                </a:solidFill>
              </a:rPr>
              <a:t>คำสั่งแทรกรูปภาพ</a:t>
            </a:r>
          </a:p>
          <a:p>
            <a:pPr lvl="2" latinLnBrk="1">
              <a:spcBef>
                <a:spcPct val="20000"/>
              </a:spcBef>
              <a:buFont typeface="FreesiaUPC" pitchFamily="34" charset="-34"/>
              <a:buAutoNum type="arabicPeriod"/>
            </a:pPr>
            <a:r>
              <a:rPr lang="th-TH" altLang="th-TH" sz="2600" b="0" dirty="0">
                <a:solidFill>
                  <a:schemeClr val="tx1"/>
                </a:solidFill>
              </a:rPr>
              <a:t>คำสั่งการเชื่อมโยงลิงค์ (</a:t>
            </a:r>
            <a:r>
              <a:rPr lang="en-US" altLang="th-TH" sz="2600" b="0" dirty="0">
                <a:solidFill>
                  <a:schemeClr val="tx1"/>
                </a:solidFill>
              </a:rPr>
              <a:t>Links</a:t>
            </a:r>
            <a:r>
              <a:rPr lang="th-TH" altLang="th-TH" sz="2600" b="0" dirty="0">
                <a:solidFill>
                  <a:schemeClr val="tx1"/>
                </a:solidFill>
              </a:rPr>
              <a:t>)</a:t>
            </a:r>
          </a:p>
          <a:p>
            <a:pPr lvl="2" latinLnBrk="1">
              <a:spcBef>
                <a:spcPct val="20000"/>
              </a:spcBef>
              <a:buFont typeface="FreesiaUPC" pitchFamily="34" charset="-34"/>
              <a:buAutoNum type="arabicPeriod"/>
            </a:pPr>
            <a:r>
              <a:rPr lang="th-TH" altLang="th-TH" sz="2600" b="0" dirty="0">
                <a:solidFill>
                  <a:schemeClr val="tx1"/>
                </a:solidFill>
              </a:rPr>
              <a:t>การสร้างตาราง</a:t>
            </a:r>
            <a:endParaRPr lang="en-US" altLang="th-TH" sz="2600" b="0" dirty="0">
              <a:solidFill>
                <a:schemeClr val="tx1"/>
              </a:solidFill>
            </a:endParaRPr>
          </a:p>
          <a:p>
            <a:pPr lvl="2" latinLnBrk="1">
              <a:spcBef>
                <a:spcPct val="20000"/>
              </a:spcBef>
              <a:buFont typeface="FreesiaUPC" pitchFamily="34" charset="-34"/>
              <a:buAutoNum type="arabicPeriod"/>
            </a:pPr>
            <a:r>
              <a:rPr lang="th-TH" altLang="th-TH" sz="2600" b="0" dirty="0">
                <a:solidFill>
                  <a:schemeClr val="tx1"/>
                </a:solidFill>
              </a:rPr>
              <a:t>การสร้างฟอร์ม</a:t>
            </a:r>
          </a:p>
          <a:p>
            <a:pPr lvl="2" latinLnBrk="1">
              <a:spcBef>
                <a:spcPct val="20000"/>
              </a:spcBef>
              <a:buFont typeface="FreesiaUPC" pitchFamily="34" charset="-34"/>
              <a:buAutoNum type="arabicPeriod"/>
            </a:pPr>
            <a:r>
              <a:rPr lang="th-TH" altLang="th-TH" sz="2600" b="0" dirty="0">
                <a:solidFill>
                  <a:schemeClr val="tx1"/>
                </a:solidFill>
              </a:rPr>
              <a:t>กลุ่มคำสั่งควบคุมเฟรม </a:t>
            </a:r>
          </a:p>
          <a:p>
            <a:pPr lvl="2" latinLnBrk="1">
              <a:spcBef>
                <a:spcPct val="20000"/>
              </a:spcBef>
              <a:buFont typeface="FreesiaUPC" pitchFamily="34" charset="-34"/>
              <a:buAutoNum type="arabicPeriod"/>
            </a:pPr>
            <a:endParaRPr lang="en-US" altLang="th-TH" sz="2600" b="0" dirty="0"/>
          </a:p>
        </p:txBody>
      </p:sp>
    </p:spTree>
    <p:extLst>
      <p:ext uri="{BB962C8B-B14F-4D97-AF65-F5344CB8AC3E}">
        <p14:creationId xmlns:p14="http://schemas.microsoft.com/office/powerpoint/2010/main" val="231515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57&quot;/&gt;&lt;/object&gt;&lt;object type=&quot;3&quot; unique_id=&quot;10006&quot;&gt;&lt;property id=&quot;20148&quot; value=&quot;5&quot;/&gt;&lt;property id=&quot;20300&quot; value=&quot;Slide 3&quot;/&gt;&lt;property id=&quot;20307&quot; value=&quot;260&quot;/&gt;&lt;/object&gt;&lt;object type=&quot;3&quot; unique_id=&quot;10007&quot;&gt;&lt;property id=&quot;20148&quot; value=&quot;5&quot;/&gt;&lt;property id=&quot;20300&quot; value=&quot;Slide 4&quot;/&gt;&lt;property id=&quot;20307&quot; value=&quot;259&quot;/&gt;&lt;/object&gt;&lt;object type=&quot;3&quot; unique_id=&quot;10008&quot;&gt;&lt;property id=&quot;20148&quot; value=&quot;5&quot;/&gt;&lt;property id=&quot;20300&quot; value=&quot;Slide 5&quot;/&gt;&lt;property id=&quot;20307&quot; value=&quot;25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กำหนดเอง 2">
      <a:majorFont>
        <a:latin typeface="FreesiaUPC"/>
        <a:ea typeface=""/>
        <a:cs typeface="FreesiaUPC"/>
      </a:majorFont>
      <a:minorFont>
        <a:latin typeface="FreesiaUPC"/>
        <a:ea typeface=""/>
        <a:cs typeface="FreesiaUP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</TotalTime>
  <Words>3590</Words>
  <Application>Microsoft Office PowerPoint</Application>
  <PresentationFormat>นำเสนอทางหน้าจอ (4:3)</PresentationFormat>
  <Paragraphs>767</Paragraphs>
  <Slides>60</Slides>
  <Notes>1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60</vt:i4>
      </vt:variant>
    </vt:vector>
  </HeadingPairs>
  <TitlesOfParts>
    <vt:vector size="61" baseType="lpstr">
      <vt:lpstr>Office Theme</vt:lpstr>
      <vt:lpstr>บทที่ 4 การสร้างเว็บด้วยภาษา HTML      </vt:lpstr>
      <vt:lpstr>ภาษา HTML</vt:lpstr>
      <vt:lpstr>ภาษา HTML</vt:lpstr>
      <vt:lpstr>ข้อดี-ข้อเสียภาษา HTML </vt:lpstr>
      <vt:lpstr>โครงสร้างภาษา HTML</vt:lpstr>
      <vt:lpstr>โครงสร้างภาษา HTML</vt:lpstr>
      <vt:lpstr>รูปแบบการเขียน</vt:lpstr>
      <vt:lpstr>รูปแบบการเขียน</vt:lpstr>
      <vt:lpstr>Body Section</vt:lpstr>
      <vt:lpstr> 1. การกำหนดลักษณะข้อความ</vt:lpstr>
      <vt:lpstr> 1. การกำหนดลักษณะข้อความ</vt:lpstr>
      <vt:lpstr> 1. การกำหนดลักษณะข้อความ</vt:lpstr>
      <vt:lpstr> 1. การกำหนดลักษณะข้อความ</vt:lpstr>
      <vt:lpstr> 1. การกำหนดลักษณะข้อความ</vt:lpstr>
      <vt:lpstr> 1. การกำหนดลักษณะข้อความ</vt:lpstr>
      <vt:lpstr> 1. การกำหนดลักษณะข้อความ</vt:lpstr>
      <vt:lpstr> 1. การกำหนดลักษณะข้อความ</vt:lpstr>
      <vt:lpstr> 1. การกำหนดลักษณะข้อความ</vt:lpstr>
      <vt:lpstr> 1. การกำหนดลักษณะข้อความ</vt:lpstr>
      <vt:lpstr> 1. การกำหนดลักษณะข้อความ</vt:lpstr>
      <vt:lpstr> 2. การจัดรูปแบบเอกสาร</vt:lpstr>
      <vt:lpstr> 2. การจัดรูปแบบเอกสาร</vt:lpstr>
      <vt:lpstr> 2. การจัดรูปแบบเอกสาร</vt:lpstr>
      <vt:lpstr> 2. การจัดรูปแบบเอกสาร</vt:lpstr>
      <vt:lpstr> 2. การจัดรูปแบบเอกสาร</vt:lpstr>
      <vt:lpstr> 2. การจัดรูปแบบเอกสาร</vt:lpstr>
      <vt:lpstr> 2. การจัดรูปแบบเอกสาร</vt:lpstr>
      <vt:lpstr>3. คำสั่งแทรกรูปภาพ</vt:lpstr>
      <vt:lpstr>3. คำสั่งแทรกรูปภาพ</vt:lpstr>
      <vt:lpstr>3. คำสั่งแทรกรูปภาพ</vt:lpstr>
      <vt:lpstr>3. คำสั่งแทรกรูปภาพ</vt:lpstr>
      <vt:lpstr>3. คำสั่งแทรกรูปภาพ</vt:lpstr>
      <vt:lpstr>3. คำสั่งแทรกรูปภาพ</vt:lpstr>
      <vt:lpstr>3. คำสั่งแทรกรูปภาพ</vt:lpstr>
      <vt:lpstr>3. คำสั่งแทรกรูปภาพ</vt:lpstr>
      <vt:lpstr>4. คำสั่งการเชื่อมโยงลิงค์ (Links)</vt:lpstr>
      <vt:lpstr>4. คำสั่งการเชื่อมโยงลิงค์ (Links)</vt:lpstr>
      <vt:lpstr>5. การสร้างตาราง</vt:lpstr>
      <vt:lpstr>5. การสร้างตาราง</vt:lpstr>
      <vt:lpstr>5. การสร้างตาราง</vt:lpstr>
      <vt:lpstr>5. การสร้างตาราง</vt:lpstr>
      <vt:lpstr>5. การสร้างตาราง</vt:lpstr>
      <vt:lpstr>5. การสร้างตาราง</vt:lpstr>
      <vt:lpstr>5. การสร้างตาราง</vt:lpstr>
      <vt:lpstr>5. การสร้างตาราง</vt:lpstr>
      <vt:lpstr>งานนำเสนอ PowerPoint</vt:lpstr>
      <vt:lpstr>6. การสร้างฟอร์ม</vt:lpstr>
      <vt:lpstr>6. การสร้างฟอร์ม</vt:lpstr>
      <vt:lpstr>6. การสร้างฟอร์ม</vt:lpstr>
      <vt:lpstr>6. การสร้างฟอร์ม</vt:lpstr>
      <vt:lpstr>6. การสร้างฟอร์ม</vt:lpstr>
      <vt:lpstr>6. การสร้างฟอร์ม</vt:lpstr>
      <vt:lpstr>6. การสร้างฟอร์ม</vt:lpstr>
      <vt:lpstr>6. การสร้างฟอร์ม</vt:lpstr>
      <vt:lpstr>6. การสร้างฟอร์ม</vt:lpstr>
      <vt:lpstr>6. การสร้างฟอร์ม</vt:lpstr>
      <vt:lpstr>6. การสร้างฟอร์ม</vt:lpstr>
      <vt:lpstr>6. การสร้างฟอร์ม</vt:lpstr>
      <vt:lpstr>6. การสร้างฟอร์ม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Chuleeporn</dc:creator>
  <cp:lastModifiedBy>NPRU</cp:lastModifiedBy>
  <cp:revision>37</cp:revision>
  <dcterms:created xsi:type="dcterms:W3CDTF">2013-05-29T03:47:54Z</dcterms:created>
  <dcterms:modified xsi:type="dcterms:W3CDTF">2016-09-25T04:08:57Z</dcterms:modified>
</cp:coreProperties>
</file>