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297" r:id="rId16"/>
  </p:sldIdLst>
  <p:sldSz cx="9144000" cy="6858000" type="screen4x3"/>
  <p:notesSz cx="6858000" cy="9144000"/>
  <p:custDataLst>
    <p:tags r:id="rId18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27" autoAdjust="0"/>
  </p:normalViewPr>
  <p:slideViewPr>
    <p:cSldViewPr>
      <p:cViewPr>
        <p:scale>
          <a:sx n="70" d="100"/>
          <a:sy n="70" d="100"/>
        </p:scale>
        <p:origin x="-137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AFBB-E056-4713-9557-65FF71F8BA1C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7DBE8-121A-4157-95EB-F2EFCEA2B4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857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pitchFamily="34" charset="0"/>
                <a:cs typeface="FreesiaUPC" pitchFamily="34" charset="-34"/>
              </a:defRPr>
            </a:lvl9pPr>
          </a:lstStyle>
          <a:p>
            <a:fld id="{2B624B4F-B503-489C-95D3-DE0537C5383C}" type="slidenum">
              <a:rPr lang="en-US" altLang="ko-KR" sz="1200" smtClean="0">
                <a:solidFill>
                  <a:srgbClr val="000000"/>
                </a:solidFill>
              </a:rPr>
              <a:pPr/>
              <a:t>1</a:t>
            </a:fld>
            <a:endParaRPr lang="en-US" altLang="ko-KR" sz="1200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9592" y="4077072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413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396552" y="5229200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2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1pPr>
            <a:lvl2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2pPr>
            <a:lvl3pPr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3pPr>
            <a:lvl4pPr marL="16002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4pPr>
            <a:lvl5pPr marL="205740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5pPr>
            <a:lvl6pPr marL="25146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6pPr>
            <a:lvl7pPr marL="29718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7pPr>
            <a:lvl8pPr marL="34290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8pPr>
            <a:lvl9pPr marL="3886200" eaLnBrk="0" hangingPunct="0">
              <a:defRPr kumimoji="1" sz="2400">
                <a:solidFill>
                  <a:srgbClr val="000000"/>
                </a:solidFill>
                <a:latin typeface="FreesiaUPC" pitchFamily="34" charset="-34"/>
                <a:ea typeface="Gulim" pitchFamily="34" charset="-127"/>
                <a:cs typeface="FreesiaUPC" pitchFamily="34" charset="-34"/>
              </a:defRPr>
            </a:lvl9pPr>
          </a:lstStyle>
          <a:p>
            <a:r>
              <a:rPr kumimoji="0" lang="th-TH" altLang="th-TH" dirty="0" smtClean="0">
                <a:solidFill>
                  <a:srgbClr val="002060"/>
                </a:solidFill>
              </a:rPr>
              <a:t>อาจารย์</a:t>
            </a:r>
            <a:r>
              <a:rPr kumimoji="0" lang="th-TH" altLang="th-TH" dirty="0">
                <a:solidFill>
                  <a:srgbClr val="002060"/>
                </a:solidFill>
              </a:rPr>
              <a:t>สุธารัตน์ ชาวนาฟาง</a:t>
            </a:r>
          </a:p>
          <a:p>
            <a:r>
              <a:rPr kumimoji="0" lang="th-TH" altLang="th-TH" dirty="0">
                <a:solidFill>
                  <a:srgbClr val="002060"/>
                </a:solidFill>
              </a:rPr>
              <a:t>สาขาวิศวกรรมซอฟต์แวร์ มหาวิทยาลัยราช</a:t>
            </a:r>
            <a:r>
              <a:rPr kumimoji="0" lang="th-TH" altLang="th-TH" dirty="0" err="1">
                <a:solidFill>
                  <a:srgbClr val="002060"/>
                </a:solidFill>
              </a:rPr>
              <a:t>ภัฏ</a:t>
            </a:r>
            <a:r>
              <a:rPr kumimoji="0" lang="th-TH" altLang="th-TH" dirty="0">
                <a:solidFill>
                  <a:srgbClr val="002060"/>
                </a:solidFill>
              </a:rPr>
              <a:t>นครปฐม</a:t>
            </a:r>
          </a:p>
          <a:p>
            <a:r>
              <a:rPr kumimoji="0" lang="th-TH" altLang="th-TH" sz="2400" dirty="0" smtClean="0">
                <a:solidFill>
                  <a:schemeClr val="tx1"/>
                </a:solidFill>
              </a:rPr>
              <a:t>เอกสารนี้เป็นส่วนหนึ่งของรายวิชา </a:t>
            </a:r>
            <a:r>
              <a:rPr kumimoji="0" lang="en-US" altLang="th-TH" sz="1800" dirty="0">
                <a:solidFill>
                  <a:schemeClr val="tx1"/>
                </a:solidFill>
                <a:latin typeface="Freesia News"/>
                <a:ea typeface="Freesia News"/>
                <a:cs typeface="Freesia News"/>
              </a:rPr>
              <a:t>Webpage Design and Programming Workshop </a:t>
            </a:r>
            <a:endParaRPr kumimoji="0" lang="en-US" altLang="th-TH" sz="2400" dirty="0">
              <a:solidFill>
                <a:schemeClr val="tx1"/>
              </a:solidFill>
            </a:endParaRPr>
          </a:p>
          <a:p>
            <a:endParaRPr kumimoji="0" lang="th-TH" altLang="th-TH" sz="2400" dirty="0">
              <a:solidFill>
                <a:srgbClr val="3366FF"/>
              </a:solidFill>
            </a:endParaRPr>
          </a:p>
          <a:p>
            <a:endParaRPr kumimoji="0" lang="th-TH" altLang="th-TH" sz="2400" dirty="0">
              <a:solidFill>
                <a:srgbClr val="3366FF"/>
              </a:solidFill>
            </a:endParaRPr>
          </a:p>
          <a:p>
            <a:endParaRPr kumimoji="0" lang="th-TH" altLang="th-TH" sz="2400" dirty="0">
              <a:solidFill>
                <a:srgbClr val="3366FF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324544" y="1293052"/>
            <a:ext cx="9144000" cy="249299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>
              <a:defRPr/>
            </a:pPr>
            <a:r>
              <a:rPr lang="th-TH" sz="4800" dirty="0" smtClean="0">
                <a:ln/>
                <a:solidFill>
                  <a:schemeClr val="accent4">
                    <a:lumMod val="75000"/>
                  </a:schemeClr>
                </a:solidFill>
                <a:cs typeface="+mn-cs"/>
              </a:rPr>
              <a:t>บทที่ </a:t>
            </a:r>
            <a:r>
              <a:rPr lang="en-US" sz="4800" dirty="0" smtClean="0">
                <a:ln/>
                <a:solidFill>
                  <a:schemeClr val="accent4">
                    <a:lumMod val="75000"/>
                  </a:schemeClr>
                </a:solidFill>
                <a:cs typeface="+mn-cs"/>
              </a:rPr>
              <a:t>5</a:t>
            </a:r>
            <a:r>
              <a:rPr lang="th-TH" sz="6000" dirty="0" smtClean="0">
                <a:ln/>
                <a:solidFill>
                  <a:schemeClr val="accent3"/>
                </a:solidFill>
              </a:rPr>
              <a:t> </a:t>
            </a:r>
            <a:r>
              <a:rPr lang="th-TH" sz="4800" dirty="0">
                <a:ln/>
                <a:solidFill>
                  <a:schemeClr val="accent3"/>
                </a:solidFill>
              </a:rPr>
              <a:t>ภาษา </a:t>
            </a:r>
            <a:r>
              <a:rPr lang="en-US" sz="4800" dirty="0">
                <a:ln/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XHTML </a:t>
            </a:r>
          </a:p>
          <a:p>
            <a:pPr algn="r">
              <a:defRPr/>
            </a:pPr>
            <a:r>
              <a:rPr lang="en-US" sz="4800" dirty="0">
                <a:ln/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(Extensible Hyper Text Markup Language) </a:t>
            </a:r>
            <a:endParaRPr lang="th-TH" sz="4800" dirty="0">
              <a:ln/>
              <a:solidFill>
                <a:schemeClr val="accent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>
              <a:defRPr/>
            </a:pPr>
            <a:endParaRPr lang="en-US" sz="4800" dirty="0" smtClean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7884368" y="194146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ผลการค้นหารูปภาพสำหรับ Xhtml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 b="19361"/>
          <a:stretch/>
        </p:blipFill>
        <p:spPr bwMode="auto">
          <a:xfrm>
            <a:off x="4247456" y="3068960"/>
            <a:ext cx="4438972" cy="170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5400" dirty="0" smtClean="0">
                <a:solidFill>
                  <a:srgbClr val="FF0000"/>
                </a:solidFill>
              </a:rPr>
              <a:t>ข้อกำหนดของภาษา </a:t>
            </a:r>
            <a:r>
              <a:rPr lang="en-US" sz="5400" dirty="0" smtClean="0">
                <a:solidFill>
                  <a:srgbClr val="FF0000"/>
                </a:solidFill>
              </a:rPr>
              <a:t>XHTML</a:t>
            </a:r>
          </a:p>
        </p:txBody>
      </p:sp>
      <p:sp>
        <p:nvSpPr>
          <p:cNvPr id="23555" name="ตัวแทนเนื้อหา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smtClean="0"/>
              <a:t>1</a:t>
            </a:r>
            <a:r>
              <a:rPr lang="en-US" smtClean="0"/>
              <a:t>. </a:t>
            </a:r>
            <a:r>
              <a:rPr lang="th-TH" b="1" smtClean="0"/>
              <a:t>การเรียงลำดับแท็กที่ซ้อนกัน</a:t>
            </a:r>
            <a:endParaRPr lang="en-US" smtClean="0"/>
          </a:p>
          <a:p>
            <a:pPr marL="0" indent="0">
              <a:buFont typeface="Wingdings" pitchFamily="2" charset="2"/>
              <a:buNone/>
            </a:pPr>
            <a:r>
              <a:rPr lang="en-US" smtClean="0"/>
              <a:t>	XHTML </a:t>
            </a:r>
            <a:r>
              <a:rPr lang="th-TH" smtClean="0"/>
              <a:t>จะเคร่งครัดในแท็กที่ซ้อนกัน โดยต้องมีการเรียงลำดับแท็กที่ถูกต้อง เช่น</a:t>
            </a:r>
            <a:endParaRPr lang="en-US" smtClean="0"/>
          </a:p>
          <a:p>
            <a:pPr marL="0" indent="0" algn="thaiDist">
              <a:buFont typeface="Wingdings" pitchFamily="2" charset="2"/>
              <a:buNone/>
            </a:pPr>
            <a:endParaRPr lang="th-TH" altLang="th-TH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356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รูปภาพ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00400"/>
            <a:ext cx="83804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8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5400" dirty="0" smtClean="0">
                <a:solidFill>
                  <a:srgbClr val="FF0000"/>
                </a:solidFill>
              </a:rPr>
              <a:t>ข้อกำหนดของภาษา </a:t>
            </a:r>
            <a:r>
              <a:rPr lang="en-US" sz="5400" dirty="0" smtClean="0">
                <a:solidFill>
                  <a:srgbClr val="FF0000"/>
                </a:solidFill>
              </a:rPr>
              <a:t>XHTML</a:t>
            </a:r>
          </a:p>
        </p:txBody>
      </p:sp>
      <p:sp>
        <p:nvSpPr>
          <p:cNvPr id="24579" name="ตัวแทนเนื้อหา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b="1" dirty="0" smtClean="0"/>
              <a:t>2. </a:t>
            </a:r>
            <a:r>
              <a:rPr lang="th-TH" sz="2800" b="1" dirty="0" err="1" smtClean="0"/>
              <a:t>แท็ก</a:t>
            </a:r>
            <a:r>
              <a:rPr lang="th-TH" sz="2800" b="1" dirty="0" smtClean="0"/>
              <a:t>และแอ</a:t>
            </a:r>
            <a:r>
              <a:rPr lang="th-TH" sz="2800" b="1" dirty="0" err="1" smtClean="0"/>
              <a:t>ตทริบิวต์</a:t>
            </a:r>
            <a:r>
              <a:rPr lang="th-TH" sz="2800" b="1" dirty="0" smtClean="0"/>
              <a:t>ทุกตัวเขียนด้วย</a:t>
            </a:r>
            <a:r>
              <a:rPr lang="th-TH" sz="2800" b="1" dirty="0" err="1" smtClean="0"/>
              <a:t>ตัวพิมพ์</a:t>
            </a:r>
            <a:r>
              <a:rPr lang="th-TH" sz="2800" b="1" dirty="0" smtClean="0"/>
              <a:t>เล็กเสมอ</a:t>
            </a:r>
            <a:r>
              <a:rPr lang="th-TH" sz="2800" dirty="0" smtClean="0"/>
              <a:t> </a:t>
            </a:r>
            <a:endParaRPr lang="en-US" sz="28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 	</a:t>
            </a:r>
            <a:r>
              <a:rPr lang="th-TH" sz="2800" dirty="0" smtClean="0"/>
              <a:t>ภาษา </a:t>
            </a:r>
            <a:r>
              <a:rPr lang="en-US" sz="2800" dirty="0" smtClean="0"/>
              <a:t>XHTML </a:t>
            </a:r>
            <a:r>
              <a:rPr lang="th-TH" sz="2800" dirty="0" smtClean="0"/>
              <a:t>มีโครงสร้างจากภาษา </a:t>
            </a:r>
            <a:r>
              <a:rPr lang="en-US" sz="2800" dirty="0" smtClean="0"/>
              <a:t>XML </a:t>
            </a:r>
            <a:r>
              <a:rPr lang="th-TH" sz="2800" dirty="0" smtClean="0"/>
              <a:t>ซึ่งมองว่า</a:t>
            </a:r>
            <a:r>
              <a:rPr lang="th-TH" sz="2800" dirty="0" err="1" smtClean="0"/>
              <a:t>ตัวพิมพ์</a:t>
            </a:r>
            <a:r>
              <a:rPr lang="th-TH" sz="2800" dirty="0" smtClean="0"/>
              <a:t>ใหญ่และ</a:t>
            </a:r>
            <a:r>
              <a:rPr lang="th-TH" sz="2800" dirty="0" err="1" smtClean="0"/>
              <a:t>ตัวพิมพ์</a:t>
            </a:r>
            <a:r>
              <a:rPr lang="th-TH" sz="2800" dirty="0" smtClean="0"/>
              <a:t>เล็กแตกต่างกัน ดังนั้นเพื่อลดความผิดพลาดของการใช้งานควรกำหนด</a:t>
            </a:r>
            <a:r>
              <a:rPr lang="th-TH" sz="2800" dirty="0" err="1" smtClean="0"/>
              <a:t>แท็ก</a:t>
            </a:r>
            <a:r>
              <a:rPr lang="th-TH" sz="2800" dirty="0" smtClean="0"/>
              <a:t>และแอ</a:t>
            </a:r>
            <a:r>
              <a:rPr lang="th-TH" sz="2800" dirty="0" err="1" smtClean="0"/>
              <a:t>ตทริบิวต์</a:t>
            </a:r>
            <a:r>
              <a:rPr lang="th-TH" sz="2800" dirty="0" smtClean="0"/>
              <a:t>ทุกตัวเป็น</a:t>
            </a:r>
            <a:r>
              <a:rPr lang="th-TH" sz="2800" dirty="0" err="1" smtClean="0"/>
              <a:t>ตัวพิมพ์</a:t>
            </a:r>
            <a:r>
              <a:rPr lang="th-TH" sz="2800" dirty="0" smtClean="0"/>
              <a:t>เล็ก</a:t>
            </a:r>
          </a:p>
          <a:p>
            <a:pPr marL="0" indent="0">
              <a:buFont typeface="Wingdings" pitchFamily="2" charset="2"/>
              <a:buNone/>
            </a:pPr>
            <a:endParaRPr lang="th-TH" sz="28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800" b="1" dirty="0" smtClean="0"/>
              <a:t>3</a:t>
            </a:r>
            <a:r>
              <a:rPr lang="en-US" sz="2800" dirty="0" smtClean="0"/>
              <a:t>. </a:t>
            </a:r>
            <a:r>
              <a:rPr lang="th-TH" sz="2800" b="1" dirty="0" smtClean="0"/>
              <a:t>ทุก</a:t>
            </a:r>
            <a:r>
              <a:rPr lang="th-TH" sz="2800" b="1" dirty="0" err="1" smtClean="0"/>
              <a:t>แท็ก</a:t>
            </a:r>
            <a:r>
              <a:rPr lang="th-TH" sz="2800" b="1" dirty="0" smtClean="0"/>
              <a:t>เปิดต้อง</a:t>
            </a:r>
            <a:r>
              <a:rPr lang="th-TH" sz="2800" b="1" dirty="0" err="1" smtClean="0"/>
              <a:t>มีแท็กปิด</a:t>
            </a:r>
            <a:endParaRPr lang="en-US" sz="28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th-TH" sz="2800" dirty="0" smtClean="0"/>
              <a:t>ภาษา </a:t>
            </a:r>
            <a:r>
              <a:rPr lang="en-US" sz="2800" dirty="0" smtClean="0"/>
              <a:t>XHTML </a:t>
            </a:r>
            <a:r>
              <a:rPr lang="th-TH" sz="2800" dirty="0" smtClean="0"/>
              <a:t>กำหนดให้</a:t>
            </a:r>
            <a:r>
              <a:rPr lang="th-TH" sz="2800" dirty="0" err="1" smtClean="0"/>
              <a:t>แท็ก</a:t>
            </a:r>
            <a:r>
              <a:rPr lang="th-TH" sz="2800" dirty="0" smtClean="0"/>
              <a:t>เปิด</a:t>
            </a:r>
            <a:r>
              <a:rPr lang="th-TH" sz="2800" dirty="0" err="1" smtClean="0"/>
              <a:t>และแท็กปิด</a:t>
            </a:r>
            <a:r>
              <a:rPr lang="th-TH" sz="2800" dirty="0" smtClean="0"/>
              <a:t> เช่น </a:t>
            </a:r>
            <a:r>
              <a:rPr lang="en-US" sz="2800" dirty="0" smtClean="0"/>
              <a:t>&lt;p&gt;</a:t>
            </a:r>
            <a:r>
              <a:rPr lang="th-TH" sz="2800" dirty="0" smtClean="0"/>
              <a:t> นี้คือการกำหนดพารากราฟ </a:t>
            </a:r>
            <a:r>
              <a:rPr lang="en-US" sz="2800" dirty="0" smtClean="0"/>
              <a:t>&lt;/p&gt;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 algn="thaiDist">
              <a:buFont typeface="Wingdings" pitchFamily="2" charset="2"/>
              <a:buNone/>
            </a:pPr>
            <a:endParaRPr lang="th-TH" altLang="th-TH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458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7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dirty="0">
                <a:solidFill>
                  <a:srgbClr val="FF0000"/>
                </a:solidFill>
              </a:rPr>
              <a:t>ข้อกำหนดของภาษา </a:t>
            </a:r>
            <a:r>
              <a:rPr lang="en-US" dirty="0">
                <a:solidFill>
                  <a:srgbClr val="FF0000"/>
                </a:solidFill>
              </a:rPr>
              <a:t>XHTML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ตัวแทนเนื้อหา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smtClean="0"/>
              <a:t>4.</a:t>
            </a:r>
            <a:r>
              <a:rPr lang="en-US" smtClean="0"/>
              <a:t> </a:t>
            </a:r>
            <a:r>
              <a:rPr lang="th-TH" b="1" smtClean="0"/>
              <a:t>ต้องกำหนดค่าแอตทริบิวต์ในเครื่องหมาย</a:t>
            </a:r>
            <a:r>
              <a:rPr lang="en-US" b="1" smtClean="0"/>
              <a:t> “…” </a:t>
            </a:r>
            <a:r>
              <a:rPr lang="th-TH" b="1" smtClean="0"/>
              <a:t>เสมอ</a:t>
            </a:r>
            <a:endParaRPr lang="en-US" smtClean="0"/>
          </a:p>
          <a:p>
            <a:pPr marL="0" indent="0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th-TH" smtClean="0"/>
              <a:t>ค่าที่กำหนดแอตทริบิวต์ทั้งหมดต้องอยู่ภายในเครื่องหมาย </a:t>
            </a:r>
            <a:r>
              <a:rPr lang="en-US" smtClean="0"/>
              <a:t>“…” </a:t>
            </a:r>
            <a:r>
              <a:rPr lang="th-TH" smtClean="0"/>
              <a:t>ซึ่งแตกต่างจากภาษา </a:t>
            </a:r>
            <a:r>
              <a:rPr lang="en-US" smtClean="0"/>
              <a:t>HTML </a:t>
            </a:r>
            <a:r>
              <a:rPr lang="th-TH" smtClean="0"/>
              <a:t>แบบเดิมที่ใส่เฉพาะค่าตัวเลขเท่านั้น</a:t>
            </a:r>
            <a:endParaRPr lang="en-US" smtClean="0"/>
          </a:p>
          <a:p>
            <a:pPr marL="0" indent="0">
              <a:buFont typeface="Wingdings" pitchFamily="2" charset="2"/>
              <a:buNone/>
            </a:pPr>
            <a:r>
              <a:rPr lang="en-US" smtClean="0"/>
              <a:t> </a:t>
            </a:r>
          </a:p>
          <a:p>
            <a:pPr marL="0" indent="0" algn="thaiDist">
              <a:buFont typeface="Wingdings" pitchFamily="2" charset="2"/>
              <a:buNone/>
            </a:pPr>
            <a:endParaRPr lang="th-TH" altLang="th-TH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53336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560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รูปภาพ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74898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0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sz="5400" dirty="0">
                <a:solidFill>
                  <a:srgbClr val="FF0000"/>
                </a:solidFill>
              </a:rPr>
              <a:t>ข้อกำหนดของภาษา </a:t>
            </a:r>
            <a:r>
              <a:rPr lang="en-US" sz="5400" dirty="0">
                <a:solidFill>
                  <a:srgbClr val="FF0000"/>
                </a:solidFill>
              </a:rPr>
              <a:t>XHTML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ตัวแทนเนื้อหา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smtClean="0"/>
              <a:t>5. </a:t>
            </a:r>
            <a:r>
              <a:rPr lang="th-TH" b="1" smtClean="0"/>
              <a:t>ห้ามย่อแอตทริบิวต์</a:t>
            </a:r>
            <a:endParaRPr lang="en-US" smtClean="0"/>
          </a:p>
          <a:p>
            <a:pPr marL="0" indent="0">
              <a:buFont typeface="Wingdings" pitchFamily="2" charset="2"/>
              <a:buNone/>
            </a:pPr>
            <a:r>
              <a:rPr lang="en-US" smtClean="0"/>
              <a:t> 	</a:t>
            </a:r>
            <a:r>
              <a:rPr lang="th-TH" smtClean="0"/>
              <a:t>ภาษา </a:t>
            </a:r>
            <a:r>
              <a:rPr lang="en-US" smtClean="0"/>
              <a:t>XHTML </a:t>
            </a:r>
            <a:r>
              <a:rPr lang="th-TH" smtClean="0"/>
              <a:t>จะเหมือนกับภาษา </a:t>
            </a:r>
            <a:r>
              <a:rPr lang="en-US" smtClean="0"/>
              <a:t>XML </a:t>
            </a:r>
            <a:r>
              <a:rPr lang="th-TH" smtClean="0"/>
              <a:t>จะไม่รองรับการย่อแอตทริบิวต์ โดยเฉพาะแอตทริบิวต์ที่ชื่อเหมือนกัน ซึ่งการเขียนภาษา </a:t>
            </a:r>
            <a:r>
              <a:rPr lang="en-US" smtClean="0"/>
              <a:t>XHTML </a:t>
            </a:r>
            <a:r>
              <a:rPr lang="th-TH" smtClean="0"/>
              <a:t>บังคับให้เขียนชื่อแอตทริบิวต์ทั้งหมด</a:t>
            </a:r>
            <a:endParaRPr lang="en-US" smtClean="0"/>
          </a:p>
          <a:p>
            <a:pPr marL="0" indent="0" algn="thaiDist">
              <a:buFont typeface="Wingdings" pitchFamily="2" charset="2"/>
              <a:buNone/>
            </a:pPr>
            <a:endParaRPr lang="th-TH" altLang="th-TH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663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รูปภาพ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/>
          <a:stretch>
            <a:fillRect/>
          </a:stretch>
        </p:blipFill>
        <p:spPr bwMode="auto">
          <a:xfrm>
            <a:off x="990600" y="3505200"/>
            <a:ext cx="726122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3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sz="5400" dirty="0">
                <a:solidFill>
                  <a:srgbClr val="FF0000"/>
                </a:solidFill>
              </a:rPr>
              <a:t>ข้อกำหนดของภาษา </a:t>
            </a:r>
            <a:r>
              <a:rPr lang="en-US" sz="5400" dirty="0">
                <a:solidFill>
                  <a:srgbClr val="FF0000"/>
                </a:solidFill>
              </a:rPr>
              <a:t>XHTML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ตัวแทนเนื้อหา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6. </a:t>
            </a:r>
            <a:r>
              <a:rPr lang="th-TH" b="1" dirty="0" err="1" smtClean="0"/>
              <a:t>แท็ก</a:t>
            </a:r>
            <a:r>
              <a:rPr lang="th-TH" b="1" dirty="0" smtClean="0"/>
              <a:t>ที่มีแอ</a:t>
            </a:r>
            <a:r>
              <a:rPr lang="th-TH" b="1" dirty="0" err="1" smtClean="0"/>
              <a:t>ตทริบิวต์</a:t>
            </a:r>
            <a:r>
              <a:rPr lang="en-US" b="1" dirty="0" smtClean="0"/>
              <a:t> name </a:t>
            </a:r>
            <a:r>
              <a:rPr lang="th-TH" b="1" dirty="0" smtClean="0"/>
              <a:t>ให้เปลี่ยนมาใช้แอ</a:t>
            </a:r>
            <a:r>
              <a:rPr lang="th-TH" b="1" dirty="0" err="1" smtClean="0"/>
              <a:t>ตทริบิวต์</a:t>
            </a:r>
            <a:r>
              <a:rPr lang="th-TH" b="1" dirty="0" smtClean="0"/>
              <a:t> </a:t>
            </a:r>
            <a:r>
              <a:rPr lang="en-US" b="1" dirty="0" smtClean="0"/>
              <a:t>id </a:t>
            </a:r>
            <a:r>
              <a:rPr lang="th-TH" b="1" dirty="0" smtClean="0"/>
              <a:t>แทน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 	</a:t>
            </a:r>
            <a:r>
              <a:rPr lang="th-TH" dirty="0" smtClean="0"/>
              <a:t>ภาษา </a:t>
            </a:r>
            <a:r>
              <a:rPr lang="en-US" dirty="0" smtClean="0"/>
              <a:t>XHTML </a:t>
            </a:r>
            <a:r>
              <a:rPr lang="th-TH" dirty="0" smtClean="0"/>
              <a:t>จะมีการยกเลิก</a:t>
            </a:r>
            <a:r>
              <a:rPr lang="th-TH" dirty="0" err="1" smtClean="0"/>
              <a:t>แท็ก</a:t>
            </a:r>
            <a:r>
              <a:rPr lang="en-US" dirty="0" smtClean="0"/>
              <a:t>name </a:t>
            </a:r>
            <a:r>
              <a:rPr lang="th-TH" dirty="0" smtClean="0"/>
              <a:t>ซึ่งมีการใช้ในภาษา </a:t>
            </a:r>
            <a:r>
              <a:rPr lang="en-US" dirty="0" smtClean="0"/>
              <a:t>HTML </a:t>
            </a:r>
            <a:r>
              <a:rPr lang="th-TH" dirty="0" smtClean="0"/>
              <a:t>และใช้แอ</a:t>
            </a:r>
            <a:r>
              <a:rPr lang="th-TH" dirty="0" err="1" smtClean="0"/>
              <a:t>ตทริบิวต์</a:t>
            </a:r>
            <a:r>
              <a:rPr lang="en-US" dirty="0" smtClean="0"/>
              <a:t>id </a:t>
            </a:r>
            <a:r>
              <a:rPr lang="th-TH" dirty="0" smtClean="0"/>
              <a:t>แทน ดังนี้</a:t>
            </a:r>
            <a:endParaRPr lang="en-US" dirty="0" smtClean="0"/>
          </a:p>
          <a:p>
            <a:pPr marL="0" indent="0" algn="thaiDist">
              <a:buFont typeface="Wingdings" pitchFamily="2" charset="2"/>
              <a:buNone/>
            </a:pPr>
            <a:endParaRPr lang="th-TH" altLang="th-TH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765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รูปภาพ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7669213" cy="12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1306503"/>
            <a:ext cx="81736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Question and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Answer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31" y="2492896"/>
            <a:ext cx="4202497" cy="37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sz="5400" dirty="0" smtClean="0"/>
              <a:t> </a:t>
            </a:r>
            <a:r>
              <a:rPr lang="th-TH" sz="5400" dirty="0">
                <a:solidFill>
                  <a:srgbClr val="FF0000"/>
                </a:solidFill>
              </a:rPr>
              <a:t>ภาษา </a:t>
            </a:r>
            <a:r>
              <a:rPr lang="en-US" sz="5400" dirty="0">
                <a:solidFill>
                  <a:srgbClr val="FF0000"/>
                </a:solidFill>
              </a:rPr>
              <a:t>XHTML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ตัวแทนเนื้อหา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h-TH" altLang="th-TH" sz="2800" dirty="0" smtClean="0"/>
              <a:t>ย่อมาจาก </a:t>
            </a:r>
            <a:r>
              <a:rPr lang="en-US" altLang="th-TH" sz="2800" dirty="0" smtClean="0"/>
              <a:t>Extensible Hyper Text Markup Language </a:t>
            </a:r>
            <a:r>
              <a:rPr lang="th-TH" altLang="th-TH" sz="2800" dirty="0" smtClean="0"/>
              <a:t>เป็นภาษาประเภท </a:t>
            </a:r>
            <a:r>
              <a:rPr lang="en-US" altLang="th-TH" sz="2800" dirty="0" smtClean="0"/>
              <a:t>Markup Language</a:t>
            </a:r>
            <a:r>
              <a:rPr lang="th-TH" altLang="th-TH" sz="2800" dirty="0" smtClean="0"/>
              <a:t> เกิดจาก </a:t>
            </a:r>
            <a:r>
              <a:rPr lang="en-US" altLang="th-TH" sz="2800" dirty="0" smtClean="0"/>
              <a:t>XML </a:t>
            </a:r>
            <a:r>
              <a:rPr lang="th-TH" altLang="th-TH" sz="2800" dirty="0" smtClean="0"/>
              <a:t>และ </a:t>
            </a:r>
            <a:r>
              <a:rPr lang="en-US" altLang="th-TH" sz="2800" dirty="0" smtClean="0"/>
              <a:t>HTML </a:t>
            </a:r>
            <a:r>
              <a:rPr lang="th-TH" altLang="th-TH" sz="2800" dirty="0" smtClean="0"/>
              <a:t>มารวมกัน 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2800" dirty="0" smtClean="0"/>
              <a:t>คำสั่งต่าง ๆ นั้นก็ยังเหมือนกับ </a:t>
            </a:r>
            <a:r>
              <a:rPr lang="en-US" altLang="th-TH" sz="2800" dirty="0" smtClean="0"/>
              <a:t>HTML </a:t>
            </a:r>
            <a:r>
              <a:rPr lang="th-TH" altLang="th-TH" sz="2800" dirty="0" smtClean="0"/>
              <a:t>แต่จะมีความเข้มงวดในเรื่องโครงสร้างภาษามากกว่า </a:t>
            </a:r>
          </a:p>
          <a:p>
            <a:pPr algn="thaiDist">
              <a:buFont typeface="Arial" pitchFamily="34" charset="0"/>
              <a:buChar char="•"/>
            </a:pPr>
            <a:r>
              <a:rPr lang="th-TH" altLang="th-TH" sz="2800" dirty="0" smtClean="0"/>
              <a:t>มีการตัด </a:t>
            </a:r>
            <a:r>
              <a:rPr lang="en-US" altLang="th-TH" sz="2800" dirty="0" smtClean="0"/>
              <a:t>Tag </a:t>
            </a:r>
            <a:r>
              <a:rPr lang="th-TH" altLang="th-TH" sz="2800" dirty="0" smtClean="0"/>
              <a:t>และ </a:t>
            </a:r>
            <a:r>
              <a:rPr lang="en-US" altLang="th-TH" sz="2800" dirty="0" smtClean="0"/>
              <a:t>Attribute </a:t>
            </a:r>
            <a:r>
              <a:rPr lang="th-TH" altLang="th-TH" sz="2800" dirty="0" smtClean="0"/>
              <a:t>ที่ล้าสมัยออกไป 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2800" dirty="0" smtClean="0"/>
              <a:t>จากข้อเสียของ </a:t>
            </a:r>
            <a:r>
              <a:rPr lang="en-US" altLang="th-TH" sz="2800" dirty="0" smtClean="0"/>
              <a:t>HTML </a:t>
            </a:r>
            <a:r>
              <a:rPr lang="th-TH" altLang="th-TH" sz="2800" dirty="0" smtClean="0"/>
              <a:t>ที่เมื่อแสดงผล</a:t>
            </a:r>
            <a:r>
              <a:rPr lang="th-TH" altLang="th-TH" sz="2800" dirty="0" err="1" smtClean="0"/>
              <a:t>ผ่านเบ</a:t>
            </a:r>
            <a:r>
              <a:rPr lang="th-TH" altLang="th-TH" sz="2800" dirty="0" smtClean="0"/>
              <a:t>รา</a:t>
            </a:r>
            <a:r>
              <a:rPr lang="th-TH" altLang="th-TH" sz="2800" dirty="0" err="1" smtClean="0"/>
              <a:t>เซอร์</a:t>
            </a:r>
            <a:r>
              <a:rPr lang="th-TH" altLang="th-TH" sz="2800" dirty="0" smtClean="0"/>
              <a:t>ของค่ายต่างๆ เช่น </a:t>
            </a:r>
            <a:r>
              <a:rPr lang="en-US" altLang="th-TH" sz="2800" dirty="0" smtClean="0"/>
              <a:t>IE, Firefox, Netscape, Opera </a:t>
            </a:r>
            <a:r>
              <a:rPr lang="th-TH" altLang="th-TH" sz="2800" dirty="0" smtClean="0"/>
              <a:t>และอื่นๆ ได้ผลที่แตกต่างกัน เว็บเพ</a:t>
            </a:r>
            <a:r>
              <a:rPr lang="th-TH" altLang="th-TH" sz="2800" dirty="0" err="1" smtClean="0"/>
              <a:t>จที่อ</a:t>
            </a:r>
            <a:r>
              <a:rPr lang="th-TH" altLang="th-TH" sz="2800" dirty="0" smtClean="0"/>
              <a:t>อกแบบมาอย่างดีของเรา อาจดูสวยงามถูกต้องใน </a:t>
            </a:r>
            <a:r>
              <a:rPr lang="en-US" altLang="th-TH" sz="2800" dirty="0" smtClean="0"/>
              <a:t>IE </a:t>
            </a:r>
            <a:r>
              <a:rPr lang="th-TH" altLang="th-TH" sz="2800" dirty="0" smtClean="0"/>
              <a:t>แต่กลับผิดเพี้ยนไปเมื่อดูด้วย </a:t>
            </a:r>
            <a:r>
              <a:rPr lang="en-US" altLang="th-TH" sz="2800" dirty="0" smtClean="0"/>
              <a:t>Firefox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536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5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sz="5400" dirty="0" smtClean="0">
                <a:solidFill>
                  <a:srgbClr val="FF0000"/>
                </a:solidFill>
              </a:rPr>
              <a:t> </a:t>
            </a:r>
            <a:r>
              <a:rPr lang="th-TH" sz="5400" dirty="0">
                <a:solidFill>
                  <a:srgbClr val="FF0000"/>
                </a:solidFill>
              </a:rPr>
              <a:t>ภาษา </a:t>
            </a:r>
            <a:r>
              <a:rPr lang="en-US" sz="5400" dirty="0">
                <a:solidFill>
                  <a:srgbClr val="FF0000"/>
                </a:solidFill>
              </a:rPr>
              <a:t>XHTML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ตัวแทนเนื้อหา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thaiDist">
              <a:buFont typeface="Arial" pitchFamily="34" charset="0"/>
              <a:buChar char="•"/>
            </a:pPr>
            <a:r>
              <a:rPr lang="th-TH" altLang="th-TH" dirty="0" smtClean="0"/>
              <a:t>ดังนั้นไม่ว่าจะแสดงเว็บเพ</a:t>
            </a:r>
            <a:r>
              <a:rPr lang="th-TH" altLang="th-TH" dirty="0" err="1" smtClean="0"/>
              <a:t>จของ</a:t>
            </a:r>
            <a:r>
              <a:rPr lang="th-TH" altLang="th-TH" dirty="0" smtClean="0"/>
              <a:t>เรา</a:t>
            </a:r>
            <a:r>
              <a:rPr lang="th-TH" altLang="th-TH" dirty="0" err="1" smtClean="0"/>
              <a:t>ในเบ</a:t>
            </a:r>
            <a:r>
              <a:rPr lang="th-TH" altLang="th-TH" dirty="0" smtClean="0"/>
              <a:t>รา</a:t>
            </a:r>
            <a:r>
              <a:rPr lang="th-TH" altLang="th-TH" dirty="0" err="1" smtClean="0"/>
              <a:t>เซอร์</a:t>
            </a:r>
            <a:r>
              <a:rPr lang="th-TH" altLang="th-TH" dirty="0" smtClean="0"/>
              <a:t>ค่ายใด ก็สามารถแสดงผลได้เหมือนกันอย่างถูกต้อง และการใช้งานอินเตอร์เน็ตจะ</a:t>
            </a:r>
            <a:r>
              <a:rPr lang="th-TH" altLang="th-TH" dirty="0" smtClean="0"/>
              <a:t>ไม่จำกัด</a:t>
            </a:r>
            <a:r>
              <a:rPr lang="th-TH" altLang="th-TH" dirty="0" smtClean="0"/>
              <a:t>อยู่แค่บนเครื่องคอมพิวเตอร์ แต่สามารถขยายการใช้งานออกไปได้กว้างขึ้น ไม่ว่าจะเป็นโทรศัพท์มือถือหรืออุปกรณ์ต่าง ๆ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639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sz="5400" dirty="0" smtClean="0">
                <a:solidFill>
                  <a:srgbClr val="FF0000"/>
                </a:solidFill>
              </a:rPr>
              <a:t> ข้อดีของภาษา </a:t>
            </a:r>
            <a:r>
              <a:rPr lang="en-US" sz="5400" dirty="0">
                <a:solidFill>
                  <a:srgbClr val="FF0000"/>
                </a:solidFill>
              </a:rPr>
              <a:t>XHTML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595933"/>
            <a:ext cx="8229600" cy="4641379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thaiDist">
              <a:buFont typeface="Wingdings" pitchFamily="2" charset="2"/>
              <a:buNone/>
            </a:pPr>
            <a:r>
              <a:rPr lang="en-US" dirty="0" smtClean="0"/>
              <a:t>	1. </a:t>
            </a:r>
            <a:r>
              <a:rPr lang="th-TH" dirty="0" smtClean="0"/>
              <a:t>การเริ่มต้นใช้งานไม่ยุ่งยาก เนื่องจากคำสั่งใน </a:t>
            </a:r>
            <a:r>
              <a:rPr lang="en-US" dirty="0" smtClean="0"/>
              <a:t>XHTML </a:t>
            </a:r>
            <a:r>
              <a:rPr lang="th-TH" dirty="0" smtClean="0"/>
              <a:t>พัฒนามาจากภาษา </a:t>
            </a:r>
            <a:r>
              <a:rPr lang="en-US" dirty="0" smtClean="0"/>
              <a:t>HTML 4.0</a:t>
            </a:r>
            <a:r>
              <a:rPr lang="th-TH" dirty="0" smtClean="0"/>
              <a:t> ซึ่งนักเขียนเว็บคุ้นเคยกันดีอยู่แล้ว เพียงแต่เขียนรูปแบบเหมือน </a:t>
            </a:r>
            <a:r>
              <a:rPr lang="en-US" dirty="0" smtClean="0"/>
              <a:t>XML </a:t>
            </a:r>
            <a:r>
              <a:rPr lang="th-TH" dirty="0" smtClean="0"/>
              <a:t>นอกจากนี้เว็บ</a:t>
            </a:r>
            <a:r>
              <a:rPr lang="th-TH" dirty="0" err="1" smtClean="0"/>
              <a:t>เพจ</a:t>
            </a:r>
            <a:r>
              <a:rPr lang="th-TH" dirty="0" smtClean="0"/>
              <a:t>ที่สร้างขึ้นสามารถใช้กับบราวเซอร์ที่มีทันที</a:t>
            </a:r>
            <a:endParaRPr lang="en-US" dirty="0" smtClean="0"/>
          </a:p>
          <a:p>
            <a:pPr marL="0" indent="0" algn="thaiDist">
              <a:buFont typeface="Wingdings" pitchFamily="2" charset="2"/>
              <a:buNone/>
            </a:pPr>
            <a:r>
              <a:rPr lang="en-US" dirty="0" smtClean="0"/>
              <a:t> </a:t>
            </a:r>
          </a:p>
          <a:p>
            <a:pPr marL="0" indent="0" algn="thaiDist">
              <a:buFont typeface="Wingdings" pitchFamily="2" charset="2"/>
              <a:buNone/>
            </a:pPr>
            <a:r>
              <a:rPr lang="en-US" dirty="0" smtClean="0"/>
              <a:t>	2. </a:t>
            </a:r>
            <a:r>
              <a:rPr lang="th-TH" dirty="0" smtClean="0"/>
              <a:t>การใช้คำสั่งและโมดูลร่วมกันได้ ในภาษา </a:t>
            </a:r>
            <a:r>
              <a:rPr lang="en-US" dirty="0" smtClean="0"/>
              <a:t>XHML </a:t>
            </a:r>
            <a:r>
              <a:rPr lang="th-TH" dirty="0" smtClean="0"/>
              <a:t>จะให้เราสามารถพัฒนา </a:t>
            </a:r>
            <a:r>
              <a:rPr lang="en-US" dirty="0" smtClean="0"/>
              <a:t>Element Attribute </a:t>
            </a:r>
            <a:r>
              <a:rPr lang="th-TH" dirty="0" smtClean="0"/>
              <a:t>และโมดูลการทำงานของเราเอง และสามารถส่งต่อให้ผู้อื่นสามารถนำไปใช้ ทำให้นักสร้างเว็บคนอื่นสามารถนำคำสั่งหรือโมดูลเราไปใช้ได้ทันที โดยไม่ต้องเสียเวลาคิดใหม่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 </a:t>
            </a:r>
          </a:p>
          <a:p>
            <a:pPr marL="0" indent="0">
              <a:buFont typeface="Wingdings" pitchFamily="2" charset="2"/>
              <a:buNone/>
            </a:pPr>
            <a:r>
              <a:rPr lang="th-TH" dirty="0" smtClean="0"/>
              <a:t> </a:t>
            </a:r>
            <a:endParaRPr lang="en-US" dirty="0" smtClean="0"/>
          </a:p>
          <a:p>
            <a:pPr marL="0" indent="0" algn="thaiDist">
              <a:buFont typeface="Wingdings" pitchFamily="2" charset="2"/>
              <a:buNone/>
            </a:pPr>
            <a:endParaRPr lang="th-TH" altLang="th-TH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74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3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sz="5400" dirty="0" smtClean="0">
                <a:solidFill>
                  <a:srgbClr val="FF0000"/>
                </a:solidFill>
              </a:rPr>
              <a:t> ข้อดีของภาษา </a:t>
            </a:r>
            <a:r>
              <a:rPr lang="en-US" sz="5400" dirty="0">
                <a:solidFill>
                  <a:srgbClr val="FF0000"/>
                </a:solidFill>
              </a:rPr>
              <a:t>XHTML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ตัวแทนเนื้อหา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 algn="thaiDist">
              <a:buFont typeface="Wingdings" pitchFamily="2" charset="2"/>
              <a:buNone/>
            </a:pPr>
            <a:r>
              <a:rPr lang="en-US" dirty="0" smtClean="0"/>
              <a:t>	3. </a:t>
            </a:r>
            <a:r>
              <a:rPr lang="th-TH" dirty="0" smtClean="0"/>
              <a:t>การพัฒนาบราวเซอร์ทำได้ง่ายและสะดวก เนื่องจากการเขียนเว็บด้วย </a:t>
            </a:r>
            <a:r>
              <a:rPr lang="en-US" dirty="0" smtClean="0"/>
              <a:t>XHTML </a:t>
            </a:r>
            <a:r>
              <a:rPr lang="th-TH" dirty="0" smtClean="0"/>
              <a:t>จะมีรูปแบบแน่นอนตายตัว ดังนั้นการออกแบบและพัฒนาบราวเซอร์จะไม่ต้องเขียนโปรแกรมรองรับรูปแบบเพี้ยนมากนัก</a:t>
            </a:r>
            <a:endParaRPr lang="en-US" dirty="0" smtClean="0"/>
          </a:p>
          <a:p>
            <a:pPr marL="0" indent="0" algn="thaiDist">
              <a:buFont typeface="Wingdings" pitchFamily="2" charset="2"/>
              <a:buNone/>
            </a:pPr>
            <a:r>
              <a:rPr lang="en-US" dirty="0" smtClean="0"/>
              <a:t> </a:t>
            </a:r>
          </a:p>
          <a:p>
            <a:pPr marL="0" indent="0" algn="thaiDist">
              <a:buFont typeface="Wingdings" pitchFamily="2" charset="2"/>
              <a:buNone/>
            </a:pPr>
            <a:r>
              <a:rPr lang="en-US" dirty="0" smtClean="0"/>
              <a:t>	4. </a:t>
            </a:r>
            <a:r>
              <a:rPr lang="th-TH" dirty="0" smtClean="0"/>
              <a:t>การทำงานเข้ากับทุกระบบ เพราะ </a:t>
            </a:r>
            <a:r>
              <a:rPr lang="en-US" dirty="0" smtClean="0"/>
              <a:t>XHTML </a:t>
            </a:r>
            <a:r>
              <a:rPr lang="th-TH" dirty="0" smtClean="0"/>
              <a:t>เป็นภาษาที่ไม่ซับซ้อนและมีความแน่นอน จึงไม่จำเป็นต้องใช้บราวเซอร์และโปรเซสเซอร์ในการประมวลผลที่สูงมากนัก ซึ่งส่งผลทำให้อุปกรณ์ต่าง ๆ พัฒนาระบบให้สามารถเปิดใช้เว็บได้มากยิ่งขึ้น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 </a:t>
            </a:r>
            <a:endParaRPr lang="en-US" dirty="0" smtClean="0"/>
          </a:p>
          <a:p>
            <a:pPr marL="0" indent="0" algn="thaiDist">
              <a:buFont typeface="Wingdings" pitchFamily="2" charset="2"/>
              <a:buNone/>
            </a:pPr>
            <a:endParaRPr lang="th-TH" altLang="th-T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445250"/>
            <a:ext cx="28956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84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</a:rPr>
              <a:t>ความแตกต่างระหว่าง </a:t>
            </a:r>
            <a:r>
              <a:rPr lang="en-US" sz="4800" dirty="0" smtClean="0">
                <a:solidFill>
                  <a:srgbClr val="FF0000"/>
                </a:solidFill>
              </a:rPr>
              <a:t>XHTML </a:t>
            </a:r>
            <a:r>
              <a:rPr lang="th-TH" sz="4800" dirty="0" smtClean="0">
                <a:solidFill>
                  <a:srgbClr val="FF0000"/>
                </a:solidFill>
              </a:rPr>
              <a:t>กับ </a:t>
            </a:r>
            <a:r>
              <a:rPr lang="en-US" sz="4800" dirty="0" smtClean="0">
                <a:solidFill>
                  <a:srgbClr val="FF0000"/>
                </a:solidFill>
              </a:rPr>
              <a:t>HTML </a:t>
            </a:r>
          </a:p>
        </p:txBody>
      </p:sp>
      <p:sp>
        <p:nvSpPr>
          <p:cNvPr id="19459" name="ตัวแทนเนื้อหา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thaiDist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2800" dirty="0" smtClean="0"/>
              <a:t>1. </a:t>
            </a:r>
            <a:r>
              <a:rPr lang="th-TH" sz="2800" dirty="0" smtClean="0"/>
              <a:t>ความแตกต่างกันในเรื่องความถูกต้องของ </a:t>
            </a:r>
            <a:r>
              <a:rPr lang="en-US" sz="2800" dirty="0" smtClean="0"/>
              <a:t>syntax </a:t>
            </a:r>
            <a:r>
              <a:rPr lang="th-TH" sz="2800" dirty="0" smtClean="0"/>
              <a:t>สำหรับ </a:t>
            </a:r>
            <a:r>
              <a:rPr lang="en-US" sz="2800" dirty="0" smtClean="0"/>
              <a:t>HTML </a:t>
            </a:r>
            <a:r>
              <a:rPr lang="th-TH" sz="2800" dirty="0" smtClean="0"/>
              <a:t>แม้ว่าเขียน </a:t>
            </a:r>
            <a:r>
              <a:rPr lang="en-US" sz="2800" dirty="0" smtClean="0"/>
              <a:t>code </a:t>
            </a:r>
            <a:r>
              <a:rPr lang="th-TH" sz="2800" dirty="0" smtClean="0"/>
              <a:t>ผิดพลาดไปบ้าง เช่น ลืม </a:t>
            </a:r>
            <a:r>
              <a:rPr lang="en-US" sz="2800" dirty="0" smtClean="0"/>
              <a:t>tag </a:t>
            </a:r>
            <a:r>
              <a:rPr lang="th-TH" sz="2800" dirty="0" smtClean="0"/>
              <a:t>ปิด </a:t>
            </a:r>
            <a:r>
              <a:rPr lang="th-TH" sz="2800" dirty="0" err="1" smtClean="0"/>
              <a:t>เว็บเบ</a:t>
            </a:r>
            <a:r>
              <a:rPr lang="th-TH" sz="2800" dirty="0" smtClean="0"/>
              <a:t>รา</a:t>
            </a:r>
            <a:r>
              <a:rPr lang="th-TH" sz="2800" dirty="0" err="1" smtClean="0"/>
              <a:t>เซอร์</a:t>
            </a:r>
            <a:r>
              <a:rPr lang="th-TH" sz="2800" dirty="0" smtClean="0"/>
              <a:t>ก็ยังสามารถตีความและแสดงผลได้อย่างถูกต้องเป็นส่วนมาก แต่ถ้าเป็นภาษา </a:t>
            </a:r>
            <a:r>
              <a:rPr lang="en-US" sz="2800" dirty="0" smtClean="0"/>
              <a:t>XHTML </a:t>
            </a:r>
            <a:r>
              <a:rPr lang="th-TH" sz="2800" dirty="0" smtClean="0"/>
              <a:t>ทุก </a:t>
            </a:r>
            <a:r>
              <a:rPr lang="en-US" sz="2800" dirty="0" smtClean="0"/>
              <a:t>XHTML element </a:t>
            </a:r>
            <a:r>
              <a:rPr lang="th-TH" sz="2800" dirty="0" smtClean="0"/>
              <a:t>ที่ซ้อนกันต้องเรียงลำดับให้ถูก แต่</a:t>
            </a:r>
            <a:r>
              <a:rPr lang="th-TH" dirty="0" smtClean="0"/>
              <a:t>ละ </a:t>
            </a:r>
            <a:r>
              <a:rPr lang="en-US" dirty="0" smtClean="0"/>
              <a:t>element </a:t>
            </a:r>
            <a:r>
              <a:rPr lang="th-TH" dirty="0" smtClean="0"/>
              <a:t>ต้องไม่เปิด ปิด ข้ามกัน</a:t>
            </a:r>
            <a:endParaRPr lang="en-US" dirty="0" smtClean="0"/>
          </a:p>
          <a:p>
            <a:pPr marL="0" indent="0" algn="thaiDist">
              <a:buFont typeface="Wingdings" pitchFamily="2" charset="2"/>
              <a:buNone/>
            </a:pPr>
            <a:endParaRPr lang="th-TH" altLang="th-TH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1946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52238" r="29723" b="21642"/>
          <a:stretch>
            <a:fillRect/>
          </a:stretch>
        </p:blipFill>
        <p:spPr bwMode="auto">
          <a:xfrm>
            <a:off x="1187624" y="3933056"/>
            <a:ext cx="6693274" cy="1964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</a:rPr>
              <a:t>ความแตกต่างระหว่าง </a:t>
            </a:r>
            <a:r>
              <a:rPr lang="en-US" sz="4800" dirty="0" smtClean="0">
                <a:solidFill>
                  <a:srgbClr val="FF0000"/>
                </a:solidFill>
              </a:rPr>
              <a:t>XHTML </a:t>
            </a:r>
            <a:r>
              <a:rPr lang="th-TH" sz="4800" dirty="0" smtClean="0">
                <a:solidFill>
                  <a:srgbClr val="FF0000"/>
                </a:solidFill>
              </a:rPr>
              <a:t>กับ </a:t>
            </a:r>
            <a:r>
              <a:rPr lang="en-US" sz="4800" dirty="0" smtClean="0">
                <a:solidFill>
                  <a:srgbClr val="FF0000"/>
                </a:solidFill>
              </a:rPr>
              <a:t>HTML </a:t>
            </a:r>
          </a:p>
        </p:txBody>
      </p:sp>
      <p:sp>
        <p:nvSpPr>
          <p:cNvPr id="20483" name="ตัวแทนเนื้อหา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thaiDist">
              <a:buFont typeface="Wingdings" pitchFamily="2" charset="2"/>
              <a:buNone/>
            </a:pPr>
            <a:r>
              <a:rPr lang="en-US" sz="2800" dirty="0" smtClean="0"/>
              <a:t>	2 </a:t>
            </a:r>
            <a:r>
              <a:rPr lang="th-TH" sz="2800" dirty="0" smtClean="0"/>
              <a:t>ทุก </a:t>
            </a:r>
            <a:r>
              <a:rPr lang="en-US" sz="2800" dirty="0" smtClean="0"/>
              <a:t>XHTML element </a:t>
            </a:r>
            <a:r>
              <a:rPr lang="th-TH" sz="2800" dirty="0" smtClean="0"/>
              <a:t>ต้องทำการปิดให้เรียบร้อย ไม่เว้นแม้แต่ </a:t>
            </a:r>
            <a:r>
              <a:rPr lang="en-US" sz="2800" dirty="0" smtClean="0"/>
              <a:t>element </a:t>
            </a:r>
            <a:r>
              <a:rPr lang="th-TH" sz="2800" dirty="0" smtClean="0"/>
              <a:t>ที่ไม่มี </a:t>
            </a:r>
            <a:r>
              <a:rPr lang="en-US" sz="2800" dirty="0" smtClean="0"/>
              <a:t>tag </a:t>
            </a:r>
            <a:r>
              <a:rPr lang="th-TH" sz="2800" dirty="0" smtClean="0"/>
              <a:t>ปิด เช่น </a:t>
            </a:r>
            <a:r>
              <a:rPr lang="en-US" sz="2800" dirty="0" smtClean="0"/>
              <a:t>&lt;</a:t>
            </a:r>
            <a:r>
              <a:rPr lang="en-US" sz="2800" dirty="0" err="1" smtClean="0"/>
              <a:t>br</a:t>
            </a:r>
            <a:r>
              <a:rPr lang="en-US" sz="2800" dirty="0" smtClean="0"/>
              <a:t>&gt; </a:t>
            </a:r>
            <a:r>
              <a:rPr lang="th-TH" sz="2800" dirty="0" smtClean="0"/>
              <a:t>จะต้องทำการปิด โดยใช้เครื่องหมาย </a:t>
            </a:r>
            <a:r>
              <a:rPr lang="en-US" sz="2800" dirty="0" smtClean="0"/>
              <a:t>' / ' </a:t>
            </a:r>
            <a:r>
              <a:rPr lang="th-TH" sz="2800" dirty="0" smtClean="0"/>
              <a:t>เป็น </a:t>
            </a:r>
            <a:r>
              <a:rPr lang="en-US" sz="2800" dirty="0" smtClean="0"/>
              <a:t>&lt;</a:t>
            </a:r>
            <a:r>
              <a:rPr lang="en-US" sz="2800" dirty="0" err="1" smtClean="0"/>
              <a:t>br</a:t>
            </a:r>
            <a:r>
              <a:rPr lang="en-US" sz="2800" dirty="0" smtClean="0"/>
              <a:t>/&gt; </a:t>
            </a:r>
            <a:r>
              <a:rPr lang="th-TH" sz="2800" dirty="0" smtClean="0"/>
              <a:t>เป็นต้น </a:t>
            </a:r>
            <a:endParaRPr lang="th-TH" altLang="th-TH" sz="28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048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27240" r="15666" b="11458"/>
          <a:stretch>
            <a:fillRect/>
          </a:stretch>
        </p:blipFill>
        <p:spPr bwMode="auto">
          <a:xfrm>
            <a:off x="1907704" y="2780928"/>
            <a:ext cx="5961038" cy="320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5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</a:rPr>
              <a:t>ความแตกต่างระหว่าง </a:t>
            </a:r>
            <a:r>
              <a:rPr lang="en-US" sz="4800" dirty="0" smtClean="0">
                <a:solidFill>
                  <a:srgbClr val="FF0000"/>
                </a:solidFill>
              </a:rPr>
              <a:t>XHTML </a:t>
            </a:r>
            <a:r>
              <a:rPr lang="th-TH" sz="4800" dirty="0" smtClean="0">
                <a:solidFill>
                  <a:srgbClr val="FF0000"/>
                </a:solidFill>
              </a:rPr>
              <a:t>กับ </a:t>
            </a:r>
            <a:r>
              <a:rPr lang="en-US" sz="4800" dirty="0" smtClean="0">
                <a:solidFill>
                  <a:srgbClr val="FF0000"/>
                </a:solidFill>
              </a:rPr>
              <a:t>HTML </a:t>
            </a:r>
          </a:p>
        </p:txBody>
      </p:sp>
      <p:sp>
        <p:nvSpPr>
          <p:cNvPr id="21507" name="ตัวแทนเนื้อหา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	3. </a:t>
            </a:r>
            <a:r>
              <a:rPr lang="th-TH" sz="2800" dirty="0" smtClean="0"/>
              <a:t>ทุก </a:t>
            </a:r>
            <a:r>
              <a:rPr lang="en-US" sz="2800" dirty="0" smtClean="0"/>
              <a:t>XHTML element </a:t>
            </a:r>
            <a:r>
              <a:rPr lang="th-TH" sz="2800" dirty="0" smtClean="0"/>
              <a:t>ต้องเขียน </a:t>
            </a:r>
            <a:r>
              <a:rPr lang="en-US" sz="2800" dirty="0" smtClean="0"/>
              <a:t>tag, attribute </a:t>
            </a:r>
            <a:r>
              <a:rPr lang="th-TH" sz="2800" dirty="0" smtClean="0"/>
              <a:t>และค่าของ </a:t>
            </a:r>
            <a:r>
              <a:rPr lang="en-US" sz="2800" dirty="0" smtClean="0"/>
              <a:t>attribute </a:t>
            </a:r>
            <a:r>
              <a:rPr lang="th-TH" sz="2800" dirty="0" smtClean="0"/>
              <a:t>ด้วย</a:t>
            </a:r>
            <a:r>
              <a:rPr lang="th-TH" sz="2800" dirty="0" err="1" smtClean="0"/>
              <a:t>ตัวพิมพ์</a:t>
            </a:r>
            <a:r>
              <a:rPr lang="th-TH" sz="2800" dirty="0" smtClean="0"/>
              <a:t>เล็ก </a:t>
            </a: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151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34515" r="15814" b="22224"/>
          <a:stretch>
            <a:fillRect/>
          </a:stretch>
        </p:blipFill>
        <p:spPr bwMode="auto">
          <a:xfrm>
            <a:off x="611560" y="2636912"/>
            <a:ext cx="83058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6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</a:rPr>
              <a:t>ความแตกต่างระหว่าง </a:t>
            </a:r>
            <a:r>
              <a:rPr lang="en-US" sz="4800" dirty="0" smtClean="0">
                <a:solidFill>
                  <a:srgbClr val="FF0000"/>
                </a:solidFill>
              </a:rPr>
              <a:t>XHTML </a:t>
            </a:r>
            <a:r>
              <a:rPr lang="th-TH" sz="4800" dirty="0" smtClean="0">
                <a:solidFill>
                  <a:srgbClr val="FF0000"/>
                </a:solidFill>
              </a:rPr>
              <a:t>กับ </a:t>
            </a:r>
            <a:r>
              <a:rPr lang="en-US" sz="4800" dirty="0" smtClean="0">
                <a:solidFill>
                  <a:srgbClr val="FF0000"/>
                </a:solidFill>
              </a:rPr>
              <a:t>HTML </a:t>
            </a:r>
          </a:p>
        </p:txBody>
      </p:sp>
      <p:sp>
        <p:nvSpPr>
          <p:cNvPr id="22531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412776"/>
            <a:ext cx="8077200" cy="4641379"/>
          </a:xfrm>
          <a:noFill/>
        </p:spPr>
        <p:txBody>
          <a:bodyPr/>
          <a:lstStyle/>
          <a:p>
            <a:pPr marL="0" indent="0" algn="thaiDist">
              <a:buFont typeface="Wingdings" pitchFamily="2" charset="2"/>
              <a:buNone/>
            </a:pPr>
            <a:r>
              <a:rPr lang="en-US" dirty="0" smtClean="0"/>
              <a:t>	4. </a:t>
            </a:r>
            <a:r>
              <a:rPr lang="th-TH" dirty="0" smtClean="0"/>
              <a:t>เอกสาร </a:t>
            </a:r>
            <a:r>
              <a:rPr lang="en-US" dirty="0" smtClean="0"/>
              <a:t>XHTML </a:t>
            </a:r>
            <a:r>
              <a:rPr lang="th-TH" dirty="0" smtClean="0"/>
              <a:t>จะมี </a:t>
            </a:r>
            <a:r>
              <a:rPr lang="en-US" dirty="0" smtClean="0"/>
              <a:t>root element </a:t>
            </a:r>
            <a:r>
              <a:rPr lang="th-TH" dirty="0" smtClean="0"/>
              <a:t>เดียว ทุก </a:t>
            </a:r>
            <a:r>
              <a:rPr lang="en-US" dirty="0" smtClean="0"/>
              <a:t>XHTML element </a:t>
            </a:r>
            <a:r>
              <a:rPr lang="th-TH" dirty="0" smtClean="0"/>
              <a:t>จะต้องอยู่ภายใน </a:t>
            </a:r>
            <a:r>
              <a:rPr lang="en-US" dirty="0" smtClean="0"/>
              <a:t>element &lt;html&gt;...&lt;/html&gt;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6477000"/>
            <a:ext cx="3200400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r>
              <a:rPr lang="en-US" sz="1100" b="0" dirty="0">
                <a:solidFill>
                  <a:schemeClr val="bg1"/>
                </a:solidFill>
                <a:latin typeface="Freesia News" pitchFamily="34" charset="-34"/>
                <a:cs typeface="Freesia News" pitchFamily="34" charset="-34"/>
              </a:rPr>
              <a:t>Webpage Design and Programming Workshop</a:t>
            </a:r>
            <a:endParaRPr kumimoji="1" lang="en-US" sz="1100" b="0" dirty="0">
              <a:solidFill>
                <a:schemeClr val="bg1"/>
              </a:solidFill>
              <a:latin typeface="굴림" pitchFamily="50" charset="-127"/>
            </a:endParaRPr>
          </a:p>
        </p:txBody>
      </p:sp>
      <p:pic>
        <p:nvPicPr>
          <p:cNvPr id="225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3" r="82639" b="29266"/>
          <a:stretch>
            <a:fillRect/>
          </a:stretch>
        </p:blipFill>
        <p:spPr bwMode="auto">
          <a:xfrm>
            <a:off x="8001000" y="0"/>
            <a:ext cx="1066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34328" r="16112" b="38542"/>
          <a:stretch>
            <a:fillRect/>
          </a:stretch>
        </p:blipFill>
        <p:spPr bwMode="auto">
          <a:xfrm>
            <a:off x="457200" y="2884785"/>
            <a:ext cx="82677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กำหนดเอง 2">
      <a:majorFont>
        <a:latin typeface="FreesiaUPC"/>
        <a:ea typeface=""/>
        <a:cs typeface="FreesiaUPC"/>
      </a:majorFont>
      <a:minorFont>
        <a:latin typeface="FreesiaUPC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361</Words>
  <Application>Microsoft Office PowerPoint</Application>
  <PresentationFormat>นำเสนอทางหน้าจอ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Office Theme</vt:lpstr>
      <vt:lpstr>งานนำเสนอ PowerPoint</vt:lpstr>
      <vt:lpstr> ภาษา XHTML </vt:lpstr>
      <vt:lpstr> ภาษา XHTML </vt:lpstr>
      <vt:lpstr> ข้อดีของภาษา XHTML </vt:lpstr>
      <vt:lpstr> ข้อดีของภาษา XHTML </vt:lpstr>
      <vt:lpstr>ความแตกต่างระหว่าง XHTML กับ HTML </vt:lpstr>
      <vt:lpstr>ความแตกต่างระหว่าง XHTML กับ HTML </vt:lpstr>
      <vt:lpstr>ความแตกต่างระหว่าง XHTML กับ HTML </vt:lpstr>
      <vt:lpstr>ความแตกต่างระหว่าง XHTML กับ HTML </vt:lpstr>
      <vt:lpstr>ข้อกำหนดของภาษา XHTML</vt:lpstr>
      <vt:lpstr>ข้อกำหนดของภาษา XHTML</vt:lpstr>
      <vt:lpstr>ข้อกำหนดของภาษา XHTML</vt:lpstr>
      <vt:lpstr>ข้อกำหนดของภาษา XHTML</vt:lpstr>
      <vt:lpstr>ข้อกำหนดของภาษา XHTML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ISM</cp:lastModifiedBy>
  <cp:revision>46</cp:revision>
  <dcterms:created xsi:type="dcterms:W3CDTF">2013-05-29T03:47:54Z</dcterms:created>
  <dcterms:modified xsi:type="dcterms:W3CDTF">2016-09-12T05:18:48Z</dcterms:modified>
</cp:coreProperties>
</file>