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297" r:id="rId52"/>
  </p:sldIdLst>
  <p:sldSz cx="9144000" cy="6858000" type="screen4x3"/>
  <p:notesSz cx="6858000" cy="9144000"/>
  <p:custDataLst>
    <p:tags r:id="rId54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27" autoAdjust="0"/>
  </p:normalViewPr>
  <p:slideViewPr>
    <p:cSldViewPr>
      <p:cViewPr>
        <p:scale>
          <a:sx n="70" d="100"/>
          <a:sy n="70" d="100"/>
        </p:scale>
        <p:origin x="-137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EAFBB-E056-4713-9557-65FF71F8BA1C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7DBE8-121A-4157-95EB-F2EFCEA2B4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857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9pPr>
          </a:lstStyle>
          <a:p>
            <a:fld id="{2B624B4F-B503-489C-95D3-DE0537C5383C}" type="slidenum">
              <a:rPr lang="en-US" altLang="ko-KR" sz="1200" smtClean="0">
                <a:solidFill>
                  <a:srgbClr val="000000"/>
                </a:solidFill>
              </a:rPr>
              <a:pPr/>
              <a:t>1</a:t>
            </a:fld>
            <a:endParaRPr lang="en-US" altLang="ko-KR" sz="1200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C61AC4-5A50-4643-932C-3053BB6A86CE}" type="slidenum">
              <a:rPr lang="th-TH" smtClean="0"/>
              <a:pPr>
                <a:defRPr/>
              </a:pPr>
              <a:t>36</a:t>
            </a:fld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813E2C-A7E8-4475-A64A-68DF1B39E666}" type="slidenum">
              <a:rPr lang="th-TH" smtClean="0"/>
              <a:pPr>
                <a:defRPr/>
              </a:pPr>
              <a:t>37</a:t>
            </a:fld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C415EBD-E93F-4FDC-94B9-671EEA0E763F}" type="slidenum">
              <a:rPr lang="th-TH" smtClean="0"/>
              <a:pPr>
                <a:defRPr/>
              </a:pPr>
              <a:t>38</a:t>
            </a:fld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BCD9510-E170-42C4-A10C-284723DAED04}" type="slidenum">
              <a:rPr lang="th-TH" smtClean="0"/>
              <a:pPr>
                <a:defRPr/>
              </a:pPr>
              <a:t>39</a:t>
            </a:fld>
            <a:endParaRPr 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44C246-6B2F-43C6-AA12-B682A600665B}" type="slidenum">
              <a:rPr lang="th-TH" smtClean="0"/>
              <a:pPr>
                <a:defRPr/>
              </a:pPr>
              <a:t>40</a:t>
            </a:fld>
            <a:endParaRPr 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0D95BC-355E-49B2-A9BB-1312A8EA56CE}" type="slidenum">
              <a:rPr lang="th-TH" smtClean="0"/>
              <a:pPr>
                <a:defRPr/>
              </a:pPr>
              <a:t>41</a:t>
            </a:fld>
            <a:endParaRPr 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B4A1AC-5A42-487A-84D5-DF7F5D56D1F3}" type="slidenum">
              <a:rPr lang="th-TH" smtClean="0"/>
              <a:pPr>
                <a:defRPr/>
              </a:pPr>
              <a:t>42</a:t>
            </a:fld>
            <a:endParaRPr lang="th-T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407D06-620F-4D74-A6CD-2682C651AE0A}" type="slidenum">
              <a:rPr lang="th-TH" smtClean="0"/>
              <a:pPr>
                <a:defRPr/>
              </a:pPr>
              <a:t>43</a:t>
            </a:fld>
            <a:endParaRPr lang="th-T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B9C28F-338E-4897-A327-0A7C01547393}" type="slidenum">
              <a:rPr lang="th-TH" smtClean="0"/>
              <a:pPr>
                <a:defRPr/>
              </a:pPr>
              <a:t>44</a:t>
            </a:fld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A45F5-FA77-4B51-871F-4AD5CD168DA8}" type="slidenum">
              <a:rPr lang="th-TH" smtClean="0"/>
              <a:pPr>
                <a:defRPr/>
              </a:pPr>
              <a:t>28</a:t>
            </a:fld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2F5685-EA7F-4DD1-8935-AAB787F5CB2C}" type="slidenum">
              <a:rPr lang="th-TH" smtClean="0"/>
              <a:pPr>
                <a:defRPr/>
              </a:pPr>
              <a:t>29</a:t>
            </a:fld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F75F82-74FE-4E50-B4AD-A0FA7EEEB7D2}" type="slidenum">
              <a:rPr lang="th-TH" smtClean="0"/>
              <a:pPr>
                <a:defRPr/>
              </a:pPr>
              <a:t>30</a:t>
            </a:fld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9D9DCE-1E7E-4B17-94F3-C559D2E73E9C}" type="slidenum">
              <a:rPr lang="th-TH" smtClean="0"/>
              <a:pPr>
                <a:defRPr/>
              </a:pPr>
              <a:t>31</a:t>
            </a:fld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7F69F8-E460-4206-B903-5AB923D29CFF}" type="slidenum">
              <a:rPr lang="th-TH" smtClean="0"/>
              <a:pPr>
                <a:defRPr/>
              </a:pPr>
              <a:t>32</a:t>
            </a:fld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101B24-F1D0-4F88-BAA6-28F8A91A384A}" type="slidenum">
              <a:rPr lang="th-TH" smtClean="0"/>
              <a:pPr>
                <a:defRPr/>
              </a:pPr>
              <a:t>33</a:t>
            </a:fld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F48DEA-4ED2-4167-B3C0-D3268F63C2AF}" type="slidenum">
              <a:rPr lang="th-TH" smtClean="0"/>
              <a:pPr>
                <a:defRPr/>
              </a:pPr>
              <a:t>34</a:t>
            </a:fld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E62AAD-1848-4564-AE31-DD7D7308CFBB}" type="slidenum">
              <a:rPr lang="th-TH" smtClean="0"/>
              <a:pPr>
                <a:defRPr/>
              </a:pPr>
              <a:t>35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9592" y="4077072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4137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9"/>
          <p:cNvSpPr txBox="1">
            <a:spLocks noChangeArrowheads="1"/>
          </p:cNvSpPr>
          <p:nvPr/>
        </p:nvSpPr>
        <p:spPr bwMode="auto">
          <a:xfrm>
            <a:off x="396552" y="5229200"/>
            <a:ext cx="9144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marL="160020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marL="205740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25146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marL="29718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marL="34290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marL="38862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r>
              <a:rPr kumimoji="0" lang="th-TH" altLang="th-TH" dirty="0" smtClean="0">
                <a:solidFill>
                  <a:srgbClr val="002060"/>
                </a:solidFill>
              </a:rPr>
              <a:t>อาจารย์</a:t>
            </a:r>
            <a:r>
              <a:rPr kumimoji="0" lang="th-TH" altLang="th-TH" dirty="0">
                <a:solidFill>
                  <a:srgbClr val="002060"/>
                </a:solidFill>
              </a:rPr>
              <a:t>สุธารัตน์ ชาวนาฟาง</a:t>
            </a:r>
          </a:p>
          <a:p>
            <a:r>
              <a:rPr kumimoji="0" lang="th-TH" altLang="th-TH" dirty="0">
                <a:solidFill>
                  <a:srgbClr val="002060"/>
                </a:solidFill>
              </a:rPr>
              <a:t>สาขาวิศวกรรมซอฟต์แวร์ มหาวิทยาลัยราช</a:t>
            </a:r>
            <a:r>
              <a:rPr kumimoji="0" lang="th-TH" altLang="th-TH" dirty="0" err="1">
                <a:solidFill>
                  <a:srgbClr val="002060"/>
                </a:solidFill>
              </a:rPr>
              <a:t>ภัฏ</a:t>
            </a:r>
            <a:r>
              <a:rPr kumimoji="0" lang="th-TH" altLang="th-TH" dirty="0">
                <a:solidFill>
                  <a:srgbClr val="002060"/>
                </a:solidFill>
              </a:rPr>
              <a:t>นครปฐม</a:t>
            </a:r>
          </a:p>
          <a:p>
            <a:r>
              <a:rPr kumimoji="0" lang="th-TH" altLang="th-TH" sz="2400" dirty="0" smtClean="0">
                <a:solidFill>
                  <a:schemeClr val="tx1"/>
                </a:solidFill>
              </a:rPr>
              <a:t>เอกสารนี้เป็นส่วนหนึ่งของรายวิชา </a:t>
            </a:r>
            <a:r>
              <a:rPr kumimoji="0" lang="en-US" altLang="th-TH" sz="1800" dirty="0">
                <a:solidFill>
                  <a:schemeClr val="tx1"/>
                </a:solidFill>
                <a:latin typeface="Freesia News"/>
                <a:ea typeface="Freesia News"/>
                <a:cs typeface="Freesia News"/>
              </a:rPr>
              <a:t>Webpage Design and Programming Workshop </a:t>
            </a:r>
            <a:endParaRPr kumimoji="0" lang="en-US" altLang="th-TH" sz="2400" dirty="0">
              <a:solidFill>
                <a:schemeClr val="tx1"/>
              </a:solidFill>
            </a:endParaRPr>
          </a:p>
          <a:p>
            <a:endParaRPr kumimoji="0" lang="th-TH" altLang="th-TH" sz="2400" dirty="0">
              <a:solidFill>
                <a:srgbClr val="3366FF"/>
              </a:solidFill>
            </a:endParaRPr>
          </a:p>
          <a:p>
            <a:endParaRPr kumimoji="0" lang="th-TH" altLang="th-TH" sz="2400" dirty="0">
              <a:solidFill>
                <a:srgbClr val="3366FF"/>
              </a:solidFill>
            </a:endParaRPr>
          </a:p>
          <a:p>
            <a:endParaRPr kumimoji="0" lang="th-TH" altLang="th-TH" sz="2400" dirty="0">
              <a:solidFill>
                <a:srgbClr val="3366FF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72616" y="1353542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5400" dirty="0" smtClean="0">
                <a:ln/>
                <a:solidFill>
                  <a:schemeClr val="accent4">
                    <a:lumMod val="75000"/>
                  </a:schemeClr>
                </a:solidFill>
                <a:cs typeface="+mn-cs"/>
              </a:rPr>
              <a:t>ภาษา</a:t>
            </a:r>
            <a:r>
              <a:rPr lang="th-TH" sz="4400" dirty="0" smtClean="0">
                <a:ln/>
                <a:solidFill>
                  <a:schemeClr val="accent4">
                    <a:lumMod val="75000"/>
                  </a:schemeClr>
                </a:solidFill>
                <a:cs typeface="+mn-cs"/>
              </a:rPr>
              <a:t> </a:t>
            </a:r>
            <a:r>
              <a:rPr lang="en-US" sz="4800" dirty="0" smtClean="0">
                <a:ln/>
                <a:solidFill>
                  <a:schemeClr val="accent4">
                    <a:lumMod val="75000"/>
                  </a:schemeClr>
                </a:solidFill>
                <a:cs typeface="+mn-cs"/>
              </a:rPr>
              <a:t>CSS (Cascading Style Sheets)</a:t>
            </a:r>
            <a:endParaRPr lang="en-US" sz="4800" dirty="0">
              <a:ln/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64" y="2276872"/>
            <a:ext cx="5564331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4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การเรียกใช้งาน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CSS - </a:t>
            </a: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ต่อ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2. Internal CSS </a:t>
            </a:r>
            <a:r>
              <a:rPr lang="th-TH" sz="2800" b="1" u="dotted" dirty="0" smtClean="0">
                <a:solidFill>
                  <a:srgbClr val="FF0000"/>
                </a:solidFill>
                <a:latin typeface="Cordia New" pitchFamily="34" charset="-34"/>
              </a:rPr>
              <a:t>(โดยใช้แท็ก </a:t>
            </a:r>
            <a:r>
              <a:rPr lang="en-US" sz="2800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style </a:t>
            </a:r>
            <a:r>
              <a:rPr lang="th-TH" sz="2800" b="1" u="dotted" dirty="0" smtClean="0">
                <a:solidFill>
                  <a:srgbClr val="FF0000"/>
                </a:solidFill>
                <a:latin typeface="Cordia New" pitchFamily="34" charset="-34"/>
              </a:rPr>
              <a:t>ตรงส่วน </a:t>
            </a:r>
            <a:r>
              <a:rPr lang="en-US" sz="2800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head </a:t>
            </a:r>
            <a:r>
              <a:rPr lang="th-TH" sz="2800" b="1" u="dotted" dirty="0" smtClean="0">
                <a:solidFill>
                  <a:srgbClr val="FF0000"/>
                </a:solidFill>
                <a:latin typeface="Cordia New" pitchFamily="34" charset="-34"/>
              </a:rPr>
              <a:t>ของเอกสาร </a:t>
            </a:r>
            <a:r>
              <a:rPr lang="en-US" sz="2800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html)</a:t>
            </a:r>
          </a:p>
          <a:p>
            <a:pPr marL="539496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วิธีการใช้เมื่อมีเพียง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HTML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ไฟล์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เดียว</a:t>
            </a:r>
          </a:p>
          <a:p>
            <a:pPr marL="539496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เมื่อ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ประกาศคำสั่ง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Style Sheet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เพื่อกำหนดคุณสมบัติ ให้กับ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HTML Tag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ใดๆ แล้ว จะมีผลกับเอกสาร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HTML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ทั้งหน้า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marL="539496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คำสั่ง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Style Sheet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จะอยู่ระหว่าง </a:t>
            </a:r>
            <a:r>
              <a:rPr lang="th-TH" sz="2400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head&gt;...&lt;/head</a:t>
            </a:r>
            <a:r>
              <a:rPr lang="en-US" sz="24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&gt;</a:t>
            </a:r>
            <a:endParaRPr lang="th-TH" sz="2400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b="1" u="dotted" dirty="0" smtClean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355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52052" r="29723" b="29105"/>
          <a:stretch>
            <a:fillRect/>
          </a:stretch>
        </p:blipFill>
        <p:spPr bwMode="auto">
          <a:xfrm>
            <a:off x="974061" y="3861048"/>
            <a:ext cx="756403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12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การเรียกใช้งาน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CSS - </a:t>
            </a: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ต่อ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457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 r="48499" b="15672"/>
          <a:stretch>
            <a:fillRect/>
          </a:stretch>
        </p:blipFill>
        <p:spPr bwMode="auto">
          <a:xfrm>
            <a:off x="618056" y="1290639"/>
            <a:ext cx="7122296" cy="501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มุมมน 9"/>
          <p:cNvSpPr/>
          <p:nvPr/>
        </p:nvSpPr>
        <p:spPr bwMode="auto">
          <a:xfrm>
            <a:off x="630144" y="2132856"/>
            <a:ext cx="7391400" cy="13716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kumimoji="1" lang="th-TH" b="0">
              <a:ln w="28575">
                <a:solidFill>
                  <a:srgbClr val="FF0000"/>
                </a:solidFill>
                <a:prstDash val="sysDash"/>
              </a:ln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83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การเรียกใช้งาน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CSS - </a:t>
            </a: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ต่อ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560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1" t="20309" r="2895" b="23598"/>
          <a:stretch>
            <a:fillRect/>
          </a:stretch>
        </p:blipFill>
        <p:spPr bwMode="auto">
          <a:xfrm>
            <a:off x="971600" y="1556792"/>
            <a:ext cx="6989891" cy="4013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70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การเรียกใช้งาน </a:t>
            </a: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CSS -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ต่อ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3. Inline CSS </a:t>
            </a:r>
            <a:r>
              <a:rPr lang="th-TH" sz="2800" b="1" u="dotted" dirty="0" smtClean="0">
                <a:solidFill>
                  <a:srgbClr val="FF0000"/>
                </a:solidFill>
                <a:latin typeface="Cordia New" pitchFamily="34" charset="-34"/>
              </a:rPr>
              <a:t>(โดยใช้แอททริบิวต์ </a:t>
            </a:r>
            <a:r>
              <a:rPr lang="en-US" sz="2800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style</a:t>
            </a:r>
            <a:r>
              <a:rPr lang="th-TH" sz="2800" dirty="0" smtClean="0">
                <a:solidFill>
                  <a:srgbClr val="FF0000"/>
                </a:solidFill>
                <a:latin typeface="Cordia New" pitchFamily="34" charset="-34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h-TH" sz="2800" dirty="0">
                <a:latin typeface="Cordia New" pitchFamily="34" charset="-34"/>
                <a:cs typeface="Cordia New" pitchFamily="34" charset="-34"/>
              </a:rPr>
              <a:t>วิธีการนี้ควรใช้ในกรณีที่ต้องการกำหนด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style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ให้กับ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element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ของ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HTML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เพียง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อันเดียวเป็นการเฉพาะ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โดยการ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แทรกคำสั่ง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style sheet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ใน 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HTML Tag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อยู่ในคำสั่ง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style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=“”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>
              <a:latin typeface="Cordia New" pitchFamily="34" charset="-34"/>
              <a:cs typeface="Cordia New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h-TH" sz="2800" b="1" i="1" u="sng" dirty="0" smtClean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ตัวอย่าง</a:t>
            </a:r>
            <a:endParaRPr lang="en-US" sz="2800" b="1" i="1" u="sng" dirty="0" smtClean="0">
              <a:solidFill>
                <a:schemeClr val="accent3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&lt;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img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src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=”mypic.png” alt=”This is my picture”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style=”border: 1px solid #ccc; padding: 2em; margin: 1em; “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/&gt;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83840" y="5745311"/>
            <a:ext cx="819261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sz="2000" b="0" i="1" dirty="0" smtClean="0">
                <a:solidFill>
                  <a:srgbClr val="FF0000"/>
                </a:solidFill>
                <a:latin typeface="Andalus" panose="02020603050405020304" pitchFamily="18" charset="-78"/>
                <a:ea typeface="+mn-ea"/>
                <a:cs typeface="+mn-cs"/>
              </a:rPr>
              <a:t>ควรหลีกเลี่ยงการเขียน </a:t>
            </a:r>
            <a:r>
              <a:rPr lang="en-US" sz="2000" b="0" i="1" dirty="0" smtClean="0">
                <a:solidFill>
                  <a:srgbClr val="FF0000"/>
                </a:solidFill>
                <a:latin typeface="Andalus" panose="02020603050405020304" pitchFamily="18" charset="-78"/>
                <a:ea typeface="+mn-ea"/>
                <a:cs typeface="+mn-cs"/>
              </a:rPr>
              <a:t>style=”" </a:t>
            </a:r>
            <a:r>
              <a:rPr lang="th-TH" sz="2000" b="0" i="1" dirty="0" smtClean="0">
                <a:solidFill>
                  <a:srgbClr val="FF0000"/>
                </a:solidFill>
                <a:latin typeface="Andalus" panose="02020603050405020304" pitchFamily="18" charset="-78"/>
                <a:ea typeface="+mn-ea"/>
                <a:cs typeface="+mn-cs"/>
              </a:rPr>
              <a:t>ฝังลงใน </a:t>
            </a:r>
            <a:r>
              <a:rPr lang="en-US" sz="2000" b="0" i="1" dirty="0" smtClean="0">
                <a:solidFill>
                  <a:srgbClr val="FF0000"/>
                </a:solidFill>
                <a:latin typeface="Andalus" panose="02020603050405020304" pitchFamily="18" charset="-78"/>
                <a:ea typeface="+mn-ea"/>
                <a:cs typeface="+mn-cs"/>
              </a:rPr>
              <a:t>HTML Tag </a:t>
            </a:r>
            <a:r>
              <a:rPr lang="th-TH" sz="2000" b="0" i="1" dirty="0" smtClean="0">
                <a:solidFill>
                  <a:srgbClr val="FF0000"/>
                </a:solidFill>
                <a:latin typeface="Andalus" panose="02020603050405020304" pitchFamily="18" charset="-78"/>
                <a:ea typeface="+mn-ea"/>
                <a:cs typeface="+mn-cs"/>
              </a:rPr>
              <a:t> เพราะมันทำให้อ่านยาก และนำไปใช้ต่อไม่ได้ และเป็นการยากที่จะแก้ไข</a:t>
            </a:r>
            <a:endParaRPr lang="th-TH" altLang="th-TH" sz="2000" i="1" dirty="0" smtClean="0">
              <a:solidFill>
                <a:srgbClr val="FF0000"/>
              </a:solidFill>
              <a:latin typeface="Andalus" panose="02020603050405020304" pitchFamily="18" charset="-78"/>
              <a:ea typeface="+mn-ea"/>
              <a:cs typeface="+mn-cs"/>
            </a:endParaRPr>
          </a:p>
        </p:txBody>
      </p:sp>
      <p:pic>
        <p:nvPicPr>
          <p:cNvPr id="2662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สี่เหลี่ยมผืนผ้า 3"/>
          <p:cNvSpPr>
            <a:spLocks noChangeArrowheads="1"/>
          </p:cNvSpPr>
          <p:nvPr/>
        </p:nvSpPr>
        <p:spPr bwMode="auto">
          <a:xfrm>
            <a:off x="609600" y="3429000"/>
            <a:ext cx="79248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th-TH" sz="2400">
                <a:solidFill>
                  <a:schemeClr val="bg1"/>
                </a:solidFill>
              </a:rPr>
              <a:t>&lt;Tag style="property:value;"&gt;</a:t>
            </a:r>
            <a:endParaRPr kumimoji="1" lang="th-TH" altLang="th-TH" sz="2400">
              <a:solidFill>
                <a:schemeClr val="bg1"/>
              </a:solidFill>
              <a:latin typeface="Gulim" pitchFamily="34" charset="-127"/>
            </a:endParaRPr>
          </a:p>
        </p:txBody>
      </p:sp>
      <p:sp>
        <p:nvSpPr>
          <p:cNvPr id="7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70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การเรียกใช้งาน </a:t>
            </a: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CSS -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ต่อ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41379"/>
          </a:xfrm>
          <a:noFill/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3. Inline CSS </a:t>
            </a:r>
            <a:r>
              <a:rPr lang="th-TH" sz="2800" b="1" u="dotted" dirty="0" smtClean="0">
                <a:solidFill>
                  <a:srgbClr val="FF0000"/>
                </a:solidFill>
                <a:latin typeface="Cordia New" pitchFamily="34" charset="-34"/>
              </a:rPr>
              <a:t>(โดยใช้แอททริบิวต์ </a:t>
            </a:r>
            <a:r>
              <a:rPr lang="en-US" sz="2800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style</a:t>
            </a:r>
            <a:r>
              <a:rPr lang="th-TH" sz="2800" dirty="0" smtClean="0">
                <a:solidFill>
                  <a:srgbClr val="FF0000"/>
                </a:solidFill>
                <a:latin typeface="Cordia New" pitchFamily="34" charset="-34"/>
              </a:rPr>
              <a:t>)</a:t>
            </a:r>
            <a:endParaRPr lang="en-US" sz="2800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765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พับมุม 3"/>
          <p:cNvSpPr/>
          <p:nvPr/>
        </p:nvSpPr>
        <p:spPr bwMode="auto">
          <a:xfrm>
            <a:off x="671513" y="1877913"/>
            <a:ext cx="7634287" cy="4143375"/>
          </a:xfrm>
          <a:prstGeom prst="foldedCorner">
            <a:avLst/>
          </a:prstGeom>
          <a:ln w="31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latinLnBrk="1" hangingPunct="1">
              <a:defRPr/>
            </a:pPr>
            <a:r>
              <a:rPr kumimoji="1"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&lt;html&gt;</a:t>
            </a:r>
          </a:p>
          <a:p>
            <a:pPr eaLnBrk="1" latinLnBrk="1" hangingPunct="1">
              <a:defRPr/>
            </a:pPr>
            <a:r>
              <a:rPr kumimoji="1"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&lt;body&gt;</a:t>
            </a:r>
          </a:p>
          <a:p>
            <a:pPr eaLnBrk="1" latinLnBrk="1" hangingPunct="1">
              <a:defRPr/>
            </a:pPr>
            <a:endParaRPr kumimoji="1"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굴림" pitchFamily="50" charset="-127"/>
            </a:endParaRPr>
          </a:p>
          <a:p>
            <a:pPr eaLnBrk="1" latinLnBrk="1" hangingPunct="1">
              <a:defRPr/>
            </a:pPr>
            <a:r>
              <a:rPr kumimoji="1"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&lt;h1 style="</a:t>
            </a:r>
            <a:r>
              <a:rPr kumimoji="1" lang="en-US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color:red</a:t>
            </a:r>
            <a:r>
              <a:rPr kumimoji="1"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; </a:t>
            </a:r>
            <a:r>
              <a:rPr kumimoji="1" lang="en-US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font-family:Arial</a:t>
            </a:r>
            <a:r>
              <a:rPr kumimoji="1"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"&gt;</a:t>
            </a:r>
            <a:r>
              <a:rPr kumimoji="1" lang="th-TH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 วิธีดูแลรักษาสุขภาพ&lt;/</a:t>
            </a:r>
            <a:r>
              <a:rPr kumimoji="1"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h1&gt;</a:t>
            </a:r>
          </a:p>
          <a:p>
            <a:pPr eaLnBrk="1" latinLnBrk="1" hangingPunct="1">
              <a:defRPr/>
            </a:pPr>
            <a:r>
              <a:rPr kumimoji="1"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&lt;p style="</a:t>
            </a:r>
            <a:r>
              <a:rPr kumimoji="1" lang="en-US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color:black</a:t>
            </a:r>
            <a:r>
              <a:rPr kumimoji="1"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; </a:t>
            </a:r>
            <a:r>
              <a:rPr kumimoji="1" lang="en-US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font-family:Arial</a:t>
            </a:r>
            <a:r>
              <a:rPr kumimoji="1"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; </a:t>
            </a:r>
            <a:r>
              <a:rPr kumimoji="1" lang="en-US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font-weight:bold</a:t>
            </a:r>
            <a:r>
              <a:rPr kumimoji="1"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"&gt;</a:t>
            </a:r>
            <a:r>
              <a:rPr kumimoji="1" lang="th-TH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 รับประทานอาหารที่มีประโยชน์ หมั่นออกกำลังกาย และพักผ่อนให้เพียงพอ&lt;/</a:t>
            </a:r>
            <a:r>
              <a:rPr kumimoji="1"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p&gt; </a:t>
            </a:r>
          </a:p>
          <a:p>
            <a:pPr eaLnBrk="1" latinLnBrk="1" hangingPunct="1">
              <a:defRPr/>
            </a:pPr>
            <a:endParaRPr kumimoji="1" lang="en-US" sz="2800" b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굴림" pitchFamily="50" charset="-127"/>
            </a:endParaRPr>
          </a:p>
          <a:p>
            <a:pPr eaLnBrk="1" latinLnBrk="1" hangingPunct="1">
              <a:defRPr/>
            </a:pPr>
            <a:r>
              <a:rPr kumimoji="1"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&lt;/body&gt;</a:t>
            </a:r>
          </a:p>
          <a:p>
            <a:pPr eaLnBrk="1" latinLnBrk="1" hangingPunct="1">
              <a:defRPr/>
            </a:pPr>
            <a:r>
              <a:rPr kumimoji="1" lang="en-US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굴림" pitchFamily="50" charset="-127"/>
              </a:rPr>
              <a:t>&lt;/html&gt;</a:t>
            </a:r>
            <a:endParaRPr kumimoji="1" lang="th-TH" sz="2800" b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굴림" pitchFamily="50" charset="-127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 t="33209" r="16714" b="45174"/>
          <a:stretch>
            <a:fillRect/>
          </a:stretch>
        </p:blipFill>
        <p:spPr bwMode="auto">
          <a:xfrm>
            <a:off x="4295095" y="4584147"/>
            <a:ext cx="4149080" cy="1520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27658" name="สี่เหลี่ยมผืนผ้ามุมมน 1"/>
          <p:cNvSpPr>
            <a:spLocks noChangeArrowheads="1"/>
          </p:cNvSpPr>
          <p:nvPr/>
        </p:nvSpPr>
        <p:spPr bwMode="auto">
          <a:xfrm>
            <a:off x="395536" y="2841104"/>
            <a:ext cx="8138864" cy="1524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57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864" y="1523925"/>
            <a:ext cx="8229600" cy="4641379"/>
          </a:xfrm>
          <a:noFill/>
        </p:spPr>
        <p:txBody>
          <a:bodyPr/>
          <a:lstStyle/>
          <a:p>
            <a:pPr algn="ctr" eaLnBrk="1" latinLnBrk="0" hangingPunct="1">
              <a:spcBef>
                <a:spcPct val="0"/>
              </a:spcBef>
              <a:buClrTx/>
              <a:buFontTx/>
              <a:buNone/>
              <a:defRPr/>
            </a:pPr>
            <a:endParaRPr kumimoji="0" lang="th-TH" altLang="th-TH" sz="1000" b="1" dirty="0">
              <a:solidFill>
                <a:schemeClr val="tx1"/>
              </a:solidFill>
              <a:latin typeface="Cordia New" pitchFamily="34" charset="-34"/>
            </a:endParaRPr>
          </a:p>
          <a:p>
            <a:pPr algn="ctr" eaLnBrk="1" latinLnBrk="0" hangingPunct="1">
              <a:spcBef>
                <a:spcPct val="0"/>
              </a:spcBef>
              <a:buClrTx/>
              <a:buFontTx/>
              <a:buNone/>
              <a:defRPr/>
            </a:pPr>
            <a:r>
              <a:rPr kumimoji="0" lang="th-TH" alt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ในหน้าเว็บ</a:t>
            </a:r>
            <a:r>
              <a:rPr kumimoji="0" lang="th-TH" altLang="th-TH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เพจ</a:t>
            </a:r>
            <a:r>
              <a:rPr kumimoji="0" lang="th-TH" alt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เดียวกันจะใช้ </a:t>
            </a:r>
            <a:endParaRPr kumimoji="0" lang="en-US" altLang="th-TH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  <a:p>
            <a:pPr algn="ctr" eaLnBrk="1" latinLnBrk="0" hangingPunct="1"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ID </a:t>
            </a:r>
            <a:r>
              <a:rPr kumimoji="0" lang="th-TH" alt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ชื่อซ้ำกัน </a:t>
            </a:r>
            <a:r>
              <a:rPr kumimoji="0" lang="th-TH" altLang="th-TH" sz="5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ไม่ได้</a:t>
            </a:r>
            <a:r>
              <a:rPr kumimoji="0" lang="th-TH" alt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 </a:t>
            </a:r>
          </a:p>
          <a:p>
            <a:pPr algn="ctr" eaLnBrk="1" latinLnBrk="0" hangingPunct="1">
              <a:spcBef>
                <a:spcPct val="0"/>
              </a:spcBef>
              <a:buClrTx/>
              <a:buFontTx/>
              <a:buNone/>
              <a:defRPr/>
            </a:pPr>
            <a:r>
              <a:rPr kumimoji="0" lang="th-TH" alt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การตั้งชื่อ </a:t>
            </a:r>
            <a:r>
              <a:rPr kumimoji="0" lang="en-US" alt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ID </a:t>
            </a:r>
            <a:r>
              <a:rPr kumimoji="0" lang="th-TH" alt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ต้อง </a:t>
            </a:r>
            <a:r>
              <a:rPr kumimoji="0" lang="th-TH" altLang="th-TH" sz="5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ไม่มีช่องว่าง </a:t>
            </a:r>
          </a:p>
          <a:p>
            <a:pPr algn="ctr" eaLnBrk="1" latinLnBrk="0" hangingPunct="1">
              <a:spcBef>
                <a:spcPct val="0"/>
              </a:spcBef>
              <a:buClrTx/>
              <a:buFontTx/>
              <a:buNone/>
              <a:defRPr/>
            </a:pPr>
            <a:r>
              <a:rPr kumimoji="0" lang="th-TH" altLang="th-TH" sz="5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ไม่ </a:t>
            </a:r>
            <a:r>
              <a:rPr kumimoji="0" lang="th-TH" alt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ขึ้นต้นด้วยตัวเลข </a:t>
            </a:r>
            <a:endParaRPr kumimoji="0" lang="th-TH" alt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pic>
        <p:nvPicPr>
          <p:cNvPr id="2867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82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CSS Syntax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 (ไวยากรณ์)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487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Selector	{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Property:</a:t>
            </a: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2800" dirty="0" smtClean="0">
                <a:solidFill>
                  <a:srgbClr val="A60E90"/>
                </a:solidFill>
                <a:latin typeface="Cordia New" pitchFamily="34" charset="-34"/>
                <a:cs typeface="Cordia New" pitchFamily="34" charset="-34"/>
              </a:rPr>
              <a:t>Value</a:t>
            </a: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;    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dia New" pitchFamily="34" charset="-34"/>
                <a:cs typeface="Cordia New" pitchFamily="34" charset="-34"/>
              </a:rPr>
              <a:t>/* This is a comment */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}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th-TH" sz="2800" dirty="0" smtClean="0">
              <a:latin typeface="Cordia New" pitchFamily="34" charset="-3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2800" dirty="0" smtClean="0">
                <a:latin typeface="Cordia New" pitchFamily="34" charset="-34"/>
              </a:rPr>
              <a:t>หรือ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@media </a:t>
            </a:r>
            <a:r>
              <a:rPr lang="en-US" sz="2800" dirty="0" err="1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MediaName</a:t>
            </a: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{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Selector	{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	</a:t>
            </a:r>
            <a:r>
              <a:rPr lang="en-US" sz="2800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Property:  </a:t>
            </a:r>
            <a:r>
              <a:rPr lang="en-US" sz="2800" dirty="0" smtClean="0">
                <a:solidFill>
                  <a:srgbClr val="A60E90"/>
                </a:solidFill>
                <a:latin typeface="Cordia New" pitchFamily="34" charset="-34"/>
                <a:cs typeface="Cordia New" pitchFamily="34" charset="-34"/>
              </a:rPr>
              <a:t>Value</a:t>
            </a: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}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}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dia New" pitchFamily="34" charset="-34"/>
                <a:cs typeface="Cordia New" pitchFamily="34" charset="-34"/>
              </a:rPr>
              <a:t>/* This is a comment */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970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สี่เหลี่ยมผืนผ้ามุมมน 1"/>
          <p:cNvSpPr>
            <a:spLocks noChangeArrowheads="1"/>
          </p:cNvSpPr>
          <p:nvPr/>
        </p:nvSpPr>
        <p:spPr bwMode="auto">
          <a:xfrm>
            <a:off x="381000" y="1290638"/>
            <a:ext cx="7924800" cy="14525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sp>
        <p:nvSpPr>
          <p:cNvPr id="29702" name="สี่เหลี่ยมผืนผ้ามุมมน 5"/>
          <p:cNvSpPr>
            <a:spLocks noChangeArrowheads="1"/>
          </p:cNvSpPr>
          <p:nvPr/>
        </p:nvSpPr>
        <p:spPr bwMode="auto">
          <a:xfrm>
            <a:off x="381000" y="3424238"/>
            <a:ext cx="7924800" cy="26717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sp>
        <p:nvSpPr>
          <p:cNvPr id="7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8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CSS Syntax</a:t>
            </a: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 - ต่อ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h1	{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background-color:</a:t>
            </a:r>
            <a:r>
              <a:rPr lang="en-US" sz="24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2400" dirty="0" smtClean="0">
                <a:solidFill>
                  <a:srgbClr val="A60E90"/>
                </a:solidFill>
                <a:latin typeface="Cordia New" pitchFamily="34" charset="-34"/>
                <a:cs typeface="Cordia New" pitchFamily="34" charset="-34"/>
              </a:rPr>
              <a:t>blue</a:t>
            </a:r>
            <a:r>
              <a:rPr lang="en-US" sz="24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;    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dia New" pitchFamily="34" charset="-34"/>
                <a:cs typeface="Cordia New" pitchFamily="34" charset="-34"/>
              </a:rPr>
              <a:t>/* This is a comment */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}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th-TH" sz="2400" dirty="0" smtClean="0">
              <a:latin typeface="Cordia New" pitchFamily="34" charset="-3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2400" dirty="0" smtClean="0">
                <a:latin typeface="Cordia New" pitchFamily="34" charset="-34"/>
              </a:rPr>
              <a:t>หรือ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200" dirty="0" smtClean="0">
              <a:solidFill>
                <a:srgbClr val="7030A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@media print	{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h1	{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	</a:t>
            </a:r>
            <a:r>
              <a:rPr lang="en-US" sz="2400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text-align:  </a:t>
            </a:r>
            <a:r>
              <a:rPr lang="en-US" sz="2400" dirty="0" smtClean="0">
                <a:solidFill>
                  <a:srgbClr val="A60E90"/>
                </a:solidFill>
                <a:latin typeface="Cordia New" pitchFamily="34" charset="-34"/>
                <a:cs typeface="Cordia New" pitchFamily="34" charset="-34"/>
              </a:rPr>
              <a:t>center</a:t>
            </a:r>
            <a:r>
              <a:rPr lang="en-US" sz="24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}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}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dia New" pitchFamily="34" charset="-34"/>
                <a:cs typeface="Cordia New" pitchFamily="34" charset="-34"/>
              </a:rPr>
              <a:t>/* This is a comment */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072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สี่เหลี่ยมผืนผ้ามุมมน 4"/>
          <p:cNvSpPr>
            <a:spLocks noChangeArrowheads="1"/>
          </p:cNvSpPr>
          <p:nvPr/>
        </p:nvSpPr>
        <p:spPr bwMode="auto">
          <a:xfrm>
            <a:off x="381000" y="1290638"/>
            <a:ext cx="7924800" cy="14525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sp>
        <p:nvSpPr>
          <p:cNvPr id="30726" name="สี่เหลี่ยมผืนผ้ามุมมน 5"/>
          <p:cNvSpPr>
            <a:spLocks noChangeArrowheads="1"/>
          </p:cNvSpPr>
          <p:nvPr/>
        </p:nvSpPr>
        <p:spPr bwMode="auto">
          <a:xfrm>
            <a:off x="381000" y="3356992"/>
            <a:ext cx="7924800" cy="289140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sp>
        <p:nvSpPr>
          <p:cNvPr id="7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34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CSS Syntax</a:t>
            </a: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 - ต่อ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219200"/>
            <a:ext cx="9067800" cy="5334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dia New" pitchFamily="34" charset="-34"/>
                <a:cs typeface="Cordia New" pitchFamily="34" charset="-34"/>
              </a:rPr>
              <a:t>/* For mobile devices */</a:t>
            </a:r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@media handheld	{</a:t>
            </a:r>
          </a:p>
          <a:p>
            <a:pPr marL="1093470" lvl="3" indent="0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h1	{</a:t>
            </a:r>
          </a:p>
          <a:p>
            <a:pPr marL="1093470" lvl="3" indent="0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background-color:</a:t>
            </a: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dirty="0" smtClean="0">
                <a:solidFill>
                  <a:srgbClr val="A60E90"/>
                </a:solidFill>
                <a:latin typeface="Cordia New" pitchFamily="34" charset="-34"/>
                <a:cs typeface="Cordia New" pitchFamily="34" charset="-34"/>
              </a:rPr>
              <a:t>blue</a:t>
            </a: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;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marL="1093470" lvl="3" indent="0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}</a:t>
            </a:r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}</a:t>
            </a:r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dia New" pitchFamily="34" charset="-34"/>
                <a:cs typeface="Cordia New" pitchFamily="34" charset="-34"/>
              </a:rPr>
              <a:t>/* For printers */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rgbClr val="7030A0"/>
              </a:solidFill>
              <a:latin typeface="Cordia New" pitchFamily="34" charset="-34"/>
              <a:cs typeface="Cordia New" pitchFamily="34" charset="-34"/>
            </a:endParaRPr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@media print	{</a:t>
            </a:r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h1	{</a:t>
            </a:r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	</a:t>
            </a:r>
            <a:r>
              <a:rPr lang="en-US" sz="2800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text-align:  </a:t>
            </a:r>
            <a:r>
              <a:rPr lang="en-US" sz="2800" dirty="0" smtClean="0">
                <a:solidFill>
                  <a:srgbClr val="A60E90"/>
                </a:solidFill>
                <a:latin typeface="Cordia New" pitchFamily="34" charset="-34"/>
                <a:cs typeface="Cordia New" pitchFamily="34" charset="-34"/>
              </a:rPr>
              <a:t>center</a:t>
            </a: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;</a:t>
            </a:r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}</a:t>
            </a:r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}</a:t>
            </a:r>
          </a:p>
        </p:txBody>
      </p:sp>
      <p:pic>
        <p:nvPicPr>
          <p:cNvPr id="3174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สี่เหลี่ยมผืนผ้ามุมมน 4"/>
          <p:cNvSpPr>
            <a:spLocks noChangeArrowheads="1"/>
          </p:cNvSpPr>
          <p:nvPr/>
        </p:nvSpPr>
        <p:spPr bwMode="auto">
          <a:xfrm>
            <a:off x="381000" y="1143000"/>
            <a:ext cx="8077200" cy="2438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sp>
        <p:nvSpPr>
          <p:cNvPr id="7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31753" name="สี่เหลี่ยมผืนผ้ามุมมน 7"/>
          <p:cNvSpPr>
            <a:spLocks noChangeArrowheads="1"/>
          </p:cNvSpPr>
          <p:nvPr/>
        </p:nvSpPr>
        <p:spPr bwMode="auto">
          <a:xfrm>
            <a:off x="381000" y="4005064"/>
            <a:ext cx="8077200" cy="216713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4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CSS Length Units </a:t>
            </a: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(หน่วยความยาว)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17104"/>
            <a:ext cx="8077200" cy="4648200"/>
          </a:xfrm>
          <a:noFill/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h-TH" sz="3200" b="1" i="1" u="dotted" dirty="0" smtClean="0">
                <a:solidFill>
                  <a:srgbClr val="FF0000"/>
                </a:solidFill>
                <a:latin typeface="Cordia New" pitchFamily="34" charset="-34"/>
              </a:rPr>
              <a:t>ตัวอย่างของหน่วยแบบเชิงสัมพันธ์ (สามารถปรับขนาดได้)</a:t>
            </a:r>
            <a:endParaRPr lang="en-US" sz="3200" b="1" i="1" u="dotted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err="1" smtClean="0">
                <a:latin typeface="Cordia New" pitchFamily="34" charset="-34"/>
                <a:cs typeface="Cordia New" pitchFamily="34" charset="-34"/>
              </a:rPr>
              <a:t>em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em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, </a:t>
            </a:r>
            <a:r>
              <a:rPr lang="th-TH" dirty="0" smtClean="0">
                <a:latin typeface="Cordia New" pitchFamily="34" charset="-34"/>
              </a:rPr>
              <a:t>ความสูงของฟอนต์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dirty="0" smtClean="0">
                <a:solidFill>
                  <a:srgbClr val="C00000"/>
                </a:solidFill>
                <a:latin typeface="Cordia New" pitchFamily="34" charset="-34"/>
              </a:rPr>
              <a:t>เช่น </a:t>
            </a:r>
            <a:r>
              <a:rPr lang="en-US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2em, 1.5em, 0.88em </a:t>
            </a:r>
            <a:r>
              <a:rPr lang="th-TH" dirty="0" smtClean="0">
                <a:solidFill>
                  <a:srgbClr val="C00000"/>
                </a:solidFill>
                <a:latin typeface="Cordia New" pitchFamily="34" charset="-34"/>
              </a:rPr>
              <a:t>ฯลฯ</a:t>
            </a:r>
            <a:endParaRPr lang="en-US" dirty="0" smtClean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ex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(x-height, </a:t>
            </a:r>
            <a:r>
              <a:rPr lang="th-TH" dirty="0" smtClean="0">
                <a:latin typeface="Cordia New" pitchFamily="34" charset="-34"/>
              </a:rPr>
              <a:t>ความสูงของตัวอักษร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"x") </a:t>
            </a:r>
            <a:r>
              <a:rPr lang="th-TH" dirty="0" smtClean="0">
                <a:solidFill>
                  <a:srgbClr val="C00000"/>
                </a:solidFill>
                <a:latin typeface="Cordia New" pitchFamily="34" charset="-34"/>
              </a:rPr>
              <a:t>เช่น </a:t>
            </a:r>
            <a:r>
              <a:rPr lang="en-US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1.5ex, 2ex, </a:t>
            </a:r>
            <a:r>
              <a:rPr lang="th-TH" dirty="0" smtClean="0">
                <a:solidFill>
                  <a:srgbClr val="C00000"/>
                </a:solidFill>
                <a:latin typeface="Cordia New" pitchFamily="34" charset="-34"/>
              </a:rPr>
              <a:t>ฯลฯ</a:t>
            </a:r>
            <a:endParaRPr lang="en-US" dirty="0" smtClean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err="1" smtClean="0">
                <a:latin typeface="Cordia New" pitchFamily="34" charset="-34"/>
                <a:cs typeface="Cordia New" pitchFamily="34" charset="-34"/>
              </a:rPr>
              <a:t>px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(pixels, </a:t>
            </a:r>
            <a:r>
              <a:rPr lang="th-TH" dirty="0" smtClean="0">
                <a:latin typeface="Cordia New" pitchFamily="34" charset="-34"/>
              </a:rPr>
              <a:t>สัมพันธ์กับค่าความละเอียดของ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Canvas) </a:t>
            </a:r>
            <a:r>
              <a:rPr lang="th-TH" dirty="0" smtClean="0">
                <a:solidFill>
                  <a:srgbClr val="C00000"/>
                </a:solidFill>
                <a:latin typeface="Cordia New" pitchFamily="34" charset="-34"/>
              </a:rPr>
              <a:t>เช่น </a:t>
            </a:r>
            <a:r>
              <a:rPr lang="en-US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1px, 4px, </a:t>
            </a:r>
            <a:r>
              <a:rPr lang="th-TH" dirty="0" smtClean="0">
                <a:solidFill>
                  <a:srgbClr val="C00000"/>
                </a:solidFill>
                <a:latin typeface="Cordia New" pitchFamily="34" charset="-34"/>
              </a:rPr>
              <a:t>ฯลฯ</a:t>
            </a:r>
            <a:endParaRPr lang="en-US" dirty="0" smtClean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%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(percent) </a:t>
            </a:r>
            <a:r>
              <a:rPr lang="th-TH" dirty="0" smtClean="0">
                <a:solidFill>
                  <a:srgbClr val="C00000"/>
                </a:solidFill>
                <a:latin typeface="Cordia New" pitchFamily="34" charset="-34"/>
              </a:rPr>
              <a:t>เช่น </a:t>
            </a:r>
            <a:r>
              <a:rPr lang="en-US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50%, 130%, </a:t>
            </a:r>
            <a:r>
              <a:rPr lang="th-TH" dirty="0" smtClean="0">
                <a:solidFill>
                  <a:srgbClr val="C00000"/>
                </a:solidFill>
                <a:latin typeface="Cordia New" pitchFamily="34" charset="-34"/>
              </a:rPr>
              <a:t>ฯลฯ</a:t>
            </a:r>
          </a:p>
          <a:p>
            <a:pPr marL="82296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 smtClean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6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277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6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453336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1536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pPr algn="l">
              <a:defRPr/>
            </a:pPr>
            <a:r>
              <a:rPr lang="th-TH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ภาษา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9" name="Content Placeholder 10"/>
          <p:cNvSpPr txBox="1">
            <a:spLocks/>
          </p:cNvSpPr>
          <p:nvPr/>
        </p:nvSpPr>
        <p:spPr bwMode="auto">
          <a:xfrm>
            <a:off x="3059832" y="1576536"/>
            <a:ext cx="562696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marL="571500" indent="-571500" latinLnBrk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en-US" altLang="th-TH" sz="3200" dirty="0"/>
              <a:t>CSS </a:t>
            </a:r>
            <a:r>
              <a:rPr lang="th-TH" altLang="th-TH" sz="3200" dirty="0"/>
              <a:t>ย่อมาจาก ภาษา </a:t>
            </a:r>
            <a:r>
              <a:rPr lang="en-US" altLang="th-TH" sz="3200" dirty="0">
                <a:solidFill>
                  <a:srgbClr val="FF0000"/>
                </a:solidFill>
              </a:rPr>
              <a:t>CSS (Cascading </a:t>
            </a:r>
            <a:endParaRPr lang="en-US" altLang="th-TH" sz="3200" dirty="0" smtClean="0">
              <a:solidFill>
                <a:srgbClr val="FF0000"/>
              </a:solidFill>
            </a:endParaRPr>
          </a:p>
          <a:p>
            <a:pPr latinLnBrk="1">
              <a:spcBef>
                <a:spcPct val="20000"/>
              </a:spcBef>
              <a:buClr>
                <a:schemeClr val="hlink"/>
              </a:buClr>
            </a:pPr>
            <a:r>
              <a:rPr lang="en-US" altLang="th-TH" sz="3200" dirty="0" smtClean="0">
                <a:solidFill>
                  <a:srgbClr val="FF0000"/>
                </a:solidFill>
              </a:rPr>
              <a:t>       Style </a:t>
            </a:r>
            <a:r>
              <a:rPr lang="en-US" altLang="th-TH" sz="3200" dirty="0">
                <a:solidFill>
                  <a:srgbClr val="FF0000"/>
                </a:solidFill>
              </a:rPr>
              <a:t>Sheets) </a:t>
            </a:r>
            <a:endParaRPr lang="th-TH" altLang="th-TH" sz="3200" dirty="0" smtClean="0">
              <a:solidFill>
                <a:srgbClr val="FF0000"/>
              </a:solidFill>
            </a:endParaRPr>
          </a:p>
          <a:p>
            <a:pPr marL="571500" indent="-571500" latinLnBrk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th-TH" altLang="th-TH" sz="3200" dirty="0" smtClean="0"/>
              <a:t>ภาษา </a:t>
            </a:r>
            <a:r>
              <a:rPr lang="en-US" altLang="th-TH" sz="3200" dirty="0"/>
              <a:t>CSS</a:t>
            </a:r>
            <a:r>
              <a:rPr lang="th-TH" altLang="th-TH" sz="3200" dirty="0"/>
              <a:t> ถูกออกแบบขึ้นมาเพื่อการกำหนดรูปร่างหน้าตา (</a:t>
            </a:r>
            <a:r>
              <a:rPr lang="en-US" altLang="th-TH" sz="3200" dirty="0"/>
              <a:t>style) </a:t>
            </a:r>
            <a:r>
              <a:rPr lang="th-TH" altLang="th-TH" sz="3200" dirty="0"/>
              <a:t>และนำไปจัดเก็บแยกต่างหากในแฟ้ม </a:t>
            </a:r>
            <a:r>
              <a:rPr lang="en-US" altLang="th-TH" sz="3200" dirty="0"/>
              <a:t> CSS    </a:t>
            </a:r>
            <a:endParaRPr lang="th-TH" altLang="th-TH" sz="3200" dirty="0" smtClean="0"/>
          </a:p>
          <a:p>
            <a:pPr marL="571500" indent="-571500" latinLnBrk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th-TH" altLang="th-TH" sz="3200" dirty="0" smtClean="0"/>
              <a:t>ปัจจุบัน </a:t>
            </a:r>
            <a:r>
              <a:rPr lang="en-US" altLang="th-TH" sz="3200" dirty="0"/>
              <a:t>Browser </a:t>
            </a:r>
            <a:r>
              <a:rPr lang="th-TH" altLang="th-TH" sz="3200" dirty="0"/>
              <a:t>ของทุกๆ ค่าย </a:t>
            </a:r>
            <a:r>
              <a:rPr lang="th-TH" altLang="th-TH" sz="3200" dirty="0" smtClean="0"/>
              <a:t>ต่าง</a:t>
            </a:r>
            <a:r>
              <a:rPr lang="th-TH" altLang="th-TH" sz="3200" dirty="0"/>
              <a:t>รองรับการทำงานของ </a:t>
            </a:r>
            <a:r>
              <a:rPr lang="en-US" altLang="th-TH" sz="3200" dirty="0" err="1"/>
              <a:t>css</a:t>
            </a:r>
            <a:endParaRPr lang="en-US" altLang="th-TH" sz="3200" dirty="0"/>
          </a:p>
        </p:txBody>
      </p:sp>
      <p:pic>
        <p:nvPicPr>
          <p:cNvPr id="15370" name="ตัวแทนเนื้อหา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9399"/>
            <a:ext cx="25908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CSS Length Units </a:t>
            </a: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(หน่วยความยาว)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71600"/>
            <a:ext cx="8077200" cy="4724400"/>
          </a:xfrm>
          <a:noFill/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h-TH" sz="3200" b="1" i="1" u="dotted" dirty="0" smtClean="0">
                <a:solidFill>
                  <a:srgbClr val="FF0000"/>
                </a:solidFill>
                <a:latin typeface="Cordia New" pitchFamily="34" charset="-34"/>
              </a:rPr>
              <a:t>ตัวอย่างของหน่วยแบบคงที่ (ไม่สามารถปรับขนาดได้)</a:t>
            </a:r>
            <a:endParaRPr lang="en-US" sz="3200" b="1" i="1" u="dotted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in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(inches; 1in=2.54cm)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3200" dirty="0" smtClean="0">
                <a:solidFill>
                  <a:srgbClr val="C00000"/>
                </a:solidFill>
                <a:latin typeface="Cordia New" pitchFamily="34" charset="-34"/>
              </a:rPr>
              <a:t>เช่น </a:t>
            </a:r>
            <a:r>
              <a:rPr lang="en-US" sz="3200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2in, 1.5in, </a:t>
            </a:r>
            <a:r>
              <a:rPr lang="th-TH" sz="3200" dirty="0" smtClean="0">
                <a:solidFill>
                  <a:srgbClr val="C00000"/>
                </a:solidFill>
                <a:latin typeface="Cordia New" pitchFamily="34" charset="-34"/>
              </a:rPr>
              <a:t>ฯลฯ</a:t>
            </a:r>
            <a:endParaRPr lang="en-US" sz="3200" dirty="0" smtClean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cm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(centimeters; 1cm=10mm)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3200" dirty="0" smtClean="0">
                <a:solidFill>
                  <a:srgbClr val="C00000"/>
                </a:solidFill>
                <a:latin typeface="Cordia New" pitchFamily="34" charset="-34"/>
              </a:rPr>
              <a:t>เช่น </a:t>
            </a:r>
            <a:r>
              <a:rPr lang="en-US" sz="3200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2cm, 1.11cm, </a:t>
            </a:r>
            <a:r>
              <a:rPr lang="th-TH" sz="3200" dirty="0" smtClean="0">
                <a:solidFill>
                  <a:srgbClr val="C00000"/>
                </a:solidFill>
                <a:latin typeface="Cordia New" pitchFamily="34" charset="-34"/>
              </a:rPr>
              <a:t>ฯลฯ</a:t>
            </a:r>
            <a:endParaRPr lang="en-US" sz="3200" dirty="0" smtClean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mm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(millimeters)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			</a:t>
            </a:r>
            <a:r>
              <a:rPr lang="th-TH" sz="3200" dirty="0" smtClean="0">
                <a:solidFill>
                  <a:srgbClr val="C00000"/>
                </a:solidFill>
                <a:latin typeface="Cordia New" pitchFamily="34" charset="-34"/>
              </a:rPr>
              <a:t>เช่น </a:t>
            </a:r>
            <a:r>
              <a:rPr lang="en-US" sz="3200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50mm, 0.8mm, </a:t>
            </a:r>
            <a:r>
              <a:rPr lang="th-TH" sz="3200" dirty="0" smtClean="0">
                <a:solidFill>
                  <a:srgbClr val="C00000"/>
                </a:solidFill>
                <a:latin typeface="Cordia New" pitchFamily="34" charset="-34"/>
              </a:rPr>
              <a:t>ฯลฯ</a:t>
            </a:r>
            <a:endParaRPr lang="en-US" sz="3200" dirty="0" smtClean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pt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(points; 1pt=1/72in)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3200" dirty="0" smtClean="0">
                <a:solidFill>
                  <a:srgbClr val="C00000"/>
                </a:solidFill>
                <a:latin typeface="Cordia New" pitchFamily="34" charset="-34"/>
              </a:rPr>
              <a:t>เช่น </a:t>
            </a:r>
            <a:r>
              <a:rPr lang="en-US" sz="3200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12pt, 20pt, </a:t>
            </a:r>
            <a:r>
              <a:rPr lang="th-TH" sz="3200" dirty="0" smtClean="0">
                <a:solidFill>
                  <a:srgbClr val="C00000"/>
                </a:solidFill>
                <a:latin typeface="Cordia New" pitchFamily="34" charset="-34"/>
              </a:rPr>
              <a:t>ฯลฯ</a:t>
            </a:r>
            <a:endParaRPr lang="en-US" sz="3200" dirty="0" smtClean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pc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(picas; 1pc=12pt)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3200" dirty="0" smtClean="0">
                <a:solidFill>
                  <a:srgbClr val="C00000"/>
                </a:solidFill>
                <a:latin typeface="Cordia New" pitchFamily="34" charset="-34"/>
              </a:rPr>
              <a:t>เช่น </a:t>
            </a:r>
            <a:r>
              <a:rPr lang="en-US" sz="3200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1pc, 2pc, </a:t>
            </a:r>
            <a:r>
              <a:rPr lang="th-TH" sz="3200" dirty="0" smtClean="0">
                <a:solidFill>
                  <a:srgbClr val="C00000"/>
                </a:solidFill>
                <a:latin typeface="Cordia New" pitchFamily="34" charset="-34"/>
              </a:rPr>
              <a:t>ฯลฯ</a:t>
            </a:r>
            <a:endParaRPr lang="en-US" sz="3200" dirty="0" smtClean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6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379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96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CSS Length Units </a:t>
            </a: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- ต่อ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/* </a:t>
            </a:r>
            <a:r>
              <a:rPr lang="th-TH" sz="3600" b="1" dirty="0" smtClean="0">
                <a:solidFill>
                  <a:srgbClr val="FF0000"/>
                </a:solidFill>
                <a:latin typeface="Cordia New" pitchFamily="34" charset="-34"/>
              </a:rPr>
              <a:t>ตัวอย่างการใช้ </a:t>
            </a:r>
            <a:r>
              <a:rPr lang="en-US" sz="36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Length Units */</a:t>
            </a:r>
          </a:p>
          <a:p>
            <a:pPr marL="274320" lvl="1" indent="0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h1	{</a:t>
            </a:r>
          </a:p>
          <a:p>
            <a:pPr marL="274320" lvl="1" indent="0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font-size:</a:t>
            </a: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3200" b="1" dirty="0" smtClean="0">
                <a:solidFill>
                  <a:srgbClr val="A60E90"/>
                </a:solidFill>
                <a:latin typeface="Cordia New" pitchFamily="34" charset="-34"/>
                <a:cs typeface="Cordia New" pitchFamily="34" charset="-34"/>
              </a:rPr>
              <a:t>2em</a:t>
            </a: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; </a:t>
            </a:r>
          </a:p>
          <a:p>
            <a:pPr marL="274320" lvl="1" indent="0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margin:</a:t>
            </a: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3200" b="1" dirty="0" smtClean="0">
                <a:solidFill>
                  <a:srgbClr val="A60E90"/>
                </a:solidFill>
                <a:latin typeface="Cordia New" pitchFamily="34" charset="-34"/>
                <a:cs typeface="Cordia New" pitchFamily="34" charset="-34"/>
              </a:rPr>
              <a:t>1ex</a:t>
            </a: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; </a:t>
            </a:r>
          </a:p>
          <a:p>
            <a:pPr marL="274320" lvl="1" indent="0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padding:</a:t>
            </a: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3200" b="1" dirty="0" smtClean="0">
                <a:solidFill>
                  <a:srgbClr val="A60E90"/>
                </a:solidFill>
                <a:latin typeface="Cordia New" pitchFamily="34" charset="-34"/>
                <a:cs typeface="Cordia New" pitchFamily="34" charset="-34"/>
              </a:rPr>
              <a:t>0.5cm</a:t>
            </a: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; </a:t>
            </a:r>
          </a:p>
          <a:p>
            <a:pPr marL="274320" lvl="1" indent="0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width:</a:t>
            </a: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3200" b="1" dirty="0" smtClean="0">
                <a:solidFill>
                  <a:srgbClr val="A60E90"/>
                </a:solidFill>
                <a:latin typeface="Cordia New" pitchFamily="34" charset="-34"/>
                <a:cs typeface="Cordia New" pitchFamily="34" charset="-34"/>
              </a:rPr>
              <a:t>90%</a:t>
            </a: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; </a:t>
            </a:r>
          </a:p>
          <a:p>
            <a:pPr marL="274320" lvl="1" indent="0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top:</a:t>
            </a: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3200" b="1" dirty="0" smtClean="0">
                <a:solidFill>
                  <a:srgbClr val="A60E90"/>
                </a:solidFill>
                <a:latin typeface="Cordia New" pitchFamily="34" charset="-34"/>
                <a:cs typeface="Cordia New" pitchFamily="34" charset="-34"/>
              </a:rPr>
              <a:t>12pt</a:t>
            </a: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; </a:t>
            </a:r>
          </a:p>
          <a:p>
            <a:pPr marL="274320" lvl="1" indent="0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left:</a:t>
            </a: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  -</a:t>
            </a:r>
            <a:r>
              <a:rPr lang="en-US" sz="3200" b="1" dirty="0" smtClean="0">
                <a:solidFill>
                  <a:srgbClr val="A60E90"/>
                </a:solidFill>
                <a:latin typeface="Cordia New" pitchFamily="34" charset="-34"/>
                <a:cs typeface="Cordia New" pitchFamily="34" charset="-34"/>
              </a:rPr>
              <a:t>1in</a:t>
            </a: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;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marL="274320" lvl="1" indent="0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}</a:t>
            </a:r>
          </a:p>
        </p:txBody>
      </p:sp>
      <p:pic>
        <p:nvPicPr>
          <p:cNvPr id="3482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48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ค่าสี (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Color Units)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876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766762" indent="-457200" eaLnBrk="1" hangingPunct="1">
              <a:buFont typeface="Wingdings" pitchFamily="2" charset="2"/>
              <a:buChar char="Ø"/>
              <a:defRPr/>
            </a:pPr>
            <a:r>
              <a:rPr lang="en-US" altLang="th-TH" sz="3200" b="1" dirty="0" smtClean="0">
                <a:solidFill>
                  <a:srgbClr val="FF0000"/>
                </a:solidFill>
                <a:latin typeface="Cordia New" pitchFamily="34" charset="-34"/>
              </a:rPr>
              <a:t>16 </a:t>
            </a:r>
            <a:r>
              <a:rPr lang="th-TH" altLang="th-TH" sz="3200" b="1" dirty="0" smtClean="0">
                <a:solidFill>
                  <a:srgbClr val="FF0000"/>
                </a:solidFill>
                <a:latin typeface="Cordia New" pitchFamily="34" charset="-34"/>
              </a:rPr>
              <a:t>ค่าสีจาก</a:t>
            </a:r>
            <a:r>
              <a:rPr lang="en-US" altLang="th-TH" sz="3200" b="1" dirty="0" smtClean="0">
                <a:solidFill>
                  <a:srgbClr val="FF0000"/>
                </a:solidFill>
                <a:latin typeface="Cordia New" pitchFamily="34" charset="-34"/>
              </a:rPr>
              <a:t> Windows VGA palette</a:t>
            </a:r>
            <a:r>
              <a:rPr lang="en-US" altLang="th-TH" sz="3200" b="1" dirty="0" smtClean="0">
                <a:latin typeface="Cordia New" pitchFamily="34" charset="-34"/>
              </a:rPr>
              <a:t>:</a:t>
            </a:r>
            <a:r>
              <a:rPr lang="en-US" altLang="th-TH" sz="3200" dirty="0" smtClean="0">
                <a:latin typeface="Cordia New" pitchFamily="34" charset="-34"/>
              </a:rPr>
              <a:t>                                                           </a:t>
            </a:r>
            <a:r>
              <a:rPr lang="en-US" altLang="th-TH" dirty="0" smtClean="0">
                <a:latin typeface="Cordia New" pitchFamily="34" charset="-34"/>
              </a:rPr>
              <a:t>aqua, black, blue, fuchsia </a:t>
            </a:r>
            <a:r>
              <a:rPr lang="th-TH" altLang="th-TH" dirty="0" smtClean="0">
                <a:latin typeface="Cordia New" pitchFamily="34" charset="-34"/>
              </a:rPr>
              <a:t>(แดงอมม่วง)</a:t>
            </a:r>
            <a:r>
              <a:rPr lang="en-US" altLang="th-TH" dirty="0" smtClean="0">
                <a:latin typeface="Cordia New" pitchFamily="34" charset="-34"/>
              </a:rPr>
              <a:t>, gray, green, lime,                     maroon </a:t>
            </a:r>
            <a:r>
              <a:rPr lang="th-TH" altLang="th-TH" dirty="0" smtClean="0">
                <a:latin typeface="Cordia New" pitchFamily="34" charset="-34"/>
              </a:rPr>
              <a:t>(น้ำตาลแดง)</a:t>
            </a:r>
            <a:r>
              <a:rPr lang="en-US" altLang="th-TH" dirty="0" smtClean="0">
                <a:latin typeface="Cordia New" pitchFamily="34" charset="-34"/>
              </a:rPr>
              <a:t>, navy, olive, purple, red,   silver, teal </a:t>
            </a:r>
            <a:r>
              <a:rPr lang="th-TH" altLang="th-TH" dirty="0">
                <a:latin typeface="Cordia New" pitchFamily="34" charset="-34"/>
              </a:rPr>
              <a:t> </a:t>
            </a:r>
            <a:r>
              <a:rPr lang="th-TH" altLang="th-TH" dirty="0" smtClean="0">
                <a:latin typeface="Cordia New" pitchFamily="34" charset="-34"/>
              </a:rPr>
              <a:t>               (เขียวขนเป็ด)</a:t>
            </a:r>
            <a:r>
              <a:rPr lang="en-US" altLang="th-TH" dirty="0" smtClean="0">
                <a:latin typeface="Cordia New" pitchFamily="34" charset="-34"/>
              </a:rPr>
              <a:t>, white, </a:t>
            </a:r>
            <a:r>
              <a:rPr lang="th-TH" altLang="th-TH" dirty="0" smtClean="0">
                <a:latin typeface="Cordia New" pitchFamily="34" charset="-34"/>
              </a:rPr>
              <a:t>และ </a:t>
            </a:r>
            <a:r>
              <a:rPr lang="en-US" altLang="th-TH" dirty="0" smtClean="0">
                <a:latin typeface="Cordia New" pitchFamily="34" charset="-34"/>
              </a:rPr>
              <a:t>yellow</a:t>
            </a:r>
          </a:p>
          <a:p>
            <a:pPr marL="596900" indent="-287338" eaLnBrk="1" hangingPunct="1">
              <a:buFont typeface="Gill Sans MT" pitchFamily="34" charset="0"/>
              <a:buAutoNum type="arabicPeriod"/>
              <a:defRPr/>
            </a:pPr>
            <a:endParaRPr lang="en-US" altLang="th-TH" dirty="0" smtClean="0">
              <a:latin typeface="Cordia New" pitchFamily="34" charset="-34"/>
            </a:endParaRPr>
          </a:p>
          <a:p>
            <a:pPr marL="766762" indent="-457200" eaLnBrk="1" hangingPunct="1">
              <a:buFont typeface="Wingdings" pitchFamily="2" charset="2"/>
              <a:buChar char="Ø"/>
              <a:defRPr/>
            </a:pPr>
            <a:r>
              <a:rPr lang="th-TH" altLang="th-TH" sz="3200" b="1" dirty="0" smtClean="0">
                <a:solidFill>
                  <a:srgbClr val="FF0000"/>
                </a:solidFill>
                <a:latin typeface="Cordia New" pitchFamily="34" charset="-34"/>
              </a:rPr>
              <a:t>ค่าสีแบบ </a:t>
            </a:r>
            <a:r>
              <a:rPr lang="en-US" altLang="th-TH" sz="3200" b="1" dirty="0" smtClean="0">
                <a:solidFill>
                  <a:srgbClr val="FF0000"/>
                </a:solidFill>
                <a:latin typeface="Cordia New" pitchFamily="34" charset="-34"/>
              </a:rPr>
              <a:t>RGB:</a:t>
            </a:r>
            <a:endParaRPr lang="en-US" altLang="th-TH" sz="3200" dirty="0" smtClean="0">
              <a:solidFill>
                <a:srgbClr val="FF0000"/>
              </a:solidFill>
              <a:latin typeface="Cordia New" pitchFamily="34" charset="-34"/>
            </a:endParaRPr>
          </a:p>
          <a:p>
            <a:pPr marL="982663" lvl="2" indent="0" eaLnBrk="1" hangingPunct="1">
              <a:buFont typeface="Wingdings" pitchFamily="2" charset="2"/>
              <a:buNone/>
              <a:defRPr/>
            </a:pPr>
            <a:r>
              <a:rPr lang="en-US" altLang="th-TH" dirty="0" smtClean="0">
                <a:solidFill>
                  <a:srgbClr val="C00000"/>
                </a:solidFill>
                <a:latin typeface="Cordia New" pitchFamily="34" charset="-34"/>
              </a:rPr>
              <a:t>#</a:t>
            </a:r>
            <a:r>
              <a:rPr lang="en-US" altLang="th-TH" dirty="0" err="1" smtClean="0">
                <a:solidFill>
                  <a:srgbClr val="C00000"/>
                </a:solidFill>
                <a:latin typeface="Cordia New" pitchFamily="34" charset="-34"/>
              </a:rPr>
              <a:t>rrggbb</a:t>
            </a:r>
            <a:r>
              <a:rPr lang="en-US" altLang="th-TH" dirty="0" smtClean="0">
                <a:solidFill>
                  <a:srgbClr val="C00000"/>
                </a:solidFill>
                <a:latin typeface="Cordia New" pitchFamily="34" charset="-34"/>
              </a:rPr>
              <a:t> </a:t>
            </a:r>
            <a:r>
              <a:rPr lang="th-TH" altLang="th-TH" dirty="0" smtClean="0">
                <a:solidFill>
                  <a:srgbClr val="C00000"/>
                </a:solidFill>
                <a:latin typeface="Cordia New" pitchFamily="34" charset="-34"/>
              </a:rPr>
              <a:t>		</a:t>
            </a:r>
            <a:r>
              <a:rPr lang="th-TH" altLang="th-TH" dirty="0" smtClean="0">
                <a:latin typeface="Cordia New" pitchFamily="34" charset="-34"/>
              </a:rPr>
              <a:t>เช่น </a:t>
            </a:r>
            <a:r>
              <a:rPr lang="en-US" altLang="th-TH" dirty="0" smtClean="0">
                <a:latin typeface="Cordia New" pitchFamily="34" charset="-34"/>
              </a:rPr>
              <a:t>#00cc00</a:t>
            </a:r>
          </a:p>
          <a:p>
            <a:pPr marL="982663" lvl="2" indent="0" eaLnBrk="1" hangingPunct="1">
              <a:buFont typeface="Wingdings" pitchFamily="2" charset="2"/>
              <a:buNone/>
              <a:defRPr/>
            </a:pPr>
            <a:r>
              <a:rPr lang="en-US" altLang="th-TH" dirty="0" smtClean="0">
                <a:solidFill>
                  <a:srgbClr val="C00000"/>
                </a:solidFill>
                <a:latin typeface="Cordia New" pitchFamily="34" charset="-34"/>
              </a:rPr>
              <a:t>#</a:t>
            </a:r>
            <a:r>
              <a:rPr lang="en-US" altLang="th-TH" dirty="0" err="1" smtClean="0">
                <a:solidFill>
                  <a:srgbClr val="C00000"/>
                </a:solidFill>
                <a:latin typeface="Cordia New" pitchFamily="34" charset="-34"/>
              </a:rPr>
              <a:t>rgb</a:t>
            </a:r>
            <a:r>
              <a:rPr lang="en-US" altLang="th-TH" dirty="0" smtClean="0">
                <a:solidFill>
                  <a:srgbClr val="C00000"/>
                </a:solidFill>
                <a:latin typeface="Cordia New" pitchFamily="34" charset="-34"/>
              </a:rPr>
              <a:t> </a:t>
            </a:r>
            <a:r>
              <a:rPr lang="th-TH" altLang="th-TH" dirty="0" smtClean="0">
                <a:solidFill>
                  <a:srgbClr val="C00000"/>
                </a:solidFill>
                <a:latin typeface="Cordia New" pitchFamily="34" charset="-34"/>
              </a:rPr>
              <a:t>		</a:t>
            </a:r>
            <a:r>
              <a:rPr lang="th-TH" altLang="th-TH" dirty="0" smtClean="0">
                <a:latin typeface="Cordia New" pitchFamily="34" charset="-34"/>
              </a:rPr>
              <a:t>เช่น </a:t>
            </a:r>
            <a:r>
              <a:rPr lang="en-US" altLang="th-TH" dirty="0" smtClean="0">
                <a:latin typeface="Cordia New" pitchFamily="34" charset="-34"/>
              </a:rPr>
              <a:t>#ec0 </a:t>
            </a:r>
            <a:r>
              <a:rPr lang="th-TH" altLang="th-TH" dirty="0" smtClean="0">
                <a:latin typeface="Cordia New" pitchFamily="34" charset="-34"/>
              </a:rPr>
              <a:t>หมายถึง </a:t>
            </a:r>
            <a:r>
              <a:rPr lang="en-US" altLang="th-TH" dirty="0" smtClean="0">
                <a:latin typeface="Cordia New" pitchFamily="34" charset="-34"/>
              </a:rPr>
              <a:t>#eecc00</a:t>
            </a:r>
          </a:p>
          <a:p>
            <a:pPr marL="982663" lvl="2" indent="0" eaLnBrk="1" hangingPunct="1">
              <a:buFont typeface="Wingdings" pitchFamily="2" charset="2"/>
              <a:buNone/>
              <a:defRPr/>
            </a:pPr>
            <a:r>
              <a:rPr lang="en-US" altLang="th-TH" dirty="0" err="1" smtClean="0">
                <a:solidFill>
                  <a:srgbClr val="C00000"/>
                </a:solidFill>
                <a:latin typeface="Cordia New" pitchFamily="34" charset="-34"/>
              </a:rPr>
              <a:t>rgb</a:t>
            </a:r>
            <a:r>
              <a:rPr lang="en-US" altLang="th-TH" dirty="0" smtClean="0">
                <a:solidFill>
                  <a:srgbClr val="C00000"/>
                </a:solidFill>
                <a:latin typeface="Cordia New" pitchFamily="34" charset="-34"/>
              </a:rPr>
              <a:t>(</a:t>
            </a:r>
            <a:r>
              <a:rPr lang="en-US" altLang="th-TH" dirty="0" err="1" smtClean="0">
                <a:solidFill>
                  <a:srgbClr val="C00000"/>
                </a:solidFill>
                <a:latin typeface="Cordia New" pitchFamily="34" charset="-34"/>
              </a:rPr>
              <a:t>x,x,x</a:t>
            </a:r>
            <a:r>
              <a:rPr lang="en-US" altLang="th-TH" dirty="0" smtClean="0">
                <a:solidFill>
                  <a:srgbClr val="C00000"/>
                </a:solidFill>
                <a:latin typeface="Cordia New" pitchFamily="34" charset="-34"/>
              </a:rPr>
              <a:t>) </a:t>
            </a:r>
            <a:r>
              <a:rPr lang="th-TH" altLang="th-TH" dirty="0" smtClean="0">
                <a:solidFill>
                  <a:srgbClr val="C00000"/>
                </a:solidFill>
                <a:latin typeface="Cordia New" pitchFamily="34" charset="-34"/>
              </a:rPr>
              <a:t>	</a:t>
            </a:r>
            <a:r>
              <a:rPr lang="th-TH" altLang="th-TH" dirty="0" smtClean="0">
                <a:latin typeface="Cordia New" pitchFamily="34" charset="-34"/>
              </a:rPr>
              <a:t>โดยที่ </a:t>
            </a:r>
            <a:r>
              <a:rPr lang="en-US" altLang="th-TH" dirty="0" smtClean="0">
                <a:latin typeface="Cordia New" pitchFamily="34" charset="-34"/>
              </a:rPr>
              <a:t>x </a:t>
            </a:r>
            <a:r>
              <a:rPr lang="th-TH" altLang="th-TH" dirty="0" smtClean="0">
                <a:latin typeface="Cordia New" pitchFamily="34" charset="-34"/>
              </a:rPr>
              <a:t>คือจำนวนเต็มตั้งแต่ 0-255</a:t>
            </a:r>
            <a:r>
              <a:rPr lang="en-US" altLang="th-TH" dirty="0" smtClean="0">
                <a:latin typeface="Cordia New" pitchFamily="34" charset="-34"/>
              </a:rPr>
              <a:t> </a:t>
            </a:r>
            <a:r>
              <a:rPr lang="th-TH" altLang="th-TH" dirty="0" smtClean="0">
                <a:solidFill>
                  <a:srgbClr val="FF0000"/>
                </a:solidFill>
                <a:latin typeface="Cordia New" pitchFamily="34" charset="-34"/>
              </a:rPr>
              <a:t>เช่น </a:t>
            </a:r>
            <a:r>
              <a:rPr lang="en-US" altLang="th-TH" dirty="0" err="1" smtClean="0">
                <a:solidFill>
                  <a:srgbClr val="FF0000"/>
                </a:solidFill>
                <a:latin typeface="Cordia New" pitchFamily="34" charset="-34"/>
              </a:rPr>
              <a:t>rgb</a:t>
            </a:r>
            <a:r>
              <a:rPr lang="en-US" altLang="th-TH" dirty="0" smtClean="0">
                <a:solidFill>
                  <a:srgbClr val="FF0000"/>
                </a:solidFill>
                <a:latin typeface="Cordia New" pitchFamily="34" charset="-34"/>
              </a:rPr>
              <a:t>(0,204,0)</a:t>
            </a:r>
          </a:p>
          <a:p>
            <a:pPr marL="982663" lvl="2" indent="0" eaLnBrk="1" hangingPunct="1">
              <a:buFont typeface="Wingdings" pitchFamily="2" charset="2"/>
              <a:buNone/>
              <a:defRPr/>
            </a:pPr>
            <a:r>
              <a:rPr lang="en-US" altLang="th-TH" dirty="0" err="1" smtClean="0">
                <a:solidFill>
                  <a:srgbClr val="C00000"/>
                </a:solidFill>
                <a:latin typeface="Cordia New" pitchFamily="34" charset="-34"/>
              </a:rPr>
              <a:t>rgb</a:t>
            </a:r>
            <a:r>
              <a:rPr lang="en-US" altLang="th-TH" dirty="0" smtClean="0">
                <a:solidFill>
                  <a:srgbClr val="C00000"/>
                </a:solidFill>
                <a:latin typeface="Cordia New" pitchFamily="34" charset="-34"/>
              </a:rPr>
              <a:t>(</a:t>
            </a:r>
            <a:r>
              <a:rPr lang="en-US" altLang="th-TH" dirty="0" err="1" smtClean="0">
                <a:solidFill>
                  <a:srgbClr val="C00000"/>
                </a:solidFill>
                <a:latin typeface="Cordia New" pitchFamily="34" charset="-34"/>
              </a:rPr>
              <a:t>y%,y%,y</a:t>
            </a:r>
            <a:r>
              <a:rPr lang="en-US" altLang="th-TH" dirty="0" smtClean="0">
                <a:solidFill>
                  <a:srgbClr val="C00000"/>
                </a:solidFill>
                <a:latin typeface="Cordia New" pitchFamily="34" charset="-34"/>
              </a:rPr>
              <a:t>%)	</a:t>
            </a:r>
            <a:r>
              <a:rPr lang="th-TH" altLang="th-TH" dirty="0" smtClean="0">
                <a:latin typeface="Cordia New" pitchFamily="34" charset="-34"/>
              </a:rPr>
              <a:t>โดยที่ </a:t>
            </a:r>
            <a:r>
              <a:rPr lang="en-US" altLang="th-TH" dirty="0" smtClean="0">
                <a:latin typeface="Cordia New" pitchFamily="34" charset="-34"/>
              </a:rPr>
              <a:t>y</a:t>
            </a:r>
            <a:r>
              <a:rPr lang="th-TH" altLang="th-TH" dirty="0" smtClean="0">
                <a:latin typeface="Cordia New" pitchFamily="34" charset="-34"/>
              </a:rPr>
              <a:t> คือเปอร์เซ็นต์ตั้งแต่ 0</a:t>
            </a:r>
            <a:r>
              <a:rPr lang="en-US" altLang="th-TH" dirty="0" smtClean="0">
                <a:latin typeface="Cordia New" pitchFamily="34" charset="-34"/>
              </a:rPr>
              <a:t>%-100% </a:t>
            </a:r>
            <a:r>
              <a:rPr lang="th-TH" altLang="th-TH" dirty="0" smtClean="0">
                <a:solidFill>
                  <a:srgbClr val="FF0000"/>
                </a:solidFill>
                <a:latin typeface="Cordia New" pitchFamily="34" charset="-34"/>
              </a:rPr>
              <a:t>เช่น </a:t>
            </a:r>
            <a:r>
              <a:rPr lang="en-US" altLang="th-TH" dirty="0" err="1" smtClean="0">
                <a:solidFill>
                  <a:srgbClr val="FF0000"/>
                </a:solidFill>
                <a:latin typeface="Cordia New" pitchFamily="34" charset="-34"/>
              </a:rPr>
              <a:t>rgb</a:t>
            </a:r>
            <a:r>
              <a:rPr lang="en-US" altLang="th-TH" dirty="0" smtClean="0">
                <a:solidFill>
                  <a:srgbClr val="FF0000"/>
                </a:solidFill>
                <a:latin typeface="Cordia New" pitchFamily="34" charset="-34"/>
              </a:rPr>
              <a:t>(0%,80%,0%)</a:t>
            </a:r>
          </a:p>
        </p:txBody>
      </p:sp>
      <p:pic>
        <p:nvPicPr>
          <p:cNvPr id="3584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ตัวเชื่อมต่อตรง 3"/>
          <p:cNvCxnSpPr/>
          <p:nvPr/>
        </p:nvCxnSpPr>
        <p:spPr bwMode="auto">
          <a:xfrm>
            <a:off x="0" y="3581400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ค่าสี (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Color Units)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686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รูปภาพ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591760" cy="4145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ค่าสี - ต่อ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789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894711"/>
              </p:ext>
            </p:extLst>
          </p:nvPr>
        </p:nvGraphicFramePr>
        <p:xfrm>
          <a:off x="144016" y="1433688"/>
          <a:ext cx="8892480" cy="53796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9304"/>
                <a:gridCol w="5113176"/>
              </a:tblGrid>
              <a:tr h="60957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/* </a:t>
                      </a:r>
                      <a:r>
                        <a:rPr lang="th-TH" sz="3200" dirty="0" smtClean="0"/>
                        <a:t>ตัวอย่างการใช้ </a:t>
                      </a:r>
                      <a:r>
                        <a:rPr lang="en-US" sz="3200" dirty="0" smtClean="0"/>
                        <a:t>Length Units */</a:t>
                      </a:r>
                      <a:endParaRPr lang="en-US" sz="3200" dirty="0" smtClean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944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/>
                        <a:t>สีจาก </a:t>
                      </a:r>
                      <a:r>
                        <a:rPr lang="en-US" sz="2400" dirty="0" smtClean="0"/>
                        <a:t>Windows VGA Palette </a:t>
                      </a:r>
                    </a:p>
                    <a:p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h1	{ background-color:  yellow; }</a:t>
                      </a:r>
                    </a:p>
                    <a:p>
                      <a:endParaRPr lang="th-TH" sz="2800" dirty="0"/>
                    </a:p>
                  </a:txBody>
                  <a:tcPr marT="45718" marB="45718"/>
                </a:tc>
              </a:tr>
              <a:tr h="822974">
                <a:tc>
                  <a:txBody>
                    <a:bodyPr/>
                    <a:lstStyle/>
                    <a:p>
                      <a:pPr marL="0" indent="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 pitchFamily="18" charset="2"/>
                        <a:buNone/>
                        <a:defRPr/>
                      </a:pPr>
                      <a:r>
                        <a:rPr lang="th-TH" sz="2400" dirty="0" smtClean="0"/>
                        <a:t>ใช้สี </a:t>
                      </a:r>
                      <a:r>
                        <a:rPr lang="en-US" sz="2400" dirty="0" smtClean="0"/>
                        <a:t>RGB </a:t>
                      </a:r>
                      <a:r>
                        <a:rPr lang="th-TH" sz="2400" dirty="0" smtClean="0"/>
                        <a:t>แบบเลขฐาน 16 จำนวน 6 หลัก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marL="0" lvl="1" indent="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Verdana"/>
                        <a:buNone/>
                        <a:defRPr/>
                      </a:pPr>
                      <a:r>
                        <a:rPr lang="en-US" sz="2400" dirty="0" smtClean="0"/>
                        <a:t>	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	{ color:  #0011bb; }</a:t>
                      </a:r>
                      <a:endParaRPr lang="th-TH" sz="2800" dirty="0"/>
                    </a:p>
                  </a:txBody>
                  <a:tcPr marT="45718" marB="45718"/>
                </a:tc>
              </a:tr>
              <a:tr h="944897">
                <a:tc>
                  <a:txBody>
                    <a:bodyPr/>
                    <a:lstStyle/>
                    <a:p>
                      <a:pPr marL="0" lvl="1" indent="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Verdana" pitchFamily="34" charset="0"/>
                        <a:buNone/>
                        <a:defRPr/>
                      </a:pPr>
                      <a:r>
                        <a:rPr lang="th-TH" sz="2400" dirty="0" smtClean="0"/>
                        <a:t>ใช้สี </a:t>
                      </a:r>
                      <a:r>
                        <a:rPr lang="en-US" sz="2400" dirty="0" smtClean="0"/>
                        <a:t>RGB </a:t>
                      </a:r>
                      <a:r>
                        <a:rPr lang="th-TH" sz="2400" dirty="0" smtClean="0"/>
                        <a:t>แบบเลขฐาน 16 จำนวน 3 หลัก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marL="0" lvl="1" indent="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Verdana"/>
                        <a:buNone/>
                        <a:defRPr/>
                      </a:pPr>
                      <a:r>
                        <a:rPr lang="en-US" sz="2400" dirty="0" smtClean="0"/>
                        <a:t>	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div#content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{ background-color:  #01b; }</a:t>
                      </a:r>
                    </a:p>
                    <a:p>
                      <a:endParaRPr lang="th-TH" sz="2800" dirty="0"/>
                    </a:p>
                  </a:txBody>
                  <a:tcPr marT="45718" marB="45718"/>
                </a:tc>
              </a:tr>
              <a:tr h="868626">
                <a:tc>
                  <a:txBody>
                    <a:bodyPr/>
                    <a:lstStyle/>
                    <a:p>
                      <a:pPr marL="0" lvl="1" indent="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Verdana" pitchFamily="34" charset="0"/>
                        <a:buNone/>
                        <a:defRPr/>
                      </a:pPr>
                      <a:r>
                        <a:rPr lang="th-TH" sz="2400" dirty="0" smtClean="0"/>
                        <a:t>ใช้สี </a:t>
                      </a:r>
                      <a:r>
                        <a:rPr lang="en-US" sz="2400" dirty="0" smtClean="0"/>
                        <a:t>RGB </a:t>
                      </a:r>
                      <a:r>
                        <a:rPr lang="th-TH" sz="2400" dirty="0" smtClean="0"/>
                        <a:t>แบบตัวเลข 3 ชุด </a:t>
                      </a:r>
                      <a:r>
                        <a:rPr lang="en-US" sz="2400" dirty="0" smtClean="0"/>
                        <a:t>(0-255) </a:t>
                      </a:r>
                    </a:p>
                    <a:p>
                      <a:pPr marL="0" lvl="1" indent="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Verdana"/>
                        <a:buNone/>
                        <a:defRPr/>
                      </a:pPr>
                      <a:r>
                        <a:rPr lang="en-US" sz="2400" dirty="0" smtClean="0"/>
                        <a:t>	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span.news</a:t>
                      </a:r>
                      <a:r>
                        <a:rPr lang="en-US" sz="2800" dirty="0" smtClean="0"/>
                        <a:t>  { color:  </a:t>
                      </a:r>
                      <a:r>
                        <a:rPr lang="en-US" sz="2800" dirty="0" err="1" smtClean="0"/>
                        <a:t>rgb</a:t>
                      </a:r>
                      <a:r>
                        <a:rPr lang="en-US" sz="2800" dirty="0" smtClean="0"/>
                        <a:t>(34, 45, 255); }</a:t>
                      </a:r>
                    </a:p>
                  </a:txBody>
                  <a:tcPr marT="45718" marB="45718"/>
                </a:tc>
              </a:tr>
              <a:tr h="899148">
                <a:tc>
                  <a:txBody>
                    <a:bodyPr/>
                    <a:lstStyle/>
                    <a:p>
                      <a:pPr marL="0" lvl="1" indent="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Verdana" pitchFamily="34" charset="0"/>
                        <a:buNone/>
                        <a:defRPr/>
                      </a:pPr>
                      <a:r>
                        <a:rPr lang="th-TH" sz="2400" dirty="0" smtClean="0"/>
                        <a:t>ใช้สี </a:t>
                      </a:r>
                      <a:r>
                        <a:rPr lang="en-US" sz="2400" dirty="0" smtClean="0"/>
                        <a:t>RGB </a:t>
                      </a:r>
                      <a:r>
                        <a:rPr lang="th-TH" sz="2400" dirty="0" smtClean="0"/>
                        <a:t>แบบตัวเลข 3 ชุด </a:t>
                      </a:r>
                      <a:r>
                        <a:rPr lang="en-US" sz="2400" dirty="0" smtClean="0"/>
                        <a:t>(0% - 100%) </a:t>
                      </a:r>
                    </a:p>
                    <a:p>
                      <a:pPr marL="0" lvl="1" indent="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Verdana"/>
                        <a:buNone/>
                        <a:defRPr/>
                      </a:pPr>
                      <a:r>
                        <a:rPr lang="en-US" sz="2400" dirty="0" smtClean="0"/>
                        <a:t>	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img</a:t>
                      </a:r>
                      <a:r>
                        <a:rPr lang="en-US" sz="2800" dirty="0" smtClean="0"/>
                        <a:t> { background-color:  </a:t>
                      </a:r>
                      <a:r>
                        <a:rPr lang="en-US" sz="2800" dirty="0" err="1" smtClean="0"/>
                        <a:t>rgb</a:t>
                      </a:r>
                      <a:r>
                        <a:rPr lang="en-US" sz="2800" dirty="0" smtClean="0"/>
                        <a:t>(2%, 30%, 100%); }</a:t>
                      </a:r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9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dia New" pitchFamily="34" charset="-34"/>
                <a:cs typeface="Cordia New" pitchFamily="34" charset="-34"/>
              </a:rPr>
              <a:t>/* CSS Document */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body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{ </a:t>
            </a: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background: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url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(stripe.gif) }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body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{ </a:t>
            </a: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background: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url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(http://www.htmlhelp.com/stripe.gif) }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body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{ </a:t>
            </a: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background: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url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( stripe.gif ) }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body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{ </a:t>
            </a: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background: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url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("stripe.gif") }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body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{ </a:t>
            </a: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background: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url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(\"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Ulalume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\".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png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) }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@import </a:t>
            </a:r>
            <a:r>
              <a:rPr lang="en-US" dirty="0" err="1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url</a:t>
            </a:r>
            <a:r>
              <a:rPr lang="en-US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(mycss.css);</a:t>
            </a:r>
            <a:endParaRPr lang="en-US" dirty="0">
              <a:solidFill>
                <a:srgbClr val="7030A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89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79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CSS Selector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600"/>
              </a:spcAft>
              <a:buFont typeface="Wingdings 2"/>
              <a:buNone/>
              <a:defRPr/>
            </a:pPr>
            <a:r>
              <a:rPr lang="en-US" i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CSS Selector </a:t>
            </a:r>
            <a:r>
              <a:rPr lang="th-TH" i="1" dirty="0" smtClean="0">
                <a:solidFill>
                  <a:srgbClr val="FF0000"/>
                </a:solidFill>
                <a:latin typeface="Cordia New" pitchFamily="34" charset="-34"/>
              </a:rPr>
              <a:t>กำหนด </a:t>
            </a:r>
            <a:r>
              <a:rPr lang="en-US" i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Element </a:t>
            </a:r>
            <a:r>
              <a:rPr lang="th-TH" i="1" dirty="0" smtClean="0">
                <a:solidFill>
                  <a:srgbClr val="FF0000"/>
                </a:solidFill>
                <a:latin typeface="Cordia New" pitchFamily="34" charset="-34"/>
              </a:rPr>
              <a:t>ที่จะทำงานด้วย เช่น</a:t>
            </a:r>
          </a:p>
          <a:p>
            <a:pPr marL="226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th-TH" sz="2800" dirty="0" smtClean="0">
                <a:solidFill>
                  <a:schemeClr val="tx1"/>
                </a:solidFill>
                <a:latin typeface="Cordia New" pitchFamily="34" charset="-34"/>
              </a:rPr>
              <a:t>ทำงานกับแท็กใดแท็กหนึ่ง เช่น </a:t>
            </a:r>
            <a:r>
              <a:rPr lang="en-US" sz="2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h1, p, </a:t>
            </a:r>
            <a:r>
              <a:rPr lang="en-US" sz="2800" dirty="0" err="1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ul</a:t>
            </a:r>
            <a:r>
              <a:rPr lang="en-US" sz="2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li</a:t>
            </a:r>
            <a:r>
              <a:rPr lang="en-US" sz="2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em</a:t>
            </a:r>
            <a:r>
              <a:rPr lang="th-TH" sz="2800" dirty="0" smtClean="0">
                <a:solidFill>
                  <a:schemeClr val="tx1"/>
                </a:solidFill>
                <a:latin typeface="Cordia New" pitchFamily="34" charset="-34"/>
              </a:rPr>
              <a:t>, ฯลฯ</a:t>
            </a:r>
          </a:p>
          <a:p>
            <a:pPr marL="226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th-TH" sz="2800" dirty="0" smtClean="0">
                <a:solidFill>
                  <a:schemeClr val="tx1"/>
                </a:solidFill>
                <a:latin typeface="Cordia New" pitchFamily="34" charset="-34"/>
              </a:rPr>
              <a:t>ทำงานกับแท็กที่ใช้แอททริบิวต์ </a:t>
            </a:r>
            <a:r>
              <a:rPr lang="en-US" sz="2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class</a:t>
            </a:r>
            <a:r>
              <a:rPr lang="th-TH" sz="2800" dirty="0" smtClean="0">
                <a:solidFill>
                  <a:schemeClr val="tx1"/>
                </a:solidFill>
                <a:latin typeface="Cordia New" pitchFamily="34" charset="-34"/>
              </a:rPr>
              <a:t> เท่ากับค่าใดค่าหนึ่ง</a:t>
            </a:r>
          </a:p>
          <a:p>
            <a:pPr marL="226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th-TH" sz="2800" dirty="0" smtClean="0">
                <a:solidFill>
                  <a:schemeClr val="tx1"/>
                </a:solidFill>
                <a:latin typeface="Cordia New" pitchFamily="34" charset="-34"/>
              </a:rPr>
              <a:t>ทำงานกับแท็กที่ใช้แอททริบิวต์ </a:t>
            </a:r>
            <a:r>
              <a:rPr lang="en-US" sz="2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id </a:t>
            </a:r>
            <a:r>
              <a:rPr lang="th-TH" sz="2800" dirty="0" smtClean="0">
                <a:solidFill>
                  <a:schemeClr val="tx1"/>
                </a:solidFill>
                <a:latin typeface="Cordia New" pitchFamily="34" charset="-34"/>
              </a:rPr>
              <a:t>เท่ากับค่าใดค่าหนึ่ง</a:t>
            </a:r>
          </a:p>
          <a:p>
            <a:pPr marL="226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th-TH" sz="2800" dirty="0" smtClean="0">
                <a:solidFill>
                  <a:schemeClr val="tx1"/>
                </a:solidFill>
                <a:latin typeface="Cordia New" pitchFamily="34" charset="-34"/>
              </a:rPr>
              <a:t>ทำงานกับแท็กที่ใช้แอทริบิวต์บางอย่าง</a:t>
            </a:r>
          </a:p>
          <a:p>
            <a:pPr marL="226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th-TH" sz="2800" dirty="0" smtClean="0">
                <a:solidFill>
                  <a:schemeClr val="tx1"/>
                </a:solidFill>
                <a:latin typeface="Cordia New" pitchFamily="34" charset="-34"/>
              </a:rPr>
              <a:t>ทำงานกับแท็กที่ติดกับแท็กใดแท็กหนึ่ง</a:t>
            </a:r>
          </a:p>
          <a:p>
            <a:pPr marL="226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th-TH" sz="2800" dirty="0" smtClean="0">
                <a:solidFill>
                  <a:schemeClr val="tx1"/>
                </a:solidFill>
                <a:latin typeface="Cordia New" pitchFamily="34" charset="-34"/>
              </a:rPr>
              <a:t>ทำงานกับแท็กที่เป็น </a:t>
            </a:r>
            <a:r>
              <a:rPr lang="en-US" sz="2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Element </a:t>
            </a:r>
            <a:r>
              <a:rPr lang="th-TH" sz="2800" dirty="0" smtClean="0">
                <a:solidFill>
                  <a:schemeClr val="tx1"/>
                </a:solidFill>
                <a:latin typeface="Cordia New" pitchFamily="34" charset="-34"/>
              </a:rPr>
              <a:t>ลูกของแท็กใดแท็กหนึ่ง</a:t>
            </a:r>
          </a:p>
          <a:p>
            <a:pPr marL="226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th-TH" sz="2800" dirty="0" smtClean="0">
                <a:solidFill>
                  <a:schemeClr val="tx1"/>
                </a:solidFill>
                <a:latin typeface="Cordia New" pitchFamily="34" charset="-34"/>
              </a:rPr>
              <a:t>ทำงานกับแท็กโดยมีเงื่อนไขมากกว่า 1 เงื่อนไขข้างต้น ฯลฯ</a:t>
            </a:r>
            <a:endParaRPr lang="en-US" sz="2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994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10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CSS Selector - </a:t>
            </a:r>
            <a:r>
              <a:rPr lang="th-TH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ต่อ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168275" indent="-4572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th-TH" sz="3600" dirty="0" smtClean="0">
                <a:latin typeface="Cordia New" pitchFamily="34" charset="-34"/>
              </a:rPr>
              <a:t>Element Selector </a:t>
            </a:r>
            <a:r>
              <a:rPr lang="th-TH" altLang="th-TH" sz="3600" dirty="0" smtClean="0">
                <a:latin typeface="Cordia New" pitchFamily="34" charset="-34"/>
              </a:rPr>
              <a:t>(ใช้</a:t>
            </a:r>
            <a:r>
              <a:rPr lang="th-TH" altLang="th-TH" sz="3600" dirty="0" err="1" smtClean="0">
                <a:latin typeface="Cordia New" pitchFamily="34" charset="-34"/>
              </a:rPr>
              <a:t>แท็ก</a:t>
            </a:r>
            <a:r>
              <a:rPr lang="th-TH" altLang="th-TH" sz="3600" dirty="0" smtClean="0">
                <a:latin typeface="Cordia New" pitchFamily="34" charset="-34"/>
              </a:rPr>
              <a:t>เป็นตัวเลือก)</a:t>
            </a:r>
            <a:endParaRPr lang="en-US" altLang="th-TH" sz="3600" dirty="0" smtClean="0">
              <a:latin typeface="Cordia New" pitchFamily="34" charset="-34"/>
            </a:endParaRPr>
          </a:p>
          <a:p>
            <a:pPr marL="168275" indent="-4572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th-TH" sz="3600" dirty="0" smtClean="0">
                <a:latin typeface="Cordia New" pitchFamily="34" charset="-34"/>
              </a:rPr>
              <a:t>ID Selector </a:t>
            </a:r>
            <a:r>
              <a:rPr lang="th-TH" altLang="th-TH" sz="3600" dirty="0" smtClean="0">
                <a:latin typeface="Cordia New" pitchFamily="34" charset="-34"/>
              </a:rPr>
              <a:t>(ใช้ </a:t>
            </a:r>
            <a:r>
              <a:rPr lang="en-US" altLang="th-TH" sz="3600" dirty="0" smtClean="0">
                <a:latin typeface="Cordia New" pitchFamily="34" charset="-34"/>
              </a:rPr>
              <a:t>ID </a:t>
            </a:r>
            <a:r>
              <a:rPr lang="th-TH" altLang="th-TH" sz="3600" dirty="0" smtClean="0">
                <a:latin typeface="Cordia New" pitchFamily="34" charset="-34"/>
              </a:rPr>
              <a:t>เป็นตัวเลือก)</a:t>
            </a:r>
            <a:endParaRPr lang="en-US" altLang="th-TH" sz="3600" dirty="0" smtClean="0">
              <a:latin typeface="Cordia New" pitchFamily="34" charset="-34"/>
            </a:endParaRPr>
          </a:p>
          <a:p>
            <a:pPr marL="168275" indent="-4572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th-TH" sz="3600" dirty="0" smtClean="0">
                <a:latin typeface="Cordia New" pitchFamily="34" charset="-34"/>
              </a:rPr>
              <a:t>Class Selector </a:t>
            </a:r>
            <a:r>
              <a:rPr lang="th-TH" altLang="th-TH" sz="3600" dirty="0" smtClean="0">
                <a:latin typeface="Cordia New" pitchFamily="34" charset="-34"/>
              </a:rPr>
              <a:t>(ใช้ </a:t>
            </a:r>
            <a:r>
              <a:rPr lang="en-US" altLang="th-TH" sz="3600" dirty="0" smtClean="0">
                <a:latin typeface="Cordia New" pitchFamily="34" charset="-34"/>
              </a:rPr>
              <a:t>Class </a:t>
            </a:r>
            <a:r>
              <a:rPr lang="th-TH" altLang="th-TH" sz="3600" dirty="0" smtClean="0">
                <a:latin typeface="Cordia New" pitchFamily="34" charset="-34"/>
              </a:rPr>
              <a:t>เป็นตัวเลือก)</a:t>
            </a:r>
          </a:p>
          <a:p>
            <a:pPr marL="168275" indent="-4572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th-TH" sz="3600" dirty="0" smtClean="0">
                <a:latin typeface="Cordia New" pitchFamily="34" charset="-34"/>
              </a:rPr>
              <a:t>Selector </a:t>
            </a:r>
            <a:r>
              <a:rPr lang="th-TH" altLang="th-TH" sz="3600" dirty="0" smtClean="0">
                <a:latin typeface="Cordia New" pitchFamily="34" charset="-34"/>
              </a:rPr>
              <a:t>ของลิงค์ </a:t>
            </a:r>
            <a:r>
              <a:rPr lang="en-US" altLang="th-TH" sz="3600" dirty="0" smtClean="0">
                <a:latin typeface="Cordia New" pitchFamily="34" charset="-34"/>
              </a:rPr>
              <a:t>(a-anchor)</a:t>
            </a:r>
          </a:p>
          <a:p>
            <a:pPr marL="168275" indent="-4572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th-TH" sz="3600" dirty="0" smtClean="0">
                <a:latin typeface="Cordia New" pitchFamily="34" charset="-34"/>
              </a:rPr>
              <a:t>Select </a:t>
            </a:r>
            <a:r>
              <a:rPr lang="th-TH" altLang="th-TH" sz="3600" dirty="0" smtClean="0">
                <a:latin typeface="Cordia New" pitchFamily="34" charset="-34"/>
              </a:rPr>
              <a:t>แบบผสม</a:t>
            </a:r>
            <a:endParaRPr lang="en-US" altLang="th-TH" sz="3600" dirty="0" smtClean="0">
              <a:latin typeface="Cordia New" pitchFamily="34" charset="-34"/>
            </a:endParaRPr>
          </a:p>
        </p:txBody>
      </p:sp>
      <p:pic>
        <p:nvPicPr>
          <p:cNvPr id="4096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6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Element Selector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(ใช้</a:t>
            </a:r>
            <a:r>
              <a:rPr lang="th-TH" altLang="th-TH" sz="4800" dirty="0" err="1" smtClean="0">
                <a:solidFill>
                  <a:schemeClr val="tx1"/>
                </a:solidFill>
                <a:latin typeface="Cordia New" pitchFamily="34" charset="-34"/>
              </a:rPr>
              <a:t>แท็ก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เป็นตัวเลือก</a:t>
            </a:r>
            <a:r>
              <a:rPr lang="th-TH" altLang="th-TH" sz="4800" dirty="0" smtClean="0">
                <a:solidFill>
                  <a:schemeClr val="bg1"/>
                </a:solidFill>
                <a:latin typeface="Cordia New" pitchFamily="34" charset="-34"/>
              </a:rPr>
              <a:t>)</a:t>
            </a:r>
            <a:endParaRPr lang="en-US" altLang="th-TH" sz="4800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77200" cy="4641379"/>
          </a:xfrm>
          <a:solidFill>
            <a:srgbClr val="EFFFFF"/>
          </a:solidFill>
        </p:spPr>
        <p:txBody>
          <a:bodyPr>
            <a:noAutofit/>
          </a:bodyPr>
          <a:lstStyle/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/* CSS document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h1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{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text-align: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center;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font-size: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2em;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021038"/>
            <a:ext cx="8077200" cy="2000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b="0" dirty="0">
                <a:latin typeface="Cordia New" pitchFamily="34" charset="-34"/>
                <a:ea typeface="+mn-ea"/>
                <a:cs typeface="Cordia New" pitchFamily="34" charset="-34"/>
              </a:rPr>
              <a:t>&lt;!-- HTML Document --&gt;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b="0" dirty="0">
                <a:latin typeface="Cordia New" pitchFamily="34" charset="-34"/>
                <a:ea typeface="+mn-ea"/>
                <a:cs typeface="Cordia New" pitchFamily="34" charset="-34"/>
              </a:rPr>
              <a:t>&lt;body&gt;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	&lt;h1&gt;</a:t>
            </a:r>
            <a:r>
              <a:rPr lang="th-TH" sz="28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 </a:t>
            </a:r>
            <a:r>
              <a:rPr lang="th-TH" sz="2800" b="0" dirty="0">
                <a:latin typeface="Cordia New" pitchFamily="34" charset="-34"/>
                <a:ea typeface="+mn-ea"/>
                <a:cs typeface="Cordia New" pitchFamily="34" charset="-34"/>
              </a:rPr>
              <a:t>หัวเรื่องลำดับที่ 1</a:t>
            </a:r>
            <a:r>
              <a:rPr lang="en-US" sz="2800" b="0" dirty="0">
                <a:latin typeface="Cordia New" pitchFamily="34" charset="-34"/>
                <a:ea typeface="+mn-ea"/>
                <a:cs typeface="Cordia New" pitchFamily="34" charset="-34"/>
              </a:rPr>
              <a:t> </a:t>
            </a:r>
            <a:r>
              <a:rPr lang="en-US" sz="28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&lt;/h1&gt;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b="0" dirty="0">
                <a:latin typeface="Cordia New" pitchFamily="34" charset="-34"/>
                <a:ea typeface="+mn-ea"/>
                <a:cs typeface="Cordia New" pitchFamily="34" charset="-34"/>
              </a:rPr>
              <a:t>&lt;/body&gt;</a:t>
            </a:r>
          </a:p>
        </p:txBody>
      </p:sp>
      <p:pic>
        <p:nvPicPr>
          <p:cNvPr id="419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 bwMode="auto">
          <a:xfrm>
            <a:off x="0" y="6381328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09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en-US" altLang="th-TH" sz="480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Element Selector </a:t>
            </a:r>
            <a:r>
              <a:rPr lang="th-TH" altLang="th-TH" sz="4800" smtClean="0">
                <a:solidFill>
                  <a:schemeClr val="tx1"/>
                </a:solidFill>
                <a:latin typeface="Cordia New" pitchFamily="34" charset="-34"/>
              </a:rPr>
              <a:t>- ต่อ</a:t>
            </a:r>
            <a:endParaRPr lang="en-US" altLang="th-TH" sz="480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FFFFF"/>
          </a:solidFill>
        </p:spPr>
        <p:txBody>
          <a:bodyPr>
            <a:noAutofit/>
          </a:bodyPr>
          <a:lstStyle/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/* CSS document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	{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text-align: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justify;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padding: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0.5em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;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114800"/>
            <a:ext cx="8077200" cy="2171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&lt;!-- HTML Document --&gt;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&lt;body&gt;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&lt;h1&gt;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 หัวเรื่องลำดับที่ 1 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&lt;/h1&gt;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&lt;p&gt;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 ย่อหน้าที่หนึ่ง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&lt;/p&gt;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&lt;/body&gt;</a:t>
            </a:r>
          </a:p>
        </p:txBody>
      </p:sp>
      <p:pic>
        <p:nvPicPr>
          <p:cNvPr id="4301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69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altLang="th-TH" sz="5400" dirty="0" smtClean="0">
                <a:solidFill>
                  <a:schemeClr val="tx1"/>
                </a:solidFill>
              </a:rPr>
              <a:t>ประโยชน์ของภาษา </a:t>
            </a:r>
            <a:r>
              <a:rPr lang="en-US" altLang="th-TH" sz="5400" dirty="0" smtClean="0">
                <a:solidFill>
                  <a:schemeClr val="tx1"/>
                </a:solidFill>
              </a:rPr>
              <a:t>CSS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39949"/>
            <a:ext cx="8077200" cy="4641379"/>
          </a:xfrm>
          <a:noFill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th-TH" sz="2800" dirty="0" smtClean="0"/>
              <a:t>จะช่วยลดการใช้ภาษา </a:t>
            </a:r>
            <a:r>
              <a:rPr lang="en-US" sz="2800" dirty="0" smtClean="0"/>
              <a:t>HTML </a:t>
            </a:r>
            <a:r>
              <a:rPr lang="th-TH" sz="2800" dirty="0" smtClean="0"/>
              <a:t>ในการตกแต่งเอกสารเว็บ</a:t>
            </a:r>
            <a:r>
              <a:rPr lang="th-TH" sz="2800" dirty="0" err="1" smtClean="0"/>
              <a:t>เพจ</a:t>
            </a:r>
            <a:r>
              <a:rPr lang="th-TH" sz="2800" dirty="0" smtClean="0"/>
              <a:t> ทำให้ </a:t>
            </a:r>
            <a:r>
              <a:rPr lang="en-US" sz="2800" dirty="0" smtClean="0"/>
              <a:t>  code </a:t>
            </a:r>
            <a:r>
              <a:rPr lang="th-TH" sz="2800" dirty="0" smtClean="0"/>
              <a:t>เหลือเพียงส่วนเนื้อหา ทำให้เข้าใจง่ายขึ้น การแก้ไขเอกสารทำได้ง่ายและรวดเร็ว</a:t>
            </a:r>
            <a:endParaRPr lang="en-US" sz="1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sz="2800" dirty="0" smtClean="0"/>
              <a:t>ทำให้ขนาดไฟล์เล็กลง จึงดาวน์โหลดได้เร็ว</a:t>
            </a:r>
            <a:endParaRPr lang="th-TH" sz="1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sz="2800" dirty="0" smtClean="0"/>
              <a:t>สามารถกำหนดรูปแบบการแสดงผลจากคำสั่ง </a:t>
            </a:r>
            <a:r>
              <a:rPr lang="en-US" sz="2800" dirty="0" smtClean="0"/>
              <a:t>style sheet </a:t>
            </a:r>
            <a:r>
              <a:rPr lang="th-TH" sz="2800" dirty="0" smtClean="0"/>
              <a:t>ชุดเดียวกัน ให้มีผลกับเอกสาร </a:t>
            </a:r>
            <a:r>
              <a:rPr lang="en-US" sz="2800" dirty="0" smtClean="0"/>
              <a:t>HTML </a:t>
            </a:r>
            <a:r>
              <a:rPr lang="th-TH" sz="2800" dirty="0" smtClean="0"/>
              <a:t>ทั้งหน้าหรือทุกหน้าได้ ทำให้เวลาแก้ไขหรือปรับปรุงทำได้ง่าย ไม่ต้องไล่ตามแก้ที่ </a:t>
            </a:r>
            <a:r>
              <a:rPr lang="en-US" sz="2800" dirty="0" smtClean="0"/>
              <a:t>HTML tag </a:t>
            </a:r>
            <a:r>
              <a:rPr lang="th-TH" sz="2800" dirty="0" smtClean="0"/>
              <a:t>ต่างๆ ทั่วทั้งเอกสาร </a:t>
            </a: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1639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en-US" altLang="th-TH" sz="480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ID Selector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FFFFF"/>
          </a:solidFill>
        </p:spPr>
        <p:txBody>
          <a:bodyPr>
            <a:noAutofit/>
          </a:bodyPr>
          <a:lstStyle/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/* CSS document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#content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	{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background-color: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rgb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(0, 34, 50);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color: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#00cc00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;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3857625"/>
            <a:ext cx="8077200" cy="2428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b="0" dirty="0">
                <a:latin typeface="Cordia New" pitchFamily="34" charset="-34"/>
                <a:ea typeface="+mn-ea"/>
                <a:cs typeface="Cordia New" pitchFamily="34" charset="-34"/>
              </a:rPr>
              <a:t>&lt;!-- HTML Document --&gt;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id=“content”&gt;</a:t>
            </a:r>
          </a:p>
          <a:p>
            <a:pPr lvl="3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b="0" dirty="0">
                <a:latin typeface="Cordia New" pitchFamily="34" charset="-34"/>
                <a:ea typeface="+mn-ea"/>
                <a:cs typeface="Cordia New" pitchFamily="34" charset="-34"/>
              </a:rPr>
              <a:t>&lt;h1&gt;</a:t>
            </a:r>
            <a:r>
              <a:rPr lang="th-TH" sz="2800" b="0" dirty="0">
                <a:latin typeface="Cordia New" pitchFamily="34" charset="-34"/>
                <a:ea typeface="+mn-ea"/>
                <a:cs typeface="Cordia New" pitchFamily="34" charset="-34"/>
              </a:rPr>
              <a:t> หัวเรื่องลำดับที่ 1 </a:t>
            </a:r>
            <a:r>
              <a:rPr lang="en-US" sz="2800" b="0" dirty="0">
                <a:latin typeface="Cordia New" pitchFamily="34" charset="-34"/>
                <a:ea typeface="+mn-ea"/>
                <a:cs typeface="Cordia New" pitchFamily="34" charset="-34"/>
              </a:rPr>
              <a:t>&lt;/h1&gt;</a:t>
            </a:r>
          </a:p>
          <a:p>
            <a:pPr lvl="3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b="0" dirty="0">
                <a:latin typeface="Cordia New" pitchFamily="34" charset="-34"/>
                <a:ea typeface="+mn-ea"/>
                <a:cs typeface="Cordia New" pitchFamily="34" charset="-34"/>
              </a:rPr>
              <a:t>&lt;p&gt;</a:t>
            </a:r>
            <a:r>
              <a:rPr lang="th-TH" sz="2800" b="0" dirty="0">
                <a:latin typeface="Cordia New" pitchFamily="34" charset="-34"/>
                <a:ea typeface="+mn-ea"/>
                <a:cs typeface="Cordia New" pitchFamily="34" charset="-34"/>
              </a:rPr>
              <a:t> ย่อหน้าที่หนึ่ง</a:t>
            </a:r>
            <a:r>
              <a:rPr lang="en-US" sz="2800" b="0" dirty="0">
                <a:latin typeface="Cordia New" pitchFamily="34" charset="-34"/>
                <a:ea typeface="+mn-ea"/>
                <a:cs typeface="Cordia New" pitchFamily="34" charset="-34"/>
              </a:rPr>
              <a:t> &lt;/p&gt;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</a:t>
            </a:r>
            <a:endParaRPr lang="en-US" sz="2800" b="0" dirty="0"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89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ID Selector -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ต่อ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FFFFF"/>
          </a:solidFill>
        </p:spPr>
        <p:txBody>
          <a:bodyPr>
            <a:noAutofit/>
          </a:bodyPr>
          <a:lstStyle/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/* CSS document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div#content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	{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dia New" pitchFamily="34" charset="-34"/>
                <a:cs typeface="Cordia New" pitchFamily="34" charset="-34"/>
              </a:rPr>
              <a:t>/* 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dia New" pitchFamily="34" charset="-34"/>
              </a:rPr>
              <a:t>เขียนชื่อแท็กกำกับไว้ได้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dia New" pitchFamily="34" charset="-34"/>
                <a:cs typeface="Cordia New" pitchFamily="34" charset="-34"/>
              </a:rPr>
              <a:t>*/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background-color: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rgb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(0, 34, 50);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color: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#00cc00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;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}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7248" y="4099173"/>
            <a:ext cx="8077200" cy="1922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&lt;!-- HTML Document --&gt;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id=“content”&gt;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&lt;h1&gt;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 หัวเรื่องลำดับที่ 1 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&lt;/h1&gt;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&lt;p&gt;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 ย่อหน้าที่หนึ่ง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 &lt;/p&gt;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</a:t>
            </a:r>
            <a:endParaRPr lang="en-US" sz="2400" b="0" dirty="0"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pic>
        <p:nvPicPr>
          <p:cNvPr id="4506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84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Class Selector -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ต่อ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95400"/>
            <a:ext cx="8077200" cy="4267200"/>
          </a:xfrm>
          <a:solidFill>
            <a:srgbClr val="EFFFFF"/>
          </a:solidFill>
        </p:spPr>
        <p:txBody>
          <a:bodyPr>
            <a:noAutofit/>
          </a:bodyPr>
          <a:lstStyle/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/* CSS document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.news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{ 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background-color: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rgb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(0, 34, 50);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color: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#00cc00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;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}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501008"/>
            <a:ext cx="8077200" cy="199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&lt;!-- HTML Document --&gt;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id=“content”&gt;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&lt;h1&gt;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 หัวเรื่องลำดับที่ 1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 &lt;/h1&gt;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&lt;p class=“news”&gt;</a:t>
            </a:r>
            <a:r>
              <a:rPr lang="th-TH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 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ย่อหน้าที่หนึ่ง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 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&lt;/p&gt;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&lt;/div&gt;…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539552" y="5661248"/>
            <a:ext cx="7715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marL="160020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marL="205740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25146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marL="29718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marL="34290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marL="38862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kumimoji="0" lang="th-TH" altLang="th-TH" sz="2400" i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ในหน้าเว็บ</a:t>
            </a:r>
            <a:r>
              <a:rPr kumimoji="0" lang="th-TH" altLang="th-TH" sz="2400" i="1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เพจ</a:t>
            </a:r>
            <a:r>
              <a:rPr kumimoji="0" lang="th-TH" altLang="th-TH" sz="2400" i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เดียวกันจะใช้ </a:t>
            </a:r>
            <a:r>
              <a:rPr kumimoji="0" lang="en-US" altLang="th-TH" sz="2400" i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ID </a:t>
            </a:r>
            <a:r>
              <a:rPr kumimoji="0" lang="th-TH" altLang="th-TH" sz="2400" i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ชื่อซ้ำกันไม่ได้ </a:t>
            </a:r>
            <a:r>
              <a:rPr kumimoji="0" lang="th-TH" altLang="th-TH" sz="2400" i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การ</a:t>
            </a:r>
            <a:r>
              <a:rPr kumimoji="0" lang="th-TH" altLang="th-TH" sz="2400" i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ตั้งชื่อ </a:t>
            </a:r>
            <a:r>
              <a:rPr kumimoji="0" lang="en-US" altLang="th-TH" sz="2400" i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ID </a:t>
            </a:r>
            <a:r>
              <a:rPr kumimoji="0" lang="th-TH" altLang="th-TH" sz="2400" i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ต้องไม่มีช่องว่าง ไม่ขึ้นต้นด้วยตัวเลข </a:t>
            </a:r>
          </a:p>
        </p:txBody>
      </p:sp>
      <p:pic>
        <p:nvPicPr>
          <p:cNvPr id="4608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31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Class Selector -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ต่อ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95400"/>
            <a:ext cx="7923212" cy="3657600"/>
          </a:xfrm>
          <a:solidFill>
            <a:srgbClr val="EFFFFF"/>
          </a:solidFill>
        </p:spPr>
        <p:txBody>
          <a:bodyPr>
            <a:noAutofit/>
          </a:bodyPr>
          <a:lstStyle/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/* CSS document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p.news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{ 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background-color: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rgb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(0, 34, 50);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color: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#00cc00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;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}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648075"/>
            <a:ext cx="7959725" cy="191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&lt;!-- HTML Document --&gt;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id=“content”&gt;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&lt;h1&gt;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 หัวเรื่องลำดับที่ 1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 &lt;/h1&gt;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&lt;p class=“news”&gt;</a:t>
            </a:r>
            <a:r>
              <a:rPr lang="th-TH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 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ย่อหน้าที่หนึ่ง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 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&lt;/p&gt;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539552" y="5695082"/>
            <a:ext cx="7715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marL="160020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marL="205740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25146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marL="29718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marL="34290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marL="38862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kumimoji="0" lang="th-TH" altLang="th-TH" sz="2400" i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ในหน้าเว็บ</a:t>
            </a:r>
            <a:r>
              <a:rPr kumimoji="0" lang="th-TH" altLang="th-TH" sz="2400" i="1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เพจ</a:t>
            </a:r>
            <a:r>
              <a:rPr kumimoji="0" lang="th-TH" altLang="th-TH" sz="2400" i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เดียวกันสามารถเรียกใช้คลาสเดียวกันได้มากกว่า 1 ครั้ง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0" lang="th-TH" altLang="th-TH" sz="2400" i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ชื่อคลาสต้องไม่มีช่องว่าง ไม่ขึ้นต้นด้วยตัวเลข</a:t>
            </a:r>
          </a:p>
        </p:txBody>
      </p:sp>
      <p:pic>
        <p:nvPicPr>
          <p:cNvPr id="471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61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Selector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ของลิงค์ (</a:t>
            </a:r>
            <a:r>
              <a:rPr lang="th-TH" altLang="th-TH" sz="4800" dirty="0" err="1" smtClean="0">
                <a:solidFill>
                  <a:schemeClr val="tx1"/>
                </a:solidFill>
                <a:latin typeface="Cordia New" pitchFamily="34" charset="-34"/>
              </a:rPr>
              <a:t>แท็ก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 </a:t>
            </a: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71600"/>
            <a:ext cx="8077200" cy="4876800"/>
          </a:xfrm>
          <a:solidFill>
            <a:srgbClr val="EFFFFF"/>
          </a:solidFill>
        </p:spPr>
        <p:txBody>
          <a:bodyPr>
            <a:noAutofit/>
          </a:bodyPr>
          <a:lstStyle/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/* CSS document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a:link		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{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color: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blue; }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a:visited	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{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color: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gray; }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a:hover		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{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color: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red; }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a:active	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{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color: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green; 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105275"/>
            <a:ext cx="7959725" cy="199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&lt;!-- HTML Document --&gt;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id=“content”&gt;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&lt;h1&gt;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หัวเรื่องลำดับที่ 1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&lt;/h1&gt;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&lt;p&gt;…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&lt;a </a:t>
            </a:r>
            <a:r>
              <a:rPr lang="en-US" sz="2400" b="0" dirty="0" err="1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href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=“http://www.firefox.com”&gt;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ดาวน์โหลดโปรแกรม 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Firefox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&lt;/a&gt;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…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&lt;/p&gt;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</a:t>
            </a:r>
          </a:p>
        </p:txBody>
      </p:sp>
      <p:pic>
        <p:nvPicPr>
          <p:cNvPr id="4813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0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Selector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แบบผสม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FFFFF"/>
          </a:solidFill>
        </p:spPr>
        <p:txBody>
          <a:bodyPr>
            <a:noAutofit/>
          </a:bodyPr>
          <a:lstStyle/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/* CSS document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p span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	{ /* </a:t>
            </a:r>
            <a:r>
              <a:rPr lang="th-TH" sz="2800" dirty="0" smtClean="0">
                <a:latin typeface="Cordia New" pitchFamily="34" charset="-34"/>
              </a:rPr>
              <a:t>แท็ก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span </a:t>
            </a:r>
            <a:r>
              <a:rPr lang="th-TH" sz="2800" dirty="0" smtClean="0">
                <a:latin typeface="Cordia New" pitchFamily="34" charset="-34"/>
              </a:rPr>
              <a:t>ที่อยู่ในแท็ก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2800" dirty="0" smtClean="0">
                <a:latin typeface="Cordia New" pitchFamily="34" charset="-34"/>
              </a:rPr>
              <a:t>	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text-decoration: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underline;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7248" y="3573016"/>
            <a:ext cx="8077200" cy="2371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&lt;!-- HTML Document --&gt;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id=“content”&gt;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&lt;h1&gt;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หัวเรื่องลำดับที่ 1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&lt;/h1&gt;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&lt;p&gt;…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&lt;span&gt;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ข้อความ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&lt;/span&gt;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…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&lt;/p&gt;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&lt;h2&gt;&lt;span&gt;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หัวเรื่องลำดับที่ 2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&lt;/span&gt;&lt;/h2&gt;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</a:t>
            </a:r>
          </a:p>
        </p:txBody>
      </p:sp>
      <p:pic>
        <p:nvPicPr>
          <p:cNvPr id="4915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91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Selector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แบบผสม - ต่อ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FFFFF"/>
          </a:solidFill>
        </p:spPr>
        <p:txBody>
          <a:bodyPr>
            <a:noAutofit/>
          </a:bodyPr>
          <a:lstStyle/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/* CSS document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p span.underline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{ 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/* </a:t>
            </a:r>
            <a:r>
              <a:rPr lang="th-TH" sz="2800" dirty="0" smtClean="0">
                <a:latin typeface="Cordia New" pitchFamily="34" charset="-34"/>
              </a:rPr>
              <a:t>แท็ก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span </a:t>
            </a:r>
            <a:r>
              <a:rPr lang="th-TH" sz="2800" dirty="0" smtClean="0">
                <a:latin typeface="Cordia New" pitchFamily="34" charset="-34"/>
              </a:rPr>
              <a:t>ที่ใช้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class=“underline” </a:t>
            </a:r>
            <a:r>
              <a:rPr lang="th-TH" sz="2800" dirty="0" smtClean="0">
                <a:latin typeface="Cordia New" pitchFamily="34" charset="-34"/>
              </a:rPr>
              <a:t>ที่อยู่ในแท็ก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2800" dirty="0" smtClean="0">
                <a:latin typeface="Cordia New" pitchFamily="34" charset="-34"/>
              </a:rPr>
              <a:t>	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text-decoration: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underline;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800475"/>
            <a:ext cx="8077200" cy="2371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&lt;!-- HTML Document --&gt;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id=“content”&gt;</a:t>
            </a:r>
          </a:p>
          <a:p>
            <a:pPr lvl="3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&lt;h1&gt;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หัวเรื่องลำดับที่ 1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&lt;/h1&gt;</a:t>
            </a:r>
          </a:p>
          <a:p>
            <a:pPr lvl="3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&lt;p&gt;…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&lt;span class=“underline”&gt;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ข้อความ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&lt;/span&gt;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…&lt;span&gt;</a:t>
            </a:r>
            <a:r>
              <a:rPr lang="th-TH" sz="2400" b="0" dirty="0">
                <a:latin typeface="Cordia New" pitchFamily="34" charset="-34"/>
                <a:ea typeface="+mn-ea"/>
                <a:cs typeface="Cordia New" pitchFamily="34" charset="-34"/>
              </a:rPr>
              <a:t>ข้อความถัดไป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&lt;/span&gt;…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&lt;/p&gt;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</a:t>
            </a:r>
          </a:p>
        </p:txBody>
      </p:sp>
      <p:pic>
        <p:nvPicPr>
          <p:cNvPr id="5018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21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Selector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แบบผสม - ต่อ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FFFFF"/>
          </a:solidFill>
        </p:spPr>
        <p:txBody>
          <a:bodyPr>
            <a:noAutofit/>
          </a:bodyPr>
          <a:lstStyle/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/* CSS document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div#content</a:t>
            </a:r>
            <a:r>
              <a:rPr lang="en-US" sz="28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ul</a:t>
            </a:r>
            <a:r>
              <a:rPr lang="en-US" sz="28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li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{ 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/* </a:t>
            </a:r>
            <a:r>
              <a:rPr lang="th-TH" sz="2800" dirty="0" smtClean="0">
                <a:latin typeface="Cordia New" pitchFamily="34" charset="-34"/>
              </a:rPr>
              <a:t>แท็ก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li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</a:rPr>
              <a:t>ที่อยู่ใน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ul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</a:rPr>
              <a:t>ที่อยู่ใน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div </a:t>
            </a:r>
            <a:r>
              <a:rPr lang="th-TH" sz="2800" dirty="0" smtClean="0">
                <a:latin typeface="Cordia New" pitchFamily="34" charset="-34"/>
              </a:rPr>
              <a:t>ที่ใช้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id=“content”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2800" dirty="0" smtClean="0">
                <a:latin typeface="Cordia New" pitchFamily="34" charset="-34"/>
              </a:rPr>
              <a:t>	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list-style-type: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upper-roman;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648075"/>
            <a:ext cx="8077200" cy="2524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&lt;!-- HTML Document --&gt;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id=“content”&gt;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</a:t>
            </a:r>
            <a:r>
              <a:rPr lang="en-US" sz="2400" b="0" dirty="0" err="1">
                <a:latin typeface="Cordia New" pitchFamily="34" charset="-34"/>
                <a:ea typeface="+mn-ea"/>
                <a:cs typeface="Cordia New" pitchFamily="34" charset="-34"/>
              </a:rPr>
              <a:t>ul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</a:t>
            </a:r>
            <a:r>
              <a:rPr lang="en-US" sz="2400" b="0" dirty="0" err="1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li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&gt;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Item A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</a:t>
            </a:r>
            <a:r>
              <a:rPr lang="en-US" sz="2400" b="0" dirty="0" err="1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li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</a:t>
            </a:r>
            <a:r>
              <a:rPr lang="en-US" sz="2400" b="0" dirty="0" err="1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li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&gt;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Item B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</a:t>
            </a:r>
            <a:r>
              <a:rPr lang="en-US" sz="2400" b="0" dirty="0" err="1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li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</a:t>
            </a:r>
            <a:r>
              <a:rPr lang="en-US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ul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</a:t>
            </a:r>
          </a:p>
        </p:txBody>
      </p:sp>
      <p:pic>
        <p:nvPicPr>
          <p:cNvPr id="5120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23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Selector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แบบผสม - ต่อ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FFFFF"/>
          </a:solidFill>
        </p:spPr>
        <p:txBody>
          <a:bodyPr>
            <a:noAutofit/>
          </a:bodyPr>
          <a:lstStyle/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/* CSS document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div#mainmenu</a:t>
            </a:r>
            <a:r>
              <a:rPr lang="en-US" sz="28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a:hover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{ 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/* </a:t>
            </a:r>
            <a:r>
              <a:rPr lang="th-TH" sz="2800" dirty="0" smtClean="0">
                <a:latin typeface="Cordia New" pitchFamily="34" charset="-34"/>
              </a:rPr>
              <a:t>แท็ก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 (hover action) </a:t>
            </a:r>
            <a:r>
              <a:rPr lang="th-TH" sz="2800" dirty="0" smtClean="0">
                <a:latin typeface="Cordia New" pitchFamily="34" charset="-34"/>
              </a:rPr>
              <a:t>ที่อยู่ใน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div </a:t>
            </a:r>
            <a:r>
              <a:rPr lang="th-TH" sz="2800" dirty="0" smtClean="0">
                <a:latin typeface="Cordia New" pitchFamily="34" charset="-34"/>
              </a:rPr>
              <a:t>ที่ใช้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id=“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mainmenu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”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2800" dirty="0" smtClean="0">
                <a:latin typeface="Cordia New" pitchFamily="34" charset="-34"/>
              </a:rPr>
              <a:t>	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font-weight: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bold;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648075"/>
            <a:ext cx="8077200" cy="2600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&lt;!-- HTML Document --&gt;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</a:t>
            </a:r>
            <a:r>
              <a:rPr lang="en-US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mainmenu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”&gt;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</a:t>
            </a:r>
            <a:r>
              <a:rPr lang="en-US" sz="2400" b="0" dirty="0" err="1">
                <a:latin typeface="Cordia New" pitchFamily="34" charset="-34"/>
                <a:ea typeface="+mn-ea"/>
                <a:cs typeface="Cordia New" pitchFamily="34" charset="-34"/>
              </a:rPr>
              <a:t>ul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</a:t>
            </a:r>
            <a:r>
              <a:rPr lang="en-US" sz="2400" b="0" dirty="0" err="1">
                <a:latin typeface="Cordia New" pitchFamily="34" charset="-34"/>
                <a:ea typeface="+mn-ea"/>
                <a:cs typeface="Cordia New" pitchFamily="34" charset="-34"/>
              </a:rPr>
              <a:t>li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&gt;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&lt;a </a:t>
            </a:r>
            <a:r>
              <a:rPr lang="en-US" sz="2400" b="0" dirty="0" err="1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href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=“www.somewhere.com”&gt;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Item A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&lt;/a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&gt;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&lt;/</a:t>
            </a:r>
            <a:r>
              <a:rPr lang="en-US" sz="2400" b="0" dirty="0" err="1">
                <a:latin typeface="Cordia New" pitchFamily="34" charset="-34"/>
                <a:ea typeface="+mn-ea"/>
                <a:cs typeface="Cordia New" pitchFamily="34" charset="-34"/>
              </a:rPr>
              <a:t>li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</a:t>
            </a:r>
            <a:r>
              <a:rPr lang="en-US" sz="2400" b="0" dirty="0" err="1">
                <a:latin typeface="Cordia New" pitchFamily="34" charset="-34"/>
                <a:ea typeface="+mn-ea"/>
                <a:cs typeface="Cordia New" pitchFamily="34" charset="-34"/>
              </a:rPr>
              <a:t>li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&gt;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&lt;a </a:t>
            </a:r>
            <a:r>
              <a:rPr lang="en-US" sz="2400" b="0" dirty="0" err="1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href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=“www.something.com”&gt;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Item B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&lt;/a&gt;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&lt;/</a:t>
            </a:r>
            <a:r>
              <a:rPr lang="en-US" sz="2400" b="0" dirty="0" err="1">
                <a:latin typeface="Cordia New" pitchFamily="34" charset="-34"/>
                <a:ea typeface="+mn-ea"/>
                <a:cs typeface="Cordia New" pitchFamily="34" charset="-34"/>
              </a:rPr>
              <a:t>li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</a:t>
            </a:r>
            <a:r>
              <a:rPr lang="en-US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ul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</a:t>
            </a:r>
          </a:p>
        </p:txBody>
      </p:sp>
      <p:pic>
        <p:nvPicPr>
          <p:cNvPr id="5222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68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Selector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แบบผสม - ต่อ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FFFFF"/>
          </a:solidFill>
        </p:spPr>
        <p:txBody>
          <a:bodyPr>
            <a:noAutofit/>
          </a:bodyPr>
          <a:lstStyle/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/* CSS document 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h1, h2, h3, h4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{ 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/* </a:t>
            </a:r>
            <a:r>
              <a:rPr lang="th-TH" sz="2800" dirty="0" smtClean="0">
                <a:latin typeface="Cordia New" pitchFamily="34" charset="-34"/>
              </a:rPr>
              <a:t>กำหนดการแสดงผลหลายแท็กพร้อมกัน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*/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2800" dirty="0" smtClean="0">
                <a:latin typeface="Cordia New" pitchFamily="34" charset="-34"/>
              </a:rPr>
              <a:t>	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font-weight: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bold;</a:t>
            </a:r>
          </a:p>
          <a:p>
            <a:pPr marL="0" indent="-288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571875"/>
            <a:ext cx="8077200" cy="2676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&lt;!-- HTML Document --&gt;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</a:t>
            </a:r>
            <a:r>
              <a:rPr lang="en-US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mainmenu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”&gt;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&lt;h1&gt;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Heading 1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&lt;/h1&gt;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&lt;h2&gt;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Heading 2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&lt;/h2&gt;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&lt;h3&gt;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Heading 3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&lt;/h3&gt;</a:t>
            </a:r>
          </a:p>
          <a:p>
            <a:pPr lvl="2"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&lt;h4&gt;</a:t>
            </a: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Heading 1</a:t>
            </a:r>
            <a:r>
              <a:rPr lang="en-US" sz="2400" b="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&lt;/h4&gt;</a:t>
            </a:r>
          </a:p>
          <a:p>
            <a:pPr indent="-288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</a:t>
            </a:r>
          </a:p>
        </p:txBody>
      </p:sp>
      <p:pic>
        <p:nvPicPr>
          <p:cNvPr id="5325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67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sz="5400" dirty="0">
                <a:solidFill>
                  <a:schemeClr val="tx1"/>
                </a:solidFill>
              </a:rPr>
              <a:t>ประโยชน์ของภาษา </a:t>
            </a:r>
            <a:r>
              <a:rPr lang="en-US" sz="5400" dirty="0">
                <a:solidFill>
                  <a:schemeClr val="tx1"/>
                </a:solidFill>
              </a:rPr>
              <a:t>CSS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1741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Content Placeholder 10"/>
          <p:cNvSpPr txBox="1">
            <a:spLocks/>
          </p:cNvSpPr>
          <p:nvPr/>
        </p:nvSpPr>
        <p:spPr bwMode="auto">
          <a:xfrm>
            <a:off x="611188" y="1447800"/>
            <a:ext cx="7705228" cy="487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 marL="1143000" indent="-228600" latinLnBrk="1">
              <a:spcBef>
                <a:spcPct val="20000"/>
              </a:spcBef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marL="1562100" indent="-228600" latinLnBrk="1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marL="1981200" indent="-228600" latinLnBrk="1">
              <a:spcBef>
                <a:spcPct val="20000"/>
              </a:spcBef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24384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marL="2895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marL="3352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marL="3810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 smtClean="0"/>
              <a:t>สามารถควบคุมการแสดงผลให้เหมือนกัน หรือใกล้เคียงกัน ได้ในหลาย </a:t>
            </a:r>
            <a:r>
              <a:rPr lang="en-US" b="0" dirty="0" smtClean="0"/>
              <a:t>Web Browser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sz="1050" b="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 smtClean="0"/>
              <a:t>สามารถกำหนดการแสดงผลในรูปแบบที่เหมาะกับสื่อชนิดต่าง ๆ ไม่ว่าจะเป็นการแสดงผลบนหน้าจอ</a:t>
            </a:r>
            <a:r>
              <a:rPr lang="en-US" b="0" dirty="0" smtClean="0"/>
              <a:t>, </a:t>
            </a:r>
            <a:r>
              <a:rPr lang="th-TH" b="0" dirty="0" smtClean="0"/>
              <a:t>บนกระดาษเมื่อสั่งพิมพ์</a:t>
            </a:r>
            <a:r>
              <a:rPr lang="en-US" b="0" dirty="0" smtClean="0"/>
              <a:t>, </a:t>
            </a:r>
            <a:r>
              <a:rPr lang="th-TH" b="0" dirty="0" smtClean="0"/>
              <a:t>บนมือถือ หรือบน </a:t>
            </a:r>
            <a:r>
              <a:rPr lang="en-US" b="0" dirty="0" smtClean="0"/>
              <a:t>PDA </a:t>
            </a:r>
            <a:r>
              <a:rPr lang="th-TH" b="0" dirty="0" smtClean="0"/>
              <a:t>โดยที่เป็นเนื้อหาเดียวกัน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th-TH" sz="1400" b="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th-TH" b="0" dirty="0" smtClean="0"/>
              <a:t>ทำให้เป็นเว็บไซต์ที่มีมาตรฐาน หากใช้ </a:t>
            </a:r>
            <a:r>
              <a:rPr lang="en-US" b="0" dirty="0" smtClean="0"/>
              <a:t>CSS </a:t>
            </a:r>
            <a:r>
              <a:rPr lang="th-TH" b="0" dirty="0" smtClean="0"/>
              <a:t>กับเอกสาร </a:t>
            </a:r>
            <a:r>
              <a:rPr lang="en-US" b="0" dirty="0" smtClean="0"/>
              <a:t>HTML </a:t>
            </a:r>
            <a:r>
              <a:rPr lang="th-TH" b="0" dirty="0" smtClean="0"/>
              <a:t>จะทำให้เข้ากับ</a:t>
            </a:r>
            <a:r>
              <a:rPr lang="th-TH" b="0" dirty="0" err="1" smtClean="0"/>
              <a:t>เว็บเบ</a:t>
            </a:r>
            <a:r>
              <a:rPr lang="th-TH" b="0" dirty="0" smtClean="0"/>
              <a:t>รา</a:t>
            </a:r>
            <a:r>
              <a:rPr lang="th-TH" b="0" dirty="0" err="1" smtClean="0"/>
              <a:t>เซอร์</a:t>
            </a:r>
            <a:r>
              <a:rPr lang="th-TH" b="0" dirty="0" smtClean="0"/>
              <a:t>ในอนาคตได้ดี</a:t>
            </a:r>
            <a:endParaRPr lang="en-US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b="0" dirty="0" smtClean="0"/>
          </a:p>
          <a:p>
            <a:pPr>
              <a:buFont typeface="Arial" pitchFamily="34" charset="0"/>
              <a:buChar char="•"/>
              <a:defRPr/>
            </a:pPr>
            <a:endParaRPr lang="en-US" altLang="th-TH" b="0" dirty="0" smtClean="0"/>
          </a:p>
        </p:txBody>
      </p:sp>
    </p:spTree>
    <p:extLst>
      <p:ext uri="{BB962C8B-B14F-4D97-AF65-F5344CB8AC3E}">
        <p14:creationId xmlns:p14="http://schemas.microsoft.com/office/powerpoint/2010/main" val="15226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เมื่อใดต้องใช้ </a:t>
            </a: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Selector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แบบไหน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Element Selector </a:t>
            </a:r>
            <a:r>
              <a:rPr lang="th-TH" b="1" i="1" u="dotted" dirty="0" smtClean="0">
                <a:solidFill>
                  <a:srgbClr val="FF0000"/>
                </a:solidFill>
                <a:latin typeface="Cordia New" pitchFamily="34" charset="-34"/>
              </a:rPr>
              <a:t>(การใช้ชื่อแท็กเป็นตัวเลือก)</a:t>
            </a:r>
            <a:endParaRPr lang="en-US" b="1" i="1" u="dotted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h-TH" dirty="0" smtClean="0">
                <a:latin typeface="Cordia New" pitchFamily="34" charset="-34"/>
              </a:rPr>
              <a:t>วิธีการนี้ เหมาะสำหรับการ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”</a:t>
            </a:r>
            <a:r>
              <a:rPr lang="th-TH" dirty="0" smtClean="0">
                <a:latin typeface="Cordia New" pitchFamily="34" charset="-34"/>
              </a:rPr>
              <a:t>กำหนดการแสดงผลทั่ว ๆ ไปให้กับแท็กนั้น ๆ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”</a:t>
            </a:r>
            <a:r>
              <a:rPr lang="th-TH" dirty="0" smtClean="0">
                <a:latin typeface="Cordia New" pitchFamily="34" charset="-34"/>
              </a:rPr>
              <a:t> หมายถึงว่า ไม่ว่าจะเรียกใช้แท็กนั้นเมื่อไร ก็จะแสดงผลในรูปแบบที่กำหนดไว้เสมอ ทุกหน้า ทุกเอกสาร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42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17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เมื่อใดต้องใช้ </a:t>
            </a: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Selector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แบบไหน - ต่อ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Element Selector </a:t>
            </a:r>
            <a:r>
              <a:rPr lang="th-TH" b="1" i="1" u="dotted" dirty="0" smtClean="0">
                <a:solidFill>
                  <a:srgbClr val="FF0000"/>
                </a:solidFill>
                <a:latin typeface="Cordia New" pitchFamily="34" charset="-34"/>
              </a:rPr>
              <a:t>(การใช้ชื่อแท็กเป็นตัวเลือก)</a:t>
            </a:r>
            <a:endParaRPr lang="en-US" b="1" i="1" u="dotted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defRPr/>
            </a:pPr>
            <a:r>
              <a:rPr lang="th-TH" sz="2800" dirty="0" smtClean="0">
                <a:latin typeface="Cordia New" pitchFamily="34" charset="-34"/>
              </a:rPr>
              <a:t>วิธีการนี้ เหมาะสำหรับการ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”</a:t>
            </a:r>
            <a:r>
              <a:rPr lang="th-TH" sz="2800" u="sng" dirty="0" smtClean="0">
                <a:latin typeface="Cordia New" pitchFamily="34" charset="-34"/>
              </a:rPr>
              <a:t>กำหนดการแสดงผลทั่ว ๆ ไปให้กับแท็กนั้น ๆ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”</a:t>
            </a:r>
            <a:r>
              <a:rPr lang="th-TH" sz="2800" dirty="0" smtClean="0">
                <a:latin typeface="Cordia New" pitchFamily="34" charset="-34"/>
              </a:rPr>
              <a:t> หมายถึงว่า ไม่ว่าจะเรียกใช้แท็กนั้นเมื่อไร ก็จะแสดงผลในรูปแบบที่กำหนดไว้เสมอ ทุกหน้า ทุกเอกสาร </a:t>
            </a:r>
            <a:r>
              <a:rPr lang="th-TH" sz="2800" dirty="0" smtClean="0">
                <a:solidFill>
                  <a:srgbClr val="C00000"/>
                </a:solidFill>
                <a:latin typeface="Cordia New" pitchFamily="34" charset="-34"/>
              </a:rPr>
              <a:t>เช่น ต้องการให้แท็ก </a:t>
            </a:r>
            <a:r>
              <a:rPr lang="en-US" sz="2800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&lt;h1&gt; </a:t>
            </a:r>
            <a:r>
              <a:rPr lang="th-TH" sz="2800" dirty="0" smtClean="0">
                <a:solidFill>
                  <a:srgbClr val="C00000"/>
                </a:solidFill>
                <a:latin typeface="Cordia New" pitchFamily="34" charset="-34"/>
              </a:rPr>
              <a:t>อยู่ตรงกลางในทุก ๆ หน้าเอกสาร, ต้องการให้ตัวอักษรในแท็ก </a:t>
            </a:r>
            <a:r>
              <a:rPr lang="en-US" sz="2800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&lt;p&gt; </a:t>
            </a:r>
            <a:r>
              <a:rPr lang="th-TH" sz="2800" dirty="0" smtClean="0">
                <a:solidFill>
                  <a:srgbClr val="C00000"/>
                </a:solidFill>
                <a:latin typeface="Cordia New" pitchFamily="34" charset="-34"/>
              </a:rPr>
              <a:t>ในทุกเอกสารใช้ตัวอักษรสีเทาเข้ม เป็นต้น</a:t>
            </a:r>
            <a:endParaRPr lang="en-US" sz="2800" dirty="0" smtClean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530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25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เมื่อใดต้องใช้ </a:t>
            </a: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Selector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แบบไหน - ต่อ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Class Selector (</a:t>
            </a:r>
            <a:r>
              <a:rPr lang="th-TH" b="1" i="1" u="dotted" dirty="0" smtClean="0">
                <a:solidFill>
                  <a:srgbClr val="FF0000"/>
                </a:solidFill>
                <a:latin typeface="Cordia New" pitchFamily="34" charset="-34"/>
              </a:rPr>
              <a:t>การใช้คลาสเป็นตัวเลือก)</a:t>
            </a:r>
            <a:endParaRPr lang="en-US" b="1" i="1" u="dotted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defRPr/>
            </a:pPr>
            <a:r>
              <a:rPr lang="th-TH" sz="2800" dirty="0" smtClean="0">
                <a:latin typeface="Cordia New" pitchFamily="34" charset="-34"/>
              </a:rPr>
              <a:t>เหมาะสำหรับการ</a:t>
            </a:r>
            <a:r>
              <a:rPr lang="th-TH" sz="2800" u="sng" dirty="0" smtClean="0">
                <a:latin typeface="Cordia New" pitchFamily="34" charset="-34"/>
              </a:rPr>
              <a:t>สร้างการแสดงผลบางอย่างให้กับ </a:t>
            </a:r>
            <a:r>
              <a:rPr lang="en-US" sz="2800" u="sng" dirty="0" smtClean="0">
                <a:latin typeface="Cordia New" pitchFamily="34" charset="-34"/>
                <a:cs typeface="Cordia New" pitchFamily="34" charset="-34"/>
              </a:rPr>
              <a:t>Element </a:t>
            </a:r>
            <a:r>
              <a:rPr lang="th-TH" sz="2800" u="sng" dirty="0" smtClean="0">
                <a:latin typeface="Cordia New" pitchFamily="34" charset="-34"/>
              </a:rPr>
              <a:t>เป็นครั้งคราว</a:t>
            </a:r>
            <a:r>
              <a:rPr lang="th-TH" sz="2800" dirty="0" smtClean="0">
                <a:latin typeface="Cordia New" pitchFamily="34" charset="-34"/>
              </a:rPr>
              <a:t> โดยจะมีผลกับเฉพาะอิลิเมนต์ที่เรียกใช้คลาสเท่านั้น หากไม่ได้เรียกใช้ก็จะแสดงผลตามค่าปกติที่กำหนดไว้ และสามารถเรียกใช้ได้มากกว่า 1 ครั้ง </a:t>
            </a:r>
            <a:r>
              <a:rPr lang="th-TH" sz="2800" dirty="0" smtClean="0">
                <a:solidFill>
                  <a:srgbClr val="C00000"/>
                </a:solidFill>
                <a:latin typeface="Cordia New" pitchFamily="34" charset="-34"/>
              </a:rPr>
              <a:t>เช่น ต้องการขีดเส้นใต้ข้อความ, ต้องการให้ตัวหนังสือเป็นสีแดง เป็นต้น</a:t>
            </a:r>
            <a:endParaRPr lang="en-US" sz="2800" dirty="0" smtClean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632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63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algn="l" eaLnBrk="1" hangingPunct="1">
              <a:spcAft>
                <a:spcPts val="600"/>
              </a:spcAft>
            </a:pP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เมื่อใดต้องใช้ </a:t>
            </a:r>
            <a:r>
              <a:rPr lang="en-US" altLang="th-TH" sz="48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Selector </a:t>
            </a:r>
            <a:r>
              <a:rPr lang="th-TH" altLang="th-TH" sz="4800" dirty="0" smtClean="0">
                <a:solidFill>
                  <a:schemeClr val="tx1"/>
                </a:solidFill>
                <a:latin typeface="Cordia New" pitchFamily="34" charset="-34"/>
              </a:rPr>
              <a:t>แบบไหน - ต่อ</a:t>
            </a:r>
            <a:endParaRPr lang="en-US" altLang="th-TH" sz="48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th-TH" b="1" i="1" u="sng" dirty="0" smtClean="0">
                <a:solidFill>
                  <a:srgbClr val="FF0000"/>
                </a:solidFill>
                <a:latin typeface="Cordia New" pitchFamily="34" charset="-34"/>
              </a:rPr>
              <a:t>ID Selector (</a:t>
            </a:r>
            <a:r>
              <a:rPr lang="th-TH" altLang="th-TH" b="1" i="1" u="sng" dirty="0" smtClean="0">
                <a:solidFill>
                  <a:srgbClr val="FF0000"/>
                </a:solidFill>
                <a:latin typeface="Cordia New" pitchFamily="34" charset="-34"/>
              </a:rPr>
              <a:t>การใช้ </a:t>
            </a:r>
            <a:r>
              <a:rPr lang="en-US" altLang="th-TH" b="1" i="1" u="sng" dirty="0" smtClean="0">
                <a:solidFill>
                  <a:srgbClr val="FF0000"/>
                </a:solidFill>
                <a:latin typeface="Cordia New" pitchFamily="34" charset="-34"/>
              </a:rPr>
              <a:t>ID </a:t>
            </a:r>
            <a:r>
              <a:rPr lang="th-TH" altLang="th-TH" b="1" i="1" u="sng" dirty="0" smtClean="0">
                <a:solidFill>
                  <a:srgbClr val="FF0000"/>
                </a:solidFill>
                <a:latin typeface="Cordia New" pitchFamily="34" charset="-34"/>
              </a:rPr>
              <a:t>เป็นตัวเลือก)</a:t>
            </a:r>
            <a:endParaRPr lang="en-US" altLang="th-TH" b="1" i="1" u="sng" dirty="0" smtClean="0">
              <a:solidFill>
                <a:srgbClr val="FF0000"/>
              </a:solidFill>
              <a:latin typeface="Cordia New" pitchFamily="34" charset="-34"/>
            </a:endParaRPr>
          </a:p>
          <a:p>
            <a:r>
              <a:rPr lang="th-TH" altLang="th-TH" sz="2800" dirty="0" smtClean="0">
                <a:latin typeface="Cordia New" pitchFamily="34" charset="-34"/>
              </a:rPr>
              <a:t>วิธีการนี้</a:t>
            </a:r>
            <a:r>
              <a:rPr lang="th-TH" altLang="th-TH" sz="2800" u="sng" dirty="0" smtClean="0">
                <a:latin typeface="Cordia New" pitchFamily="34" charset="-34"/>
              </a:rPr>
              <a:t>เหมาะกับการวาง</a:t>
            </a:r>
            <a:r>
              <a:rPr lang="th-TH" altLang="th-TH" sz="2800" u="sng" dirty="0" err="1" smtClean="0">
                <a:latin typeface="Cordia New" pitchFamily="34" charset="-34"/>
              </a:rPr>
              <a:t>เลย์เอาท์</a:t>
            </a:r>
            <a:r>
              <a:rPr lang="th-TH" altLang="th-TH" sz="2800" u="sng" dirty="0" smtClean="0">
                <a:latin typeface="Cordia New" pitchFamily="34" charset="-34"/>
              </a:rPr>
              <a:t>เอกสาร</a:t>
            </a:r>
            <a:r>
              <a:rPr lang="th-TH" altLang="th-TH" sz="2800" dirty="0" smtClean="0">
                <a:latin typeface="Cordia New" pitchFamily="34" charset="-34"/>
              </a:rPr>
              <a:t> เพื่อให้ง่ายต่อการกำหนดการแสดงผลให้กับแต่ละส่วนโดยไม่กระทบกับส่วนอื่น ๆ มักใช้</a:t>
            </a:r>
            <a:r>
              <a:rPr lang="th-TH" altLang="th-TH" sz="2800" dirty="0" err="1" smtClean="0">
                <a:latin typeface="Cordia New" pitchFamily="34" charset="-34"/>
              </a:rPr>
              <a:t>แท็ก</a:t>
            </a:r>
            <a:r>
              <a:rPr lang="th-TH" altLang="th-TH" sz="2800" dirty="0" smtClean="0">
                <a:latin typeface="Cordia New" pitchFamily="34" charset="-34"/>
              </a:rPr>
              <a:t> </a:t>
            </a:r>
            <a:r>
              <a:rPr lang="en-US" altLang="th-TH" sz="2800" dirty="0" smtClean="0">
                <a:latin typeface="Cordia New" pitchFamily="34" charset="-34"/>
              </a:rPr>
              <a:t>div </a:t>
            </a:r>
            <a:r>
              <a:rPr lang="th-TH" altLang="th-TH" sz="2800" dirty="0" smtClean="0">
                <a:latin typeface="Cordia New" pitchFamily="34" charset="-34"/>
              </a:rPr>
              <a:t>พร้อมกับกำหนดแอททริ</a:t>
            </a:r>
            <a:r>
              <a:rPr lang="th-TH" altLang="th-TH" sz="2800" dirty="0" err="1" smtClean="0">
                <a:latin typeface="Cordia New" pitchFamily="34" charset="-34"/>
              </a:rPr>
              <a:t>บิวต์</a:t>
            </a:r>
            <a:r>
              <a:rPr lang="th-TH" altLang="th-TH" sz="2800" dirty="0" smtClean="0">
                <a:latin typeface="Cordia New" pitchFamily="34" charset="-34"/>
              </a:rPr>
              <a:t> </a:t>
            </a:r>
            <a:r>
              <a:rPr lang="en-US" altLang="th-TH" sz="2800" dirty="0" smtClean="0">
                <a:latin typeface="Cordia New" pitchFamily="34" charset="-34"/>
              </a:rPr>
              <a:t>id </a:t>
            </a:r>
            <a:r>
              <a:rPr lang="th-TH" altLang="th-TH" sz="2800" dirty="0" smtClean="0">
                <a:latin typeface="Cordia New" pitchFamily="34" charset="-34"/>
              </a:rPr>
              <a:t>ด้วยเพื่อตั้งชื่อให้กับส่วนนั้น ๆ สิ่งที่ต้องพึงระวังคือ อย่าใช้ </a:t>
            </a:r>
            <a:r>
              <a:rPr lang="en-US" altLang="th-TH" sz="2800" dirty="0" smtClean="0">
                <a:latin typeface="Cordia New" pitchFamily="34" charset="-34"/>
              </a:rPr>
              <a:t>ID </a:t>
            </a:r>
            <a:r>
              <a:rPr lang="th-TH" altLang="th-TH" sz="2800" dirty="0" smtClean="0">
                <a:latin typeface="Cordia New" pitchFamily="34" charset="-34"/>
              </a:rPr>
              <a:t>ชื่อเดียวกันในเอกสารเดียวกัน เนื่องจากหากมีการเขียนสคริปต์เพื่อให้มีผลกับ </a:t>
            </a:r>
            <a:r>
              <a:rPr lang="en-US" altLang="th-TH" sz="2800" dirty="0" smtClean="0">
                <a:latin typeface="Cordia New" pitchFamily="34" charset="-34"/>
              </a:rPr>
              <a:t>ID </a:t>
            </a:r>
            <a:r>
              <a:rPr lang="th-TH" altLang="th-TH" sz="2800" dirty="0" smtClean="0">
                <a:latin typeface="Cordia New" pitchFamily="34" charset="-34"/>
              </a:rPr>
              <a:t>แล้วจะเกิดข้อผิดพลาดได้ (สามารถเรียกใช้ </a:t>
            </a:r>
            <a:r>
              <a:rPr lang="en-US" altLang="th-TH" sz="2800" dirty="0" smtClean="0">
                <a:latin typeface="Cordia New" pitchFamily="34" charset="-34"/>
              </a:rPr>
              <a:t>ID </a:t>
            </a:r>
            <a:r>
              <a:rPr lang="th-TH" altLang="th-TH" sz="2800" dirty="0" smtClean="0">
                <a:latin typeface="Cordia New" pitchFamily="34" charset="-34"/>
              </a:rPr>
              <a:t>เดิมได้เพียงครั้งเดียวเท่านั้น) ตัวอย่างการใช้งาน</a:t>
            </a:r>
            <a:endParaRPr lang="en-US" altLang="th-TH" sz="2800" dirty="0" smtClean="0">
              <a:solidFill>
                <a:srgbClr val="C00000"/>
              </a:solidFill>
              <a:latin typeface="Cordia New" pitchFamily="34" charset="-34"/>
            </a:endParaRPr>
          </a:p>
        </p:txBody>
      </p:sp>
      <p:pic>
        <p:nvPicPr>
          <p:cNvPr id="573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07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7338" eaLnBrk="1" hangingPunct="1">
              <a:spcAft>
                <a:spcPts val="600"/>
              </a:spcAft>
            </a:pPr>
            <a:r>
              <a:rPr lang="en-US" altLang="th-TH" sz="4800" smtClean="0">
                <a:solidFill>
                  <a:schemeClr val="bg1"/>
                </a:solidFill>
                <a:latin typeface="Cordia New" pitchFamily="34" charset="-34"/>
              </a:rPr>
              <a:t>CSS Layout </a:t>
            </a:r>
            <a:r>
              <a:rPr lang="th-TH" altLang="th-TH" sz="4800" smtClean="0">
                <a:solidFill>
                  <a:schemeClr val="bg1"/>
                </a:solidFill>
                <a:latin typeface="Cordia New" pitchFamily="34" charset="-34"/>
              </a:rPr>
              <a:t>(การแบ่งส่วนเอกสาร)</a:t>
            </a:r>
            <a:endParaRPr lang="en-US" altLang="th-TH" sz="480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2">
              <a:lnSpc>
                <a:spcPts val="2200"/>
              </a:lnSpc>
              <a:defRPr/>
            </a:pPr>
            <a:r>
              <a:rPr lang="en-US" sz="3200" b="0" dirty="0">
                <a:latin typeface="Cordia New" pitchFamily="34" charset="-34"/>
                <a:cs typeface="Cordia New" pitchFamily="34" charset="-34"/>
              </a:rPr>
              <a:t>&lt;div id=“</a:t>
            </a:r>
            <a:r>
              <a:rPr lang="en-US" sz="3200" b="0" dirty="0" err="1">
                <a:latin typeface="Cordia New" pitchFamily="34" charset="-34"/>
                <a:cs typeface="Cordia New" pitchFamily="34" charset="-34"/>
              </a:rPr>
              <a:t>mainmenu</a:t>
            </a:r>
            <a:r>
              <a:rPr lang="en-US" sz="3200" b="0" dirty="0">
                <a:latin typeface="Cordia New" pitchFamily="34" charset="-34"/>
                <a:cs typeface="Cordia New" pitchFamily="34" charset="-34"/>
              </a:rPr>
              <a:t>”&gt;</a:t>
            </a:r>
          </a:p>
          <a:p>
            <a:pPr lvl="2">
              <a:lnSpc>
                <a:spcPts val="2200"/>
              </a:lnSpc>
              <a:defRPr/>
            </a:pPr>
            <a:r>
              <a:rPr lang="en-US" sz="3200" b="0" dirty="0">
                <a:latin typeface="Cordia New" pitchFamily="34" charset="-34"/>
                <a:cs typeface="Cordia New" pitchFamily="34" charset="-34"/>
              </a:rPr>
              <a:t>width: auto;</a:t>
            </a:r>
          </a:p>
          <a:p>
            <a:pPr lvl="2">
              <a:lnSpc>
                <a:spcPts val="2200"/>
              </a:lnSpc>
              <a:defRPr/>
            </a:pPr>
            <a:r>
              <a:rPr lang="en-US" sz="3200" b="0" dirty="0">
                <a:latin typeface="Cordia New" pitchFamily="34" charset="-34"/>
                <a:cs typeface="Cordia New" pitchFamily="34" charset="-34"/>
              </a:rPr>
              <a:t>margin: 0;</a:t>
            </a:r>
          </a:p>
          <a:p>
            <a:pPr lvl="2">
              <a:lnSpc>
                <a:spcPts val="2200"/>
              </a:lnSpc>
              <a:defRPr/>
            </a:pPr>
            <a:r>
              <a:rPr lang="en-US" sz="3200" b="0" dirty="0">
                <a:latin typeface="Cordia New" pitchFamily="34" charset="-34"/>
                <a:cs typeface="Cordia New" pitchFamily="34" charset="-34"/>
              </a:rPr>
              <a:t>padding: 1em;</a:t>
            </a:r>
            <a:endParaRPr lang="th-TH" sz="3200" b="0" dirty="0">
              <a:latin typeface="Cordia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025" y="2286000"/>
            <a:ext cx="3552825" cy="30718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r>
              <a:rPr lang="en-US" sz="2800" b="0" dirty="0">
                <a:latin typeface="Cordia New" pitchFamily="34" charset="-34"/>
                <a:cs typeface="Cordia New" pitchFamily="34" charset="-34"/>
              </a:rPr>
              <a:t>&lt;div id=“</a:t>
            </a:r>
            <a:r>
              <a:rPr lang="en-US" sz="2800" b="0" dirty="0" err="1">
                <a:latin typeface="Cordia New" pitchFamily="34" charset="-34"/>
                <a:cs typeface="Cordia New" pitchFamily="34" charset="-34"/>
              </a:rPr>
              <a:t>localmenu</a:t>
            </a:r>
            <a:r>
              <a:rPr lang="en-US" sz="2800" b="0" dirty="0">
                <a:latin typeface="Cordia New" pitchFamily="34" charset="-34"/>
                <a:cs typeface="Cordia New" pitchFamily="34" charset="-34"/>
              </a:rPr>
              <a:t>”&gt;</a:t>
            </a:r>
          </a:p>
          <a:p>
            <a:pPr lvl="1">
              <a:defRPr/>
            </a:pPr>
            <a:r>
              <a:rPr lang="en-US" sz="2800" b="0" dirty="0">
                <a:latin typeface="Cordia New" pitchFamily="34" charset="-34"/>
                <a:cs typeface="Cordia New" pitchFamily="34" charset="-34"/>
              </a:rPr>
              <a:t>float: left;</a:t>
            </a:r>
          </a:p>
          <a:p>
            <a:pPr lvl="1">
              <a:defRPr/>
            </a:pPr>
            <a:r>
              <a:rPr lang="en-US" sz="2800" b="0" dirty="0">
                <a:latin typeface="Cordia New" pitchFamily="34" charset="-34"/>
                <a:cs typeface="Cordia New" pitchFamily="34" charset="-34"/>
              </a:rPr>
              <a:t>width:  14em;</a:t>
            </a:r>
          </a:p>
          <a:p>
            <a:pPr lvl="1">
              <a:defRPr/>
            </a:pPr>
            <a:r>
              <a:rPr lang="en-US" sz="2800" b="0" dirty="0">
                <a:latin typeface="Cordia New" pitchFamily="34" charset="-34"/>
                <a:cs typeface="Cordia New" pitchFamily="34" charset="-34"/>
              </a:rPr>
              <a:t>margin: 0;</a:t>
            </a:r>
          </a:p>
          <a:p>
            <a:pPr lvl="1">
              <a:defRPr/>
            </a:pPr>
            <a:r>
              <a:rPr lang="en-US" sz="2800" b="0" dirty="0">
                <a:latin typeface="Cordia New" pitchFamily="34" charset="-34"/>
                <a:cs typeface="Cordia New" pitchFamily="34" charset="-34"/>
              </a:rPr>
              <a:t>padding: 1em;</a:t>
            </a:r>
            <a:endParaRPr lang="th-TH" sz="2800" b="0" dirty="0">
              <a:latin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625" y="2286000"/>
            <a:ext cx="4981575" cy="30718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r>
              <a:rPr lang="en-US" sz="3200" b="0" dirty="0">
                <a:latin typeface="Cordia New" pitchFamily="34" charset="-34"/>
                <a:cs typeface="Cordia New" pitchFamily="34" charset="-34"/>
              </a:rPr>
              <a:t>&lt;div id=“content”&gt;</a:t>
            </a:r>
          </a:p>
          <a:p>
            <a:pPr lvl="1">
              <a:defRPr/>
            </a:pPr>
            <a:r>
              <a:rPr lang="en-US" sz="3200" b="0" dirty="0">
                <a:latin typeface="Cordia New" pitchFamily="34" charset="-34"/>
                <a:cs typeface="Cordia New" pitchFamily="34" charset="-34"/>
              </a:rPr>
              <a:t>width: auto;</a:t>
            </a:r>
          </a:p>
          <a:p>
            <a:pPr lvl="1">
              <a:defRPr/>
            </a:pPr>
            <a:r>
              <a:rPr lang="en-US" sz="3200" b="0" dirty="0">
                <a:latin typeface="Cordia New" pitchFamily="34" charset="-34"/>
                <a:cs typeface="Cordia New" pitchFamily="34" charset="-34"/>
              </a:rPr>
              <a:t>margin-left: 16em;</a:t>
            </a:r>
          </a:p>
          <a:p>
            <a:pPr lvl="1">
              <a:defRPr/>
            </a:pPr>
            <a:r>
              <a:rPr lang="en-US" sz="3200" b="0" dirty="0">
                <a:latin typeface="Cordia New" pitchFamily="34" charset="-34"/>
                <a:cs typeface="Cordia New" pitchFamily="34" charset="-34"/>
              </a:rPr>
              <a:t>padding: 1em;</a:t>
            </a:r>
            <a:endParaRPr lang="th-TH" sz="3200" b="0" dirty="0">
              <a:latin typeface="Cordia New" pitchFamily="34" charset="-34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304800" y="188913"/>
            <a:ext cx="914400" cy="9144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112713" y="2143125"/>
            <a:ext cx="914400" cy="9144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3759200" y="2143125"/>
            <a:ext cx="914400" cy="9144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357813"/>
            <a:ext cx="8534400" cy="13731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2">
              <a:lnSpc>
                <a:spcPts val="2200"/>
              </a:lnSpc>
              <a:defRPr/>
            </a:pPr>
            <a:r>
              <a:rPr lang="en-US" sz="2400" b="0" dirty="0">
                <a:latin typeface="Cordia New" pitchFamily="34" charset="-34"/>
                <a:cs typeface="Cordia New" pitchFamily="34" charset="-34"/>
              </a:rPr>
              <a:t>&lt;div id=“footer”&gt;</a:t>
            </a:r>
          </a:p>
          <a:p>
            <a:pPr lvl="2">
              <a:lnSpc>
                <a:spcPts val="2200"/>
              </a:lnSpc>
              <a:defRPr/>
            </a:pPr>
            <a:r>
              <a:rPr lang="en-US" sz="2400" b="0" dirty="0">
                <a:latin typeface="Cordia New" pitchFamily="34" charset="-34"/>
                <a:cs typeface="Cordia New" pitchFamily="34" charset="-34"/>
              </a:rPr>
              <a:t>width: auto;</a:t>
            </a:r>
          </a:p>
          <a:p>
            <a:pPr lvl="2">
              <a:lnSpc>
                <a:spcPts val="2200"/>
              </a:lnSpc>
              <a:defRPr/>
            </a:pPr>
            <a:r>
              <a:rPr lang="en-US" sz="2400" b="0" dirty="0">
                <a:latin typeface="Cordia New" pitchFamily="34" charset="-34"/>
                <a:cs typeface="Cordia New" pitchFamily="34" charset="-34"/>
              </a:rPr>
              <a:t>margin: 0;</a:t>
            </a:r>
          </a:p>
          <a:p>
            <a:pPr lvl="2">
              <a:lnSpc>
                <a:spcPts val="2200"/>
              </a:lnSpc>
              <a:defRPr/>
            </a:pPr>
            <a:r>
              <a:rPr lang="en-US" sz="2400" b="0" dirty="0">
                <a:latin typeface="Cordia New" pitchFamily="34" charset="-34"/>
                <a:cs typeface="Cordia New" pitchFamily="34" charset="-34"/>
              </a:rPr>
              <a:t>padding: 0;</a:t>
            </a:r>
            <a:endParaRPr lang="th-TH" sz="2400" b="0" dirty="0">
              <a:latin typeface="Cordia New" pitchFamily="34" charset="-34"/>
            </a:endParaRPr>
          </a:p>
        </p:txBody>
      </p:sp>
      <p:sp>
        <p:nvSpPr>
          <p:cNvPr id="12" name="8-Point Star 11"/>
          <p:cNvSpPr/>
          <p:nvPr/>
        </p:nvSpPr>
        <p:spPr>
          <a:xfrm>
            <a:off x="3302000" y="5130800"/>
            <a:ext cx="914400" cy="9144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4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pic>
        <p:nvPicPr>
          <p:cNvPr id="5837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2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 smtClean="0"/>
          </a:p>
        </p:txBody>
      </p:sp>
      <p:sp>
        <p:nvSpPr>
          <p:cNvPr id="59395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altLang="th-TH" smtClean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4294967295"/>
          </p:nvPr>
        </p:nvSpPr>
        <p:spPr>
          <a:xfrm>
            <a:off x="76200" y="6445250"/>
            <a:ext cx="28956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9397" name="สี่เหลี่ยมผืนผ้า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25" y="871538"/>
            <a:ext cx="5572125" cy="5772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…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&lt;body&gt;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&lt;!-- Main Menu --&gt;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</a:t>
            </a:r>
            <a:r>
              <a:rPr lang="en-US" sz="2400" b="0" dirty="0" err="1">
                <a:solidFill>
                  <a:schemeClr val="accent4">
                    <a:lumMod val="50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mainmenu</a:t>
            </a: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”&gt;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……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chemeClr val="accent4">
                    <a:lumMod val="50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rgbClr val="0070C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&lt;!-- Local Menu --&gt;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rgbClr val="0070C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</a:t>
            </a:r>
            <a:r>
              <a:rPr lang="en-US" sz="2400" b="0" dirty="0" err="1">
                <a:solidFill>
                  <a:srgbClr val="0070C0"/>
                </a:solidFill>
                <a:latin typeface="Cordia New" pitchFamily="34" charset="-34"/>
                <a:ea typeface="+mn-ea"/>
                <a:cs typeface="Cordia New" pitchFamily="34" charset="-34"/>
              </a:rPr>
              <a:t>localmenu</a:t>
            </a:r>
            <a:r>
              <a:rPr lang="en-US" sz="2400" b="0" dirty="0">
                <a:solidFill>
                  <a:srgbClr val="0070C0"/>
                </a:solidFill>
                <a:latin typeface="Cordia New" pitchFamily="34" charset="-34"/>
                <a:ea typeface="+mn-ea"/>
                <a:cs typeface="Cordia New" pitchFamily="34" charset="-34"/>
              </a:rPr>
              <a:t>”&gt;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rgbClr val="0070C0"/>
                </a:solidFill>
                <a:latin typeface="Cordia New" pitchFamily="34" charset="-34"/>
                <a:ea typeface="+mn-ea"/>
                <a:cs typeface="Cordia New" pitchFamily="34" charset="-34"/>
              </a:rPr>
              <a:t>……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rgbClr val="0070C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rgbClr val="7030A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&lt;!-- Content --&gt;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rgbClr val="7030A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id=“content”&gt;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rgbClr val="7030A0"/>
                </a:solidFill>
                <a:latin typeface="Cordia New" pitchFamily="34" charset="-34"/>
                <a:ea typeface="+mn-ea"/>
                <a:cs typeface="Cordia New" pitchFamily="34" charset="-34"/>
              </a:rPr>
              <a:t>……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rgbClr val="7030A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rgbClr val="C0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&lt;!-- Footer --&gt;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rgbClr val="C0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&lt;div id=“footer”&gt;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rgbClr val="C0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……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solidFill>
                  <a:srgbClr val="C0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&lt;/div&gt;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&lt;/body&gt;</a:t>
            </a:r>
          </a:p>
          <a:p>
            <a:pPr>
              <a:lnSpc>
                <a:spcPts val="2200"/>
              </a:lnSpc>
              <a:defRPr/>
            </a:pPr>
            <a:r>
              <a:rPr lang="en-US" sz="2400" b="0" dirty="0">
                <a:latin typeface="Cordia New" pitchFamily="34" charset="-34"/>
                <a:ea typeface="+mn-ea"/>
                <a:cs typeface="Cordia New" pitchFamily="34" charset="-34"/>
              </a:rPr>
              <a:t>&lt;/html&gt;</a:t>
            </a:r>
            <a:endParaRPr lang="th-TH" sz="2400" b="0" dirty="0"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7" name="8-Point Star 7"/>
          <p:cNvSpPr/>
          <p:nvPr/>
        </p:nvSpPr>
        <p:spPr>
          <a:xfrm>
            <a:off x="1214438" y="1214438"/>
            <a:ext cx="914400" cy="9144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8" name="8-Point Star 8"/>
          <p:cNvSpPr/>
          <p:nvPr/>
        </p:nvSpPr>
        <p:spPr>
          <a:xfrm>
            <a:off x="1214438" y="2357438"/>
            <a:ext cx="914400" cy="9144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9" name="8-Point Star 9"/>
          <p:cNvSpPr/>
          <p:nvPr/>
        </p:nvSpPr>
        <p:spPr>
          <a:xfrm>
            <a:off x="1214438" y="3571875"/>
            <a:ext cx="914400" cy="9144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10" name="8-Point Star 11"/>
          <p:cNvSpPr/>
          <p:nvPr/>
        </p:nvSpPr>
        <p:spPr>
          <a:xfrm>
            <a:off x="1143000" y="4643438"/>
            <a:ext cx="914400" cy="9144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4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white">
          <a:xfrm>
            <a:off x="30163" y="-90264"/>
            <a:ext cx="7065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Gulim" pitchFamily="34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Verdana" pitchFamily="34" charset="0"/>
                <a:ea typeface="굴림" pitchFamily="50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Verdana" pitchFamily="34" charset="0"/>
                <a:ea typeface="굴림" pitchFamily="50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Verdana" pitchFamily="34" charset="0"/>
                <a:ea typeface="굴림" pitchFamily="50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Verdana" pitchFamily="34" charset="0"/>
                <a:ea typeface="굴림" pitchFamily="50" charset="-127"/>
              </a:defRPr>
            </a:lvl9pPr>
          </a:lstStyle>
          <a:p>
            <a:pPr indent="-288000" eaLnBrk="1" fontAlgn="auto" hangingPunct="1">
              <a:spcAft>
                <a:spcPts val="600"/>
              </a:spcAft>
              <a:defRPr/>
            </a:pPr>
            <a:r>
              <a:rPr lang="en-US" sz="4800" kern="0" dirty="0" smtClean="0">
                <a:solidFill>
                  <a:schemeClr val="tx2">
                    <a:satMod val="130000"/>
                  </a:schemeClr>
                </a:solidFill>
                <a:latin typeface="Cordia New" pitchFamily="34" charset="-34"/>
              </a:rPr>
              <a:t>CSS Layout </a:t>
            </a:r>
            <a:r>
              <a:rPr lang="th-TH" sz="4800" kern="0" dirty="0" smtClean="0">
                <a:solidFill>
                  <a:schemeClr val="tx2">
                    <a:satMod val="130000"/>
                  </a:schemeClr>
                </a:solidFill>
                <a:latin typeface="Cordia New" pitchFamily="34" charset="-34"/>
              </a:rPr>
              <a:t>– ต่อ</a:t>
            </a:r>
            <a:endParaRPr lang="en-US" sz="4800" kern="0" dirty="0" smtClean="0">
              <a:solidFill>
                <a:schemeClr val="tx2">
                  <a:satMod val="13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0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 smtClean="0"/>
          </a:p>
        </p:txBody>
      </p:sp>
      <p:sp>
        <p:nvSpPr>
          <p:cNvPr id="60419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altLang="th-TH" smtClean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4294967295"/>
          </p:nvPr>
        </p:nvSpPr>
        <p:spPr>
          <a:xfrm>
            <a:off x="76200" y="6445250"/>
            <a:ext cx="28956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0421" name="สี่เหลี่ยมผืนผ้า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63" y="857250"/>
            <a:ext cx="3643312" cy="5991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2400" dirty="0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html, body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{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margin: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0;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padding: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0;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font-size: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medium;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	font-family: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Sans-serif, Arial;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background-color: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#</a:t>
            </a:r>
            <a:r>
              <a:rPr lang="en-US" sz="2400" dirty="0" err="1">
                <a:latin typeface="Cordia New" pitchFamily="34" charset="-34"/>
                <a:ea typeface="+mn-ea"/>
                <a:cs typeface="Cordia New" pitchFamily="34" charset="-34"/>
              </a:rPr>
              <a:t>fff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color: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#000;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}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/* Main menu */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 err="1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div#mainmenu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{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width: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auto;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margin: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0;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padding: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1em;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background-color: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blue;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}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/* Local menu */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 err="1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div#localmenu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{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width: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14em;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float: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left;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margin: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0;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padding: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1em;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	background-color: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green;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}</a:t>
            </a:r>
          </a:p>
        </p:txBody>
      </p:sp>
      <p:sp>
        <p:nvSpPr>
          <p:cNvPr id="12" name="8-Point Star 7"/>
          <p:cNvSpPr/>
          <p:nvPr/>
        </p:nvSpPr>
        <p:spPr>
          <a:xfrm>
            <a:off x="214313" y="2714625"/>
            <a:ext cx="914400" cy="9144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13" name="8-Point Star 8"/>
          <p:cNvSpPr/>
          <p:nvPr/>
        </p:nvSpPr>
        <p:spPr>
          <a:xfrm>
            <a:off x="214313" y="4572000"/>
            <a:ext cx="914400" cy="9144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5000625" y="857250"/>
            <a:ext cx="3786188" cy="3683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/* Content */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 err="1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div#mainmenu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{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width: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auto;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margin: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0;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	padding: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1em;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background-color: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orange;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}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/* Footer */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 err="1">
                <a:solidFill>
                  <a:srgbClr val="FF0000"/>
                </a:solidFill>
                <a:latin typeface="Cordia New" pitchFamily="34" charset="-34"/>
                <a:ea typeface="+mn-ea"/>
                <a:cs typeface="Cordia New" pitchFamily="34" charset="-34"/>
              </a:rPr>
              <a:t>div#mainmenu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{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width: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auto;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margin: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0;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padding: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1em;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rdia New" pitchFamily="34" charset="-34"/>
                <a:ea typeface="+mn-ea"/>
                <a:cs typeface="Cordia New" pitchFamily="34" charset="-34"/>
              </a:rPr>
              <a:t>background-color: </a:t>
            </a: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fuchsia;</a:t>
            </a:r>
          </a:p>
          <a:p>
            <a:pPr>
              <a:lnSpc>
                <a:spcPts val="2000"/>
              </a:lnSpc>
              <a:defRPr/>
            </a:pPr>
            <a:r>
              <a:rPr lang="en-US" sz="2400" dirty="0">
                <a:latin typeface="Cordia New" pitchFamily="34" charset="-34"/>
                <a:ea typeface="+mn-ea"/>
                <a:cs typeface="Cordia New" pitchFamily="34" charset="-34"/>
              </a:rPr>
              <a:t>}</a:t>
            </a:r>
          </a:p>
        </p:txBody>
      </p:sp>
      <p:sp>
        <p:nvSpPr>
          <p:cNvPr id="15" name="8-Point Star 9"/>
          <p:cNvSpPr/>
          <p:nvPr/>
        </p:nvSpPr>
        <p:spPr>
          <a:xfrm>
            <a:off x="7143750" y="428625"/>
            <a:ext cx="914400" cy="9144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16" name="8-Point Star 11"/>
          <p:cNvSpPr/>
          <p:nvPr/>
        </p:nvSpPr>
        <p:spPr>
          <a:xfrm>
            <a:off x="7500938" y="2428875"/>
            <a:ext cx="914400" cy="9144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4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white">
          <a:xfrm>
            <a:off x="30163" y="-228600"/>
            <a:ext cx="7065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Gulim" pitchFamily="34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Verdana" pitchFamily="34" charset="0"/>
                <a:ea typeface="굴림" pitchFamily="50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Verdana" pitchFamily="34" charset="0"/>
                <a:ea typeface="굴림" pitchFamily="50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Verdana" pitchFamily="34" charset="0"/>
                <a:ea typeface="굴림" pitchFamily="50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Verdana" pitchFamily="34" charset="0"/>
                <a:ea typeface="굴림" pitchFamily="50" charset="-127"/>
              </a:defRPr>
            </a:lvl9pPr>
          </a:lstStyle>
          <a:p>
            <a:pPr indent="-288000" eaLnBrk="1" fontAlgn="auto" hangingPunct="1">
              <a:spcAft>
                <a:spcPts val="600"/>
              </a:spcAft>
              <a:defRPr/>
            </a:pPr>
            <a:r>
              <a:rPr lang="en-US" sz="4800" kern="0" dirty="0" smtClean="0">
                <a:solidFill>
                  <a:schemeClr val="tx2">
                    <a:satMod val="130000"/>
                  </a:schemeClr>
                </a:solidFill>
                <a:latin typeface="Cordia New" pitchFamily="34" charset="-34"/>
              </a:rPr>
              <a:t>CSS Layout </a:t>
            </a:r>
            <a:r>
              <a:rPr lang="th-TH" sz="4800" kern="0" dirty="0" smtClean="0">
                <a:solidFill>
                  <a:schemeClr val="tx2">
                    <a:satMod val="130000"/>
                  </a:schemeClr>
                </a:solidFill>
                <a:latin typeface="Cordia New" pitchFamily="34" charset="-34"/>
              </a:rPr>
              <a:t>– ต่อ</a:t>
            </a:r>
            <a:endParaRPr lang="en-US" sz="4800" kern="0" dirty="0" smtClean="0">
              <a:solidFill>
                <a:schemeClr val="tx2">
                  <a:satMod val="13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71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61447" name="สี่เหลี่ยมผืนผ้า 2"/>
          <p:cNvSpPr>
            <a:spLocks noChangeArrowheads="1"/>
          </p:cNvSpPr>
          <p:nvPr/>
        </p:nvSpPr>
        <p:spPr bwMode="auto">
          <a:xfrm>
            <a:off x="152400" y="12192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6144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pPr algn="l">
              <a:defRPr/>
            </a:pPr>
            <a:r>
              <a:rPr lang="th-TH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0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marL="342900" indent="-342900" latinLnBrk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th-TH" altLang="th-TH" sz="3200" b="0"/>
              <a:t>ในแต่ละ </a:t>
            </a:r>
            <a:r>
              <a:rPr lang="en-US" altLang="th-TH" sz="3200" b="0"/>
              <a:t>declarations </a:t>
            </a:r>
            <a:r>
              <a:rPr lang="th-TH" altLang="th-TH" sz="3200" b="0"/>
              <a:t>ต้องจบด้วยเครื่องหมาย </a:t>
            </a:r>
            <a:r>
              <a:rPr lang="en-US" altLang="th-TH" sz="3200" b="0"/>
              <a:t>; (semicolon) </a:t>
            </a:r>
            <a:r>
              <a:rPr lang="th-TH" altLang="th-TH" sz="3200" b="0"/>
              <a:t>และกลุ่มของ </a:t>
            </a:r>
            <a:r>
              <a:rPr lang="en-US" altLang="th-TH" sz="3200" b="0"/>
              <a:t>declaration </a:t>
            </a:r>
            <a:r>
              <a:rPr lang="th-TH" altLang="th-TH" sz="3200" b="0"/>
              <a:t>ต้องอยู่ภายในเครื่องหมาย </a:t>
            </a:r>
            <a:r>
              <a:rPr lang="en-US" altLang="th-TH" sz="3200" b="0"/>
              <a:t>{ }</a:t>
            </a:r>
          </a:p>
        </p:txBody>
      </p:sp>
      <p:sp>
        <p:nvSpPr>
          <p:cNvPr id="61451" name="พับมุม 1"/>
          <p:cNvSpPr>
            <a:spLocks noChangeArrowheads="1"/>
          </p:cNvSpPr>
          <p:nvPr/>
        </p:nvSpPr>
        <p:spPr bwMode="auto">
          <a:xfrm>
            <a:off x="669925" y="2965450"/>
            <a:ext cx="7772400" cy="1181100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sp>
        <p:nvSpPr>
          <p:cNvPr id="61452" name="TextBox 2"/>
          <p:cNvSpPr txBox="1">
            <a:spLocks noChangeArrowheads="1"/>
          </p:cNvSpPr>
          <p:nvPr/>
        </p:nvSpPr>
        <p:spPr bwMode="auto">
          <a:xfrm flipH="1">
            <a:off x="1143000" y="3221038"/>
            <a:ext cx="6889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marL="160020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marL="205740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25146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marL="29718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marL="34290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marL="38862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r>
              <a:rPr kumimoji="0" lang="en-US" altLang="th-TH" sz="3200">
                <a:solidFill>
                  <a:schemeClr val="bg1"/>
                </a:solidFill>
                <a:latin typeface="Tahoma" pitchFamily="34" charset="0"/>
              </a:rPr>
              <a:t>p {color:red; text-align:center;}</a:t>
            </a:r>
            <a:endParaRPr kumimoji="0" lang="th-TH" altLang="th-TH" sz="320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445250"/>
            <a:ext cx="28956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62471" name="สี่เหลี่ยมผืนผ้า 2"/>
          <p:cNvSpPr>
            <a:spLocks noChangeArrowheads="1"/>
          </p:cNvSpPr>
          <p:nvPr/>
        </p:nvSpPr>
        <p:spPr bwMode="auto">
          <a:xfrm>
            <a:off x="152400" y="12192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6247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pPr algn="l">
              <a:defRPr/>
            </a:pPr>
            <a:r>
              <a:rPr lang="th-TH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74" name="Content Placeholder 10"/>
          <p:cNvSpPr txBox="1">
            <a:spLocks/>
          </p:cNvSpPr>
          <p:nvPr/>
        </p:nvSpPr>
        <p:spPr bwMode="auto">
          <a:xfrm>
            <a:off x="611188" y="12954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>
                <a:solidFill>
                  <a:schemeClr val="tx1"/>
                </a:solidFill>
              </a:rPr>
              <a:t>&lt;html&gt;&lt;head&gt;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>
                <a:solidFill>
                  <a:srgbClr val="FF0000"/>
                </a:solidFill>
              </a:rPr>
              <a:t>&lt;style type="text/css"&gt;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>
                <a:solidFill>
                  <a:srgbClr val="FF0000"/>
                </a:solidFill>
              </a:rPr>
              <a:t>P { color:red; text-align:center; } 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>
                <a:solidFill>
                  <a:srgbClr val="FF0000"/>
                </a:solidFill>
              </a:rPr>
              <a:t>&lt;/style&gt;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>
                <a:solidFill>
                  <a:schemeClr val="tx1"/>
                </a:solidFill>
              </a:rPr>
              <a:t>&lt;/head&gt;&lt;body&gt;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>
                <a:solidFill>
                  <a:schemeClr val="tx1"/>
                </a:solidFill>
              </a:rPr>
              <a:t>        </a:t>
            </a:r>
            <a:r>
              <a:rPr lang="en-US" altLang="th-TH" b="0">
                <a:solidFill>
                  <a:srgbClr val="FF0000"/>
                </a:solidFill>
              </a:rPr>
              <a:t>&lt;p&gt; </a:t>
            </a:r>
            <a:r>
              <a:rPr lang="en-US" altLang="th-TH" b="0">
                <a:solidFill>
                  <a:schemeClr val="tx1"/>
                </a:solidFill>
              </a:rPr>
              <a:t>hello world!</a:t>
            </a:r>
            <a:r>
              <a:rPr lang="en-US" altLang="th-TH" b="0">
                <a:solidFill>
                  <a:srgbClr val="FF0000"/>
                </a:solidFill>
              </a:rPr>
              <a:t> &lt;/p&gt;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>
                <a:solidFill>
                  <a:schemeClr val="tx1"/>
                </a:solidFill>
              </a:rPr>
              <a:t>        </a:t>
            </a:r>
            <a:r>
              <a:rPr lang="en-US" altLang="th-TH" b="0">
                <a:solidFill>
                  <a:srgbClr val="FF0000"/>
                </a:solidFill>
              </a:rPr>
              <a:t>&lt;p&gt; </a:t>
            </a:r>
            <a:r>
              <a:rPr lang="en-US" altLang="th-TH" b="0">
                <a:solidFill>
                  <a:schemeClr val="tx1"/>
                </a:solidFill>
              </a:rPr>
              <a:t>this paragraph is styled with css. </a:t>
            </a:r>
            <a:r>
              <a:rPr lang="en-US" altLang="th-TH" b="0">
                <a:solidFill>
                  <a:srgbClr val="FF0000"/>
                </a:solidFill>
              </a:rPr>
              <a:t>&lt;/p&gt;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>
                <a:solidFill>
                  <a:schemeClr val="tx1"/>
                </a:solidFill>
              </a:rPr>
              <a:t>&lt;/body&gt;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>
                <a:solidFill>
                  <a:schemeClr val="tx1"/>
                </a:solidFill>
              </a:rPr>
              <a:t>&lt;/html&gt;</a:t>
            </a:r>
          </a:p>
        </p:txBody>
      </p:sp>
      <p:pic>
        <p:nvPicPr>
          <p:cNvPr id="6247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8138" r="63197" b="79871"/>
          <a:stretch>
            <a:fillRect/>
          </a:stretch>
        </p:blipFill>
        <p:spPr bwMode="auto">
          <a:xfrm>
            <a:off x="4079875" y="5029200"/>
            <a:ext cx="4876800" cy="13700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6" name="สี่เหลี่ยมผืนผ้ามุมมน 1"/>
          <p:cNvSpPr>
            <a:spLocks noChangeArrowheads="1"/>
          </p:cNvSpPr>
          <p:nvPr/>
        </p:nvSpPr>
        <p:spPr bwMode="auto">
          <a:xfrm>
            <a:off x="152400" y="1905000"/>
            <a:ext cx="5410200" cy="1524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83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63495" name="สี่เหลี่ยมผืนผ้า 2"/>
          <p:cNvSpPr>
            <a:spLocks noChangeArrowheads="1"/>
          </p:cNvSpPr>
          <p:nvPr/>
        </p:nvSpPr>
        <p:spPr bwMode="auto">
          <a:xfrm>
            <a:off x="152400" y="12192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6349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pPr algn="l">
              <a:defRPr/>
            </a:pPr>
            <a:r>
              <a:rPr lang="th-TH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8" name="Content Placeholder 10"/>
          <p:cNvSpPr txBox="1">
            <a:spLocks/>
          </p:cNvSpPr>
          <p:nvPr/>
        </p:nvSpPr>
        <p:spPr bwMode="auto">
          <a:xfrm>
            <a:off x="611188" y="1447800"/>
            <a:ext cx="8077200" cy="487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marL="342900" indent="-342900" latinLnBrk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th-TH" altLang="th-TH" sz="3200" b="0"/>
              <a:t>การกำหนดให้ข้อความที่อยู่ใน </a:t>
            </a:r>
            <a:r>
              <a:rPr lang="en-US" altLang="th-TH" sz="3200" b="0"/>
              <a:t>Tag&lt;p&gt; </a:t>
            </a:r>
            <a:r>
              <a:rPr lang="th-TH" altLang="th-TH" sz="3200" b="0"/>
              <a:t>เป็นสีดำและวางอยู่กึ่งกลาง</a:t>
            </a:r>
            <a:endParaRPr lang="en-US" altLang="th-TH" sz="3200" b="0"/>
          </a:p>
        </p:txBody>
      </p:sp>
      <p:pic>
        <p:nvPicPr>
          <p:cNvPr id="63499" name="รูปภาพ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38" b="10532"/>
          <a:stretch>
            <a:fillRect/>
          </a:stretch>
        </p:blipFill>
        <p:spPr bwMode="auto">
          <a:xfrm>
            <a:off x="1060450" y="2286000"/>
            <a:ext cx="7473950" cy="1752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1844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pPr algn="l">
              <a:defRPr/>
            </a:pPr>
            <a:r>
              <a:rPr lang="th-TH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การทำงานของ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2" t="28702" r="22227" b="12500"/>
          <a:stretch>
            <a:fillRect/>
          </a:stretch>
        </p:blipFill>
        <p:spPr bwMode="auto">
          <a:xfrm>
            <a:off x="1098717" y="1556792"/>
            <a:ext cx="7129149" cy="43595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ตัวแทนเนื้อหา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altLang="th-TH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sp>
        <p:nvSpPr>
          <p:cNvPr id="64519" name="สี่เหลี่ยมผืนผ้า 2"/>
          <p:cNvSpPr>
            <a:spLocks noChangeArrowheads="1"/>
          </p:cNvSpPr>
          <p:nvPr/>
        </p:nvSpPr>
        <p:spPr bwMode="auto">
          <a:xfrm>
            <a:off x="152400" y="1219200"/>
            <a:ext cx="88392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pic>
        <p:nvPicPr>
          <p:cNvPr id="6452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pPr algn="l">
              <a:defRPr/>
            </a:pPr>
            <a:r>
              <a:rPr lang="th-TH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22" name="Content Placeholder 10"/>
          <p:cNvSpPr txBox="1">
            <a:spLocks/>
          </p:cNvSpPr>
          <p:nvPr/>
        </p:nvSpPr>
        <p:spPr bwMode="auto">
          <a:xfrm>
            <a:off x="611188" y="1295400"/>
            <a:ext cx="8077200" cy="487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 dirty="0">
                <a:solidFill>
                  <a:schemeClr val="tx1"/>
                </a:solidFill>
              </a:rPr>
              <a:t>&lt;html&gt;&lt;head&gt;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 dirty="0">
                <a:solidFill>
                  <a:schemeClr val="tx1"/>
                </a:solidFill>
              </a:rPr>
              <a:t>&lt;style type="text/</a:t>
            </a:r>
            <a:r>
              <a:rPr lang="en-US" altLang="th-TH" b="0" dirty="0" err="1">
                <a:solidFill>
                  <a:schemeClr val="tx1"/>
                </a:solidFill>
              </a:rPr>
              <a:t>css</a:t>
            </a:r>
            <a:r>
              <a:rPr lang="en-US" altLang="th-TH" b="0" dirty="0">
                <a:solidFill>
                  <a:schemeClr val="tx1"/>
                </a:solidFill>
              </a:rPr>
              <a:t>"&gt;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 dirty="0">
                <a:solidFill>
                  <a:schemeClr val="tx1"/>
                </a:solidFill>
              </a:rPr>
              <a:t>P { </a:t>
            </a:r>
            <a:r>
              <a:rPr lang="en-US" altLang="th-TH" b="0" dirty="0" err="1">
                <a:solidFill>
                  <a:schemeClr val="tx1"/>
                </a:solidFill>
              </a:rPr>
              <a:t>color:red</a:t>
            </a:r>
            <a:r>
              <a:rPr lang="en-US" altLang="th-TH" b="0" dirty="0">
                <a:solidFill>
                  <a:schemeClr val="tx1"/>
                </a:solidFill>
              </a:rPr>
              <a:t>; </a:t>
            </a:r>
            <a:r>
              <a:rPr lang="en-US" altLang="th-TH" b="0" dirty="0" err="1">
                <a:solidFill>
                  <a:schemeClr val="tx1"/>
                </a:solidFill>
              </a:rPr>
              <a:t>text-align:center</a:t>
            </a:r>
            <a:r>
              <a:rPr lang="en-US" altLang="th-TH" b="0" dirty="0">
                <a:solidFill>
                  <a:schemeClr val="tx1"/>
                </a:solidFill>
              </a:rPr>
              <a:t>; } 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 dirty="0">
                <a:solidFill>
                  <a:schemeClr val="tx1"/>
                </a:solidFill>
              </a:rPr>
              <a:t>&lt;/style&gt;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 dirty="0">
                <a:solidFill>
                  <a:schemeClr val="tx1"/>
                </a:solidFill>
              </a:rPr>
              <a:t>&lt;/head&gt;&lt;body&gt;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 dirty="0">
                <a:solidFill>
                  <a:schemeClr val="tx1"/>
                </a:solidFill>
              </a:rPr>
              <a:t>        &lt;p&gt;hello world!&lt;/p&gt;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 dirty="0">
                <a:solidFill>
                  <a:schemeClr val="tx1"/>
                </a:solidFill>
              </a:rPr>
              <a:t>        &lt;p&gt;this paragraph is styled with </a:t>
            </a:r>
            <a:r>
              <a:rPr lang="en-US" altLang="th-TH" b="0" dirty="0" err="1">
                <a:solidFill>
                  <a:schemeClr val="tx1"/>
                </a:solidFill>
              </a:rPr>
              <a:t>css</a:t>
            </a:r>
            <a:r>
              <a:rPr lang="en-US" altLang="th-TH" b="0" dirty="0">
                <a:solidFill>
                  <a:schemeClr val="tx1"/>
                </a:solidFill>
              </a:rPr>
              <a:t>.&lt;/p&gt;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 dirty="0">
                <a:solidFill>
                  <a:schemeClr val="tx1"/>
                </a:solidFill>
              </a:rPr>
              <a:t>&lt;/body&gt;</a:t>
            </a:r>
          </a:p>
          <a:p>
            <a:pPr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th-TH" b="0" dirty="0">
                <a:solidFill>
                  <a:schemeClr val="tx1"/>
                </a:solidFill>
              </a:rPr>
              <a:t>&lt;/html&gt;</a:t>
            </a:r>
          </a:p>
        </p:txBody>
      </p:sp>
      <p:pic>
        <p:nvPicPr>
          <p:cNvPr id="645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8138" r="63197" b="79871"/>
          <a:stretch>
            <a:fillRect/>
          </a:stretch>
        </p:blipFill>
        <p:spPr bwMode="auto">
          <a:xfrm>
            <a:off x="4079875" y="5126038"/>
            <a:ext cx="4876800" cy="13700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1306503"/>
            <a:ext cx="81736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Question and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Answer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92" y="2420888"/>
            <a:ext cx="4202497" cy="37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1946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63563" y="304800"/>
            <a:ext cx="7970837" cy="692150"/>
          </a:xfrm>
        </p:spPr>
        <p:txBody>
          <a:bodyPr/>
          <a:lstStyle/>
          <a:p>
            <a:pPr algn="l">
              <a:defRPr/>
            </a:pPr>
            <a:r>
              <a:rPr lang="th-TH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ไวยากรณ์ของ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0" name="Content Placeholder 10"/>
          <p:cNvSpPr txBox="1">
            <a:spLocks/>
          </p:cNvSpPr>
          <p:nvPr/>
        </p:nvSpPr>
        <p:spPr bwMode="auto">
          <a:xfrm>
            <a:off x="611188" y="1219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 marL="1143000" indent="-228600" latinLnBrk="1">
              <a:spcBef>
                <a:spcPct val="20000"/>
              </a:spcBef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marL="1562100" indent="-228600" latinLnBrk="1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marL="1981200" indent="-228600" latinLnBrk="1">
              <a:spcBef>
                <a:spcPct val="20000"/>
              </a:spcBef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24384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marL="2895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marL="3352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marL="3810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600" b="0" dirty="0" smtClean="0">
                <a:solidFill>
                  <a:srgbClr val="FF0000"/>
                </a:solidFill>
              </a:rPr>
              <a:t>selector</a:t>
            </a:r>
            <a:r>
              <a:rPr lang="en-US" sz="2600" b="0" dirty="0" smtClean="0"/>
              <a:t> </a:t>
            </a:r>
            <a:r>
              <a:rPr lang="th-TH" sz="2600" b="0" dirty="0" smtClean="0"/>
              <a:t>	สามารถเป็น </a:t>
            </a:r>
            <a:r>
              <a:rPr lang="en-US" sz="2600" b="0" dirty="0" smtClean="0"/>
              <a:t>HTML Tag </a:t>
            </a:r>
            <a:r>
              <a:rPr lang="th-TH" sz="2600" b="0" dirty="0" smtClean="0"/>
              <a:t>เช่น </a:t>
            </a:r>
            <a:r>
              <a:rPr lang="en-US" sz="2600" b="0" dirty="0" smtClean="0"/>
              <a:t>&lt;body&gt;, &lt;p&gt;</a:t>
            </a:r>
            <a:r>
              <a:rPr lang="th-TH" sz="2600" b="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h-TH" sz="2600" b="0" dirty="0" smtClean="0"/>
              <a:t>		หรือเป็น </a:t>
            </a:r>
            <a:r>
              <a:rPr lang="en-US" sz="2600" b="0" dirty="0" smtClean="0"/>
              <a:t>Class name </a:t>
            </a:r>
            <a:r>
              <a:rPr lang="th-TH" sz="2600" b="0" dirty="0" smtClean="0"/>
              <a:t>หรือ </a:t>
            </a:r>
            <a:r>
              <a:rPr lang="en-US" sz="2600" b="0" dirty="0" smtClean="0"/>
              <a:t>ID </a:t>
            </a:r>
            <a:r>
              <a:rPr lang="th-TH" sz="2600" b="0" dirty="0" smtClean="0"/>
              <a:t>ที่เราตั้งชื่อให้ก็ได้</a:t>
            </a:r>
            <a:endParaRPr lang="en-US" sz="2600" b="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600" b="0" dirty="0" smtClean="0">
                <a:solidFill>
                  <a:srgbClr val="FF0000"/>
                </a:solidFill>
              </a:rPr>
              <a:t>property</a:t>
            </a:r>
            <a:r>
              <a:rPr lang="en-US" sz="2600" b="0" dirty="0" smtClean="0"/>
              <a:t> </a:t>
            </a:r>
            <a:r>
              <a:rPr lang="th-TH" sz="2600" b="0" dirty="0" smtClean="0"/>
              <a:t>	คุณสมบัติในการจัดรูปแบบการแสดงผล เช่น </a:t>
            </a:r>
            <a:r>
              <a:rPr lang="en-US" sz="2600" b="0" dirty="0" smtClean="0"/>
              <a:t>color </a:t>
            </a:r>
            <a:r>
              <a:rPr lang="th-TH" sz="2600" b="0" dirty="0" smtClean="0"/>
              <a:t>สำหรับ			กำหนดสี</a:t>
            </a:r>
            <a:r>
              <a:rPr lang="en-US" sz="2600" b="0" dirty="0" smtClean="0"/>
              <a:t>, font-size </a:t>
            </a:r>
            <a:r>
              <a:rPr lang="th-TH" sz="2600" b="0" dirty="0" smtClean="0"/>
              <a:t>สำหรับกำหนดขนาดตัวอักษร</a:t>
            </a:r>
            <a:r>
              <a:rPr lang="en-US" sz="2600" b="0" dirty="0" smtClean="0"/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600" b="0" dirty="0" smtClean="0">
                <a:solidFill>
                  <a:srgbClr val="FF0000"/>
                </a:solidFill>
              </a:rPr>
              <a:t>value</a:t>
            </a:r>
            <a:r>
              <a:rPr lang="en-US" sz="2600" b="0" dirty="0" smtClean="0"/>
              <a:t> </a:t>
            </a:r>
            <a:r>
              <a:rPr lang="th-TH" sz="2600" b="0" dirty="0" smtClean="0"/>
              <a:t>	เป็นค่าที่กำหนดให้กับ </a:t>
            </a:r>
            <a:r>
              <a:rPr lang="en-US" sz="2600" b="0" dirty="0" smtClean="0"/>
              <a:t>property </a:t>
            </a:r>
            <a:r>
              <a:rPr lang="th-TH" sz="2600" b="0" dirty="0" smtClean="0"/>
              <a:t>ต่างๆ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h-TH" sz="2600" b="0" dirty="0" smtClean="0"/>
              <a:t>		เช่น </a:t>
            </a:r>
            <a:r>
              <a:rPr lang="en-US" sz="2600" b="0" dirty="0" err="1" smtClean="0"/>
              <a:t>color:white</a:t>
            </a:r>
            <a:r>
              <a:rPr lang="en-US" sz="2600" b="0" dirty="0" smtClean="0"/>
              <a:t>, font-size:14px</a:t>
            </a:r>
          </a:p>
        </p:txBody>
      </p:sp>
      <p:pic>
        <p:nvPicPr>
          <p:cNvPr id="1946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1" t="32948" r="22150" b="50922"/>
          <a:stretch>
            <a:fillRect/>
          </a:stretch>
        </p:blipFill>
        <p:spPr bwMode="auto">
          <a:xfrm>
            <a:off x="1115616" y="4267200"/>
            <a:ext cx="6787157" cy="153279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การเรียกใช้งาน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CSS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95400"/>
            <a:ext cx="8261350" cy="4876800"/>
          </a:xfrm>
          <a:noFill/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1. External CSS </a:t>
            </a:r>
            <a:r>
              <a:rPr lang="th-TH" b="1" u="dotted" dirty="0" smtClean="0">
                <a:solidFill>
                  <a:srgbClr val="FF0000"/>
                </a:solidFill>
                <a:latin typeface="Cordia New" pitchFamily="34" charset="-34"/>
              </a:rPr>
              <a:t>(เอกสาร </a:t>
            </a:r>
            <a:r>
              <a:rPr lang="en-US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CSS </a:t>
            </a:r>
            <a:r>
              <a:rPr lang="th-TH" b="1" u="dotted" dirty="0" smtClean="0">
                <a:solidFill>
                  <a:srgbClr val="FF0000"/>
                </a:solidFill>
                <a:latin typeface="Cordia New" pitchFamily="34" charset="-34"/>
              </a:rPr>
              <a:t>ภายนอก)</a:t>
            </a:r>
          </a:p>
          <a:p>
            <a:pPr marL="539496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h-TH" sz="2800" dirty="0"/>
              <a:t>วิธีการนี้เหมาะกับกรณีที่</a:t>
            </a:r>
            <a:r>
              <a:rPr lang="th-TH" sz="2800" dirty="0" smtClean="0"/>
              <a:t>มี </a:t>
            </a:r>
            <a:r>
              <a:rPr lang="th-TH" sz="2800" b="1" i="1" dirty="0" smtClean="0">
                <a:solidFill>
                  <a:srgbClr val="FF0000"/>
                </a:solidFill>
              </a:rPr>
              <a:t>เพียง </a:t>
            </a:r>
            <a:r>
              <a:rPr lang="th-TH" sz="2800" b="1" i="1" dirty="0">
                <a:solidFill>
                  <a:srgbClr val="FF0000"/>
                </a:solidFill>
              </a:rPr>
              <a:t>1 </a:t>
            </a:r>
            <a:r>
              <a:rPr lang="en-US" sz="2800" b="1" i="1" dirty="0">
                <a:solidFill>
                  <a:srgbClr val="FF0000"/>
                </a:solidFill>
              </a:rPr>
              <a:t>style </a:t>
            </a:r>
            <a:r>
              <a:rPr lang="th-TH" sz="2800" dirty="0"/>
              <a:t>แล้วต้องการนำไปใช้กับเอกสาร </a:t>
            </a:r>
            <a:r>
              <a:rPr lang="en-US" sz="2800" dirty="0" smtClean="0"/>
              <a:t>     HTML </a:t>
            </a:r>
            <a:r>
              <a:rPr lang="th-TH" sz="2800" dirty="0"/>
              <a:t>หลายๆ ไฟล์ </a:t>
            </a:r>
            <a:endParaRPr lang="th-TH" sz="2800" dirty="0" smtClean="0"/>
          </a:p>
          <a:p>
            <a:pPr marL="539496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h-TH" sz="2800" dirty="0" smtClean="0"/>
              <a:t>โดย</a:t>
            </a:r>
            <a:r>
              <a:rPr lang="th-TH" sz="2800" dirty="0"/>
              <a:t>นำเอาคำสั่ง </a:t>
            </a:r>
            <a:r>
              <a:rPr lang="en-US" sz="2800" dirty="0"/>
              <a:t>Style Sheet </a:t>
            </a:r>
            <a:r>
              <a:rPr lang="th-TH" sz="2800" dirty="0" smtClean="0"/>
              <a:t>ที่</a:t>
            </a:r>
            <a:r>
              <a:rPr lang="th-TH" sz="2800" dirty="0"/>
              <a:t>อยู่ใน </a:t>
            </a:r>
            <a:r>
              <a:rPr lang="th-TH" sz="2800" dirty="0" smtClean="0"/>
              <a:t>                                                &lt;</a:t>
            </a:r>
            <a:r>
              <a:rPr lang="en-US" sz="2800" dirty="0"/>
              <a:t>style type="text/</a:t>
            </a:r>
            <a:r>
              <a:rPr lang="en-US" sz="2800" dirty="0" err="1"/>
              <a:t>css</a:t>
            </a:r>
            <a:r>
              <a:rPr lang="en-US" sz="2800" dirty="0"/>
              <a:t>"&gt;  ...  &lt;/style&gt; </a:t>
            </a:r>
            <a:r>
              <a:rPr lang="th-TH" sz="2800" dirty="0" smtClean="0"/>
              <a:t>มา</a:t>
            </a:r>
            <a:r>
              <a:rPr lang="th-TH" sz="2800" dirty="0"/>
              <a:t>บันทึกเป็นไฟล์ใหม่ นามสกุล .</a:t>
            </a:r>
            <a:r>
              <a:rPr lang="en-US" sz="2800" dirty="0" err="1"/>
              <a:t>css</a:t>
            </a:r>
            <a:r>
              <a:rPr lang="en-US" sz="2800" dirty="0"/>
              <a:t> </a:t>
            </a:r>
            <a:r>
              <a:rPr lang="th-TH" sz="2800" dirty="0"/>
              <a:t>จากนั้นจึงทำการผนวกไฟล์ของ </a:t>
            </a:r>
            <a:r>
              <a:rPr lang="en-US" sz="2800" dirty="0"/>
              <a:t>Style Sheet </a:t>
            </a:r>
            <a:r>
              <a:rPr lang="th-TH" sz="2800" dirty="0"/>
              <a:t>นี้ลงไปในเอกสาร </a:t>
            </a:r>
            <a:r>
              <a:rPr lang="en-US" sz="2800" dirty="0"/>
              <a:t>HTML </a:t>
            </a:r>
            <a:r>
              <a:rPr lang="th-TH" sz="2800" dirty="0"/>
              <a:t>ทุกไฟล์ที่ต้องการใช้งาน </a:t>
            </a:r>
            <a:r>
              <a:rPr lang="en-US" sz="2800" dirty="0"/>
              <a:t>Style Sheet </a:t>
            </a:r>
            <a:r>
              <a:rPr lang="th-TH" sz="2800" b="1" dirty="0">
                <a:solidFill>
                  <a:srgbClr val="FF0000"/>
                </a:solidFill>
              </a:rPr>
              <a:t>ชุดนี้ ไว้ในส่วน &lt;</a:t>
            </a:r>
            <a:r>
              <a:rPr lang="en-US" sz="2800" b="1" dirty="0">
                <a:solidFill>
                  <a:srgbClr val="FF0000"/>
                </a:solidFill>
              </a:rPr>
              <a:t>head&gt;...&lt;/head&gt; </a:t>
            </a:r>
            <a:r>
              <a:rPr lang="th-TH" sz="2800" dirty="0" smtClean="0"/>
              <a:t> </a:t>
            </a:r>
            <a:r>
              <a:rPr lang="th-TH" sz="2800" dirty="0"/>
              <a:t> </a:t>
            </a:r>
            <a:endParaRPr lang="en-US" sz="2800" b="1" u="dotted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267744" y="5214937"/>
            <a:ext cx="4941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marL="160020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marL="205740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25146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marL="29718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marL="34290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marL="38862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pPr eaLnBrk="1" hangingPunct="1"/>
            <a:r>
              <a:rPr kumimoji="0" lang="th-TH" altLang="th-TH" i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* ควรใช้วิธีนี้ มากกว่ารูปแบบการใช้งานอื่น ๆ</a:t>
            </a:r>
          </a:p>
        </p:txBody>
      </p:sp>
      <p:pic>
        <p:nvPicPr>
          <p:cNvPr id="2048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7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การเรียกใช้งาน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CSS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76800"/>
          </a:xfrm>
          <a:noFill/>
        </p:spPr>
        <p:txBody>
          <a:bodyPr>
            <a:normAutofit/>
          </a:bodyPr>
          <a:lstStyle/>
          <a:p>
            <a:pPr marL="596646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External CSS </a:t>
            </a:r>
            <a:r>
              <a:rPr lang="th-TH" b="1" u="dotted" dirty="0" smtClean="0">
                <a:solidFill>
                  <a:srgbClr val="FF0000"/>
                </a:solidFill>
                <a:latin typeface="Cordia New" pitchFamily="34" charset="-34"/>
              </a:rPr>
              <a:t>(เอกสาร </a:t>
            </a:r>
            <a:r>
              <a:rPr lang="en-US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CSS </a:t>
            </a:r>
            <a:r>
              <a:rPr lang="th-TH" b="1" u="dotted" dirty="0" smtClean="0">
                <a:solidFill>
                  <a:srgbClr val="FF0000"/>
                </a:solidFill>
                <a:latin typeface="Cordia New" pitchFamily="34" charset="-34"/>
              </a:rPr>
              <a:t>ภายนอก</a:t>
            </a:r>
            <a:r>
              <a:rPr lang="en-US" b="1" u="dotted" dirty="0" smtClean="0">
                <a:solidFill>
                  <a:srgbClr val="FF0000"/>
                </a:solidFill>
                <a:latin typeface="Cordia New" pitchFamily="34" charset="-34"/>
              </a:rPr>
              <a:t>)</a:t>
            </a:r>
          </a:p>
          <a:p>
            <a:pPr marL="596646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en-US" b="1" u="dotted" dirty="0">
              <a:latin typeface="Cordia New" pitchFamily="34" charset="-34"/>
            </a:endParaRPr>
          </a:p>
          <a:p>
            <a:pPr marL="596646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en-US" b="1" u="dotted" dirty="0" smtClean="0">
              <a:latin typeface="Cordia New" pitchFamily="34" charset="-34"/>
            </a:endParaRPr>
          </a:p>
          <a:p>
            <a:pPr marL="596646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en-US" b="1" u="dotted" dirty="0">
              <a:latin typeface="Cordia New" pitchFamily="34" charset="-34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2800" dirty="0" smtClean="0"/>
              <a:t>แฟ้ม </a:t>
            </a:r>
            <a:r>
              <a:rPr lang="en-US" sz="2800" dirty="0"/>
              <a:t>external style sheet </a:t>
            </a:r>
            <a:r>
              <a:rPr lang="th-TH" sz="2800" dirty="0"/>
              <a:t>สร้างด้วย </a:t>
            </a:r>
            <a:r>
              <a:rPr lang="en-US" sz="2800" dirty="0"/>
              <a:t>text </a:t>
            </a:r>
            <a:r>
              <a:rPr lang="en-US" sz="2800" dirty="0" smtClean="0"/>
              <a:t>editor</a:t>
            </a:r>
            <a:r>
              <a:rPr lang="th-TH" sz="2800" dirty="0" smtClean="0"/>
              <a:t> ชนิด</a:t>
            </a:r>
            <a:r>
              <a:rPr lang="th-TH" sz="2800" dirty="0"/>
              <a:t>ใดก็ได้ แต่ต้องไม่มี</a:t>
            </a:r>
            <a:r>
              <a:rPr lang="th-TH" sz="2800" dirty="0" err="1"/>
              <a:t>แท็ก</a:t>
            </a:r>
            <a:r>
              <a:rPr lang="th-TH" sz="2800" dirty="0" smtClean="0"/>
              <a:t>ของ     </a:t>
            </a:r>
            <a:r>
              <a:rPr lang="en-US" sz="2800" dirty="0"/>
              <a:t>html </a:t>
            </a:r>
            <a:r>
              <a:rPr lang="th-TH" sz="2800" dirty="0"/>
              <a:t>และจะต้องจัดเก็บในแฟ้มที่มีส่วนขยายเป็น </a:t>
            </a:r>
            <a:r>
              <a:rPr lang="th-TH" b="1" dirty="0">
                <a:solidFill>
                  <a:srgbClr val="FF0000"/>
                </a:solidFill>
              </a:rPr>
              <a:t>.</a:t>
            </a:r>
            <a:r>
              <a:rPr lang="en-US" b="1" dirty="0" err="1">
                <a:solidFill>
                  <a:srgbClr val="FF0000"/>
                </a:solidFill>
              </a:rPr>
              <a:t>css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h-TH" sz="2800" dirty="0"/>
              <a:t>เท่านั้น ดังตัวอย่างข้างล่าง</a:t>
            </a:r>
            <a:endParaRPr lang="en-US" sz="2800" dirty="0"/>
          </a:p>
          <a:p>
            <a:pPr marL="82296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u="dotted" dirty="0" smtClean="0">
              <a:latin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h-TH" b="1" u="dotted" dirty="0">
              <a:latin typeface="Cordia New" pitchFamily="34" charset="-34"/>
            </a:endParaRPr>
          </a:p>
        </p:txBody>
      </p:sp>
      <p:pic>
        <p:nvPicPr>
          <p:cNvPr id="2150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20289"/>
              </p:ext>
            </p:extLst>
          </p:nvPr>
        </p:nvGraphicFramePr>
        <p:xfrm>
          <a:off x="990600" y="1828800"/>
          <a:ext cx="6893768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3768"/>
              </a:tblGrid>
              <a:tr h="1471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&lt;head&gt;</a:t>
                      </a:r>
                      <a:endParaRPr lang="en-US" sz="20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&lt;link </a:t>
                      </a:r>
                      <a:r>
                        <a:rPr lang="en-US" sz="2800" b="0" dirty="0" err="1">
                          <a:effectLst/>
                        </a:rPr>
                        <a:t>rel</a:t>
                      </a:r>
                      <a:r>
                        <a:rPr lang="en-US" sz="2800" b="0" dirty="0">
                          <a:effectLst/>
                        </a:rPr>
                        <a:t>="stylesheet" type="text/</a:t>
                      </a:r>
                      <a:r>
                        <a:rPr lang="en-US" sz="2800" b="0" dirty="0" err="1">
                          <a:effectLst/>
                        </a:rPr>
                        <a:t>css</a:t>
                      </a:r>
                      <a:r>
                        <a:rPr lang="en-US" sz="2800" b="0" dirty="0">
                          <a:effectLst/>
                        </a:rPr>
                        <a:t>" </a:t>
                      </a:r>
                      <a:r>
                        <a:rPr lang="en-US" sz="2800" b="0" dirty="0" err="1">
                          <a:effectLst/>
                        </a:rPr>
                        <a:t>href</a:t>
                      </a:r>
                      <a:r>
                        <a:rPr lang="en-US" sz="2800" b="0" dirty="0">
                          <a:effectLst/>
                        </a:rPr>
                        <a:t>="mystyle.css" /&gt;</a:t>
                      </a:r>
                      <a:endParaRPr lang="en-US" sz="20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&lt;/head&gt;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28523"/>
              </p:ext>
            </p:extLst>
          </p:nvPr>
        </p:nvGraphicFramePr>
        <p:xfrm>
          <a:off x="1066800" y="4725144"/>
          <a:ext cx="6817568" cy="147218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6817568"/>
              </a:tblGrid>
              <a:tr h="1471612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</a:rPr>
                        <a:t>hr</a:t>
                      </a:r>
                      <a:r>
                        <a:rPr lang="en-US" sz="2800" b="0" dirty="0">
                          <a:effectLst/>
                        </a:rPr>
                        <a:t> {</a:t>
                      </a:r>
                      <a:r>
                        <a:rPr lang="en-US" sz="2800" b="0" dirty="0" err="1">
                          <a:effectLst/>
                        </a:rPr>
                        <a:t>color:sienna</a:t>
                      </a:r>
                      <a:r>
                        <a:rPr lang="en-US" sz="2800" b="0" dirty="0">
                          <a:effectLst/>
                        </a:rPr>
                        <a:t>;}</a:t>
                      </a:r>
                      <a:endParaRPr lang="en-US" sz="2000" b="0" dirty="0">
                        <a:effectLst/>
                      </a:endParaRP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p {margin-left:</a:t>
                      </a:r>
                      <a:r>
                        <a:rPr lang="th-TH" sz="2800" b="0" dirty="0">
                          <a:effectLst/>
                        </a:rPr>
                        <a:t>20</a:t>
                      </a:r>
                      <a:r>
                        <a:rPr lang="en-US" sz="2800" b="0" dirty="0" err="1">
                          <a:effectLst/>
                        </a:rPr>
                        <a:t>px</a:t>
                      </a:r>
                      <a:r>
                        <a:rPr lang="en-US" sz="2800" b="0" dirty="0">
                          <a:effectLst/>
                        </a:rPr>
                        <a:t>;}</a:t>
                      </a:r>
                      <a:endParaRPr lang="en-US" sz="2000" b="0" dirty="0">
                        <a:effectLst/>
                      </a:endParaRP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body {</a:t>
                      </a:r>
                      <a:r>
                        <a:rPr lang="en-US" sz="2800" b="0" dirty="0" err="1">
                          <a:effectLst/>
                        </a:rPr>
                        <a:t>background-image:url</a:t>
                      </a:r>
                      <a:r>
                        <a:rPr lang="en-US" sz="2800" b="0" dirty="0">
                          <a:effectLst/>
                        </a:rPr>
                        <a:t>("images/back</a:t>
                      </a:r>
                      <a:r>
                        <a:rPr lang="th-TH" sz="2800" b="0" dirty="0">
                          <a:effectLst/>
                        </a:rPr>
                        <a:t>40.</a:t>
                      </a:r>
                      <a:r>
                        <a:rPr lang="en-US" sz="2800" b="0" dirty="0">
                          <a:effectLst/>
                        </a:rPr>
                        <a:t>gif");}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7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</a:rPr>
              <a:t>การเรียกใช้งาน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CSS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1. External CSS </a:t>
            </a:r>
            <a:r>
              <a:rPr lang="th-TH" b="1" u="dotted" dirty="0" smtClean="0">
                <a:solidFill>
                  <a:srgbClr val="FF0000"/>
                </a:solidFill>
                <a:latin typeface="Cordia New" pitchFamily="34" charset="-34"/>
              </a:rPr>
              <a:t>(เอกสาร </a:t>
            </a:r>
            <a:r>
              <a:rPr lang="en-US" b="1" u="dotted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CSS </a:t>
            </a:r>
            <a:r>
              <a:rPr lang="th-TH" b="1" u="dotted" dirty="0" smtClean="0">
                <a:solidFill>
                  <a:srgbClr val="FF0000"/>
                </a:solidFill>
                <a:latin typeface="Cordia New" pitchFamily="34" charset="-34"/>
              </a:rPr>
              <a:t>ภายนอก</a:t>
            </a:r>
            <a:r>
              <a:rPr lang="en-US" b="1" u="dotted" dirty="0" smtClean="0">
                <a:solidFill>
                  <a:srgbClr val="FF0000"/>
                </a:solidFill>
                <a:latin typeface="Cordia New" pitchFamily="34" charset="-34"/>
              </a:rPr>
              <a:t>)</a:t>
            </a:r>
            <a:endParaRPr lang="th-TH" b="1" u="dotted" dirty="0">
              <a:solidFill>
                <a:srgbClr val="FF0000"/>
              </a:solidFill>
              <a:latin typeface="Cordia New" pitchFamily="34" charset="-3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Cordia New" pitchFamily="34" charset="-34"/>
              </a:rPr>
              <a:t>&lt;</a:t>
            </a:r>
            <a:r>
              <a:rPr lang="en-US" sz="2400" dirty="0">
                <a:solidFill>
                  <a:schemeClr val="tx1"/>
                </a:solidFill>
                <a:latin typeface="Cordia New" pitchFamily="34" charset="-34"/>
              </a:rPr>
              <a:t>html&gt;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rdia New" pitchFamily="34" charset="-34"/>
              </a:rPr>
              <a:t>&lt;head&gt;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Cordia New" pitchFamily="34" charset="-34"/>
              </a:rPr>
              <a:t>&lt;link </a:t>
            </a:r>
            <a:r>
              <a:rPr lang="en-US" sz="2800" b="1" dirty="0" err="1">
                <a:solidFill>
                  <a:srgbClr val="FF0000"/>
                </a:solidFill>
                <a:latin typeface="Cordia New" pitchFamily="34" charset="-34"/>
              </a:rPr>
              <a:t>rel</a:t>
            </a:r>
            <a:r>
              <a:rPr lang="en-US" sz="2800" b="1" dirty="0">
                <a:solidFill>
                  <a:srgbClr val="FF0000"/>
                </a:solidFill>
                <a:latin typeface="Cordia New" pitchFamily="34" charset="-34"/>
              </a:rPr>
              <a:t>="stylesheet" type="text/</a:t>
            </a:r>
            <a:r>
              <a:rPr lang="en-US" sz="2800" b="1" dirty="0" err="1">
                <a:solidFill>
                  <a:srgbClr val="FF0000"/>
                </a:solidFill>
                <a:latin typeface="Cordia New" pitchFamily="34" charset="-34"/>
              </a:rPr>
              <a:t>css</a:t>
            </a:r>
            <a:r>
              <a:rPr lang="en-US" sz="2800" b="1" dirty="0">
                <a:solidFill>
                  <a:srgbClr val="FF0000"/>
                </a:solidFill>
                <a:latin typeface="Cordia New" pitchFamily="34" charset="-34"/>
              </a:rPr>
              <a:t>" </a:t>
            </a:r>
            <a:r>
              <a:rPr lang="en-US" sz="2800" b="1" dirty="0" err="1">
                <a:solidFill>
                  <a:srgbClr val="FF0000"/>
                </a:solidFill>
                <a:latin typeface="Cordia New" pitchFamily="34" charset="-34"/>
              </a:rPr>
              <a:t>href</a:t>
            </a:r>
            <a:r>
              <a:rPr lang="en-US" sz="2800" b="1" dirty="0">
                <a:solidFill>
                  <a:srgbClr val="FF0000"/>
                </a:solidFill>
                <a:latin typeface="Cordia New" pitchFamily="34" charset="-34"/>
              </a:rPr>
              <a:t>="mystyle.css"&gt;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rdia New" pitchFamily="34" charset="-34"/>
              </a:rPr>
              <a:t>&lt;/head&gt;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rdia New" pitchFamily="34" charset="-34"/>
              </a:rPr>
              <a:t>&lt;body&gt;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rdia New" pitchFamily="34" charset="-34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rdia New" pitchFamily="34" charset="-34"/>
              </a:rPr>
              <a:t>      </a:t>
            </a:r>
            <a:r>
              <a:rPr lang="en-US" sz="2400" dirty="0">
                <a:solidFill>
                  <a:schemeClr val="tx1"/>
                </a:solidFill>
                <a:latin typeface="Cordia New" pitchFamily="34" charset="-34"/>
              </a:rPr>
              <a:t>&lt;h1&gt;</a:t>
            </a:r>
            <a:r>
              <a:rPr lang="th-TH" sz="2400" dirty="0">
                <a:solidFill>
                  <a:schemeClr val="tx1"/>
                </a:solidFill>
                <a:latin typeface="Cordia New" pitchFamily="34" charset="-34"/>
              </a:rPr>
              <a:t>วิธีดูแลรักษาสุขภาพ&lt;/</a:t>
            </a:r>
            <a:r>
              <a:rPr lang="en-US" sz="2400" dirty="0">
                <a:solidFill>
                  <a:schemeClr val="tx1"/>
                </a:solidFill>
                <a:latin typeface="Cordia New" pitchFamily="34" charset="-34"/>
              </a:rPr>
              <a:t>h1&gt;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rdia New" pitchFamily="34" charset="-34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rdia New" pitchFamily="34" charset="-34"/>
              </a:rPr>
              <a:t>      </a:t>
            </a:r>
            <a:r>
              <a:rPr lang="en-US" sz="2400" dirty="0">
                <a:solidFill>
                  <a:schemeClr val="tx1"/>
                </a:solidFill>
                <a:latin typeface="Cordia New" pitchFamily="34" charset="-34"/>
              </a:rPr>
              <a:t>&lt;p&gt;</a:t>
            </a:r>
            <a:r>
              <a:rPr lang="th-TH" sz="2400" dirty="0">
                <a:solidFill>
                  <a:schemeClr val="tx1"/>
                </a:solidFill>
                <a:latin typeface="Cordia New" pitchFamily="34" charset="-34"/>
              </a:rPr>
              <a:t>รับประทานอาหารที่มีประโยชน์  หมั่นออกกำลังกาย และพักผ่อนให้เพียงพอ&lt;/</a:t>
            </a:r>
            <a:r>
              <a:rPr lang="en-US" sz="2400" dirty="0">
                <a:solidFill>
                  <a:schemeClr val="tx1"/>
                </a:solidFill>
                <a:latin typeface="Cordia New" pitchFamily="34" charset="-34"/>
              </a:rPr>
              <a:t>p&gt;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rdia New" pitchFamily="34" charset="-34"/>
              </a:rPr>
              <a:t>&lt;/body</a:t>
            </a:r>
            <a:r>
              <a:rPr lang="en-US" sz="2400" dirty="0" smtClean="0">
                <a:solidFill>
                  <a:schemeClr val="tx1"/>
                </a:solidFill>
                <a:latin typeface="Cordia New" pitchFamily="34" charset="-34"/>
              </a:rPr>
              <a:t>&gt;&lt;/</a:t>
            </a:r>
            <a:r>
              <a:rPr lang="en-US" sz="2400" dirty="0">
                <a:solidFill>
                  <a:schemeClr val="tx1"/>
                </a:solidFill>
                <a:latin typeface="Cordia New" pitchFamily="34" charset="-34"/>
              </a:rPr>
              <a:t>html&gt;</a:t>
            </a:r>
            <a:endParaRPr lang="th-TH" sz="2400" dirty="0" smtClean="0">
              <a:solidFill>
                <a:schemeClr val="tx1"/>
              </a:solidFill>
              <a:latin typeface="Cordia New" pitchFamily="34" charset="-34"/>
            </a:endParaRPr>
          </a:p>
        </p:txBody>
      </p:sp>
      <p:pic>
        <p:nvPicPr>
          <p:cNvPr id="2253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สี่เหลี่ยมผืนผ้ามุมมน 3"/>
          <p:cNvSpPr>
            <a:spLocks noChangeArrowheads="1"/>
          </p:cNvSpPr>
          <p:nvPr/>
        </p:nvSpPr>
        <p:spPr bwMode="auto">
          <a:xfrm>
            <a:off x="228600" y="2743200"/>
            <a:ext cx="71628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latinLnBrk="1" hangingPunct="1"/>
            <a:endParaRPr kumimoji="1" lang="th-TH" altLang="th-TH" b="0">
              <a:latin typeface="Gulim" pitchFamily="34" charset="-127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600" y="1844824"/>
            <a:ext cx="8519864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2" t="32649" r="3918" b="39178"/>
          <a:stretch>
            <a:fillRect/>
          </a:stretch>
        </p:blipFill>
        <p:spPr bwMode="auto">
          <a:xfrm>
            <a:off x="4191000" y="5257800"/>
            <a:ext cx="4876800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กำหนดเอง 2">
      <a:majorFont>
        <a:latin typeface="FreesiaUPC"/>
        <a:ea typeface=""/>
        <a:cs typeface="FreesiaUPC"/>
      </a:majorFont>
      <a:minorFont>
        <a:latin typeface="FreesiaUPC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2682</Words>
  <Application>Microsoft Office PowerPoint</Application>
  <PresentationFormat>นำเสนอทางหน้าจอ (4:3)</PresentationFormat>
  <Paragraphs>522</Paragraphs>
  <Slides>51</Slides>
  <Notes>18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51</vt:i4>
      </vt:variant>
    </vt:vector>
  </HeadingPairs>
  <TitlesOfParts>
    <vt:vector size="52" baseType="lpstr">
      <vt:lpstr>Office Theme</vt:lpstr>
      <vt:lpstr>งานนำเสนอ PowerPoint</vt:lpstr>
      <vt:lpstr>ภาษา CSS</vt:lpstr>
      <vt:lpstr>ประโยชน์ของภาษา CSS</vt:lpstr>
      <vt:lpstr>ประโยชน์ของภาษา CSS</vt:lpstr>
      <vt:lpstr>การทำงานของ CSS</vt:lpstr>
      <vt:lpstr>ไวยากรณ์ของ css</vt:lpstr>
      <vt:lpstr>การเรียกใช้งาน CSS</vt:lpstr>
      <vt:lpstr>การเรียกใช้งาน CSS</vt:lpstr>
      <vt:lpstr>การเรียกใช้งาน CSS</vt:lpstr>
      <vt:lpstr>การเรียกใช้งาน CSS - ต่อ</vt:lpstr>
      <vt:lpstr>การเรียกใช้งาน CSS - ต่อ</vt:lpstr>
      <vt:lpstr>การเรียกใช้งาน CSS - ต่อ</vt:lpstr>
      <vt:lpstr>การเรียกใช้งาน CSS - ต่อ</vt:lpstr>
      <vt:lpstr>การเรียกใช้งาน CSS - ต่อ</vt:lpstr>
      <vt:lpstr>งานนำเสนอ PowerPoint</vt:lpstr>
      <vt:lpstr>CSS Syntax (ไวยากรณ์)</vt:lpstr>
      <vt:lpstr>CSS Syntax - ต่อ</vt:lpstr>
      <vt:lpstr>CSS Syntax - ต่อ</vt:lpstr>
      <vt:lpstr>CSS Length Units (หน่วยความยาว)</vt:lpstr>
      <vt:lpstr>CSS Length Units (หน่วยความยาว)</vt:lpstr>
      <vt:lpstr>CSS Length Units - ต่อ</vt:lpstr>
      <vt:lpstr>ค่าสี (Color Units)</vt:lpstr>
      <vt:lpstr>ค่าสี (Color Units)</vt:lpstr>
      <vt:lpstr>ค่าสี - ต่อ</vt:lpstr>
      <vt:lpstr>URL</vt:lpstr>
      <vt:lpstr>CSS Selector</vt:lpstr>
      <vt:lpstr>CSS Selector - ต่อ</vt:lpstr>
      <vt:lpstr>Element Selector (ใช้แท็กเป็นตัวเลือก)</vt:lpstr>
      <vt:lpstr>Element Selector - ต่อ</vt:lpstr>
      <vt:lpstr>ID Selector</vt:lpstr>
      <vt:lpstr>ID Selector - ต่อ</vt:lpstr>
      <vt:lpstr>Class Selector - ต่อ</vt:lpstr>
      <vt:lpstr>Class Selector - ต่อ</vt:lpstr>
      <vt:lpstr>Selector ของลิงค์ (แท็ก a)</vt:lpstr>
      <vt:lpstr>Selector แบบผสม</vt:lpstr>
      <vt:lpstr>Selector แบบผสม - ต่อ</vt:lpstr>
      <vt:lpstr>Selector แบบผสม - ต่อ</vt:lpstr>
      <vt:lpstr>Selector แบบผสม - ต่อ</vt:lpstr>
      <vt:lpstr>Selector แบบผสม - ต่อ</vt:lpstr>
      <vt:lpstr>เมื่อใดต้องใช้ Selector แบบไหน</vt:lpstr>
      <vt:lpstr>เมื่อใดต้องใช้ Selector แบบไหน - ต่อ</vt:lpstr>
      <vt:lpstr>เมื่อใดต้องใช้ Selector แบบไหน - ต่อ</vt:lpstr>
      <vt:lpstr>เมื่อใดต้องใช้ Selector แบบไหน - ต่อ</vt:lpstr>
      <vt:lpstr>CSS Layout (การแบ่งส่วนเอกสาร)</vt:lpstr>
      <vt:lpstr>งานนำเสนอ PowerPoint</vt:lpstr>
      <vt:lpstr>งานนำเสนอ PowerPoint</vt:lpstr>
      <vt:lpstr>ตัวอย่าง</vt:lpstr>
      <vt:lpstr>ตัวอย่าง</vt:lpstr>
      <vt:lpstr>ตัวอย่าง</vt:lpstr>
      <vt:lpstr>ตัวอย่าง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ISM</cp:lastModifiedBy>
  <cp:revision>42</cp:revision>
  <dcterms:created xsi:type="dcterms:W3CDTF">2013-05-29T03:47:54Z</dcterms:created>
  <dcterms:modified xsi:type="dcterms:W3CDTF">2016-09-12T05:22:22Z</dcterms:modified>
</cp:coreProperties>
</file>