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90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13" r:id="rId12"/>
    <p:sldId id="314" r:id="rId13"/>
    <p:sldId id="316" r:id="rId14"/>
    <p:sldId id="317" r:id="rId15"/>
    <p:sldId id="318" r:id="rId16"/>
    <p:sldId id="307" r:id="rId17"/>
    <p:sldId id="308" r:id="rId18"/>
    <p:sldId id="309" r:id="rId19"/>
    <p:sldId id="310" r:id="rId20"/>
    <p:sldId id="312" r:id="rId21"/>
    <p:sldId id="319" r:id="rId22"/>
    <p:sldId id="320" r:id="rId23"/>
    <p:sldId id="321" r:id="rId24"/>
    <p:sldId id="322" r:id="rId25"/>
    <p:sldId id="297" r:id="rId26"/>
  </p:sldIdLst>
  <p:sldSz cx="9144000" cy="5715000" type="screen16x10"/>
  <p:notesSz cx="6858000" cy="9144000"/>
  <p:custDataLst>
    <p:tags r:id="rId28"/>
  </p:custDataLst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ลักษณะสีอ่อน 3 - เน้น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ลักษณะสีอ่อน 3 - เน้น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38B1855-1B75-4FBE-930C-398BA8C253C6}" styleName="ลักษณะชุดรูปแบบ 2 - เน้น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9127" autoAdjust="0"/>
  </p:normalViewPr>
  <p:slideViewPr>
    <p:cSldViewPr>
      <p:cViewPr>
        <p:scale>
          <a:sx n="80" d="100"/>
          <a:sy n="80" d="100"/>
        </p:scale>
        <p:origin x="-1278" y="-62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E6BAB-D449-4542-8FB9-98C1E32BC59A}" type="datetimeFigureOut">
              <a:rPr lang="th-TH" smtClean="0"/>
              <a:t>25/09/59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8BE0D-89D6-4689-B420-1599492FEF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41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957401"/>
            <a:ext cx="7772400" cy="1225021"/>
          </a:xfrm>
        </p:spPr>
        <p:txBody>
          <a:bodyPr/>
          <a:lstStyle>
            <a:lvl1pPr>
              <a:defRPr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9592" y="3397560"/>
            <a:ext cx="6400800" cy="1080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3277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57233"/>
            <a:ext cx="8229600" cy="540060"/>
          </a:xfrm>
        </p:spPr>
        <p:txBody>
          <a:bodyPr>
            <a:noAutofit/>
          </a:bodyPr>
          <a:lstStyle>
            <a:lvl1pPr algn="ctr">
              <a:defRPr sz="4000"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7313"/>
            <a:ext cx="8229600" cy="3867816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2398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45900-0FB4-41BB-993A-DAE3CCFF5AB8}" type="datetimeFigureOut">
              <a:rPr lang="th-TH" smtClean="0"/>
              <a:t>25/09/59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79C68-9599-4891-BF3E-9B650C7E82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281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553244"/>
            <a:ext cx="8280920" cy="3780420"/>
          </a:xfrm>
        </p:spPr>
        <p:txBody>
          <a:bodyPr>
            <a:normAutofit/>
          </a:bodyPr>
          <a:lstStyle/>
          <a:p>
            <a:pPr algn="r"/>
            <a:r>
              <a:rPr lang="th-TH" sz="4800" dirty="0" smtClean="0">
                <a:latin typeface="Angsana New" panose="02020603050405020304" pitchFamily="18" charset="-34"/>
              </a:rPr>
              <a:t> ภาษา </a:t>
            </a:r>
            <a:r>
              <a:rPr lang="en-US" sz="4800" dirty="0" smtClean="0">
                <a:latin typeface="Angsana New" panose="02020603050405020304" pitchFamily="18" charset="-34"/>
              </a:rPr>
              <a:t>JavaScript</a:t>
            </a:r>
            <a:r>
              <a:rPr lang="th-TH" sz="3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th-TH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200" b="0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Webpage Design and Programming Workshop (7152306)</a:t>
            </a:r>
            <a:r>
              <a:rPr lang="th-TH" sz="3200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th-TH" sz="3200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3200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th-TH" sz="3200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2000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th-TH" sz="2000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2000" dirty="0" smtClean="0"/>
              <a:t/>
            </a:r>
            <a:br>
              <a:rPr lang="th-TH" sz="2000" dirty="0" smtClean="0"/>
            </a:br>
            <a:r>
              <a:rPr lang="th-TH" sz="2000" dirty="0" smtClean="0"/>
              <a:t/>
            </a:r>
            <a:br>
              <a:rPr lang="th-TH" sz="2000" dirty="0" smtClean="0"/>
            </a:br>
            <a:r>
              <a:rPr lang="th-TH" sz="2000" dirty="0" smtClean="0"/>
              <a:t/>
            </a:r>
            <a:br>
              <a:rPr lang="th-TH" sz="2000" dirty="0" smtClean="0"/>
            </a:br>
            <a:endParaRPr lang="th-TH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4499282"/>
            <a:ext cx="4876656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Freesia News" pitchFamily="34" charset="-34"/>
                <a:cs typeface="+mj-cs"/>
              </a:rPr>
              <a:t>อาจารย์สุธารัตน์ ชาวนาฟาง</a:t>
            </a:r>
          </a:p>
          <a:p>
            <a:r>
              <a:rPr lang="th-TH" sz="2400" dirty="0">
                <a:solidFill>
                  <a:schemeClr val="accent5">
                    <a:lumMod val="50000"/>
                  </a:schemeClr>
                </a:solidFill>
                <a:latin typeface="Freesia News" pitchFamily="34" charset="-34"/>
                <a:cs typeface="+mj-cs"/>
              </a:rPr>
              <a:t>สาขาวิศวกรรมซอฟต์แวร์ มหาวิทยาลัยราชภัฏนครปฐม</a:t>
            </a:r>
          </a:p>
          <a:p>
            <a:endParaRPr lang="th-TH" sz="3200" b="1" dirty="0">
              <a:solidFill>
                <a:schemeClr val="accent5">
                  <a:lumMod val="50000"/>
                </a:schemeClr>
              </a:solidFill>
              <a:cs typeface="+mj-cs"/>
            </a:endParaRPr>
          </a:p>
          <a:p>
            <a:endParaRPr lang="th-TH" sz="3200" b="1" dirty="0">
              <a:cs typeface="+mj-cs"/>
            </a:endParaRPr>
          </a:p>
          <a:p>
            <a:endParaRPr lang="th-TH" sz="3200" dirty="0">
              <a:cs typeface="+mj-cs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014059"/>
            <a:ext cx="4022774" cy="25090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1763688" y="193204"/>
            <a:ext cx="83327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569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การกำหนดค่าให้ตัว</a:t>
            </a:r>
            <a:r>
              <a:rPr lang="th-TH" dirty="0" smtClean="0"/>
              <a:t>แปร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b="1" dirty="0" smtClean="0">
                <a:solidFill>
                  <a:srgbClr val="FF0000"/>
                </a:solidFill>
              </a:rPr>
              <a:t>รูปแบบ</a:t>
            </a:r>
          </a:p>
          <a:p>
            <a:r>
              <a:rPr lang="th-TH" sz="2800" b="1" dirty="0">
                <a:solidFill>
                  <a:srgbClr val="FF0000"/>
                </a:solidFill>
              </a:rPr>
              <a:t>คำอธิบาย</a:t>
            </a:r>
            <a:endParaRPr lang="en-US" sz="2800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th-TH" sz="2400" dirty="0"/>
              <a:t>1. ข้อมูลที่เป็นตัวเลข โดยกำหนดตัวเลขไปได้เลย เช่น </a:t>
            </a:r>
            <a:r>
              <a:rPr lang="en-US" sz="2400" dirty="0" err="1"/>
              <a:t>num</a:t>
            </a:r>
            <a:r>
              <a:rPr lang="en-US" sz="2400" dirty="0"/>
              <a:t> = </a:t>
            </a:r>
            <a:r>
              <a:rPr lang="th-TH" sz="2400" dirty="0"/>
              <a:t>500</a:t>
            </a:r>
            <a:endParaRPr lang="en-US" sz="2400" dirty="0"/>
          </a:p>
          <a:p>
            <a:pPr marL="457200" lvl="1" indent="0">
              <a:buNone/>
            </a:pPr>
            <a:r>
              <a:rPr lang="th-TH" sz="2400" dirty="0"/>
              <a:t>2. ข้อมูลในทางตรรกะ ได้แก่ จริง (</a:t>
            </a:r>
            <a:r>
              <a:rPr lang="en-US" sz="2400" dirty="0"/>
              <a:t>True) </a:t>
            </a:r>
            <a:r>
              <a:rPr lang="th-TH" sz="2400" dirty="0"/>
              <a:t>หรือ เท็จ (</a:t>
            </a:r>
            <a:r>
              <a:rPr lang="en-US" sz="2400" dirty="0"/>
              <a:t>False) </a:t>
            </a:r>
            <a:r>
              <a:rPr lang="th-TH" sz="2400" dirty="0"/>
              <a:t>เช่น </a:t>
            </a:r>
            <a:r>
              <a:rPr lang="en-US" sz="2400" dirty="0"/>
              <a:t>test = True; </a:t>
            </a:r>
          </a:p>
          <a:p>
            <a:pPr marL="457200" lvl="1" indent="0">
              <a:buNone/>
            </a:pPr>
            <a:r>
              <a:rPr lang="th-TH" sz="2400" dirty="0"/>
              <a:t>3. ข้อมูลสตริง ให้กำหนดอยู่ในเครื่องหมายคำพูด ("...") เช่น </a:t>
            </a:r>
            <a:r>
              <a:rPr lang="en-US" sz="2400" dirty="0"/>
              <a:t>name = "</a:t>
            </a:r>
            <a:r>
              <a:rPr lang="en-US" sz="2400" dirty="0" err="1"/>
              <a:t>Adisak</a:t>
            </a:r>
            <a:r>
              <a:rPr lang="en-US" sz="2400" dirty="0"/>
              <a:t>";</a:t>
            </a:r>
          </a:p>
          <a:p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945513"/>
              </p:ext>
            </p:extLst>
          </p:nvPr>
        </p:nvGraphicFramePr>
        <p:xfrm>
          <a:off x="1907630" y="1257322"/>
          <a:ext cx="5400675" cy="474133"/>
        </p:xfrm>
        <a:graphic>
          <a:graphicData uri="http://schemas.openxmlformats.org/drawingml/2006/table">
            <a:tbl>
              <a:tblPr firstRow="1" firstCol="1" bandRow="1">
                <a:tableStyleId>{638B1855-1B75-4FBE-930C-398BA8C253C6}</a:tableStyleId>
              </a:tblPr>
              <a:tblGrid>
                <a:gridCol w="5400675"/>
              </a:tblGrid>
              <a:tr h="474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100" dirty="0">
                          <a:effectLst/>
                        </a:rPr>
                        <a:t>ชื่อตัวแปร </a:t>
                      </a:r>
                      <a:r>
                        <a:rPr lang="en-US" sz="3100" dirty="0">
                          <a:effectLst/>
                        </a:rPr>
                        <a:t>= </a:t>
                      </a:r>
                      <a:r>
                        <a:rPr lang="th-TH" sz="3100" dirty="0">
                          <a:effectLst/>
                        </a:rPr>
                        <a:t>ค่าของข้อมูล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619493"/>
              </p:ext>
            </p:extLst>
          </p:nvPr>
        </p:nvGraphicFramePr>
        <p:xfrm>
          <a:off x="1043608" y="4057633"/>
          <a:ext cx="6696744" cy="82296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348766"/>
                <a:gridCol w="3347978"/>
              </a:tblGrid>
              <a:tr h="812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700" b="0" dirty="0" err="1">
                          <a:effectLst/>
                        </a:rPr>
                        <a:t>var</a:t>
                      </a:r>
                      <a:r>
                        <a:rPr lang="en-US" sz="2700" b="0" dirty="0">
                          <a:effectLst/>
                        </a:rPr>
                        <a:t> x;</a:t>
                      </a:r>
                      <a:endParaRPr lang="en-US" sz="20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700" b="0" dirty="0" err="1">
                          <a:effectLst/>
                        </a:rPr>
                        <a:t>var</a:t>
                      </a:r>
                      <a:r>
                        <a:rPr lang="en-US" sz="2700" b="0" dirty="0">
                          <a:effectLst/>
                        </a:rPr>
                        <a:t> </a:t>
                      </a:r>
                      <a:r>
                        <a:rPr lang="en-US" sz="2700" b="0" dirty="0" err="1">
                          <a:effectLst/>
                        </a:rPr>
                        <a:t>carname</a:t>
                      </a:r>
                      <a:r>
                        <a:rPr lang="en-US" sz="2700" b="0" dirty="0">
                          <a:effectLst/>
                        </a:rPr>
                        <a:t>;</a:t>
                      </a:r>
                      <a:endParaRPr lang="en-US" sz="2000" b="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1635">
                        <a:spcAft>
                          <a:spcPts val="0"/>
                        </a:spcAft>
                      </a:pPr>
                      <a:r>
                        <a:rPr lang="en-US" sz="2700" b="0" dirty="0" err="1">
                          <a:effectLst/>
                        </a:rPr>
                        <a:t>Var</a:t>
                      </a:r>
                      <a:r>
                        <a:rPr lang="en-US" sz="2700" b="0" dirty="0">
                          <a:effectLst/>
                        </a:rPr>
                        <a:t> x=5;</a:t>
                      </a:r>
                      <a:endParaRPr lang="en-US" sz="2000" b="0" dirty="0">
                        <a:effectLst/>
                      </a:endParaRPr>
                    </a:p>
                    <a:p>
                      <a:pPr indent="381635">
                        <a:spcAft>
                          <a:spcPts val="0"/>
                        </a:spcAft>
                      </a:pPr>
                      <a:r>
                        <a:rPr lang="en-US" sz="2700" b="0" dirty="0" err="1">
                          <a:effectLst/>
                        </a:rPr>
                        <a:t>var</a:t>
                      </a:r>
                      <a:r>
                        <a:rPr lang="en-US" sz="2700" b="0" dirty="0">
                          <a:effectLst/>
                        </a:rPr>
                        <a:t> </a:t>
                      </a:r>
                      <a:r>
                        <a:rPr lang="en-US" sz="2700" b="0" dirty="0" err="1">
                          <a:effectLst/>
                        </a:rPr>
                        <a:t>carname</a:t>
                      </a:r>
                      <a:r>
                        <a:rPr lang="en-US" sz="2700" b="0" dirty="0">
                          <a:effectLst/>
                        </a:rPr>
                        <a:t>="Volvo";</a:t>
                      </a:r>
                      <a:endParaRPr lang="en-US" sz="2000" b="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12360" y="193204"/>
            <a:ext cx="83327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38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ตัวดำเนินการ (</a:t>
            </a:r>
            <a:r>
              <a:rPr lang="en-US" dirty="0"/>
              <a:t>Operators</a:t>
            </a:r>
            <a:r>
              <a:rPr lang="th-TH" dirty="0" smtClean="0"/>
              <a:t>)</a:t>
            </a:r>
            <a:endParaRPr lang="th-TH" dirty="0"/>
          </a:p>
        </p:txBody>
      </p:sp>
      <p:sp>
        <p:nvSpPr>
          <p:cNvPr id="4" name="สี่เหลี่ยมผืนผ้ามุมมน 3"/>
          <p:cNvSpPr/>
          <p:nvPr/>
        </p:nvSpPr>
        <p:spPr>
          <a:xfrm>
            <a:off x="971600" y="1387258"/>
            <a:ext cx="7357226" cy="82217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400" b="1" dirty="0"/>
              <a:t>ตัวดำเนินทางคณิตศาสตร์</a:t>
            </a:r>
            <a:r>
              <a:rPr lang="th-TH" sz="2400" dirty="0"/>
              <a:t> เช่น เครื่องหมาย </a:t>
            </a:r>
            <a:r>
              <a:rPr lang="en-US" sz="2400" dirty="0"/>
              <a:t>+, -, x, / </a:t>
            </a:r>
            <a:endParaRPr lang="th-TH" sz="2400" dirty="0"/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1010472" y="2337442"/>
            <a:ext cx="7345442" cy="88009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400" b="1" dirty="0"/>
              <a:t>ตัวดำเนินการที่ใช้กำหนดค่า</a:t>
            </a:r>
            <a:r>
              <a:rPr lang="th-TH" sz="2400" dirty="0"/>
              <a:t>  เช่น เครื่องหมาย </a:t>
            </a:r>
            <a:r>
              <a:rPr lang="en-US" sz="2400" dirty="0"/>
              <a:t>+=, -=, *=, /=, %= </a:t>
            </a:r>
            <a:endParaRPr lang="th-TH" sz="2400" dirty="0"/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983384" y="3331474"/>
            <a:ext cx="7357226" cy="82217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400" b="1" dirty="0"/>
              <a:t>ตัวดำเนินการเปรียบเทียบ</a:t>
            </a:r>
            <a:r>
              <a:rPr lang="th-TH" sz="2400" dirty="0"/>
              <a:t> </a:t>
            </a:r>
            <a:r>
              <a:rPr lang="th-TH" sz="2400" dirty="0" smtClean="0"/>
              <a:t>ได้แก่ </a:t>
            </a:r>
            <a:r>
              <a:rPr lang="th-TH" sz="2400" dirty="0"/>
              <a:t>เครื่องหมาย </a:t>
            </a:r>
            <a:r>
              <a:rPr lang="en-US" sz="2400" dirty="0"/>
              <a:t>==, !=, &gt;, &lt;,_&gt;=, &lt;= </a:t>
            </a:r>
            <a:endParaRPr lang="th-TH" sz="2400" dirty="0"/>
          </a:p>
        </p:txBody>
      </p:sp>
      <p:sp>
        <p:nvSpPr>
          <p:cNvPr id="9" name="สี่เหลี่ยมผืนผ้ามุมมน 8"/>
          <p:cNvSpPr/>
          <p:nvPr/>
        </p:nvSpPr>
        <p:spPr>
          <a:xfrm>
            <a:off x="983384" y="4281658"/>
            <a:ext cx="7345442" cy="88009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400" b="1" dirty="0"/>
              <a:t>ตัวดำเนินการทางตรรกะ</a:t>
            </a:r>
            <a:r>
              <a:rPr lang="th-TH" sz="2400" dirty="0"/>
              <a:t>  </a:t>
            </a:r>
            <a:r>
              <a:rPr lang="th-TH" sz="2400" dirty="0" smtClean="0"/>
              <a:t>ในทาง</a:t>
            </a:r>
            <a:r>
              <a:rPr lang="th-TH" sz="2400" dirty="0"/>
              <a:t>ตรรกะเป็นจริงหรือเท็จ ประกอบด้วยเครื่องหมาย </a:t>
            </a:r>
            <a:r>
              <a:rPr lang="en-US" sz="2400" dirty="0"/>
              <a:t>&amp;&amp;, ||, </a:t>
            </a:r>
            <a:r>
              <a:rPr lang="th-TH" sz="2400" dirty="0"/>
              <a:t>และ </a:t>
            </a:r>
            <a:r>
              <a:rPr lang="en-US" sz="2400" dirty="0"/>
              <a:t>! </a:t>
            </a:r>
            <a:r>
              <a:rPr lang="th-TH" sz="2400" dirty="0"/>
              <a:t>ซึ่งแทนการ </a:t>
            </a:r>
            <a:r>
              <a:rPr lang="en-US" sz="2400" dirty="0"/>
              <a:t>AND, OR </a:t>
            </a:r>
            <a:r>
              <a:rPr lang="th-TH" sz="2400" dirty="0"/>
              <a:t>และ </a:t>
            </a:r>
            <a:r>
              <a:rPr lang="en-US" sz="2400" dirty="0"/>
              <a:t>NOT </a:t>
            </a:r>
            <a:r>
              <a:rPr lang="th-TH" sz="2400" dirty="0"/>
              <a:t>ตามลำดับ</a:t>
            </a:r>
            <a:endParaRPr lang="en-US" sz="2400" dirty="0"/>
          </a:p>
        </p:txBody>
      </p:sp>
      <p:pic>
        <p:nvPicPr>
          <p:cNvPr id="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12360" y="193204"/>
            <a:ext cx="83327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38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คำสั่งเลือกทำ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b="1" dirty="0">
                <a:solidFill>
                  <a:srgbClr val="FF0000"/>
                </a:solidFill>
              </a:rPr>
              <a:t>1. รูปแบบ </a:t>
            </a:r>
            <a:r>
              <a:rPr lang="en-US" sz="2800" b="1" dirty="0">
                <a:solidFill>
                  <a:srgbClr val="FF0000"/>
                </a:solidFill>
              </a:rPr>
              <a:t>if statement</a:t>
            </a:r>
          </a:p>
          <a:p>
            <a:endParaRPr lang="th-TH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686376"/>
              </p:ext>
            </p:extLst>
          </p:nvPr>
        </p:nvGraphicFramePr>
        <p:xfrm>
          <a:off x="827584" y="1817384"/>
          <a:ext cx="3744416" cy="296032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744416"/>
              </a:tblGrid>
              <a:tr h="2960329">
                <a:tc>
                  <a:txBody>
                    <a:bodyPr/>
                    <a:lstStyle/>
                    <a:p>
                      <a:pPr indent="291465"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if(condition)</a:t>
                      </a:r>
                    </a:p>
                    <a:p>
                      <a:pPr indent="291465"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{</a:t>
                      </a:r>
                    </a:p>
                    <a:p>
                      <a:pPr indent="291465"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     code to be executed if condition is true</a:t>
                      </a:r>
                    </a:p>
                    <a:p>
                      <a:pPr indent="291465"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}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170576"/>
              </p:ext>
            </p:extLst>
          </p:nvPr>
        </p:nvGraphicFramePr>
        <p:xfrm>
          <a:off x="4716016" y="1817384"/>
          <a:ext cx="3528392" cy="29603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8392"/>
              </a:tblGrid>
              <a:tr h="29603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</a:rPr>
                        <a:t>&lt;script type="text/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  <a:effectLst/>
                        </a:rPr>
                        <a:t>javascript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</a:rPr>
                        <a:t>"&gt;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291465"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solidFill>
                            <a:schemeClr val="tx1"/>
                          </a:solidFill>
                          <a:effectLst/>
                        </a:rPr>
                        <a:t>var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</a:rPr>
                        <a:t> d=new Date();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291465"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solidFill>
                            <a:schemeClr val="tx1"/>
                          </a:solidFill>
                          <a:effectLst/>
                        </a:rPr>
                        <a:t>var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</a:rPr>
                        <a:t> time=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  <a:effectLst/>
                        </a:rPr>
                        <a:t>d.getHours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</a:rPr>
                        <a:t>();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291465"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</a:rPr>
                        <a:t>if (time&gt;12) {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291465"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</a:rPr>
                        <a:t>          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  <a:effectLst/>
                        </a:rPr>
                        <a:t>document.write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</a:rPr>
                        <a:t>("&lt;b&gt;Good morning&lt;/b&gt;");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291465"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</a:rPr>
                        <a:t>}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</a:rPr>
                        <a:t>&lt;/script&gt;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12360" y="193204"/>
            <a:ext cx="83327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721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คำสั่งเลือกทำ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b="1" dirty="0">
                <a:solidFill>
                  <a:srgbClr val="FF0000"/>
                </a:solidFill>
              </a:rPr>
              <a:t>2. รูปแบบ </a:t>
            </a:r>
            <a:r>
              <a:rPr lang="en-US" sz="2800" b="1" dirty="0" err="1">
                <a:solidFill>
                  <a:srgbClr val="FF0000"/>
                </a:solidFill>
              </a:rPr>
              <a:t>if..else</a:t>
            </a:r>
            <a:r>
              <a:rPr lang="en-US" sz="2800" b="1" dirty="0">
                <a:solidFill>
                  <a:srgbClr val="FF0000"/>
                </a:solidFill>
              </a:rPr>
              <a:t> statement</a:t>
            </a:r>
            <a:endParaRPr lang="en-US" sz="2800" dirty="0">
              <a:solidFill>
                <a:srgbClr val="FF0000"/>
              </a:solidFill>
            </a:endParaRPr>
          </a:p>
          <a:p>
            <a:endParaRPr lang="th-TH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945901"/>
              </p:ext>
            </p:extLst>
          </p:nvPr>
        </p:nvGraphicFramePr>
        <p:xfrm>
          <a:off x="827584" y="1817384"/>
          <a:ext cx="3744416" cy="304033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744416"/>
              </a:tblGrid>
              <a:tr h="3040338">
                <a:tc>
                  <a:txBody>
                    <a:bodyPr/>
                    <a:lstStyle/>
                    <a:p>
                      <a:r>
                        <a:rPr lang="en-US" sz="2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(condition) {</a:t>
                      </a:r>
                    </a:p>
                    <a:p>
                      <a:r>
                        <a:rPr lang="en-US" sz="2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code to be executed if condition is true } else</a:t>
                      </a:r>
                    </a:p>
                    <a:p>
                      <a:r>
                        <a:rPr lang="en-US" sz="2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</a:p>
                    <a:p>
                      <a:r>
                        <a:rPr lang="en-US" sz="2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code to be executed if condition is not true</a:t>
                      </a:r>
                    </a:p>
                    <a:p>
                      <a:r>
                        <a:rPr lang="en-US" sz="2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452854"/>
              </p:ext>
            </p:extLst>
          </p:nvPr>
        </p:nvGraphicFramePr>
        <p:xfrm>
          <a:off x="4716016" y="1817384"/>
          <a:ext cx="3744416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4416"/>
              </a:tblGrid>
              <a:tr h="3048000">
                <a:tc>
                  <a:txBody>
                    <a:bodyPr/>
                    <a:lstStyle/>
                    <a:p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&lt;script type="text/</a:t>
                      </a:r>
                      <a:r>
                        <a:rPr lang="en-US" sz="2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javascript</a:t>
                      </a:r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"&gt;</a:t>
                      </a:r>
                    </a:p>
                    <a:p>
                      <a:r>
                        <a:rPr lang="en-US" sz="2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</a:t>
                      </a:r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d=new Date();</a:t>
                      </a:r>
                    </a:p>
                    <a:p>
                      <a:r>
                        <a:rPr lang="en-US" sz="2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</a:t>
                      </a:r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time=</a:t>
                      </a:r>
                      <a:r>
                        <a:rPr lang="en-US" sz="2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d.getHours</a:t>
                      </a:r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(time&gt;12) {</a:t>
                      </a:r>
                    </a:p>
                    <a:p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en-US" sz="2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document.write</a:t>
                      </a:r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("&lt;b&gt;Good morning&lt;/b&gt;");</a:t>
                      </a:r>
                    </a:p>
                    <a:p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 else {</a:t>
                      </a:r>
                    </a:p>
                    <a:p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en-US" sz="2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document.write</a:t>
                      </a:r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("&lt;b&gt;Good day&lt;/b&gt;");</a:t>
                      </a:r>
                    </a:p>
                    <a:p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 </a:t>
                      </a:r>
                    </a:p>
                    <a:p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&lt;/script&gt;</a:t>
                      </a: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12360" y="193204"/>
            <a:ext cx="83327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913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คำสั่งเลือกทำ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b="1" dirty="0">
                <a:solidFill>
                  <a:srgbClr val="FF0000"/>
                </a:solidFill>
              </a:rPr>
              <a:t>3. รูปแบบ </a:t>
            </a:r>
            <a:r>
              <a:rPr lang="en-US" sz="2800" b="1" dirty="0" err="1">
                <a:solidFill>
                  <a:srgbClr val="FF0000"/>
                </a:solidFill>
              </a:rPr>
              <a:t>if..else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if..else</a:t>
            </a:r>
            <a:r>
              <a:rPr lang="en-US" sz="2800" b="1" dirty="0">
                <a:solidFill>
                  <a:srgbClr val="FF0000"/>
                </a:solidFill>
              </a:rPr>
              <a:t> statement</a:t>
            </a:r>
            <a:endParaRPr lang="th-TH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588910"/>
              </p:ext>
            </p:extLst>
          </p:nvPr>
        </p:nvGraphicFramePr>
        <p:xfrm>
          <a:off x="827584" y="1657367"/>
          <a:ext cx="3744416" cy="368808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744416"/>
              </a:tblGrid>
              <a:tr h="3600400">
                <a:tc>
                  <a:txBody>
                    <a:bodyPr/>
                    <a:lstStyle/>
                    <a:p>
                      <a:r>
                        <a:rPr lang="en-US" sz="2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(condition1)</a:t>
                      </a:r>
                    </a:p>
                    <a:p>
                      <a:r>
                        <a:rPr lang="en-US" sz="2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</a:p>
                    <a:p>
                      <a:r>
                        <a:rPr lang="en-US" sz="2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code to be executed if condition1 is true</a:t>
                      </a:r>
                    </a:p>
                    <a:p>
                      <a:r>
                        <a:rPr lang="en-US" sz="2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 else if (condition2) {</a:t>
                      </a:r>
                    </a:p>
                    <a:p>
                      <a:r>
                        <a:rPr lang="en-US" sz="2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code to be executed if condition2 is true</a:t>
                      </a:r>
                    </a:p>
                    <a:p>
                      <a:r>
                        <a:rPr lang="en-US" sz="2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 else {</a:t>
                      </a:r>
                    </a:p>
                    <a:p>
                      <a:r>
                        <a:rPr lang="en-US" sz="2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code to be executed if condition1 and condition2 are not true</a:t>
                      </a:r>
                    </a:p>
                    <a:p>
                      <a:r>
                        <a:rPr lang="en-US" sz="2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lang="en-US" sz="1300" b="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630782"/>
              </p:ext>
            </p:extLst>
          </p:nvPr>
        </p:nvGraphicFramePr>
        <p:xfrm>
          <a:off x="4716016" y="1577358"/>
          <a:ext cx="3744416" cy="402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4416"/>
              </a:tblGrid>
              <a:tr h="3725333">
                <a:tc>
                  <a:txBody>
                    <a:bodyPr/>
                    <a:lstStyle/>
                    <a:p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&lt;script type="text/</a:t>
                      </a:r>
                      <a:r>
                        <a:rPr lang="en-US" sz="2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javascript</a:t>
                      </a:r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"&gt; </a:t>
                      </a:r>
                    </a:p>
                    <a:p>
                      <a:r>
                        <a:rPr lang="en-US" sz="2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</a:t>
                      </a:r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d=new Date();</a:t>
                      </a:r>
                    </a:p>
                    <a:p>
                      <a:r>
                        <a:rPr lang="en-US" sz="2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</a:t>
                      </a:r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time=</a:t>
                      </a:r>
                      <a:r>
                        <a:rPr lang="en-US" sz="2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d.getHours</a:t>
                      </a:r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(time&gt;12) {</a:t>
                      </a:r>
                    </a:p>
                    <a:p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en-US" sz="2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document.write</a:t>
                      </a:r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("&lt;b&gt;Good morning&lt;/b&gt;");</a:t>
                      </a:r>
                    </a:p>
                    <a:p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 else if (time&lt;12 &amp;&amp; time &lt;18) {</a:t>
                      </a:r>
                    </a:p>
                    <a:p>
                      <a:r>
                        <a:rPr lang="en-US" sz="2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document.write</a:t>
                      </a:r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("&lt;b&gt;Good afternoon&lt;/b&gt;");</a:t>
                      </a:r>
                    </a:p>
                    <a:p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 else {</a:t>
                      </a:r>
                    </a:p>
                    <a:p>
                      <a:r>
                        <a:rPr lang="en-US" sz="2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document.write</a:t>
                      </a:r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("&lt;b&gt;Good </a:t>
                      </a:r>
                      <a:r>
                        <a:rPr lang="en-US" sz="2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evenning</a:t>
                      </a:r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&lt;/b&gt;");</a:t>
                      </a:r>
                    </a:p>
                    <a:p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&lt;/script&gt;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12360" y="193204"/>
            <a:ext cx="83327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80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คำสั่งเลือกทำ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4</a:t>
            </a:r>
            <a:r>
              <a:rPr lang="th-TH" sz="2800" b="1" dirty="0">
                <a:solidFill>
                  <a:srgbClr val="FF0000"/>
                </a:solidFill>
              </a:rPr>
              <a:t>. รูปแบบ </a:t>
            </a:r>
            <a:r>
              <a:rPr lang="en-US" sz="2800" b="1" dirty="0">
                <a:solidFill>
                  <a:srgbClr val="FF0000"/>
                </a:solidFill>
              </a:rPr>
              <a:t>switch statement</a:t>
            </a:r>
            <a:endParaRPr lang="en-US" sz="2800" dirty="0">
              <a:solidFill>
                <a:srgbClr val="FF0000"/>
              </a:solidFill>
            </a:endParaRPr>
          </a:p>
          <a:p>
            <a:endParaRPr lang="th-TH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167844"/>
              </p:ext>
            </p:extLst>
          </p:nvPr>
        </p:nvGraphicFramePr>
        <p:xfrm>
          <a:off x="827584" y="1817384"/>
          <a:ext cx="6048672" cy="304800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6048672"/>
              </a:tblGrid>
              <a:tr h="3048000">
                <a:tc>
                  <a:txBody>
                    <a:bodyPr/>
                    <a:lstStyle/>
                    <a:p>
                      <a:r>
                        <a:rPr lang="en-US" sz="20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switch(n) {</a:t>
                      </a:r>
                    </a:p>
                    <a:p>
                      <a:r>
                        <a:rPr lang="en-US" sz="20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case 1:</a:t>
                      </a:r>
                    </a:p>
                    <a:p>
                      <a:r>
                        <a:rPr lang="en-US" sz="20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execute code block 1</a:t>
                      </a:r>
                    </a:p>
                    <a:p>
                      <a:r>
                        <a:rPr lang="en-US" sz="20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break;</a:t>
                      </a:r>
                    </a:p>
                    <a:p>
                      <a:r>
                        <a:rPr lang="en-US" sz="20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case 2:</a:t>
                      </a:r>
                    </a:p>
                    <a:p>
                      <a:r>
                        <a:rPr lang="en-US" sz="20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execute code block 2</a:t>
                      </a:r>
                    </a:p>
                    <a:p>
                      <a:r>
                        <a:rPr lang="en-US" sz="20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break; </a:t>
                      </a:r>
                    </a:p>
                    <a:p>
                      <a:r>
                        <a:rPr lang="en-US" sz="20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default:</a:t>
                      </a:r>
                    </a:p>
                    <a:p>
                      <a:r>
                        <a:rPr lang="en-US" sz="20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code to be executed if n is different from case 1 and 2</a:t>
                      </a:r>
                    </a:p>
                    <a:p>
                      <a:r>
                        <a:rPr lang="en-US" sz="20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12360" y="193204"/>
            <a:ext cx="83327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484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ฟังก์ชันและเมธ</a:t>
            </a:r>
            <a:r>
              <a:rPr lang="th-TH" dirty="0" smtClean="0"/>
              <a:t>อด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/>
              <a:t>ช่วยเหลือ</a:t>
            </a:r>
            <a:r>
              <a:rPr lang="th-TH" sz="2800" dirty="0"/>
              <a:t>การ</a:t>
            </a:r>
            <a:r>
              <a:rPr lang="th-TH" sz="2800" dirty="0" smtClean="0"/>
              <a:t>ทำงานต่อ</a:t>
            </a:r>
            <a:r>
              <a:rPr lang="th-TH" sz="2800" dirty="0"/>
              <a:t>โปรแกรมหลัก เมื่อมีการเรียกใช้งาน </a:t>
            </a:r>
            <a:endParaRPr lang="th-TH" sz="2800" dirty="0" smtClean="0"/>
          </a:p>
          <a:p>
            <a:r>
              <a:rPr lang="th-TH" sz="2800" dirty="0" smtClean="0"/>
              <a:t>ทำ</a:t>
            </a:r>
            <a:r>
              <a:rPr lang="th-TH" sz="2800" dirty="0"/>
              <a:t>ให้โครงสร้างของโปรแกรมมีขนาดเล็กลง เมื่อมีการเรียกใช้งานเดิมซ้ำ ๆ หลายๆ ครั้ง แทนที่จะเขียนคำสั่งเดิมเพิ่มขึ้นใหม่</a:t>
            </a:r>
            <a:r>
              <a:rPr lang="th-TH" sz="2800" dirty="0" smtClean="0"/>
              <a:t>ซ้ำๆ </a:t>
            </a:r>
            <a:r>
              <a:rPr lang="th-TH" sz="2800" dirty="0"/>
              <a:t>หลายครั้งทำให้ดูสิ้นเปลืองเนื้อที่ ซ้ำซ้อนและเสียเวลาการทำงาน </a:t>
            </a:r>
            <a:endParaRPr lang="th-TH" sz="2800" dirty="0" smtClean="0"/>
          </a:p>
          <a:p>
            <a:r>
              <a:rPr lang="th-TH" sz="2800" dirty="0" smtClean="0"/>
              <a:t>ฟังก์ชัน</a:t>
            </a:r>
            <a:r>
              <a:rPr lang="th-TH" sz="2800" dirty="0"/>
              <a:t>ยังทำให้โปรแกรมอ่านได้ง่ายขึ้น สะดวกในการหาจุดที่ผิดและง่ายต่อการปรับปรุงแก้ไขพัฒนาโปรแกรมให้ดียิ่งขึ้น</a:t>
            </a:r>
            <a:endParaRPr lang="en-US" sz="2800" dirty="0"/>
          </a:p>
          <a:p>
            <a:endParaRPr lang="th-TH" sz="2800" dirty="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12360" y="193204"/>
            <a:ext cx="83327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949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ฟังก์ชันและเมธอด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1. </a:t>
            </a:r>
            <a:r>
              <a:rPr lang="th-TH" b="1" u="sng" dirty="0" smtClean="0">
                <a:solidFill>
                  <a:srgbClr val="FF0000"/>
                </a:solidFill>
              </a:rPr>
              <a:t>ชนิด</a:t>
            </a:r>
            <a:r>
              <a:rPr lang="th-TH" b="1" u="sng" dirty="0">
                <a:solidFill>
                  <a:srgbClr val="FF0000"/>
                </a:solidFill>
              </a:rPr>
              <a:t>ของ</a:t>
            </a:r>
            <a:r>
              <a:rPr lang="th-TH" b="1" u="sng" dirty="0" smtClean="0">
                <a:solidFill>
                  <a:srgbClr val="FF0000"/>
                </a:solidFill>
              </a:rPr>
              <a:t>ฟังก์ชัน</a:t>
            </a:r>
            <a:r>
              <a:rPr lang="th-TH" b="1" dirty="0" smtClean="0">
                <a:solidFill>
                  <a:srgbClr val="FF0000"/>
                </a:solidFill>
              </a:rPr>
              <a:t> </a:t>
            </a:r>
            <a:r>
              <a:rPr lang="th-TH" dirty="0" smtClean="0"/>
              <a:t>มีอยู่ด้วยกัน </a:t>
            </a:r>
            <a:r>
              <a:rPr lang="th-TH" dirty="0"/>
              <a:t>2 แบบ </a:t>
            </a:r>
            <a:r>
              <a:rPr lang="th-TH" dirty="0" smtClean="0"/>
              <a:t>คือ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</a:rPr>
              <a:t>Standard Function </a:t>
            </a:r>
            <a:r>
              <a:rPr lang="th-TH" sz="3200" dirty="0"/>
              <a:t>เป็นแบบชื่อของฟังก์ชันที่มีอยู่</a:t>
            </a:r>
            <a:r>
              <a:rPr lang="th-TH" sz="3200" dirty="0" smtClean="0"/>
              <a:t>แล้วสามารถ</a:t>
            </a:r>
            <a:r>
              <a:rPr lang="th-TH" sz="3200" dirty="0"/>
              <a:t>นำเอาไปใช้งานได้ทันที </a:t>
            </a:r>
            <a:endParaRPr lang="en-US" sz="3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</a:rPr>
              <a:t>User-defined Function </a:t>
            </a:r>
            <a:r>
              <a:rPr lang="th-TH" sz="3200" dirty="0"/>
              <a:t>เป็นแบบชื่อของฟังก์ชันที่ผู้ใช้สร้างขึ้นมาใช้เอง เพื่อกำหนดให้ทำงานใดงานหนึ่งจน</a:t>
            </a:r>
            <a:r>
              <a:rPr lang="th-TH" sz="3200" dirty="0" smtClean="0"/>
              <a:t>สำเร็จ</a:t>
            </a:r>
            <a:endParaRPr lang="th-TH" sz="3200" dirty="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12360" y="193204"/>
            <a:ext cx="83327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697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ฟังก์ชันและเมธอด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2. </a:t>
            </a:r>
            <a:r>
              <a:rPr lang="th-TH" b="1" u="sng" dirty="0">
                <a:solidFill>
                  <a:srgbClr val="FF0000"/>
                </a:solidFill>
              </a:rPr>
              <a:t>การเรียกใช้</a:t>
            </a:r>
            <a:r>
              <a:rPr lang="th-TH" b="1" u="sng" dirty="0" smtClean="0">
                <a:solidFill>
                  <a:srgbClr val="FF0000"/>
                </a:solidFill>
              </a:rPr>
              <a:t>ฟังก์ชัน</a:t>
            </a:r>
          </a:p>
          <a:p>
            <a:pPr marL="0" indent="0" algn="thaiDist">
              <a:buNone/>
            </a:pPr>
            <a:r>
              <a:rPr lang="th-TH" b="1" dirty="0" smtClean="0">
                <a:solidFill>
                  <a:srgbClr val="FF0000"/>
                </a:solidFill>
              </a:rPr>
              <a:t>	</a:t>
            </a:r>
            <a:r>
              <a:rPr lang="th-TH" sz="2600" dirty="0" smtClean="0"/>
              <a:t>เป็นการกำหนด</a:t>
            </a:r>
            <a:r>
              <a:rPr lang="th-TH" sz="2600" dirty="0"/>
              <a:t>ส่วนของโปรแกรมให้ทำงานใดงานหนึ่งจนสำเร็จ โดยอ้างอิงชื่อฟังก์ชันของการทำงานที่ต้องการผลของการเรียกใช้ฟังก์ชันจะมีการส่งค่าคืนกลับไปยังโปรแกรมส่วนที่เรียก โดยใช้ชื่อฟังก์ชันเป็นตัวเก็บค่าเปรียบเสมือนหนึ่งกับเป็นตัวแปร</a:t>
            </a:r>
            <a:endParaRPr lang="en-US" sz="2600" dirty="0"/>
          </a:p>
          <a:p>
            <a:pPr marL="0" indent="0">
              <a:buNone/>
            </a:pPr>
            <a:endParaRPr lang="en-US" u="sng" dirty="0">
              <a:solidFill>
                <a:srgbClr val="FF0000"/>
              </a:solidFill>
            </a:endParaRPr>
          </a:p>
          <a:p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168594"/>
              </p:ext>
            </p:extLst>
          </p:nvPr>
        </p:nvGraphicFramePr>
        <p:xfrm>
          <a:off x="2177504" y="3515767"/>
          <a:ext cx="5130800" cy="548640"/>
        </p:xfrm>
        <a:graphic>
          <a:graphicData uri="http://schemas.openxmlformats.org/drawingml/2006/table">
            <a:tbl>
              <a:tblPr firstRow="1" firstCol="1" bandRow="1">
                <a:tableStyleId>{638B1855-1B75-4FBE-930C-398BA8C253C6}</a:tableStyleId>
              </a:tblPr>
              <a:tblGrid>
                <a:gridCol w="5130800"/>
              </a:tblGrid>
              <a:tr h="541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600" dirty="0">
                          <a:effectLst/>
                        </a:rPr>
                        <a:t>ตัวแปร = ชื่อฟังก์ชัน()</a:t>
                      </a:r>
                      <a:r>
                        <a:rPr lang="en-US" sz="3600" dirty="0">
                          <a:effectLst/>
                        </a:rPr>
                        <a:t>;</a:t>
                      </a:r>
                      <a:endParaRPr lang="en-US" sz="27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12360" y="193204"/>
            <a:ext cx="83327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066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ฟังก์ชันและเมธอด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77313"/>
            <a:ext cx="8229600" cy="44004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3. </a:t>
            </a:r>
            <a:r>
              <a:rPr lang="th-TH" b="1" u="sng" dirty="0">
                <a:solidFill>
                  <a:srgbClr val="FF0000"/>
                </a:solidFill>
              </a:rPr>
              <a:t>การสร้างฟังก์ชันขึ้นใช้</a:t>
            </a:r>
            <a:r>
              <a:rPr lang="th-TH" b="1" u="sng" dirty="0" smtClean="0">
                <a:solidFill>
                  <a:srgbClr val="FF0000"/>
                </a:solidFill>
              </a:rPr>
              <a:t>เอง</a:t>
            </a:r>
          </a:p>
          <a:p>
            <a:pPr marL="0" indent="0">
              <a:buNone/>
            </a:pPr>
            <a:endParaRPr lang="th-TH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h-TH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h-TH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h-TH" b="1" u="sng" dirty="0" smtClean="0">
              <a:solidFill>
                <a:srgbClr val="FF0000"/>
              </a:solidFill>
            </a:endParaRPr>
          </a:p>
          <a:p>
            <a:r>
              <a:rPr lang="en-US" sz="2600" b="1" dirty="0" smtClean="0"/>
              <a:t>function name	</a:t>
            </a:r>
            <a:r>
              <a:rPr lang="th-TH" sz="2600" dirty="0" smtClean="0"/>
              <a:t>ชื่อ</a:t>
            </a:r>
            <a:r>
              <a:rPr lang="th-TH" sz="2600" dirty="0"/>
              <a:t>ของฟังก์ชันที่สร้างขึ้น ที่ไปซ้ำกับชื่อของฟังก์ชันอื่น </a:t>
            </a:r>
            <a:endParaRPr lang="en-US" sz="2600" dirty="0"/>
          </a:p>
          <a:p>
            <a:r>
              <a:rPr lang="en-US" sz="2600" b="1" dirty="0" smtClean="0"/>
              <a:t>parameter</a:t>
            </a:r>
            <a:r>
              <a:rPr lang="en-US" sz="2600" dirty="0" smtClean="0"/>
              <a:t> </a:t>
            </a:r>
            <a:r>
              <a:rPr lang="th-TH" sz="2600" dirty="0" smtClean="0"/>
              <a:t>	ค่า</a:t>
            </a:r>
            <a:r>
              <a:rPr lang="th-TH" sz="2600" dirty="0"/>
              <a:t>ของข้อมูลหรือตัวแปรที่อ้างอิง </a:t>
            </a:r>
            <a:r>
              <a:rPr lang="en-US" sz="2600" dirty="0"/>
              <a:t>(</a:t>
            </a:r>
            <a:r>
              <a:rPr lang="en-US" sz="2600" dirty="0" err="1"/>
              <a:t>arguement</a:t>
            </a:r>
            <a:r>
              <a:rPr lang="en-US" sz="2600" dirty="0"/>
              <a:t>) </a:t>
            </a:r>
            <a:endParaRPr lang="en-US" sz="2600" dirty="0" smtClean="0"/>
          </a:p>
          <a:p>
            <a:r>
              <a:rPr lang="en-US" sz="2600" b="1" dirty="0" smtClean="0"/>
              <a:t>statements</a:t>
            </a:r>
            <a:r>
              <a:rPr lang="th-TH" sz="2600" b="1" dirty="0" smtClean="0"/>
              <a:t>	</a:t>
            </a:r>
            <a:r>
              <a:rPr lang="th-TH" sz="2600" dirty="0" smtClean="0"/>
              <a:t>คำสั่ง</a:t>
            </a:r>
            <a:r>
              <a:rPr lang="th-TH" sz="2600" dirty="0"/>
              <a:t>ต่าง ๆ ที่ประกอบขึ้นเพื่อให้ดำเนินงานภายในฟังก์ชัน </a:t>
            </a:r>
            <a:endParaRPr lang="en-US" sz="2600" dirty="0">
              <a:solidFill>
                <a:srgbClr val="FF0000"/>
              </a:solidFill>
            </a:endParaRPr>
          </a:p>
          <a:p>
            <a:endParaRPr lang="th-TH" sz="2600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177318"/>
              </p:ext>
            </p:extLst>
          </p:nvPr>
        </p:nvGraphicFramePr>
        <p:xfrm>
          <a:off x="1403648" y="1737376"/>
          <a:ext cx="6264696" cy="2080231"/>
        </p:xfrm>
        <a:graphic>
          <a:graphicData uri="http://schemas.openxmlformats.org/drawingml/2006/table">
            <a:tbl>
              <a:tblPr firstRow="1" firstCol="1" bandRow="1">
                <a:tableStyleId>{638B1855-1B75-4FBE-930C-398BA8C253C6}</a:tableStyleId>
              </a:tblPr>
              <a:tblGrid>
                <a:gridCol w="6264696"/>
              </a:tblGrid>
              <a:tr h="2080231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700" b="0" dirty="0">
                          <a:effectLst/>
                        </a:rPr>
                        <a:t>ชื่อฟังก์ชัน </a:t>
                      </a:r>
                      <a:r>
                        <a:rPr lang="en-US" sz="2700" b="0" dirty="0">
                          <a:effectLst/>
                        </a:rPr>
                        <a:t>(</a:t>
                      </a:r>
                      <a:r>
                        <a:rPr lang="th-TH" sz="2700" b="0" dirty="0">
                          <a:effectLst/>
                        </a:rPr>
                        <a:t>พารามิเตอร์</a:t>
                      </a:r>
                      <a:r>
                        <a:rPr lang="en-US" sz="2700" b="0" dirty="0">
                          <a:effectLst/>
                        </a:rPr>
                        <a:t>1, </a:t>
                      </a:r>
                      <a:r>
                        <a:rPr lang="th-TH" sz="2700" b="0" dirty="0">
                          <a:effectLst/>
                        </a:rPr>
                        <a:t>พารามิเตอร์</a:t>
                      </a:r>
                      <a:r>
                        <a:rPr lang="en-US" sz="2700" b="0" dirty="0">
                          <a:effectLst/>
                        </a:rPr>
                        <a:t>2, ...)</a:t>
                      </a:r>
                    </a:p>
                    <a:p>
                      <a:pPr indent="381635" algn="thaiDist">
                        <a:spcAft>
                          <a:spcPts val="0"/>
                        </a:spcAft>
                      </a:pPr>
                      <a:r>
                        <a:rPr lang="en-US" sz="2700" b="0" dirty="0">
                          <a:effectLst/>
                        </a:rPr>
                        <a:t>{ </a:t>
                      </a:r>
                      <a:r>
                        <a:rPr lang="th-TH" sz="2700" b="0" dirty="0">
                          <a:effectLst/>
                        </a:rPr>
                        <a:t>ข้อคำสั่ง</a:t>
                      </a:r>
                      <a:endParaRPr lang="en-US" sz="2700" b="0" dirty="0">
                        <a:effectLst/>
                      </a:endParaRPr>
                    </a:p>
                    <a:p>
                      <a:pPr indent="381635" algn="thaiDist">
                        <a:spcAft>
                          <a:spcPts val="0"/>
                        </a:spcAft>
                      </a:pPr>
                      <a:r>
                        <a:rPr lang="th-TH" sz="2700" b="0" dirty="0">
                          <a:effectLst/>
                        </a:rPr>
                        <a:t>...........................................</a:t>
                      </a:r>
                      <a:endParaRPr lang="en-US" sz="2700" b="0" dirty="0">
                        <a:effectLst/>
                      </a:endParaRPr>
                    </a:p>
                    <a:p>
                      <a:pPr indent="381635" algn="thaiDist">
                        <a:spcAft>
                          <a:spcPts val="0"/>
                        </a:spcAft>
                      </a:pPr>
                      <a:r>
                        <a:rPr lang="th-TH" sz="2700" b="0" dirty="0" smtClean="0">
                          <a:effectLst/>
                        </a:rPr>
                        <a:t>.......................................... </a:t>
                      </a:r>
                      <a:r>
                        <a:rPr lang="en-US" sz="2700" b="0" dirty="0" smtClean="0">
                          <a:effectLst/>
                        </a:rPr>
                        <a:t>}</a:t>
                      </a:r>
                      <a:endParaRPr lang="en-US" sz="2700" b="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12360" y="193204"/>
            <a:ext cx="83327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211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>
                <a:latin typeface="Angsana New" panose="02020603050405020304" pitchFamily="18" charset="-34"/>
              </a:rPr>
              <a:t>ภาษา </a:t>
            </a:r>
            <a:r>
              <a:rPr lang="en-US" dirty="0">
                <a:latin typeface="Angsana New" panose="02020603050405020304" pitchFamily="18" charset="-34"/>
              </a:rPr>
              <a:t>JavaScript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dirty="0"/>
              <a:t>เ</a:t>
            </a:r>
            <a:r>
              <a:rPr lang="th-TH" dirty="0" smtClean="0"/>
              <a:t>ป็นภาษาสำหรับการ</a:t>
            </a:r>
            <a:r>
              <a:rPr lang="th-TH" dirty="0"/>
              <a:t>เขียนโปรแกรมบนระบบ</a:t>
            </a:r>
            <a:r>
              <a:rPr lang="th-TH" dirty="0" smtClean="0"/>
              <a:t>อินเทอร์เน็ต </a:t>
            </a:r>
            <a:r>
              <a:rPr lang="th-TH" dirty="0"/>
              <a:t>เพื่อใช้</a:t>
            </a:r>
            <a:r>
              <a:rPr lang="th-TH" dirty="0" smtClean="0"/>
              <a:t>ประโยชน์สำหรับ</a:t>
            </a:r>
            <a:r>
              <a:rPr lang="th-TH" dirty="0"/>
              <a:t>งานด้าน</a:t>
            </a:r>
            <a:r>
              <a:rPr lang="th-TH" dirty="0" smtClean="0"/>
              <a:t>ต่างๆ </a:t>
            </a:r>
            <a:r>
              <a:rPr lang="th-TH" dirty="0"/>
              <a:t>ทั้งการ</a:t>
            </a:r>
            <a:r>
              <a:rPr lang="th-TH" dirty="0" smtClean="0"/>
              <a:t>คำนวณ </a:t>
            </a:r>
            <a:r>
              <a:rPr lang="th-TH" dirty="0"/>
              <a:t>การแสดงผล การรับ-ส่งข้อมูล </a:t>
            </a:r>
            <a:endParaRPr lang="th-TH" dirty="0" smtClean="0"/>
          </a:p>
          <a:p>
            <a:pPr algn="thaiDist"/>
            <a:r>
              <a:rPr lang="th-TH" dirty="0" smtClean="0"/>
              <a:t>สามารถ</a:t>
            </a:r>
            <a:r>
              <a:rPr lang="th-TH" dirty="0"/>
              <a:t>โต้ตอบกับผู้ใช้ได้อย่างทันทีทัน</a:t>
            </a:r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12360" y="193204"/>
            <a:ext cx="83327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9859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99" t="21266" r="36401" b="10198"/>
          <a:stretch/>
        </p:blipFill>
        <p:spPr bwMode="auto">
          <a:xfrm>
            <a:off x="4067944" y="57190"/>
            <a:ext cx="4824536" cy="55706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457233"/>
            <a:ext cx="8229600" cy="540060"/>
          </a:xfrm>
        </p:spPr>
        <p:txBody>
          <a:bodyPr/>
          <a:lstStyle/>
          <a:p>
            <a:pPr algn="l"/>
            <a:r>
              <a:rPr lang="th-TH" dirty="0"/>
              <a:t>ฟังก์ชันและเมธอด</a:t>
            </a:r>
          </a:p>
        </p:txBody>
      </p:sp>
      <p:sp>
        <p:nvSpPr>
          <p:cNvPr id="9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77313"/>
            <a:ext cx="3394720" cy="3867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>
                <a:solidFill>
                  <a:srgbClr val="FF0000"/>
                </a:solidFill>
              </a:rPr>
              <a:t>4. </a:t>
            </a:r>
            <a:r>
              <a:rPr lang="th-TH" sz="2400" b="1" u="sng" dirty="0">
                <a:solidFill>
                  <a:srgbClr val="FF0000"/>
                </a:solidFill>
              </a:rPr>
              <a:t>การวางตำแหน่งฟังก์ชัน</a:t>
            </a:r>
            <a:endParaRPr lang="en-US" sz="2400" u="sng" dirty="0">
              <a:solidFill>
                <a:srgbClr val="FF0000"/>
              </a:solidFill>
            </a:endParaRPr>
          </a:p>
          <a:p>
            <a:r>
              <a:rPr lang="th-TH" sz="2400" dirty="0" smtClean="0"/>
              <a:t>จะ</a:t>
            </a:r>
            <a:r>
              <a:rPr lang="th-TH" sz="2400" dirty="0"/>
              <a:t>วางไว้ในส่วนของ</a:t>
            </a:r>
            <a:r>
              <a:rPr lang="en-US" sz="2400" dirty="0"/>
              <a:t> &lt;HEAD&gt; </a:t>
            </a:r>
            <a:r>
              <a:rPr lang="th-TH" sz="2400" dirty="0"/>
              <a:t>หรือวางไว้ในส่วนของ</a:t>
            </a:r>
            <a:r>
              <a:rPr lang="en-US" sz="2400" dirty="0"/>
              <a:t> &lt;BODY&gt;</a:t>
            </a:r>
            <a:r>
              <a:rPr lang="th-TH" sz="2400" dirty="0"/>
              <a:t> อย่างไรก็ขึ้นอยู่กับว่าต้องการให้</a:t>
            </a:r>
            <a:r>
              <a:rPr lang="th-TH" sz="2400" dirty="0" smtClean="0"/>
              <a:t>ฟังก์ชันนั้น</a:t>
            </a:r>
            <a:r>
              <a:rPr lang="th-TH" sz="2400" dirty="0"/>
              <a:t>ถูกโหลดใช้งานก่อนหรือหลังตามลำดับการเรียกใช้งานอย่างไร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9775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sz="3200" u="sng" dirty="0">
                <a:solidFill>
                  <a:srgbClr val="FF0000"/>
                </a:solidFill>
              </a:rPr>
              <a:t>ตัวอย่างเหตุการณ์ที่ </a:t>
            </a:r>
            <a:r>
              <a:rPr lang="en-US" sz="3200" u="sng" dirty="0">
                <a:solidFill>
                  <a:srgbClr val="FF0000"/>
                </a:solidFill>
              </a:rPr>
              <a:t>JavaScript </a:t>
            </a:r>
            <a:r>
              <a:rPr lang="th-TH" sz="3200" u="sng" dirty="0">
                <a:solidFill>
                  <a:srgbClr val="FF0000"/>
                </a:solidFill>
              </a:rPr>
              <a:t>สามารถ</a:t>
            </a:r>
            <a:r>
              <a:rPr lang="th-TH" sz="3200" u="sng" dirty="0" smtClean="0">
                <a:solidFill>
                  <a:srgbClr val="FF0000"/>
                </a:solidFill>
              </a:rPr>
              <a:t>ตรวจสอบ</a:t>
            </a:r>
            <a:endParaRPr lang="th-TH" sz="3200" u="sng" dirty="0">
              <a:solidFill>
                <a:srgbClr val="FF00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93940"/>
            <a:ext cx="8229600" cy="3867816"/>
          </a:xfrm>
        </p:spPr>
        <p:txBody>
          <a:bodyPr/>
          <a:lstStyle/>
          <a:p>
            <a:r>
              <a:rPr lang="en-US" dirty="0"/>
              <a:t>Event </a:t>
            </a:r>
            <a:r>
              <a:rPr lang="th-TH" dirty="0"/>
              <a:t>คือ เหตุการณ์ที่</a:t>
            </a:r>
            <a:r>
              <a:rPr lang="en-US" dirty="0"/>
              <a:t> JavaScript </a:t>
            </a:r>
            <a:r>
              <a:rPr lang="th-TH" dirty="0"/>
              <a:t>สามารถตรวจสอบได้ มักจะทำงานร่วมกับ</a:t>
            </a:r>
            <a:r>
              <a:rPr lang="en-US" dirty="0"/>
              <a:t> function </a:t>
            </a:r>
            <a:r>
              <a:rPr lang="th-TH" dirty="0"/>
              <a:t>โดย</a:t>
            </a:r>
            <a:r>
              <a:rPr lang="en-US" dirty="0"/>
              <a:t> function </a:t>
            </a:r>
            <a:r>
              <a:rPr lang="th-TH" dirty="0"/>
              <a:t>จะไม่ทำงานถ้าไม่เกิด</a:t>
            </a:r>
            <a:r>
              <a:rPr lang="en-US" dirty="0"/>
              <a:t> event </a:t>
            </a:r>
            <a:r>
              <a:rPr lang="th-TH" dirty="0"/>
              <a:t>ขึ้นก่อน ตัวอย่าง</a:t>
            </a:r>
            <a:r>
              <a:rPr lang="en-US" dirty="0"/>
              <a:t> event </a:t>
            </a:r>
            <a:r>
              <a:rPr lang="th-TH" dirty="0"/>
              <a:t>เช่น เมื่อคลิกเมาส์</a:t>
            </a:r>
            <a:r>
              <a:rPr lang="en-US" dirty="0"/>
              <a:t>, </a:t>
            </a:r>
            <a:r>
              <a:rPr lang="th-TH" dirty="0"/>
              <a:t>เมื่อโหลดหน้าเว็บ</a:t>
            </a:r>
            <a:r>
              <a:rPr lang="th-TH" dirty="0" err="1"/>
              <a:t>เพจ</a:t>
            </a:r>
            <a:r>
              <a:rPr lang="th-TH" dirty="0"/>
              <a:t>หรือรูปภาพ</a:t>
            </a:r>
            <a:r>
              <a:rPr lang="en-US" dirty="0"/>
              <a:t>, </a:t>
            </a:r>
            <a:r>
              <a:rPr lang="th-TH" dirty="0"/>
              <a:t>คลิกปุ่ม</a:t>
            </a:r>
            <a:r>
              <a:rPr lang="en-US" dirty="0"/>
              <a:t>submit </a:t>
            </a:r>
            <a:r>
              <a:rPr lang="th-TH" dirty="0"/>
              <a:t>ในฟอร์ม เป็นต้น</a:t>
            </a:r>
            <a:endParaRPr lang="en-US" dirty="0"/>
          </a:p>
          <a:p>
            <a:endParaRPr lang="th-TH" dirty="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12360" y="193204"/>
            <a:ext cx="83327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794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sz="3200" u="sng" dirty="0">
                <a:solidFill>
                  <a:srgbClr val="FF0000"/>
                </a:solidFill>
              </a:rPr>
              <a:t>ตัวอย่างเหตุการณ์ที่ </a:t>
            </a:r>
            <a:r>
              <a:rPr lang="en-US" sz="3200" u="sng" dirty="0">
                <a:solidFill>
                  <a:srgbClr val="FF0000"/>
                </a:solidFill>
              </a:rPr>
              <a:t>JavaScript </a:t>
            </a:r>
            <a:r>
              <a:rPr lang="th-TH" sz="3200" u="sng" dirty="0">
                <a:solidFill>
                  <a:srgbClr val="FF0000"/>
                </a:solidFill>
              </a:rPr>
              <a:t>สามารถตรวจสอบ</a:t>
            </a:r>
            <a:endParaRPr lang="th-TH" sz="32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1. </a:t>
            </a:r>
            <a:r>
              <a:rPr lang="en-US" b="1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onFocus</a:t>
            </a:r>
            <a:r>
              <a:rPr lang="en-US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onBlur</a:t>
            </a:r>
            <a:r>
              <a:rPr lang="en-US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th-TH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และ </a:t>
            </a:r>
            <a:r>
              <a:rPr lang="en-US" b="1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onChange</a:t>
            </a:r>
            <a:endParaRPr lang="en-US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th-TH" dirty="0" smtClean="0"/>
              <a:t>ใช้ใน</a:t>
            </a:r>
            <a:r>
              <a:rPr lang="th-TH" dirty="0"/>
              <a:t>การทำงานตรวจสอบการป้อนข้อมูลใน</a:t>
            </a:r>
            <a:r>
              <a:rPr lang="th-TH" dirty="0" smtClean="0"/>
              <a:t>ฟอร์ม</a:t>
            </a:r>
          </a:p>
          <a:p>
            <a:endParaRPr lang="th-TH" dirty="0"/>
          </a:p>
          <a:p>
            <a:endParaRPr lang="th-TH" dirty="0" smtClean="0"/>
          </a:p>
          <a:p>
            <a:r>
              <a:rPr lang="th-TH" dirty="0" smtClean="0"/>
              <a:t>เป็น</a:t>
            </a:r>
            <a:r>
              <a:rPr lang="th-TH" dirty="0"/>
              <a:t>ตรวจสอบการแก้ไขข้อมูล </a:t>
            </a:r>
            <a:r>
              <a:rPr lang="en-US" dirty="0"/>
              <a:t>email </a:t>
            </a:r>
            <a:r>
              <a:rPr lang="th-TH" dirty="0"/>
              <a:t>ถ้ามีการแก้ไขข้อมูล ให้เรียกใช้ฟังก์ชัน </a:t>
            </a:r>
            <a:r>
              <a:rPr lang="en-US" dirty="0" err="1"/>
              <a:t>checkMail</a:t>
            </a:r>
            <a:r>
              <a:rPr lang="en-US" dirty="0"/>
              <a:t>()</a:t>
            </a:r>
          </a:p>
          <a:p>
            <a:endParaRPr lang="en-US" dirty="0"/>
          </a:p>
          <a:p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98940"/>
              </p:ext>
            </p:extLst>
          </p:nvPr>
        </p:nvGraphicFramePr>
        <p:xfrm>
          <a:off x="899592" y="2497460"/>
          <a:ext cx="7488832" cy="94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88832"/>
              </a:tblGrid>
              <a:tr h="640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100" b="0" dirty="0">
                          <a:effectLst/>
                        </a:rPr>
                        <a:t>&lt;input type="text" size="30" id="email" </a:t>
                      </a:r>
                      <a:r>
                        <a:rPr lang="en-US" sz="3100" b="0" dirty="0" err="1">
                          <a:effectLst/>
                        </a:rPr>
                        <a:t>onchange</a:t>
                      </a:r>
                      <a:r>
                        <a:rPr lang="en-US" sz="3100" b="0" dirty="0">
                          <a:effectLst/>
                        </a:rPr>
                        <a:t>="</a:t>
                      </a:r>
                      <a:r>
                        <a:rPr lang="en-US" sz="3100" b="0" dirty="0" err="1">
                          <a:effectLst/>
                        </a:rPr>
                        <a:t>checkEmail</a:t>
                      </a:r>
                      <a:r>
                        <a:rPr lang="en-US" sz="3100" b="0" dirty="0">
                          <a:effectLst/>
                        </a:rPr>
                        <a:t>()"&gt;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12360" y="193204"/>
            <a:ext cx="83327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853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sz="3200" u="sng" dirty="0">
                <a:solidFill>
                  <a:srgbClr val="FF0000"/>
                </a:solidFill>
              </a:rPr>
              <a:t>ตัวอย่างเหตุการณ์ที่ </a:t>
            </a:r>
            <a:r>
              <a:rPr lang="en-US" sz="3200" u="sng" dirty="0">
                <a:solidFill>
                  <a:srgbClr val="FF0000"/>
                </a:solidFill>
              </a:rPr>
              <a:t>JavaScript </a:t>
            </a:r>
            <a:r>
              <a:rPr lang="th-TH" sz="3200" u="sng" dirty="0">
                <a:solidFill>
                  <a:srgbClr val="FF0000"/>
                </a:solidFill>
              </a:rPr>
              <a:t>สามารถตรวจสอบ</a:t>
            </a:r>
            <a:endParaRPr lang="th-TH" sz="32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2. </a:t>
            </a:r>
            <a:r>
              <a:rPr lang="en-US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onSubmit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th-TH" dirty="0" smtClean="0"/>
              <a:t>เหตุการณ์ </a:t>
            </a:r>
            <a:r>
              <a:rPr lang="en-US" dirty="0" err="1"/>
              <a:t>onSubmit</a:t>
            </a:r>
            <a:r>
              <a:rPr lang="th-TH" dirty="0"/>
              <a:t> ใช้ในการ </a:t>
            </a:r>
            <a:r>
              <a:rPr lang="en-US" dirty="0"/>
              <a:t>validate </a:t>
            </a:r>
            <a:r>
              <a:rPr lang="th-TH" dirty="0"/>
              <a:t>ทุกฟิลด์ในฟอร์มก่อนการส่งค่า</a:t>
            </a:r>
            <a:endParaRPr lang="en-US" dirty="0"/>
          </a:p>
          <a:p>
            <a:endParaRPr lang="th-TH" dirty="0"/>
          </a:p>
          <a:p>
            <a:endParaRPr lang="th-TH" dirty="0" smtClean="0"/>
          </a:p>
          <a:p>
            <a:endParaRPr lang="en-US" dirty="0"/>
          </a:p>
          <a:p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090776"/>
              </p:ext>
            </p:extLst>
          </p:nvPr>
        </p:nvGraphicFramePr>
        <p:xfrm>
          <a:off x="899592" y="3097527"/>
          <a:ext cx="7488832" cy="6400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88832"/>
              </a:tblGrid>
              <a:tr h="640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7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&lt;form method="post" action="xxx.htm" </a:t>
                      </a:r>
                      <a:r>
                        <a:rPr lang="en-US" sz="2700" b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onsubmit</a:t>
                      </a:r>
                      <a:r>
                        <a:rPr lang="en-US" sz="27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="return </a:t>
                      </a:r>
                      <a:r>
                        <a:rPr lang="en-US" sz="2700" b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checkForm</a:t>
                      </a:r>
                      <a:r>
                        <a:rPr lang="en-US" sz="27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()"&gt;</a:t>
                      </a:r>
                      <a:endParaRPr lang="en-US" sz="2000" b="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12360" y="193204"/>
            <a:ext cx="83327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3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sz="3600" u="sng" dirty="0">
                <a:solidFill>
                  <a:srgbClr val="FF0000"/>
                </a:solidFill>
              </a:rPr>
              <a:t>ตัวอย่างเหตุการณ์ที่ </a:t>
            </a:r>
            <a:r>
              <a:rPr lang="en-US" sz="3600" u="sng" dirty="0">
                <a:solidFill>
                  <a:srgbClr val="FF0000"/>
                </a:solidFill>
              </a:rPr>
              <a:t>JavaScript </a:t>
            </a:r>
            <a:r>
              <a:rPr lang="th-TH" sz="3600" u="sng" dirty="0">
                <a:solidFill>
                  <a:srgbClr val="FF0000"/>
                </a:solidFill>
              </a:rPr>
              <a:t>สามารถตรวจสอบ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3. </a:t>
            </a:r>
            <a:r>
              <a:rPr lang="en-US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onMouseOver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และ </a:t>
            </a:r>
            <a:r>
              <a:rPr lang="en-US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onMouseOut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b="1" dirty="0"/>
              <a:t> </a:t>
            </a:r>
            <a:r>
              <a:rPr lang="th-TH" dirty="0" smtClean="0"/>
              <a:t>เหตุการณ์ </a:t>
            </a:r>
            <a:r>
              <a:rPr lang="en-US" dirty="0" err="1" smtClean="0"/>
              <a:t>onMouseOver</a:t>
            </a:r>
            <a:r>
              <a:rPr lang="th-TH" dirty="0" smtClean="0"/>
              <a:t> และ </a:t>
            </a:r>
            <a:r>
              <a:rPr lang="en-US" dirty="0" err="1" smtClean="0"/>
              <a:t>onMouseOut</a:t>
            </a:r>
            <a:r>
              <a:rPr lang="th-TH" dirty="0" smtClean="0"/>
              <a:t> มักจะ</a:t>
            </a:r>
            <a:r>
              <a:rPr lang="th-TH" dirty="0"/>
              <a:t>ใช้ร่วมกับรูปภาพ</a:t>
            </a:r>
            <a:endParaRPr lang="en-US" dirty="0"/>
          </a:p>
          <a:p>
            <a:endParaRPr lang="th-TH" dirty="0"/>
          </a:p>
          <a:p>
            <a:endParaRPr lang="th-TH" dirty="0" smtClean="0"/>
          </a:p>
          <a:p>
            <a:endParaRPr lang="en-US" dirty="0"/>
          </a:p>
          <a:p>
            <a:endParaRPr lang="th-TH" dirty="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12360" y="193204"/>
            <a:ext cx="83327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76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11561" y="1088753"/>
            <a:ext cx="817369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Question </a:t>
            </a:r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and </a:t>
            </a:r>
            <a:r>
              <a:rPr lang="en-US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Answer</a:t>
            </a:r>
            <a:endParaRPr lang="en-US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7" name="รูปภาพ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426" y="2281777"/>
            <a:ext cx="3194387" cy="2924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27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จุดเด่นของภาษาสคริปต์ฝั่งไคล</a:t>
            </a:r>
            <a:r>
              <a:rPr lang="th-TH" dirty="0" err="1" smtClean="0"/>
              <a:t>เอนท์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2800" dirty="0"/>
              <a:t>สคริปต์ฝั่งไคล</a:t>
            </a:r>
            <a:r>
              <a:rPr lang="th-TH" sz="2800" dirty="0" err="1"/>
              <a:t>เอนท์</a:t>
            </a:r>
            <a:r>
              <a:rPr lang="th-TH" sz="2800" dirty="0"/>
              <a:t>จะถูกประมวลผลโดยเครื่องคอมพิวเตอร์ของผู้ใช้ </a:t>
            </a:r>
            <a:r>
              <a:rPr lang="th-TH" sz="2800" dirty="0" smtClean="0"/>
              <a:t>ดังนั้นจึง</a:t>
            </a:r>
            <a:r>
              <a:rPr lang="th-TH" sz="2800" dirty="0"/>
              <a:t>ทำงานได้รวดเร็ว </a:t>
            </a:r>
            <a:endParaRPr lang="th-TH" sz="2800" dirty="0" smtClean="0"/>
          </a:p>
          <a:p>
            <a:r>
              <a:rPr lang="th-TH" sz="2800" dirty="0" smtClean="0"/>
              <a:t>สคริปต์</a:t>
            </a:r>
            <a:r>
              <a:rPr lang="th-TH" sz="2800" dirty="0"/>
              <a:t>ประเภทนี้ยังนำมาใช้ซ้ำได้ง่ายมาก เพราะแค่คัดลอกโค๊ดมาวางในภาษา </a:t>
            </a:r>
            <a:r>
              <a:rPr lang="en-US" sz="2400" dirty="0"/>
              <a:t>HTML</a:t>
            </a:r>
            <a:r>
              <a:rPr lang="en-US" sz="2000" dirty="0"/>
              <a:t> </a:t>
            </a:r>
            <a:r>
              <a:rPr lang="th-TH" sz="2800" dirty="0"/>
              <a:t>ก็สามารถใช้งานได้ทันที แต่บางสคริปต์อาจต้องแก้นำมาแก้ไขบ้าง เช่น สคริปต์ที่ใช้แสดงข้อมูลซึ่งจะต้องแก้ไขข้อมูลที่ต้องการแสดงให้เป็นข้อมูลของเรา</a:t>
            </a:r>
            <a:endParaRPr lang="en-US" sz="2800" dirty="0"/>
          </a:p>
          <a:p>
            <a:endParaRPr lang="th-TH" dirty="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12360" y="193204"/>
            <a:ext cx="83327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1968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ลักษณะการทำงานของ </a:t>
            </a:r>
            <a:r>
              <a:rPr lang="en-US" dirty="0" smtClean="0"/>
              <a:t>JavaScript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2800" b="1" dirty="0">
                <a:solidFill>
                  <a:srgbClr val="FF0000"/>
                </a:solidFill>
              </a:rPr>
              <a:t>เป็น </a:t>
            </a:r>
            <a:r>
              <a:rPr lang="en-US" sz="2800" b="1" dirty="0">
                <a:solidFill>
                  <a:srgbClr val="FF0000"/>
                </a:solidFill>
              </a:rPr>
              <a:t>Client-Side JavaScript </a:t>
            </a:r>
            <a:r>
              <a:rPr lang="th-TH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: </a:t>
            </a:r>
            <a:r>
              <a:rPr lang="th-TH" sz="2800" dirty="0" smtClean="0"/>
              <a:t>ถูก</a:t>
            </a:r>
            <a:r>
              <a:rPr lang="th-TH" sz="2800" dirty="0"/>
              <a:t>แปลทางฝั่งไคลเอนต์ </a:t>
            </a:r>
            <a:r>
              <a:rPr lang="th-TH" sz="2800" dirty="0" smtClean="0"/>
              <a:t>จึง</a:t>
            </a:r>
            <a:r>
              <a:rPr lang="th-TH" sz="2800" dirty="0"/>
              <a:t>มีความเหมาะสมต่อการใช้งานของผู้ใช้ทั่วไปเป็นส่วนใหญ่ </a:t>
            </a:r>
            <a:endParaRPr lang="th-TH" sz="2800" dirty="0" smtClean="0"/>
          </a:p>
          <a:p>
            <a:pPr algn="thaiDist"/>
            <a:endParaRPr lang="th-TH" sz="2800" dirty="0" smtClean="0"/>
          </a:p>
          <a:p>
            <a:pPr algn="thaiDist"/>
            <a:r>
              <a:rPr lang="th-TH" sz="2800" b="1" dirty="0">
                <a:solidFill>
                  <a:srgbClr val="FF0000"/>
                </a:solidFill>
              </a:rPr>
              <a:t>เป็น </a:t>
            </a:r>
            <a:r>
              <a:rPr lang="en-US" sz="2800" b="1" dirty="0">
                <a:solidFill>
                  <a:srgbClr val="FF0000"/>
                </a:solidFill>
              </a:rPr>
              <a:t>Server-Side </a:t>
            </a:r>
            <a:r>
              <a:rPr lang="en-US" sz="2800" b="1" dirty="0" smtClean="0">
                <a:solidFill>
                  <a:srgbClr val="FF0000"/>
                </a:solidFill>
              </a:rPr>
              <a:t>JavaScript</a:t>
            </a:r>
            <a:r>
              <a:rPr lang="th-TH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: </a:t>
            </a:r>
            <a:r>
              <a:rPr lang="th-TH" sz="2800" dirty="0" smtClean="0"/>
              <a:t>ถูก</a:t>
            </a:r>
            <a:r>
              <a:rPr lang="th-TH" sz="2800" dirty="0"/>
              <a:t>แปลทางฝั่งเซิร์ฟเวอร์</a:t>
            </a:r>
            <a:r>
              <a:rPr lang="en-US" sz="2800" dirty="0"/>
              <a:t> (</a:t>
            </a:r>
            <a:r>
              <a:rPr lang="th-TH" sz="2800" dirty="0"/>
              <a:t>หมายถึงฝั่งเครื่องคอมพิวเตอร์ของผู้ให้บริการ</a:t>
            </a:r>
            <a:r>
              <a:rPr lang="th-TH" sz="2800" dirty="0" smtClean="0"/>
              <a:t>เว็บ</a:t>
            </a:r>
            <a:endParaRPr lang="th-TH" dirty="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12360" y="193204"/>
            <a:ext cx="83327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2751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วิธีการแทรกภาษา </a:t>
            </a:r>
            <a:r>
              <a:rPr lang="en-US" dirty="0" smtClean="0"/>
              <a:t>JavaScript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วิธีการแทรกคำสั่ง </a:t>
            </a:r>
            <a:r>
              <a:rPr lang="en-US" dirty="0"/>
              <a:t>JavaScript </a:t>
            </a:r>
            <a:r>
              <a:rPr lang="th-TH" dirty="0"/>
              <a:t>ในเว็บ</a:t>
            </a:r>
            <a:r>
              <a:rPr lang="th-TH" dirty="0" err="1"/>
              <a:t>เพจ</a:t>
            </a:r>
            <a:r>
              <a:rPr lang="th-TH" dirty="0"/>
              <a:t> สามารถทำได้ 3 วิธี </a:t>
            </a:r>
            <a:r>
              <a:rPr lang="th-TH" dirty="0" smtClean="0"/>
              <a:t>ได้แก่</a:t>
            </a:r>
          </a:p>
          <a:p>
            <a:pPr marL="914400" lvl="1" indent="-514350">
              <a:buFont typeface="+mj-lt"/>
              <a:buAutoNum type="arabicPeriod"/>
            </a:pPr>
            <a:r>
              <a:rPr lang="th-TH" sz="3200" dirty="0">
                <a:solidFill>
                  <a:srgbClr val="FF0000"/>
                </a:solidFill>
              </a:rPr>
              <a:t>การเขียนคำสั่งในส่วน </a:t>
            </a:r>
            <a:r>
              <a:rPr lang="en-US" sz="3200" dirty="0">
                <a:solidFill>
                  <a:srgbClr val="FF0000"/>
                </a:solidFill>
              </a:rPr>
              <a:t>body</a:t>
            </a:r>
          </a:p>
          <a:p>
            <a:pPr marL="914400" lvl="1" indent="-514350">
              <a:buFont typeface="+mj-lt"/>
              <a:buAutoNum type="arabicPeriod"/>
            </a:pPr>
            <a:r>
              <a:rPr lang="th-TH" sz="3200" dirty="0">
                <a:solidFill>
                  <a:srgbClr val="FF0000"/>
                </a:solidFill>
              </a:rPr>
              <a:t>การเขียนคำสั่งในส่วน </a:t>
            </a:r>
            <a:r>
              <a:rPr lang="en-US" sz="3200" dirty="0">
                <a:solidFill>
                  <a:srgbClr val="FF0000"/>
                </a:solidFill>
              </a:rPr>
              <a:t>head</a:t>
            </a:r>
          </a:p>
          <a:p>
            <a:pPr marL="914400" lvl="1" indent="-514350">
              <a:buFont typeface="+mj-lt"/>
              <a:buAutoNum type="arabicPeriod"/>
            </a:pPr>
            <a:r>
              <a:rPr lang="th-TH" sz="3200" dirty="0">
                <a:solidFill>
                  <a:srgbClr val="FF0000"/>
                </a:solidFill>
              </a:rPr>
              <a:t>การเขียนคำสั่งแยกไว้เป็นไฟล์ภายนอกเว็บ</a:t>
            </a:r>
            <a:r>
              <a:rPr lang="th-TH" sz="3200" dirty="0" err="1">
                <a:solidFill>
                  <a:srgbClr val="FF0000"/>
                </a:solidFill>
              </a:rPr>
              <a:t>เพจ</a:t>
            </a:r>
            <a:endParaRPr lang="en-US" sz="3200" dirty="0">
              <a:solidFill>
                <a:srgbClr val="FF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  <a:p>
            <a:endParaRPr lang="th-TH" dirty="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12360" y="193204"/>
            <a:ext cx="83327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601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วิธีการแทรกภาษา </a:t>
            </a:r>
            <a:r>
              <a:rPr lang="en-US" dirty="0"/>
              <a:t>JavaScript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1. </a:t>
            </a:r>
            <a:r>
              <a:rPr lang="th-TH" b="1" i="1" dirty="0" smtClean="0">
                <a:solidFill>
                  <a:srgbClr val="FF0000"/>
                </a:solidFill>
              </a:rPr>
              <a:t>การ</a:t>
            </a:r>
            <a:r>
              <a:rPr lang="th-TH" b="1" i="1" dirty="0">
                <a:solidFill>
                  <a:srgbClr val="FF0000"/>
                </a:solidFill>
              </a:rPr>
              <a:t>เขียนคำสั่งในส่วน </a:t>
            </a:r>
            <a:r>
              <a:rPr lang="en-US" b="1" i="1" dirty="0">
                <a:solidFill>
                  <a:srgbClr val="FF0000"/>
                </a:solidFill>
              </a:rPr>
              <a:t>body</a:t>
            </a:r>
          </a:p>
          <a:p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827584" y="1657367"/>
            <a:ext cx="6984776" cy="34624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/>
              <a:t>&lt;html&gt;</a:t>
            </a:r>
          </a:p>
          <a:p>
            <a:r>
              <a:rPr lang="en-US" sz="2400" dirty="0"/>
              <a:t>&lt;head</a:t>
            </a:r>
            <a:r>
              <a:rPr lang="en-US" sz="2400" dirty="0" smtClean="0"/>
              <a:t>&gt;&lt;/</a:t>
            </a:r>
            <a:r>
              <a:rPr lang="en-US" sz="2400" dirty="0"/>
              <a:t>head&gt;</a:t>
            </a:r>
          </a:p>
          <a:p>
            <a:r>
              <a:rPr lang="en-US" sz="2400" dirty="0"/>
              <a:t>&lt;body&gt;</a:t>
            </a:r>
          </a:p>
          <a:p>
            <a:pPr lvl="1"/>
            <a:r>
              <a:rPr lang="en-US" sz="2400" dirty="0"/>
              <a:t>&lt;script type="text/</a:t>
            </a:r>
            <a:r>
              <a:rPr lang="en-US" sz="2400" dirty="0" err="1"/>
              <a:t>javascript</a:t>
            </a:r>
            <a:r>
              <a:rPr lang="en-US" sz="2400" dirty="0"/>
              <a:t>"&gt;</a:t>
            </a:r>
            <a:r>
              <a:rPr lang="en-US" sz="2400" dirty="0" err="1"/>
              <a:t>document.write</a:t>
            </a:r>
            <a:endParaRPr lang="en-US" sz="2400" dirty="0"/>
          </a:p>
          <a:p>
            <a:pPr lvl="1"/>
            <a:r>
              <a:rPr lang="en-US" sz="2400" dirty="0"/>
              <a:t>("This message is written by JavaScript");</a:t>
            </a:r>
          </a:p>
          <a:p>
            <a:pPr lvl="1"/>
            <a:r>
              <a:rPr lang="en-US" sz="2400" dirty="0"/>
              <a:t>&lt;/script</a:t>
            </a:r>
            <a:r>
              <a:rPr lang="en-US" sz="2400" dirty="0" smtClean="0"/>
              <a:t>&gt;</a:t>
            </a:r>
            <a:endParaRPr lang="en-US" sz="2400" dirty="0"/>
          </a:p>
          <a:p>
            <a:r>
              <a:rPr lang="en-US" sz="2400" dirty="0"/>
              <a:t>&lt;/body&gt;</a:t>
            </a:r>
          </a:p>
          <a:p>
            <a:r>
              <a:rPr lang="en-US" sz="2400" dirty="0"/>
              <a:t>&lt;/html</a:t>
            </a:r>
            <a:endParaRPr lang="th-TH" sz="2400" dirty="0"/>
          </a:p>
        </p:txBody>
      </p:sp>
      <p:pic>
        <p:nvPicPr>
          <p:cNvPr id="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12360" y="193204"/>
            <a:ext cx="83327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7262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วิธีการแทรกภาษา </a:t>
            </a:r>
            <a:r>
              <a:rPr lang="en-US" dirty="0"/>
              <a:t>JavaScript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017295"/>
            <a:ext cx="8229600" cy="3867816"/>
          </a:xfrm>
        </p:spPr>
        <p:txBody>
          <a:bodyPr/>
          <a:lstStyle/>
          <a:p>
            <a:pPr marL="0" lvl="1" indent="0">
              <a:buNone/>
            </a:pPr>
            <a:r>
              <a:rPr lang="en-US" b="1" i="1" dirty="0">
                <a:solidFill>
                  <a:srgbClr val="FF0000"/>
                </a:solidFill>
              </a:rPr>
              <a:t>2</a:t>
            </a:r>
            <a:r>
              <a:rPr lang="en-US" b="1" i="1" dirty="0" smtClean="0">
                <a:solidFill>
                  <a:srgbClr val="FF0000"/>
                </a:solidFill>
              </a:rPr>
              <a:t>. </a:t>
            </a:r>
            <a:r>
              <a:rPr lang="th-TH" b="1" i="1" dirty="0" smtClean="0">
                <a:solidFill>
                  <a:srgbClr val="FF0000"/>
                </a:solidFill>
              </a:rPr>
              <a:t>การเขียนคำสั่งในส่วน </a:t>
            </a:r>
            <a:r>
              <a:rPr lang="en-US" b="1" i="1" dirty="0" smtClean="0">
                <a:solidFill>
                  <a:srgbClr val="FF0000"/>
                </a:solidFill>
              </a:rPr>
              <a:t>head</a:t>
            </a:r>
          </a:p>
          <a:p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827584" y="1577358"/>
            <a:ext cx="7056784" cy="352039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/>
              <a:t>&lt;html</a:t>
            </a:r>
            <a:r>
              <a:rPr lang="en-US" sz="2000" dirty="0" smtClean="0"/>
              <a:t>&gt;&lt;</a:t>
            </a:r>
            <a:r>
              <a:rPr lang="en-US" sz="2000" dirty="0"/>
              <a:t>head&gt;</a:t>
            </a:r>
          </a:p>
          <a:p>
            <a:r>
              <a:rPr lang="en-US" sz="2000" dirty="0"/>
              <a:t>&lt;script type="text/</a:t>
            </a:r>
            <a:r>
              <a:rPr lang="en-US" sz="2000" dirty="0" err="1"/>
              <a:t>javascript</a:t>
            </a:r>
            <a:r>
              <a:rPr lang="en-US" sz="2000" dirty="0"/>
              <a:t>"&gt;</a:t>
            </a:r>
          </a:p>
          <a:p>
            <a:r>
              <a:rPr lang="en-US" sz="2000" dirty="0"/>
              <a:t>function message(){</a:t>
            </a:r>
          </a:p>
          <a:p>
            <a:r>
              <a:rPr lang="en-US" sz="2000" dirty="0"/>
              <a:t>alert("This alert box was called with the </a:t>
            </a:r>
            <a:r>
              <a:rPr lang="en-US" sz="2000" dirty="0" err="1"/>
              <a:t>onloadevent</a:t>
            </a:r>
            <a:r>
              <a:rPr lang="en-US" sz="2000" dirty="0"/>
              <a:t>");</a:t>
            </a:r>
          </a:p>
          <a:p>
            <a:r>
              <a:rPr lang="en-US" sz="2000" dirty="0"/>
              <a:t>}</a:t>
            </a:r>
          </a:p>
          <a:p>
            <a:r>
              <a:rPr lang="en-US" sz="2000" dirty="0"/>
              <a:t>&lt;/script&gt;</a:t>
            </a:r>
          </a:p>
          <a:p>
            <a:r>
              <a:rPr lang="en-US" sz="2000" dirty="0"/>
              <a:t>&lt;/head&gt;</a:t>
            </a:r>
          </a:p>
          <a:p>
            <a:r>
              <a:rPr lang="en-US" sz="2000" dirty="0"/>
              <a:t>&lt;body </a:t>
            </a:r>
            <a:r>
              <a:rPr lang="en-US" sz="2000" dirty="0" err="1"/>
              <a:t>onload</a:t>
            </a:r>
            <a:r>
              <a:rPr lang="en-US" sz="2000" dirty="0"/>
              <a:t>="message()"&gt;</a:t>
            </a:r>
          </a:p>
          <a:p>
            <a:pPr lvl="2"/>
            <a:r>
              <a:rPr lang="en-US" sz="2000" dirty="0"/>
              <a:t>…………………………………………………..</a:t>
            </a:r>
          </a:p>
          <a:p>
            <a:r>
              <a:rPr lang="en-US" sz="2000" dirty="0" smtClean="0"/>
              <a:t>&lt;/</a:t>
            </a:r>
            <a:r>
              <a:rPr lang="en-US" sz="2000" dirty="0"/>
              <a:t>body</a:t>
            </a:r>
            <a:r>
              <a:rPr lang="en-US" sz="2000" dirty="0" smtClean="0"/>
              <a:t>&gt;&lt;/</a:t>
            </a:r>
            <a:r>
              <a:rPr lang="en-US" sz="2000" dirty="0"/>
              <a:t>html&gt;</a:t>
            </a:r>
            <a:endParaRPr lang="th-TH" sz="2000" dirty="0"/>
          </a:p>
        </p:txBody>
      </p:sp>
      <p:pic>
        <p:nvPicPr>
          <p:cNvPr id="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12360" y="193204"/>
            <a:ext cx="83327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2320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วิธีการแทรกภาษา </a:t>
            </a:r>
            <a:r>
              <a:rPr lang="en-US" dirty="0"/>
              <a:t>JavaScript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9512" y="1149924"/>
            <a:ext cx="8229600" cy="3867816"/>
          </a:xfrm>
        </p:spPr>
        <p:txBody>
          <a:bodyPr/>
          <a:lstStyle/>
          <a:p>
            <a:pPr marL="400050" lvl="1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3. </a:t>
            </a:r>
            <a:r>
              <a:rPr lang="th-TH" b="1" i="1" dirty="0" smtClean="0">
                <a:solidFill>
                  <a:srgbClr val="FF0000"/>
                </a:solidFill>
              </a:rPr>
              <a:t>การ</a:t>
            </a:r>
            <a:r>
              <a:rPr lang="th-TH" b="1" i="1" dirty="0">
                <a:solidFill>
                  <a:srgbClr val="FF0000"/>
                </a:solidFill>
              </a:rPr>
              <a:t>เขียนคำสั่งแยกไว้เป็นไฟล์ภายนอกเว็บ</a:t>
            </a:r>
            <a:r>
              <a:rPr lang="th-TH" b="1" i="1" dirty="0" err="1">
                <a:solidFill>
                  <a:srgbClr val="FF0000"/>
                </a:solidFill>
              </a:rPr>
              <a:t>เพจ</a:t>
            </a:r>
            <a:endParaRPr lang="en-US" b="1" i="1" dirty="0">
              <a:solidFill>
                <a:srgbClr val="FF0000"/>
              </a:solidFill>
            </a:endParaRPr>
          </a:p>
          <a:p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971600" y="1657367"/>
            <a:ext cx="7056784" cy="344038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/>
              <a:t>&lt;html</a:t>
            </a:r>
            <a:r>
              <a:rPr lang="en-US" sz="2400" dirty="0" smtClean="0"/>
              <a:t>&gt;&lt;</a:t>
            </a:r>
            <a:r>
              <a:rPr lang="en-US" sz="2400" dirty="0"/>
              <a:t>head&gt;</a:t>
            </a:r>
          </a:p>
          <a:p>
            <a:r>
              <a:rPr lang="en-US" sz="2400" dirty="0"/>
              <a:t>&lt;script type="text/</a:t>
            </a:r>
            <a:r>
              <a:rPr lang="en-US" sz="2400" dirty="0" err="1"/>
              <a:t>javascript</a:t>
            </a:r>
            <a:r>
              <a:rPr lang="en-US" sz="2400" dirty="0"/>
              <a:t>" </a:t>
            </a:r>
            <a:r>
              <a:rPr lang="en-US" sz="2400" dirty="0" err="1"/>
              <a:t>src</a:t>
            </a:r>
            <a:r>
              <a:rPr lang="en-US" sz="2400" dirty="0"/>
              <a:t>="xxx.js"&gt;</a:t>
            </a:r>
          </a:p>
          <a:p>
            <a:r>
              <a:rPr lang="en-US" sz="2400" dirty="0"/>
              <a:t>&lt;/script&gt;</a:t>
            </a:r>
          </a:p>
          <a:p>
            <a:r>
              <a:rPr lang="en-US" sz="2400" dirty="0"/>
              <a:t>&lt;/head&gt;</a:t>
            </a:r>
          </a:p>
          <a:p>
            <a:r>
              <a:rPr lang="en-US" sz="2400" dirty="0"/>
              <a:t>&lt;body&gt;</a:t>
            </a:r>
          </a:p>
          <a:p>
            <a:r>
              <a:rPr lang="en-US" sz="2400" dirty="0" smtClean="0"/>
              <a:t>	…………………………………………………..</a:t>
            </a:r>
            <a:endParaRPr lang="en-US" sz="2400" dirty="0"/>
          </a:p>
          <a:p>
            <a:r>
              <a:rPr lang="en-US" sz="2400" dirty="0" smtClean="0"/>
              <a:t>&lt;/</a:t>
            </a:r>
            <a:r>
              <a:rPr lang="en-US" sz="2400" dirty="0"/>
              <a:t>body&gt;</a:t>
            </a:r>
          </a:p>
          <a:p>
            <a:r>
              <a:rPr lang="en-US" sz="2400" dirty="0"/>
              <a:t>&lt;/html&gt;</a:t>
            </a:r>
            <a:endParaRPr lang="th-TH" sz="2400" dirty="0"/>
          </a:p>
        </p:txBody>
      </p:sp>
      <p:pic>
        <p:nvPicPr>
          <p:cNvPr id="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12360" y="193204"/>
            <a:ext cx="83327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2320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การประกาศตัว</a:t>
            </a:r>
            <a:r>
              <a:rPr lang="th-TH" dirty="0" smtClean="0"/>
              <a:t>แปร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554407"/>
              </p:ext>
            </p:extLst>
          </p:nvPr>
        </p:nvGraphicFramePr>
        <p:xfrm>
          <a:off x="971600" y="1817385"/>
          <a:ext cx="7560840" cy="2278361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3548966"/>
                <a:gridCol w="4011874"/>
              </a:tblGrid>
              <a:tr h="640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100" dirty="0">
                          <a:effectLst/>
                        </a:rPr>
                        <a:t>ตัวแปร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100" dirty="0">
                          <a:effectLst/>
                        </a:rPr>
                        <a:t>ความหมาย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693410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Var </a:t>
                      </a:r>
                      <a:r>
                        <a:rPr lang="th-TH" sz="3100">
                          <a:effectLst/>
                        </a:rPr>
                        <a:t>ชื่อตัวแปร</a:t>
                      </a:r>
                      <a:r>
                        <a:rPr lang="en-US" sz="3100">
                          <a:effectLst/>
                        </a:rPr>
                        <a:t>;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3100" dirty="0">
                          <a:effectLst/>
                        </a:rPr>
                        <a:t>เป็นรูปแบบการประกาศตัวแปรปกติ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693410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3100" dirty="0">
                          <a:effectLst/>
                        </a:rPr>
                        <a:t>หรือ </a:t>
                      </a:r>
                      <a:r>
                        <a:rPr lang="en-US" sz="3100" dirty="0" err="1">
                          <a:effectLst/>
                        </a:rPr>
                        <a:t>Var</a:t>
                      </a:r>
                      <a:r>
                        <a:rPr lang="en-US" sz="3100" dirty="0">
                          <a:effectLst/>
                        </a:rPr>
                        <a:t> </a:t>
                      </a:r>
                      <a:r>
                        <a:rPr lang="th-TH" sz="3100" dirty="0">
                          <a:effectLst/>
                        </a:rPr>
                        <a:t>ชื่อตัวแปร </a:t>
                      </a:r>
                      <a:r>
                        <a:rPr lang="en-US" sz="3100" dirty="0">
                          <a:effectLst/>
                        </a:rPr>
                        <a:t>= </a:t>
                      </a:r>
                      <a:r>
                        <a:rPr lang="th-TH" sz="3100" dirty="0">
                          <a:effectLst/>
                        </a:rPr>
                        <a:t>ข้อมูล</a:t>
                      </a:r>
                      <a:r>
                        <a:rPr lang="en-US" sz="3100" dirty="0">
                          <a:effectLst/>
                        </a:rPr>
                        <a:t>;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3100" dirty="0">
                          <a:effectLst/>
                        </a:rPr>
                        <a:t>เป็นรูปแบบการกำหนดค่าเริ่มต้น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12360" y="193204"/>
            <a:ext cx="83327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07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60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กำหนดเอง 2">
      <a:majorFont>
        <a:latin typeface="FreesiaUPC"/>
        <a:ea typeface=""/>
        <a:cs typeface="FreesiaUPC"/>
      </a:majorFont>
      <a:minorFont>
        <a:latin typeface="FreesiaUPC"/>
        <a:ea typeface=""/>
        <a:cs typeface="FreesiaUP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1217</Words>
  <Application>Microsoft Office PowerPoint</Application>
  <PresentationFormat>นำเสนอทางหน้าจอ (16:10)</PresentationFormat>
  <Paragraphs>185</Paragraphs>
  <Slides>25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25</vt:i4>
      </vt:variant>
    </vt:vector>
  </HeadingPairs>
  <TitlesOfParts>
    <vt:vector size="26" baseType="lpstr">
      <vt:lpstr>Office Theme</vt:lpstr>
      <vt:lpstr> ภาษา JavaScript Webpage Design and Programming Workshop (7152306)      </vt:lpstr>
      <vt:lpstr>ภาษา JavaScript</vt:lpstr>
      <vt:lpstr>จุดเด่นของภาษาสคริปต์ฝั่งไคลเอนท์</vt:lpstr>
      <vt:lpstr>ลักษณะการทำงานของ JavaScript</vt:lpstr>
      <vt:lpstr>วิธีการแทรกภาษา JavaScript</vt:lpstr>
      <vt:lpstr>วิธีการแทรกภาษา JavaScript</vt:lpstr>
      <vt:lpstr>วิธีการแทรกภาษา JavaScript</vt:lpstr>
      <vt:lpstr>วิธีการแทรกภาษา JavaScript</vt:lpstr>
      <vt:lpstr>การประกาศตัวแปร</vt:lpstr>
      <vt:lpstr>การกำหนดค่าให้ตัวแปร</vt:lpstr>
      <vt:lpstr>ตัวดำเนินการ (Operators)</vt:lpstr>
      <vt:lpstr>คำสั่งเลือกทำ</vt:lpstr>
      <vt:lpstr>คำสั่งเลือกทำ</vt:lpstr>
      <vt:lpstr>คำสั่งเลือกทำ</vt:lpstr>
      <vt:lpstr>คำสั่งเลือกทำ</vt:lpstr>
      <vt:lpstr>ฟังก์ชันและเมธอด</vt:lpstr>
      <vt:lpstr>ฟังก์ชันและเมธอด</vt:lpstr>
      <vt:lpstr>ฟังก์ชันและเมธอด</vt:lpstr>
      <vt:lpstr>ฟังก์ชันและเมธอด</vt:lpstr>
      <vt:lpstr>ฟังก์ชันและเมธอด</vt:lpstr>
      <vt:lpstr>ตัวอย่างเหตุการณ์ที่ JavaScript สามารถตรวจสอบ</vt:lpstr>
      <vt:lpstr>ตัวอย่างเหตุการณ์ที่ JavaScript สามารถตรวจสอบ</vt:lpstr>
      <vt:lpstr>ตัวอย่างเหตุการณ์ที่ JavaScript สามารถตรวจสอบ</vt:lpstr>
      <vt:lpstr>ตัวอย่างเหตุการณ์ที่ JavaScript สามารถตรวจสอบ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Chuleeporn</dc:creator>
  <cp:lastModifiedBy>NPRU</cp:lastModifiedBy>
  <cp:revision>57</cp:revision>
  <dcterms:created xsi:type="dcterms:W3CDTF">2013-05-29T03:47:54Z</dcterms:created>
  <dcterms:modified xsi:type="dcterms:W3CDTF">2016-09-25T04:24:22Z</dcterms:modified>
</cp:coreProperties>
</file>