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9"/>
  </p:notesMasterIdLst>
  <p:sldIdLst>
    <p:sldId id="256" r:id="rId2"/>
    <p:sldId id="258" r:id="rId3"/>
    <p:sldId id="267" r:id="rId4"/>
    <p:sldId id="269" r:id="rId5"/>
    <p:sldId id="270" r:id="rId6"/>
    <p:sldId id="271" r:id="rId7"/>
    <p:sldId id="274" r:id="rId8"/>
    <p:sldId id="273" r:id="rId9"/>
    <p:sldId id="277" r:id="rId10"/>
    <p:sldId id="275" r:id="rId11"/>
    <p:sldId id="280" r:id="rId12"/>
    <p:sldId id="279" r:id="rId13"/>
    <p:sldId id="276" r:id="rId14"/>
    <p:sldId id="278" r:id="rId15"/>
    <p:sldId id="281" r:id="rId16"/>
    <p:sldId id="283" r:id="rId17"/>
    <p:sldId id="284" r:id="rId1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328DD-49BF-4748-95FF-7626E9DCAD54}" type="datetimeFigureOut">
              <a:rPr lang="th-TH" smtClean="0"/>
              <a:t>06/10/59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669D7-638C-4DB1-970A-75D5CD7A22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5406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669D7-638C-4DB1-970A-75D5CD7A22AD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670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669D7-638C-4DB1-970A-75D5CD7A22AD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5081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669D7-638C-4DB1-970A-75D5CD7A22AD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051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669D7-638C-4DB1-970A-75D5CD7A22AD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6489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669D7-638C-4DB1-970A-75D5CD7A22AD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93405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669D7-638C-4DB1-970A-75D5CD7A22AD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121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669D7-638C-4DB1-970A-75D5CD7A22AD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81530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669D7-638C-4DB1-970A-75D5CD7A22AD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33737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669D7-638C-4DB1-970A-75D5CD7A22AD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4669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669D7-638C-4DB1-970A-75D5CD7A22AD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8313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669D7-638C-4DB1-970A-75D5CD7A22AD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8707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669D7-638C-4DB1-970A-75D5CD7A22AD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372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669D7-638C-4DB1-970A-75D5CD7A22AD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8572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669D7-638C-4DB1-970A-75D5CD7A22AD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9993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669D7-638C-4DB1-970A-75D5CD7A22AD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3117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669D7-638C-4DB1-970A-75D5CD7A22AD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8970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669D7-638C-4DB1-970A-75D5CD7A22AD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8694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772400" cy="2376264"/>
          </a:xfrm>
        </p:spPr>
        <p:txBody>
          <a:bodyPr/>
          <a:lstStyle>
            <a:lvl1pPr>
              <a:defRPr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2961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277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404664"/>
            <a:ext cx="6408712" cy="648072"/>
          </a:xfrm>
        </p:spPr>
        <p:txBody>
          <a:bodyPr>
            <a:noAutofit/>
          </a:bodyPr>
          <a:lstStyle>
            <a:lvl1pPr algn="r">
              <a:defRPr sz="4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1957"/>
            <a:ext cx="8229600" cy="4641379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2398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C7AC7-1E9A-4CC6-9BD2-00E656902AFE}" type="datetimeFigureOut">
              <a:rPr lang="th-TH" smtClean="0"/>
              <a:t>06/10/59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3D41-0C67-4E64-A3A4-D6322CA0835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28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1916832"/>
            <a:ext cx="5227672" cy="121139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zh-CN" altLang="en-US" dirty="0"/>
              <a:t>第一课 </a:t>
            </a:r>
            <a:r>
              <a:rPr lang="en-US" dirty="0" err="1">
                <a:latin typeface="SimSun" pitchFamily="2" charset="-122"/>
                <a:ea typeface="SimSun" pitchFamily="2" charset="-122"/>
              </a:rPr>
              <a:t>dìyíkè</a:t>
            </a:r>
            <a:r>
              <a:rPr lang="en-US" dirty="0"/>
              <a:t> </a:t>
            </a:r>
            <a:r>
              <a:rPr lang="th-TH" b="0" dirty="0"/>
              <a:t>บท</a:t>
            </a:r>
            <a:r>
              <a:rPr lang="th-TH" b="0" dirty="0" smtClean="0"/>
              <a:t>ที่1 </a:t>
            </a: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501008"/>
            <a:ext cx="7190616" cy="18722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en-US" altLang="zh-CN" sz="4300" dirty="0" smtClean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cs typeface="+mj-cs"/>
            </a:endParaRPr>
          </a:p>
          <a:p>
            <a:pPr algn="ctr"/>
            <a:r>
              <a:rPr lang="zh-CN" altLang="en-US" sz="4300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cs typeface="+mj-cs"/>
              </a:rPr>
              <a:t>您</a:t>
            </a:r>
            <a:r>
              <a:rPr lang="zh-CN" altLang="en-US" sz="43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cs typeface="+mj-cs"/>
              </a:rPr>
              <a:t>好！欢迎光临</a:t>
            </a:r>
            <a:r>
              <a:rPr lang="en-US" altLang="zh-CN" sz="4300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cs typeface="+mj-cs"/>
              </a:rPr>
              <a:t>!</a:t>
            </a:r>
            <a:r>
              <a:rPr lang="en-US" altLang="zh-CN" sz="43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cs typeface="+mj-cs"/>
              </a:rPr>
              <a:t/>
            </a:r>
            <a:br>
              <a:rPr lang="en-US" altLang="zh-CN" sz="43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cs typeface="+mj-cs"/>
              </a:rPr>
            </a:br>
            <a:r>
              <a:rPr lang="en-US" sz="4300" dirty="0" err="1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SimSun" pitchFamily="2" charset="-122"/>
                <a:ea typeface="SimSun" pitchFamily="2" charset="-122"/>
                <a:cs typeface="+mj-cs"/>
              </a:rPr>
              <a:t>Nínhǎo!huānyíng</a:t>
            </a:r>
            <a:r>
              <a:rPr lang="en-US" sz="4300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SimSun" pitchFamily="2" charset="-122"/>
                <a:ea typeface="SimSun" pitchFamily="2" charset="-122"/>
                <a:cs typeface="+mj-cs"/>
              </a:rPr>
              <a:t> </a:t>
            </a:r>
            <a:r>
              <a:rPr lang="en-US" sz="4300" dirty="0" err="1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SimSun" pitchFamily="2" charset="-122"/>
                <a:ea typeface="SimSun" pitchFamily="2" charset="-122"/>
                <a:cs typeface="+mj-cs"/>
              </a:rPr>
              <a:t>guānglín</a:t>
            </a:r>
            <a:endParaRPr lang="en-US" sz="4300" dirty="0" smtClean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SimSun" pitchFamily="2" charset="-122"/>
              <a:ea typeface="SimSun" pitchFamily="2" charset="-122"/>
              <a:cs typeface="+mj-cs"/>
            </a:endParaRPr>
          </a:p>
          <a:p>
            <a:pPr algn="ctr">
              <a:spcAft>
                <a:spcPts val="0"/>
              </a:spcAft>
            </a:pPr>
            <a:r>
              <a:rPr lang="th-TH" sz="5200" dirty="0">
                <a:solidFill>
                  <a:schemeClr val="tx1"/>
                </a:solidFill>
                <a:latin typeface="Calibri"/>
                <a:ea typeface="SimSun"/>
                <a:cs typeface="TH SarabunPSK"/>
              </a:rPr>
              <a:t>ยินดีต้อนรับ</a:t>
            </a:r>
            <a:endParaRPr lang="en-US" sz="5200" dirty="0">
              <a:solidFill>
                <a:schemeClr val="tx1"/>
              </a:solidFill>
              <a:latin typeface="Calibri"/>
              <a:ea typeface="SimSun"/>
              <a:cs typeface="Cordia New"/>
            </a:endParaRPr>
          </a:p>
          <a:p>
            <a:pPr algn="ctr"/>
            <a:endParaRPr lang="en-US" sz="4300" dirty="0" smtClean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SimSun" pitchFamily="2" charset="-122"/>
              <a:ea typeface="SimSun" pitchFamily="2" charset="-122"/>
              <a:cs typeface="+mj-cs"/>
            </a:endParaRPr>
          </a:p>
          <a:p>
            <a:pPr algn="ctr"/>
            <a:endParaRPr lang="th-TH" dirty="0"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534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587" y="3003550"/>
            <a:ext cx="2028825" cy="2257425"/>
          </a:xfrm>
        </p:spPr>
      </p:pic>
      <p:sp>
        <p:nvSpPr>
          <p:cNvPr id="5" name="TextBox 4"/>
          <p:cNvSpPr txBox="1"/>
          <p:nvPr/>
        </p:nvSpPr>
        <p:spPr>
          <a:xfrm>
            <a:off x="2627784" y="404664"/>
            <a:ext cx="172819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en-US" dirty="0">
                <a:latin typeface="Calibri"/>
                <a:ea typeface="SimSun"/>
                <a:cs typeface="TH SarabunPSK"/>
              </a:rPr>
              <a:t>老师 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pPr algn="ctr">
              <a:spcAft>
                <a:spcPts val="0"/>
              </a:spcAft>
            </a:pPr>
            <a:r>
              <a:rPr lang="en-US" dirty="0" err="1">
                <a:latin typeface="SimSun"/>
                <a:ea typeface="SimSun"/>
                <a:cs typeface="TH SarabunPSK"/>
              </a:rPr>
              <a:t>Lǎoshī</a:t>
            </a:r>
            <a:endParaRPr lang="en-US" sz="18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7880" y="412032"/>
            <a:ext cx="115212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ea typeface="SimSun"/>
                <a:cs typeface="TH SarabunPSK"/>
              </a:rPr>
              <a:t>陈</a:t>
            </a:r>
            <a:r>
              <a:rPr lang="en-US" dirty="0" err="1">
                <a:latin typeface="SimSun"/>
                <a:cs typeface="TH SarabunPSK"/>
              </a:rPr>
              <a:t>Chén</a:t>
            </a:r>
            <a:r>
              <a:rPr lang="en-US" dirty="0">
                <a:latin typeface="SimSun"/>
                <a:cs typeface="TH SarabunPSK"/>
              </a:rPr>
              <a:t> 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4355976" y="412032"/>
            <a:ext cx="1584176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dirty="0">
                <a:latin typeface="Calibri"/>
                <a:ea typeface="SimSun"/>
                <a:cs typeface="Cordia New"/>
              </a:rPr>
              <a:t>您好</a:t>
            </a:r>
            <a:r>
              <a:rPr lang="en-US" dirty="0">
                <a:latin typeface="Calibri"/>
                <a:ea typeface="SimSun"/>
                <a:cs typeface="Cordia New"/>
              </a:rPr>
              <a:t>  </a:t>
            </a:r>
            <a:r>
              <a:rPr lang="en-US" dirty="0" smtClean="0">
                <a:latin typeface="Calibri"/>
                <a:ea typeface="SimSun"/>
                <a:cs typeface="Cordia New"/>
              </a:rPr>
              <a:t>! </a:t>
            </a:r>
            <a:r>
              <a:rPr lang="en-US" dirty="0" err="1" smtClean="0">
                <a:latin typeface="Calibri"/>
                <a:ea typeface="SimSun"/>
                <a:cs typeface="Cordia New"/>
              </a:rPr>
              <a:t>Nínhǎo</a:t>
            </a:r>
            <a:r>
              <a:rPr lang="en-US" dirty="0" smtClean="0">
                <a:latin typeface="Calibri"/>
                <a:ea typeface="SimSun"/>
                <a:cs typeface="Cordia New"/>
              </a:rPr>
              <a:t>!</a:t>
            </a:r>
            <a:endParaRPr lang="en-US" sz="20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6136" y="5373216"/>
            <a:ext cx="165618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>
                <a:latin typeface="SimSun"/>
                <a:ea typeface="SimSun"/>
                <a:cs typeface="TH SarabunPSK"/>
              </a:rPr>
              <a:t>อาจารย์</a:t>
            </a:r>
            <a:r>
              <a:rPr lang="th-TH" dirty="0" err="1">
                <a:latin typeface="SimSun"/>
                <a:ea typeface="SimSun"/>
                <a:cs typeface="TH SarabunPSK"/>
              </a:rPr>
              <a:t>เฉิน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4054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476" y="1556792"/>
            <a:ext cx="2731160" cy="4248472"/>
          </a:xfrm>
        </p:spPr>
      </p:pic>
      <p:sp>
        <p:nvSpPr>
          <p:cNvPr id="5" name="TextBox 4"/>
          <p:cNvSpPr txBox="1"/>
          <p:nvPr/>
        </p:nvSpPr>
        <p:spPr>
          <a:xfrm>
            <a:off x="2381280" y="332656"/>
            <a:ext cx="18002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en-US" dirty="0">
                <a:latin typeface="TH SarabunPSK"/>
                <a:ea typeface="SimSun"/>
                <a:cs typeface="TH SarabunPSK"/>
              </a:rPr>
              <a:t>先</a:t>
            </a:r>
            <a:r>
              <a:rPr lang="zh-CN" altLang="en-US" dirty="0" smtClean="0">
                <a:latin typeface="TH SarabunPSK"/>
                <a:ea typeface="SimSun"/>
                <a:cs typeface="TH SarabunPSK"/>
              </a:rPr>
              <a:t>生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pPr algn="ctr"/>
            <a:r>
              <a:rPr lang="en-US" dirty="0" err="1">
                <a:latin typeface="SimSun"/>
                <a:cs typeface="TH SarabunPSK"/>
              </a:rPr>
              <a:t>Xiānshēng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4181480" y="332656"/>
            <a:ext cx="172819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dirty="0">
                <a:latin typeface="Calibri"/>
                <a:ea typeface="SimSun"/>
                <a:cs typeface="Cordia New"/>
              </a:rPr>
              <a:t>您好</a:t>
            </a:r>
            <a:r>
              <a:rPr lang="en-US" dirty="0">
                <a:latin typeface="Calibri"/>
                <a:ea typeface="SimSun"/>
                <a:cs typeface="Cordia New"/>
              </a:rPr>
              <a:t>   </a:t>
            </a:r>
            <a:r>
              <a:rPr lang="en-US" dirty="0" err="1">
                <a:latin typeface="Calibri"/>
                <a:ea typeface="SimSun"/>
                <a:cs typeface="Cordia New"/>
              </a:rPr>
              <a:t>nínhǎo</a:t>
            </a:r>
            <a:endParaRPr lang="en-US" sz="20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44208" y="5373216"/>
            <a:ext cx="194421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>
                <a:latin typeface="SimSun"/>
                <a:ea typeface="SimSun"/>
                <a:cs typeface="TH SarabunPSK"/>
              </a:rPr>
              <a:t>ลูกค้า,แขก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819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375" y="2717800"/>
            <a:ext cx="1619250" cy="2828925"/>
          </a:xfrm>
        </p:spPr>
      </p:pic>
      <p:sp>
        <p:nvSpPr>
          <p:cNvPr id="5" name="TextBox 4"/>
          <p:cNvSpPr txBox="1"/>
          <p:nvPr/>
        </p:nvSpPr>
        <p:spPr>
          <a:xfrm>
            <a:off x="2483768" y="476672"/>
            <a:ext cx="172819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en-US" dirty="0">
                <a:latin typeface="Calibri"/>
                <a:ea typeface="SimSun"/>
                <a:cs typeface="Cordia New"/>
              </a:rPr>
              <a:t>小姐</a:t>
            </a:r>
            <a:r>
              <a:rPr lang="en-US" dirty="0">
                <a:latin typeface="Calibri"/>
                <a:ea typeface="SimSun"/>
                <a:cs typeface="Cordia New"/>
              </a:rPr>
              <a:t> </a:t>
            </a:r>
            <a:r>
              <a:rPr lang="en-US" dirty="0" err="1">
                <a:latin typeface="Calibri"/>
                <a:ea typeface="SimSun"/>
                <a:cs typeface="Cordia New"/>
              </a:rPr>
              <a:t>xiǎojiě</a:t>
            </a:r>
            <a:endParaRPr lang="en-US" sz="20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476672"/>
            <a:ext cx="1512168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dirty="0">
                <a:latin typeface="Calibri"/>
                <a:ea typeface="SimSun"/>
                <a:cs typeface="Cordia New"/>
              </a:rPr>
              <a:t>您好</a:t>
            </a:r>
            <a:r>
              <a:rPr lang="en-US" dirty="0">
                <a:latin typeface="Calibri"/>
                <a:ea typeface="SimSun"/>
                <a:cs typeface="Cordia New"/>
              </a:rPr>
              <a:t>   </a:t>
            </a:r>
            <a:r>
              <a:rPr lang="en-US" dirty="0" err="1">
                <a:latin typeface="Calibri"/>
                <a:ea typeface="SimSun"/>
                <a:cs typeface="Cordia New"/>
              </a:rPr>
              <a:t>nínhǎo</a:t>
            </a:r>
            <a:endParaRPr lang="en-US" sz="20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72200" y="5229200"/>
            <a:ext cx="208823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>
                <a:latin typeface="SimSun"/>
                <a:ea typeface="SimSun"/>
                <a:cs typeface="TH SarabunPSK"/>
              </a:rPr>
              <a:t>ลูกค้า,แขก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5955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50" y="2908300"/>
            <a:ext cx="1866900" cy="2447925"/>
          </a:xfrm>
        </p:spPr>
      </p:pic>
      <p:sp>
        <p:nvSpPr>
          <p:cNvPr id="5" name="TextBox 4"/>
          <p:cNvSpPr txBox="1"/>
          <p:nvPr/>
        </p:nvSpPr>
        <p:spPr>
          <a:xfrm>
            <a:off x="2664572" y="260648"/>
            <a:ext cx="1656184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en-US" dirty="0">
                <a:latin typeface="Calibri"/>
                <a:ea typeface="SimSun"/>
                <a:cs typeface="TH SarabunPSK"/>
              </a:rPr>
              <a:t>玛丽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pPr algn="ctr">
              <a:spcAft>
                <a:spcPts val="0"/>
              </a:spcAft>
            </a:pPr>
            <a:r>
              <a:rPr lang="en-US" dirty="0" err="1">
                <a:latin typeface="SimSun"/>
                <a:ea typeface="SimSun"/>
                <a:cs typeface="TH SarabunPSK"/>
              </a:rPr>
              <a:t>Mǎlì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pPr algn="ctr">
              <a:spcAft>
                <a:spcPts val="0"/>
              </a:spcAft>
            </a:pPr>
            <a:r>
              <a:rPr lang="th-TH" dirty="0">
                <a:latin typeface="SimSun"/>
                <a:ea typeface="SimSun"/>
                <a:cs typeface="TH SarabunPSK"/>
              </a:rPr>
              <a:t>(ชื่อคน)</a:t>
            </a:r>
            <a:endParaRPr lang="en-US" sz="18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20756" y="260648"/>
            <a:ext cx="140337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>
              <a:spcAft>
                <a:spcPts val="0"/>
              </a:spcAft>
            </a:pPr>
            <a:r>
              <a:rPr lang="zh-CN" altLang="en-US" dirty="0">
                <a:latin typeface="Calibri"/>
                <a:ea typeface="SimSun"/>
                <a:cs typeface="Cordia New"/>
              </a:rPr>
              <a:t>你好</a:t>
            </a:r>
            <a:r>
              <a:rPr lang="en-US" dirty="0">
                <a:latin typeface="Calibri"/>
                <a:ea typeface="SimSun"/>
                <a:cs typeface="Cordia New"/>
              </a:rPr>
              <a:t>  </a:t>
            </a:r>
            <a:r>
              <a:rPr lang="en-US" dirty="0" err="1">
                <a:latin typeface="SimSun" pitchFamily="2" charset="-122"/>
                <a:ea typeface="SimSun" pitchFamily="2" charset="-122"/>
                <a:cs typeface="Cordia New"/>
              </a:rPr>
              <a:t>nǐhǎo</a:t>
            </a:r>
            <a:endParaRPr lang="en-US" sz="2000" dirty="0">
              <a:effectLst/>
              <a:latin typeface="SimSun" pitchFamily="2" charset="-122"/>
              <a:ea typeface="SimSun" pitchFamily="2" charset="-122"/>
              <a:cs typeface="Cordia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36136" y="5784780"/>
            <a:ext cx="2592288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>
                <a:latin typeface="SimSun"/>
                <a:ea typeface="SimSun"/>
                <a:cs typeface="TH SarabunPSK"/>
              </a:rPr>
              <a:t>น้องสาวชื่อหม่าลี่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6264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35596" y="1628800"/>
            <a:ext cx="7498080" cy="4800600"/>
          </a:xfrm>
        </p:spPr>
        <p:txBody>
          <a:bodyPr/>
          <a:lstStyle/>
          <a:p>
            <a:endParaRPr lang="th-TH" dirty="0" smtClean="0"/>
          </a:p>
          <a:p>
            <a:endParaRPr lang="th-TH" dirty="0"/>
          </a:p>
          <a:p>
            <a:pPr marL="82296" indent="0">
              <a:buNone/>
            </a:pPr>
            <a:r>
              <a:rPr lang="th-TH" dirty="0">
                <a:ea typeface="SimSun"/>
                <a:cs typeface="TH SarabunPSK"/>
              </a:rPr>
              <a:t>ประโยคคำถาม</a:t>
            </a:r>
            <a:endParaRPr lang="th-TH" dirty="0" smtClean="0">
              <a:ea typeface="SimSun"/>
              <a:cs typeface="TH SarabunPSK"/>
            </a:endParaRPr>
          </a:p>
          <a:p>
            <a:pPr marL="82296" indent="0">
              <a:buNone/>
            </a:pPr>
            <a:r>
              <a:rPr lang="th-TH" dirty="0" smtClean="0">
                <a:ea typeface="SimSun"/>
                <a:cs typeface="TH SarabunPSK"/>
              </a:rPr>
              <a:t>เช่น</a:t>
            </a:r>
            <a:r>
              <a:rPr lang="en-US" dirty="0" smtClean="0">
                <a:ea typeface="SimSun"/>
                <a:cs typeface="TH SarabunPSK"/>
              </a:rPr>
              <a:t> </a:t>
            </a:r>
            <a:r>
              <a:rPr lang="zh-CN" altLang="en-US" dirty="0" smtClean="0"/>
              <a:t>您</a:t>
            </a:r>
            <a:r>
              <a:rPr lang="zh-CN" altLang="en-US" dirty="0"/>
              <a:t>定房了吗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marL="82296" indent="0" algn="thaiDist">
              <a:spcAft>
                <a:spcPts val="0"/>
              </a:spcAft>
              <a:buNone/>
            </a:pPr>
            <a:r>
              <a:rPr lang="en-US" dirty="0" err="1" smtClean="0">
                <a:latin typeface="SimSun"/>
                <a:ea typeface="SimSun"/>
                <a:cs typeface="TH SarabunPSK"/>
              </a:rPr>
              <a:t>Nín+dìng+fáng+le+ma</a:t>
            </a:r>
            <a:endParaRPr lang="en-US" altLang="zh-CN" dirty="0" smtClean="0"/>
          </a:p>
          <a:p>
            <a:pPr marL="82296" indent="0" algn="thaiDist">
              <a:spcAft>
                <a:spcPts val="0"/>
              </a:spcAft>
              <a:buNone/>
            </a:pPr>
            <a:r>
              <a:rPr lang="en-US" dirty="0" err="1" smtClean="0">
                <a:latin typeface="SimSun"/>
                <a:ea typeface="SimSun"/>
                <a:cs typeface="TH SarabunPSK"/>
              </a:rPr>
              <a:t>S+V+O+le+ma</a:t>
            </a:r>
            <a:r>
              <a:rPr lang="en-US" dirty="0">
                <a:latin typeface="SimSun"/>
                <a:ea typeface="SimSun"/>
                <a:cs typeface="TH SarabunPSK"/>
              </a:rPr>
              <a:t>? </a:t>
            </a:r>
            <a:endParaRPr lang="en-US" sz="2000" dirty="0">
              <a:latin typeface="Calibri"/>
              <a:ea typeface="SimSun"/>
              <a:cs typeface="Cordia New"/>
            </a:endParaRPr>
          </a:p>
          <a:p>
            <a:pPr marL="82296" indent="0">
              <a:buNone/>
            </a:pPr>
            <a:r>
              <a:rPr lang="th-TH" dirty="0"/>
              <a:t>ท่านจองห้องหรือยังคะ？</a:t>
            </a:r>
          </a:p>
          <a:p>
            <a:pPr marL="82296" indent="0">
              <a:buNone/>
            </a:pPr>
            <a:endParaRPr lang="en-US" dirty="0"/>
          </a:p>
          <a:p>
            <a:endParaRPr lang="th-TH" dirty="0"/>
          </a:p>
        </p:txBody>
      </p:sp>
      <p:cxnSp>
        <p:nvCxnSpPr>
          <p:cNvPr id="5" name="ลูกศรเชื่อมต่อแบบตรง 4"/>
          <p:cNvCxnSpPr/>
          <p:nvPr/>
        </p:nvCxnSpPr>
        <p:spPr>
          <a:xfrm flipV="1">
            <a:off x="1248820" y="4410061"/>
            <a:ext cx="252028" cy="2462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ลูกศรเชื่อมต่อแบบตรง 6"/>
          <p:cNvCxnSpPr/>
          <p:nvPr/>
        </p:nvCxnSpPr>
        <p:spPr>
          <a:xfrm flipV="1">
            <a:off x="1719264" y="4410019"/>
            <a:ext cx="360040" cy="2462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/>
          <p:cNvCxnSpPr/>
          <p:nvPr/>
        </p:nvCxnSpPr>
        <p:spPr>
          <a:xfrm flipV="1">
            <a:off x="2195032" y="4432878"/>
            <a:ext cx="1008112" cy="2302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33000" y="3001729"/>
            <a:ext cx="3600400" cy="31239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3200" dirty="0" smtClean="0">
                <a:latin typeface="SimSun"/>
                <a:ea typeface="SimSun"/>
                <a:cs typeface="TH SarabunPSK"/>
              </a:rPr>
              <a:t>ประโยคบอกเล่า</a:t>
            </a:r>
            <a:endParaRPr lang="en-US" sz="3200" dirty="0" smtClean="0">
              <a:latin typeface="SimSun"/>
              <a:ea typeface="SimSun"/>
              <a:cs typeface="TH SarabunPSK"/>
            </a:endParaRPr>
          </a:p>
          <a:p>
            <a:pPr algn="thaiDist"/>
            <a:r>
              <a:rPr lang="zh-CN" altLang="en-US" sz="3200" dirty="0" smtClean="0">
                <a:latin typeface="TH SarabunPSK"/>
                <a:ea typeface="SimSun"/>
                <a:cs typeface="TH SarabunPSK"/>
              </a:rPr>
              <a:t>您</a:t>
            </a:r>
            <a:r>
              <a:rPr lang="zh-CN" altLang="en-US" sz="3200" u="sng" dirty="0">
                <a:latin typeface="TH SarabunPSK"/>
                <a:ea typeface="SimSun"/>
                <a:cs typeface="TH SarabunPSK"/>
              </a:rPr>
              <a:t>定房</a:t>
            </a:r>
            <a:r>
              <a:rPr lang="zh-CN" altLang="en-US" sz="3200" dirty="0" smtClean="0">
                <a:latin typeface="TH SarabunPSK"/>
                <a:ea typeface="SimSun"/>
                <a:cs typeface="TH SarabunPSK"/>
              </a:rPr>
              <a:t>了</a:t>
            </a:r>
            <a:endParaRPr lang="en-US" sz="3200" dirty="0" smtClean="0">
              <a:latin typeface="SimSun"/>
              <a:ea typeface="SimSun"/>
              <a:cs typeface="TH SarabunPSK"/>
            </a:endParaRPr>
          </a:p>
          <a:p>
            <a:pPr algn="thaiDist">
              <a:spcAft>
                <a:spcPts val="0"/>
              </a:spcAft>
            </a:pPr>
            <a:r>
              <a:rPr lang="en-US" sz="3200" dirty="0" err="1" smtClean="0">
                <a:latin typeface="SimSun"/>
                <a:ea typeface="SimSun"/>
                <a:cs typeface="TH SarabunPSK"/>
              </a:rPr>
              <a:t>S+V+O+le</a:t>
            </a:r>
            <a:endParaRPr lang="en-US" sz="3200" dirty="0" smtClean="0">
              <a:latin typeface="SimSun"/>
              <a:ea typeface="SimSun"/>
              <a:cs typeface="TH SarabunPSK"/>
            </a:endParaRPr>
          </a:p>
          <a:p>
            <a:pPr algn="thaiDist">
              <a:spcAft>
                <a:spcPts val="0"/>
              </a:spcAft>
            </a:pPr>
            <a:r>
              <a:rPr lang="en-US" sz="3200" dirty="0" err="1" smtClean="0">
                <a:latin typeface="SimSun"/>
                <a:ea typeface="SimSun"/>
                <a:cs typeface="TH SarabunPSK"/>
              </a:rPr>
              <a:t>Nín+dìng+fáng+le</a:t>
            </a:r>
            <a:endParaRPr lang="en-US" sz="3200" dirty="0" smtClean="0">
              <a:latin typeface="SimSun"/>
              <a:ea typeface="SimSun"/>
              <a:cs typeface="TH SarabunPSK"/>
            </a:endParaRPr>
          </a:p>
          <a:p>
            <a:pPr marL="82296" lvl="0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th-TH" sz="3200" dirty="0">
                <a:solidFill>
                  <a:prstClr val="black"/>
                </a:solidFill>
              </a:rPr>
              <a:t>ท่านจอง</a:t>
            </a:r>
            <a:r>
              <a:rPr lang="th-TH" sz="3200" dirty="0" smtClean="0">
                <a:solidFill>
                  <a:prstClr val="black"/>
                </a:solidFill>
              </a:rPr>
              <a:t>ห้องแล้วค่ะ</a:t>
            </a:r>
            <a:endParaRPr lang="th-TH" sz="3200" dirty="0">
              <a:solidFill>
                <a:prstClr val="black"/>
              </a:solidFill>
            </a:endParaRPr>
          </a:p>
          <a:p>
            <a:pPr algn="thaiDist">
              <a:spcAft>
                <a:spcPts val="0"/>
              </a:spcAft>
            </a:pPr>
            <a:endParaRPr lang="en-US" sz="3200" dirty="0">
              <a:latin typeface="Calibri"/>
              <a:ea typeface="SimSun"/>
              <a:cs typeface="Cordia New"/>
            </a:endParaRPr>
          </a:p>
        </p:txBody>
      </p:sp>
      <p:cxnSp>
        <p:nvCxnSpPr>
          <p:cNvPr id="8" name="ลูกศรเชื่อมต่อแบบตรง 7"/>
          <p:cNvCxnSpPr/>
          <p:nvPr/>
        </p:nvCxnSpPr>
        <p:spPr>
          <a:xfrm flipV="1">
            <a:off x="3563888" y="4440584"/>
            <a:ext cx="1152128" cy="3565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30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11760" y="136768"/>
            <a:ext cx="6480720" cy="10973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th-TH" sz="3200" b="0" dirty="0"/>
              <a:t>เมื่อเจอลูกค้าเข้ามาพักใหม่ </a:t>
            </a:r>
            <a:r>
              <a:rPr lang="th-TH" sz="3200" b="0" dirty="0" smtClean="0"/>
              <a:t/>
            </a:r>
            <a:br>
              <a:rPr lang="th-TH" sz="3200" b="0" dirty="0" smtClean="0"/>
            </a:br>
            <a:r>
              <a:rPr lang="th-TH" sz="3200" b="0" dirty="0" smtClean="0"/>
              <a:t>ควร</a:t>
            </a:r>
            <a:r>
              <a:rPr lang="th-TH" sz="3200" b="0" dirty="0"/>
              <a:t>พูดอย่างไร？</a:t>
            </a:r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630" b="7630"/>
          <a:stretch/>
        </p:blipFill>
        <p:spPr>
          <a:xfrm>
            <a:off x="1763688" y="2708920"/>
            <a:ext cx="5820464" cy="3795245"/>
          </a:xfrm>
        </p:spPr>
      </p:pic>
      <p:sp>
        <p:nvSpPr>
          <p:cNvPr id="5" name="คำบรรยายภาพแบบวงรี 4"/>
          <p:cNvSpPr/>
          <p:nvPr/>
        </p:nvSpPr>
        <p:spPr>
          <a:xfrm>
            <a:off x="1763688" y="1268760"/>
            <a:ext cx="5040560" cy="1743080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979712" y="1611955"/>
            <a:ext cx="5040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spcAft>
                <a:spcPts val="0"/>
              </a:spcAft>
            </a:pPr>
            <a:r>
              <a:rPr lang="zh-CN" altLang="en-US" dirty="0">
                <a:latin typeface="TH SarabunPSK"/>
                <a:ea typeface="SimSun"/>
                <a:cs typeface="TH SarabunPSK"/>
              </a:rPr>
              <a:t>您好</a:t>
            </a:r>
            <a:r>
              <a:rPr lang="zh-CN" altLang="en-US" dirty="0" smtClean="0">
                <a:latin typeface="TH SarabunPSK"/>
                <a:ea typeface="SimSun"/>
                <a:cs typeface="TH SarabunPSK"/>
              </a:rPr>
              <a:t>！          欢迎        光</a:t>
            </a:r>
            <a:r>
              <a:rPr lang="zh-CN" altLang="en-US" dirty="0">
                <a:latin typeface="TH SarabunPSK"/>
                <a:ea typeface="SimSun"/>
                <a:cs typeface="TH SarabunPSK"/>
              </a:rPr>
              <a:t>临！</a:t>
            </a:r>
            <a:endParaRPr lang="en-US" sz="2000" dirty="0">
              <a:latin typeface="Calibri"/>
              <a:ea typeface="SimSun"/>
              <a:cs typeface="Cordia New"/>
            </a:endParaRPr>
          </a:p>
          <a:p>
            <a:r>
              <a:rPr lang="en-US" dirty="0" err="1">
                <a:latin typeface="SimSun"/>
                <a:cs typeface="TH SarabunPSK"/>
              </a:rPr>
              <a:t>Nínhǎo</a:t>
            </a:r>
            <a:r>
              <a:rPr lang="en-US" dirty="0">
                <a:latin typeface="SimSun"/>
                <a:cs typeface="TH SarabunPSK"/>
              </a:rPr>
              <a:t>! </a:t>
            </a:r>
            <a:r>
              <a:rPr lang="en-US" dirty="0" err="1">
                <a:latin typeface="SimSun"/>
                <a:cs typeface="TH SarabunPSK"/>
              </a:rPr>
              <a:t>Huānyíng</a:t>
            </a:r>
            <a:r>
              <a:rPr lang="en-US" dirty="0">
                <a:latin typeface="SimSun"/>
                <a:cs typeface="TH SarabunPSK"/>
              </a:rPr>
              <a:t> </a:t>
            </a:r>
            <a:r>
              <a:rPr lang="en-US" dirty="0" err="1">
                <a:latin typeface="SimSun"/>
                <a:cs typeface="TH SarabunPSK"/>
              </a:rPr>
              <a:t>guānglín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531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11760" y="116632"/>
            <a:ext cx="6552728" cy="11967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th-TH" b="0" dirty="0" smtClean="0"/>
              <a:t>เมื่อต้องการทราบนามสกุลของแขก ควร</a:t>
            </a:r>
            <a:r>
              <a:rPr lang="th-TH" b="0" dirty="0"/>
              <a:t>พูดอย่างไร？</a:t>
            </a:r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52" r="-1" b="7561"/>
          <a:stretch/>
        </p:blipFill>
        <p:spPr>
          <a:xfrm>
            <a:off x="1763688" y="3068960"/>
            <a:ext cx="5544616" cy="3382053"/>
          </a:xfrm>
        </p:spPr>
      </p:pic>
      <p:sp>
        <p:nvSpPr>
          <p:cNvPr id="5" name="คำบรรยายภาพแบบวงรี 4"/>
          <p:cNvSpPr/>
          <p:nvPr/>
        </p:nvSpPr>
        <p:spPr>
          <a:xfrm>
            <a:off x="371756" y="1484203"/>
            <a:ext cx="5615292" cy="1887096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827584" y="1902370"/>
            <a:ext cx="5040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spcAft>
                <a:spcPts val="0"/>
              </a:spcAft>
            </a:pPr>
            <a:r>
              <a:rPr lang="zh-CN" altLang="en-US" dirty="0" smtClean="0">
                <a:latin typeface="TH SarabunPSK"/>
                <a:ea typeface="SimSun"/>
                <a:cs typeface="TH SarabunPSK"/>
              </a:rPr>
              <a:t>    请</a:t>
            </a:r>
            <a:r>
              <a:rPr lang="zh-CN" altLang="en-US" dirty="0" smtClean="0">
                <a:latin typeface="TH SarabunPSK"/>
                <a:ea typeface="SimSun"/>
                <a:cs typeface="TH SarabunPSK"/>
              </a:rPr>
              <a:t>问            </a:t>
            </a:r>
            <a:r>
              <a:rPr lang="zh-CN" altLang="en-US" dirty="0" smtClean="0">
                <a:latin typeface="TH SarabunPSK"/>
                <a:ea typeface="SimSun"/>
                <a:cs typeface="TH SarabunPSK"/>
              </a:rPr>
              <a:t>先</a:t>
            </a:r>
            <a:r>
              <a:rPr lang="zh-CN" altLang="en-US" dirty="0" smtClean="0">
                <a:latin typeface="TH SarabunPSK"/>
                <a:ea typeface="SimSun"/>
                <a:cs typeface="TH SarabunPSK"/>
              </a:rPr>
              <a:t>生           </a:t>
            </a:r>
            <a:r>
              <a:rPr lang="zh-CN" altLang="en-US" dirty="0" smtClean="0">
                <a:latin typeface="TH SarabunPSK"/>
                <a:ea typeface="SimSun"/>
                <a:cs typeface="TH SarabunPSK"/>
              </a:rPr>
              <a:t> 贵</a:t>
            </a:r>
            <a:r>
              <a:rPr lang="zh-CN" altLang="en-US" dirty="0">
                <a:latin typeface="TH SarabunPSK"/>
                <a:ea typeface="SimSun"/>
                <a:cs typeface="TH SarabunPSK"/>
              </a:rPr>
              <a:t>姓？</a:t>
            </a:r>
            <a:endParaRPr lang="en-US" sz="2000" dirty="0">
              <a:latin typeface="Calibri"/>
              <a:ea typeface="SimSun"/>
              <a:cs typeface="Cordia New"/>
            </a:endParaRPr>
          </a:p>
          <a:p>
            <a:pPr algn="thaiDist">
              <a:spcAft>
                <a:spcPts val="0"/>
              </a:spcAft>
            </a:pPr>
            <a:r>
              <a:rPr lang="en-US" dirty="0" err="1">
                <a:latin typeface="SimSun"/>
                <a:ea typeface="SimSun"/>
                <a:cs typeface="TH SarabunPSK"/>
              </a:rPr>
              <a:t>Qǐngwèn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xiānshēng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guìxìng</a:t>
            </a:r>
            <a:r>
              <a:rPr lang="en-US" dirty="0">
                <a:latin typeface="SimSun"/>
                <a:ea typeface="SimSun"/>
                <a:cs typeface="TH SarabunPSK"/>
              </a:rPr>
              <a:t>?</a:t>
            </a:r>
            <a:endParaRPr lang="en-US" sz="20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3" name="คำบรรยายภาพแบบวงรี 2"/>
          <p:cNvSpPr/>
          <p:nvPr/>
        </p:nvSpPr>
        <p:spPr>
          <a:xfrm>
            <a:off x="6151712" y="1532180"/>
            <a:ext cx="2992288" cy="1324297"/>
          </a:xfrm>
          <a:prstGeom prst="wedgeEllipse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6497488" y="1717274"/>
            <a:ext cx="3403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spcAft>
                <a:spcPts val="0"/>
              </a:spcAft>
            </a:pPr>
            <a:r>
              <a:rPr lang="zh-CN" altLang="en-US" dirty="0" smtClean="0">
                <a:latin typeface="TH SarabunPSK"/>
                <a:ea typeface="SimSun"/>
                <a:cs typeface="TH SarabunPSK"/>
              </a:rPr>
              <a:t>我     姓      张</a:t>
            </a:r>
            <a:r>
              <a:rPr lang="zh-CN" altLang="en-US" dirty="0">
                <a:latin typeface="TH SarabunPSK"/>
                <a:ea typeface="SimSun"/>
                <a:cs typeface="TH SarabunPSK"/>
              </a:rPr>
              <a:t>。</a:t>
            </a:r>
            <a:endParaRPr lang="en-US" sz="2000" dirty="0">
              <a:latin typeface="Calibri"/>
              <a:ea typeface="SimSun"/>
              <a:cs typeface="Cordia New"/>
            </a:endParaRPr>
          </a:p>
          <a:p>
            <a:r>
              <a:rPr lang="en-US" dirty="0" err="1">
                <a:latin typeface="SimSun"/>
                <a:cs typeface="TH SarabunPSK"/>
              </a:rPr>
              <a:t>Wǒ</a:t>
            </a:r>
            <a:r>
              <a:rPr lang="en-US" dirty="0">
                <a:latin typeface="SimSun"/>
                <a:cs typeface="TH SarabunPSK"/>
              </a:rPr>
              <a:t> </a:t>
            </a:r>
            <a:r>
              <a:rPr lang="en-US" dirty="0" err="1">
                <a:latin typeface="SimSun"/>
                <a:cs typeface="TH SarabunPSK"/>
              </a:rPr>
              <a:t>xìng</a:t>
            </a:r>
            <a:r>
              <a:rPr lang="en-US" dirty="0">
                <a:latin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cs typeface="TH SarabunPSK"/>
              </a:rPr>
              <a:t>Zhāng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0779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spcAft>
                <a:spcPts val="0"/>
              </a:spcAft>
              <a:buNone/>
            </a:pPr>
            <a:r>
              <a:rPr lang="zh-CN" altLang="en-US" sz="4400" dirty="0">
                <a:latin typeface="Calibri"/>
                <a:ea typeface="SimSun"/>
                <a:cs typeface="TH SarabunPSK"/>
              </a:rPr>
              <a:t>谢谢</a:t>
            </a:r>
            <a:r>
              <a:rPr lang="zh-CN" altLang="en-US" sz="4400" dirty="0" smtClean="0">
                <a:latin typeface="Calibri"/>
                <a:ea typeface="SimSun"/>
                <a:cs typeface="TH SarabunPSK"/>
              </a:rPr>
              <a:t>！</a:t>
            </a:r>
            <a:r>
              <a:rPr lang="en-US" sz="4400" dirty="0" err="1" smtClean="0">
                <a:latin typeface="SimSun"/>
                <a:ea typeface="SimSun"/>
                <a:cs typeface="TH SarabunPSK"/>
              </a:rPr>
              <a:t>xièxie</a:t>
            </a:r>
            <a:r>
              <a:rPr lang="th-TH" sz="4400" dirty="0" smtClean="0">
                <a:latin typeface="SimSun"/>
                <a:ea typeface="SimSun"/>
                <a:cs typeface="TH SarabunPSK"/>
              </a:rPr>
              <a:t>  ขอบคุณ</a:t>
            </a:r>
            <a:r>
              <a:rPr lang="th-TH" sz="4400" dirty="0">
                <a:latin typeface="SimSun"/>
                <a:ea typeface="SimSun"/>
                <a:cs typeface="TH SarabunPSK"/>
              </a:rPr>
              <a:t>ค่ะ </a:t>
            </a:r>
            <a:endParaRPr lang="en-US" altLang="zh-CN" sz="4400" dirty="0" smtClean="0">
              <a:latin typeface="Calibri"/>
              <a:ea typeface="SimSun"/>
              <a:cs typeface="TH SarabunPSK"/>
            </a:endParaRPr>
          </a:p>
          <a:p>
            <a:pPr marL="82296" indent="0" algn="ctr">
              <a:spcAft>
                <a:spcPts val="0"/>
              </a:spcAft>
              <a:buNone/>
            </a:pPr>
            <a:r>
              <a:rPr lang="zh-CN" altLang="en-US" sz="4400" dirty="0" smtClean="0">
                <a:latin typeface="Calibri"/>
                <a:ea typeface="SimSun"/>
                <a:cs typeface="TH SarabunPSK"/>
              </a:rPr>
              <a:t>再</a:t>
            </a:r>
            <a:r>
              <a:rPr lang="zh-CN" altLang="en-US" sz="4400" dirty="0">
                <a:latin typeface="Calibri"/>
                <a:ea typeface="SimSun"/>
                <a:cs typeface="TH SarabunPSK"/>
              </a:rPr>
              <a:t>见</a:t>
            </a:r>
            <a:r>
              <a:rPr lang="zh-CN" altLang="en-US" sz="4400" dirty="0" smtClean="0">
                <a:latin typeface="Calibri"/>
                <a:ea typeface="SimSun"/>
                <a:cs typeface="TH SarabunPSK"/>
              </a:rPr>
              <a:t>！</a:t>
            </a:r>
            <a:r>
              <a:rPr lang="en-US" sz="4400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sz="4400" dirty="0" err="1">
                <a:latin typeface="SimSun"/>
                <a:ea typeface="SimSun"/>
                <a:cs typeface="TH SarabunPSK"/>
              </a:rPr>
              <a:t>zàijiàn</a:t>
            </a:r>
            <a:r>
              <a:rPr lang="en-US" sz="4400" dirty="0">
                <a:latin typeface="SimSun"/>
                <a:ea typeface="SimSun"/>
                <a:cs typeface="TH SarabunPSK"/>
              </a:rPr>
              <a:t> </a:t>
            </a:r>
            <a:r>
              <a:rPr lang="th-TH" sz="4400" dirty="0" smtClean="0">
                <a:latin typeface="SimSun"/>
                <a:ea typeface="SimSun"/>
                <a:cs typeface="TH SarabunPSK"/>
              </a:rPr>
              <a:t>แล้วพบกัน</a:t>
            </a:r>
            <a:r>
              <a:rPr lang="th-TH" sz="4400" dirty="0">
                <a:latin typeface="SimSun"/>
                <a:ea typeface="SimSun"/>
                <a:cs typeface="TH SarabunPSK"/>
              </a:rPr>
              <a:t>ใหม่นะคะ</a:t>
            </a:r>
            <a:endParaRPr lang="en-US" sz="4400" dirty="0">
              <a:latin typeface="Calibri"/>
              <a:ea typeface="SimSun"/>
              <a:cs typeface="Cordia New"/>
            </a:endParaRP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78" r="-1" b="6327"/>
          <a:stretch/>
        </p:blipFill>
        <p:spPr>
          <a:xfrm>
            <a:off x="2164080" y="3356993"/>
            <a:ext cx="4482810" cy="310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27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6642738" cy="8640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zh-CN" altLang="en-US" dirty="0"/>
              <a:t>生词 </a:t>
            </a:r>
            <a:r>
              <a:rPr lang="en-US" dirty="0" err="1"/>
              <a:t>shēngcí</a:t>
            </a:r>
            <a:r>
              <a:rPr lang="en-US" dirty="0"/>
              <a:t>  </a:t>
            </a:r>
            <a:r>
              <a:rPr lang="th-TH" dirty="0" smtClean="0"/>
              <a:t>คำศัพท์</a:t>
            </a:r>
            <a:r>
              <a:rPr lang="en-US" dirty="0" smtClean="0"/>
              <a:t>  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4400" y="1700808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  <a:r>
              <a:rPr lang="zh-CN" altLang="en-US" dirty="0" smtClean="0"/>
              <a:t>您好</a:t>
            </a:r>
            <a:r>
              <a:rPr lang="en-US" altLang="zh-CN" dirty="0" smtClean="0"/>
              <a:t> 		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</a:t>
            </a:r>
            <a:r>
              <a:rPr lang="zh-CN" altLang="en-US" dirty="0" smtClean="0"/>
              <a:t>欢迎光临</a:t>
            </a:r>
            <a:r>
              <a:rPr lang="en-US" altLang="zh-CN" dirty="0" smtClean="0"/>
              <a:t>	</a:t>
            </a:r>
          </a:p>
          <a:p>
            <a:pPr marL="0" indent="0">
              <a:buNone/>
            </a:pPr>
            <a:r>
              <a:rPr lang="en-US" altLang="zh-CN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  <a:r>
              <a:rPr lang="zh-CN" altLang="en-US" dirty="0" smtClean="0"/>
              <a:t>您</a:t>
            </a:r>
            <a:r>
              <a:rPr lang="en-US" altLang="zh-CN" dirty="0" smtClean="0"/>
              <a:t>		</a:t>
            </a:r>
          </a:p>
          <a:p>
            <a:pPr marL="0" indent="0">
              <a:buNone/>
            </a:pPr>
            <a:r>
              <a:rPr lang="en-US" altLang="zh-CN" dirty="0" smtClean="0"/>
              <a:t>		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  <a:r>
              <a:rPr lang="zh-CN" altLang="en-US" dirty="0" smtClean="0"/>
              <a:t>你</a:t>
            </a:r>
            <a:r>
              <a:rPr lang="en-US" altLang="zh-CN" dirty="0" smtClean="0"/>
              <a:t>		</a:t>
            </a:r>
          </a:p>
          <a:p>
            <a:pPr marL="0" indent="0">
              <a:buNone/>
            </a:pPr>
            <a:r>
              <a:rPr lang="en-US" altLang="zh-CN" dirty="0" smtClean="0"/>
              <a:t>		</a:t>
            </a:r>
          </a:p>
          <a:p>
            <a:pPr marL="0" indent="0">
              <a:buNone/>
            </a:pPr>
            <a:r>
              <a:rPr lang="en-US" altLang="zh-CN" dirty="0" smtClean="0"/>
              <a:t>5.</a:t>
            </a:r>
            <a:r>
              <a:rPr lang="zh-CN" altLang="en-US" dirty="0" smtClean="0"/>
              <a:t>我</a:t>
            </a:r>
            <a:r>
              <a:rPr lang="en-US" altLang="zh-CN" dirty="0" smtClean="0"/>
              <a:t>	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3635896" y="1818401"/>
            <a:ext cx="158417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alibri"/>
                <a:ea typeface="SimSun"/>
                <a:cs typeface="Cordia New"/>
              </a:rPr>
              <a:t>Nínhǎo</a:t>
            </a:r>
            <a:r>
              <a:rPr lang="en-US" dirty="0" smtClean="0">
                <a:latin typeface="Calibri"/>
                <a:ea typeface="SimSun"/>
                <a:cs typeface="Cordia New"/>
              </a:rPr>
              <a:t> 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6300192" y="1787623"/>
            <a:ext cx="172819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dirty="0">
                <a:ea typeface="SimSun"/>
                <a:cs typeface="TH SarabunPSK"/>
              </a:rPr>
              <a:t>สวัสดี</a:t>
            </a:r>
            <a:endParaRPr lang="th-TH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605416" y="2690922"/>
            <a:ext cx="288032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Calibri"/>
                <a:ea typeface="SimSun"/>
                <a:cs typeface="Cordia New"/>
              </a:rPr>
              <a:t>huānyíng</a:t>
            </a:r>
            <a:r>
              <a:rPr lang="en-US" dirty="0">
                <a:latin typeface="Calibri"/>
                <a:ea typeface="SimSun"/>
                <a:cs typeface="Cordia New"/>
              </a:rPr>
              <a:t> </a:t>
            </a:r>
            <a:r>
              <a:rPr lang="en-US" dirty="0" err="1">
                <a:latin typeface="Calibri"/>
                <a:ea typeface="SimSun"/>
                <a:cs typeface="Cordia New"/>
              </a:rPr>
              <a:t>guānglín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3630568" y="3649379"/>
            <a:ext cx="129614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/>
                <a:ea typeface="SimSun"/>
                <a:cs typeface="Cordia New"/>
              </a:rPr>
              <a:t> </a:t>
            </a:r>
            <a:r>
              <a:rPr lang="en-US" dirty="0" err="1">
                <a:latin typeface="Calibri"/>
                <a:ea typeface="SimSun"/>
                <a:cs typeface="Cordia New"/>
              </a:rPr>
              <a:t>nín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3630568" y="4565362"/>
            <a:ext cx="129614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alibri"/>
                <a:ea typeface="SimSun"/>
                <a:cs typeface="Cordia New"/>
              </a:rPr>
              <a:t>nǐ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3605416" y="5466863"/>
            <a:ext cx="129614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alibri"/>
                <a:ea typeface="SimSun"/>
                <a:cs typeface="Cordia New"/>
              </a:rPr>
              <a:t>wǒ</a:t>
            </a:r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6966266" y="2624823"/>
            <a:ext cx="194421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3200" dirty="0">
                <a:latin typeface="Calibri"/>
                <a:ea typeface="SimSun"/>
                <a:cs typeface="TH SarabunPSK"/>
              </a:rPr>
              <a:t>ยินดีต้อนรับ</a:t>
            </a:r>
            <a:endParaRPr lang="en-US" sz="32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90202" y="3587824"/>
            <a:ext cx="154817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dirty="0">
                <a:ea typeface="SimSun"/>
                <a:cs typeface="TH SarabunPSK"/>
              </a:rPr>
              <a:t>ท่าน,คุณ </a:t>
            </a:r>
            <a:endParaRPr lang="th-TH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372200" y="4587755"/>
            <a:ext cx="86409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3200" dirty="0">
                <a:latin typeface="Calibri"/>
                <a:ea typeface="SimSun"/>
                <a:cs typeface="TH SarabunPSK"/>
              </a:rPr>
              <a:t>คุณ</a:t>
            </a:r>
            <a:endParaRPr lang="en-US" sz="32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2200" y="5466863"/>
            <a:ext cx="136815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3200" dirty="0">
                <a:latin typeface="Calibri"/>
                <a:ea typeface="SimSun"/>
                <a:cs typeface="TH SarabunPSK"/>
              </a:rPr>
              <a:t>ผม,ฉัน</a:t>
            </a:r>
            <a:endParaRPr lang="en-US" sz="3200" dirty="0">
              <a:effectLst/>
              <a:latin typeface="Calibri"/>
              <a:ea typeface="SimSun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33789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 algn="thaiDist">
              <a:spcAft>
                <a:spcPts val="0"/>
              </a:spcAft>
              <a:buNone/>
            </a:pPr>
            <a:r>
              <a:rPr lang="en-US" altLang="zh-CN" dirty="0" smtClean="0">
                <a:latin typeface="Calibri"/>
                <a:ea typeface="SimSun"/>
                <a:cs typeface="Cordia New"/>
              </a:rPr>
              <a:t>6.</a:t>
            </a:r>
            <a:r>
              <a:rPr lang="zh-CN" altLang="en-US" dirty="0" smtClean="0">
                <a:latin typeface="Calibri"/>
                <a:ea typeface="SimSun"/>
                <a:cs typeface="Cordia New"/>
              </a:rPr>
              <a:t>订房</a:t>
            </a:r>
            <a:endParaRPr lang="en-US" altLang="zh-CN" dirty="0" smtClean="0">
              <a:latin typeface="Calibri"/>
              <a:ea typeface="SimSun"/>
              <a:cs typeface="Cordia New"/>
            </a:endParaRPr>
          </a:p>
          <a:p>
            <a:pPr marL="82296" indent="0" algn="thaiDist">
              <a:spcAft>
                <a:spcPts val="0"/>
              </a:spcAft>
              <a:buNone/>
            </a:pPr>
            <a:endParaRPr lang="en-US" sz="2400" dirty="0">
              <a:latin typeface="Calibri"/>
              <a:ea typeface="SimSun"/>
              <a:cs typeface="Cordia New"/>
            </a:endParaRPr>
          </a:p>
          <a:p>
            <a:pPr marL="82296" indent="0" algn="thaiDist">
              <a:spcAft>
                <a:spcPts val="0"/>
              </a:spcAft>
              <a:buNone/>
            </a:pPr>
            <a:r>
              <a:rPr lang="en-US" altLang="zh-CN" dirty="0" smtClean="0">
                <a:latin typeface="Calibri"/>
                <a:ea typeface="SimSun"/>
                <a:cs typeface="Cordia New"/>
              </a:rPr>
              <a:t>7.</a:t>
            </a:r>
            <a:r>
              <a:rPr lang="zh-CN" altLang="en-US" dirty="0" smtClean="0">
                <a:latin typeface="Calibri"/>
                <a:ea typeface="SimSun"/>
                <a:cs typeface="Cordia New"/>
              </a:rPr>
              <a:t>贵姓</a:t>
            </a:r>
            <a:endParaRPr lang="en-US" altLang="zh-CN" dirty="0" smtClean="0">
              <a:latin typeface="Calibri"/>
              <a:ea typeface="SimSun"/>
              <a:cs typeface="Cordia New"/>
            </a:endParaRPr>
          </a:p>
          <a:p>
            <a:pPr marL="82296" indent="0" algn="thaiDist">
              <a:spcAft>
                <a:spcPts val="0"/>
              </a:spcAft>
              <a:buNone/>
            </a:pPr>
            <a:endParaRPr lang="en-US" sz="2400" dirty="0">
              <a:latin typeface="Calibri"/>
              <a:ea typeface="SimSun"/>
              <a:cs typeface="Cordia New"/>
            </a:endParaRPr>
          </a:p>
          <a:p>
            <a:pPr marL="82296" indent="0" algn="thaiDist">
              <a:spcAft>
                <a:spcPts val="0"/>
              </a:spcAft>
              <a:buNone/>
            </a:pPr>
            <a:r>
              <a:rPr lang="en-US" altLang="zh-CN" dirty="0" smtClean="0">
                <a:latin typeface="Calibri"/>
                <a:ea typeface="SimSun"/>
                <a:cs typeface="Cordia New"/>
              </a:rPr>
              <a:t>8.</a:t>
            </a:r>
            <a:r>
              <a:rPr lang="zh-CN" altLang="en-US" dirty="0" smtClean="0">
                <a:latin typeface="Calibri"/>
                <a:ea typeface="SimSun"/>
                <a:cs typeface="Cordia New"/>
              </a:rPr>
              <a:t>姓</a:t>
            </a:r>
            <a:endParaRPr lang="en-US" altLang="zh-CN" dirty="0" smtClean="0">
              <a:latin typeface="Calibri"/>
              <a:ea typeface="SimSun"/>
              <a:cs typeface="Cordia New"/>
            </a:endParaRPr>
          </a:p>
          <a:p>
            <a:pPr marL="82296" indent="0" algn="thaiDist">
              <a:spcAft>
                <a:spcPts val="0"/>
              </a:spcAft>
              <a:buNone/>
            </a:pPr>
            <a:endParaRPr lang="en-US" sz="2400" dirty="0">
              <a:latin typeface="Calibri"/>
              <a:ea typeface="SimSun"/>
              <a:cs typeface="Cordia New"/>
            </a:endParaRPr>
          </a:p>
          <a:p>
            <a:pPr marL="82296" indent="0" algn="thaiDist">
              <a:spcAft>
                <a:spcPts val="0"/>
              </a:spcAft>
              <a:buNone/>
            </a:pPr>
            <a:r>
              <a:rPr lang="en-US" altLang="zh-CN" dirty="0" smtClean="0">
                <a:latin typeface="Calibri"/>
                <a:ea typeface="SimSun"/>
                <a:cs typeface="Cordia New"/>
              </a:rPr>
              <a:t>9.</a:t>
            </a:r>
            <a:r>
              <a:rPr lang="zh-CN" altLang="en-US" dirty="0" smtClean="0">
                <a:latin typeface="Calibri"/>
                <a:ea typeface="SimSun"/>
                <a:cs typeface="Cordia New"/>
              </a:rPr>
              <a:t>客人</a:t>
            </a:r>
            <a:endParaRPr lang="en-US" altLang="zh-CN" dirty="0" smtClean="0">
              <a:latin typeface="Calibri"/>
              <a:ea typeface="SimSun"/>
              <a:cs typeface="Cordia New"/>
            </a:endParaRPr>
          </a:p>
          <a:p>
            <a:pPr marL="82296" indent="0" algn="thaiDist">
              <a:spcAft>
                <a:spcPts val="0"/>
              </a:spcAft>
              <a:buNone/>
            </a:pPr>
            <a:endParaRPr lang="en-US" sz="2400" dirty="0">
              <a:latin typeface="Calibri"/>
              <a:ea typeface="SimSun"/>
              <a:cs typeface="Cordia New"/>
            </a:endParaRPr>
          </a:p>
          <a:p>
            <a:pPr marL="82296" indent="0">
              <a:buNone/>
            </a:pPr>
            <a:r>
              <a:rPr lang="en-US" altLang="zh-CN" dirty="0" smtClean="0">
                <a:latin typeface="Calibri"/>
                <a:ea typeface="SimSun"/>
                <a:cs typeface="Cordia New"/>
              </a:rPr>
              <a:t>10.</a:t>
            </a:r>
            <a:r>
              <a:rPr lang="zh-CN" altLang="en-US" dirty="0" smtClean="0">
                <a:latin typeface="Calibri"/>
                <a:ea typeface="SimSun"/>
                <a:cs typeface="Cordia New"/>
              </a:rPr>
              <a:t>前台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1559106"/>
            <a:ext cx="165618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alibri"/>
                <a:ea typeface="SimSun"/>
                <a:cs typeface="Cordia New"/>
              </a:rPr>
              <a:t>dìngfáng</a:t>
            </a:r>
            <a:endParaRPr lang="en-US" dirty="0">
              <a:latin typeface="Calibri"/>
              <a:ea typeface="SimSun"/>
              <a:cs typeface="Cordia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3928" y="2564904"/>
            <a:ext cx="144016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alibri"/>
                <a:ea typeface="SimSun"/>
                <a:cs typeface="Cordia New"/>
              </a:rPr>
              <a:t>guìxìng</a:t>
            </a:r>
            <a:endParaRPr lang="en-US" dirty="0">
              <a:latin typeface="Calibri"/>
              <a:ea typeface="SimSun"/>
              <a:cs typeface="Cordia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3928" y="3501008"/>
            <a:ext cx="144016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alibri"/>
                <a:ea typeface="SimSun"/>
                <a:cs typeface="Cordia New"/>
              </a:rPr>
              <a:t>xìng</a:t>
            </a:r>
            <a:endParaRPr lang="en-US" dirty="0">
              <a:latin typeface="Calibri"/>
              <a:ea typeface="SimSun"/>
              <a:cs typeface="Cordia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3928" y="4491960"/>
            <a:ext cx="129614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alibri"/>
                <a:ea typeface="SimSun"/>
                <a:cs typeface="Cordia New"/>
              </a:rPr>
              <a:t>kèrén</a:t>
            </a:r>
            <a:endParaRPr lang="en-US" dirty="0" smtClean="0">
              <a:latin typeface="Calibri"/>
              <a:ea typeface="SimSun"/>
              <a:cs typeface="Cordia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3928" y="5517232"/>
            <a:ext cx="144016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alibri"/>
                <a:ea typeface="SimSun"/>
                <a:cs typeface="Cordia New"/>
              </a:rPr>
              <a:t>q</a:t>
            </a:r>
            <a:r>
              <a:rPr lang="en-US" dirty="0" err="1" smtClean="0">
                <a:latin typeface="Calibri"/>
                <a:ea typeface="SimSun"/>
                <a:cs typeface="Cordia New"/>
              </a:rPr>
              <a:t>iántái</a:t>
            </a:r>
            <a:r>
              <a:rPr lang="en-US" dirty="0" smtClean="0">
                <a:latin typeface="Calibri"/>
                <a:ea typeface="SimSun"/>
                <a:cs typeface="Cordia New"/>
              </a:rPr>
              <a:t>  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6156176" y="1559106"/>
            <a:ext cx="194421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3200" dirty="0">
                <a:latin typeface="Calibri"/>
                <a:ea typeface="SimSun"/>
                <a:cs typeface="TH SarabunPSK"/>
              </a:rPr>
              <a:t>จองห้อง</a:t>
            </a:r>
            <a:endParaRPr lang="en-US" sz="32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12" y="2564904"/>
            <a:ext cx="338437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dirty="0">
                <a:latin typeface="Calibri"/>
                <a:ea typeface="SimSun"/>
                <a:cs typeface="TH SarabunPSK"/>
              </a:rPr>
              <a:t>นามสกุล(ใช้เมื่อถามนามสกุล)</a:t>
            </a:r>
            <a:endParaRPr lang="en-US" sz="18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176" y="3466336"/>
            <a:ext cx="187220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3200" dirty="0">
                <a:latin typeface="Calibri"/>
                <a:ea typeface="SimSun"/>
                <a:cs typeface="TH SarabunPSK"/>
              </a:rPr>
              <a:t>นามสกุล</a:t>
            </a:r>
            <a:endParaRPr lang="en-US" sz="32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56176" y="4470608"/>
            <a:ext cx="187220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3200" dirty="0">
                <a:latin typeface="Calibri"/>
                <a:ea typeface="SimSun"/>
                <a:cs typeface="TH SarabunPSK"/>
              </a:rPr>
              <a:t>ลูกค้า,แขก</a:t>
            </a:r>
            <a:endParaRPr lang="en-US" sz="32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56176" y="5517232"/>
            <a:ext cx="187220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3200" dirty="0">
                <a:latin typeface="Calibri"/>
                <a:ea typeface="SimSun"/>
                <a:cs typeface="TH SarabunPSK"/>
              </a:rPr>
              <a:t>เคาน์เตอร์</a:t>
            </a:r>
            <a:endParaRPr lang="en-US" sz="3200" dirty="0">
              <a:effectLst/>
              <a:latin typeface="Calibri"/>
              <a:ea typeface="SimSun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24782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11760" y="116632"/>
            <a:ext cx="6480720" cy="12409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zh-CN" altLang="en-US" dirty="0"/>
              <a:t>补充词语 </a:t>
            </a:r>
            <a:r>
              <a:rPr lang="en-US" altLang="zh-CN" dirty="0" smtClean="0"/>
              <a:t>  </a:t>
            </a:r>
            <a:r>
              <a:rPr lang="en-US" dirty="0" err="1" smtClean="0">
                <a:latin typeface="SimSun" pitchFamily="2" charset="-122"/>
                <a:ea typeface="SimSun" pitchFamily="2" charset="-122"/>
              </a:rPr>
              <a:t>bǔchōngcíyǔ</a:t>
            </a:r>
            <a:r>
              <a:rPr lang="en-US" dirty="0" smtClean="0"/>
              <a:t>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b="0" dirty="0" smtClean="0"/>
              <a:t>คำศัพท์</a:t>
            </a:r>
            <a:r>
              <a:rPr lang="th-TH" b="0" dirty="0"/>
              <a:t>เพิ่มเติม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31640" y="1551920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>1.</a:t>
            </a:r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小姐</a:t>
            </a:r>
            <a:endParaRPr lang="en-US" altLang="zh-CN" dirty="0" smtClean="0">
              <a:latin typeface="SimSun" pitchFamily="2" charset="-122"/>
              <a:ea typeface="SimSun" pitchFamily="2" charset="-122"/>
            </a:endParaRPr>
          </a:p>
          <a:p>
            <a:pPr marL="82296" indent="0">
              <a:buNone/>
            </a:pPr>
            <a:endParaRPr lang="en-US" dirty="0">
              <a:latin typeface="SimSun" pitchFamily="2" charset="-122"/>
              <a:ea typeface="SimSun" pitchFamily="2" charset="-122"/>
            </a:endParaRPr>
          </a:p>
          <a:p>
            <a:pPr marL="82296" indent="0">
              <a:buNone/>
            </a:pP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>2.</a:t>
            </a:r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订餐</a:t>
            </a:r>
            <a:endParaRPr lang="en-US" altLang="zh-CN" dirty="0" smtClean="0">
              <a:latin typeface="SimSun" pitchFamily="2" charset="-122"/>
              <a:ea typeface="SimSun" pitchFamily="2" charset="-122"/>
            </a:endParaRPr>
          </a:p>
          <a:p>
            <a:pPr marL="82296" indent="0">
              <a:buNone/>
            </a:pPr>
            <a:endParaRPr lang="en-US" dirty="0">
              <a:latin typeface="SimSun" pitchFamily="2" charset="-122"/>
              <a:ea typeface="SimSun" pitchFamily="2" charset="-122"/>
            </a:endParaRPr>
          </a:p>
          <a:p>
            <a:pPr marL="82296" indent="0">
              <a:buNone/>
            </a:pP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>3.</a:t>
            </a:r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名字</a:t>
            </a:r>
            <a:endParaRPr lang="en-US" altLang="zh-CN" dirty="0" smtClean="0">
              <a:latin typeface="SimSun" pitchFamily="2" charset="-122"/>
              <a:ea typeface="SimSun" pitchFamily="2" charset="-122"/>
            </a:endParaRPr>
          </a:p>
          <a:p>
            <a:pPr marL="82296" indent="0">
              <a:buNone/>
            </a:pPr>
            <a:endParaRPr lang="en-US" dirty="0">
              <a:latin typeface="SimSun" pitchFamily="2" charset="-122"/>
              <a:ea typeface="SimSun" pitchFamily="2" charset="-122"/>
            </a:endParaRPr>
          </a:p>
          <a:p>
            <a:pPr marL="82296" indent="0">
              <a:buNone/>
            </a:pP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>4</a:t>
            </a:r>
            <a:r>
              <a:rPr lang="en-US" altLang="zh-CN" dirty="0">
                <a:latin typeface="SimSun" pitchFamily="2" charset="-122"/>
                <a:ea typeface="SimSun" pitchFamily="2" charset="-122"/>
              </a:rPr>
              <a:t>.</a:t>
            </a:r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酒店</a:t>
            </a:r>
            <a:endParaRPr lang="en-US" dirty="0" smtClean="0">
              <a:latin typeface="SimSun" pitchFamily="2" charset="-122"/>
              <a:ea typeface="SimSun" pitchFamily="2" charset="-122"/>
            </a:endParaRPr>
          </a:p>
          <a:p>
            <a:pPr marL="82296" indent="0">
              <a:buNone/>
            </a:pPr>
            <a:r>
              <a:rPr lang="en-US" dirty="0">
                <a:latin typeface="SimSun" pitchFamily="2" charset="-122"/>
                <a:ea typeface="SimSun" pitchFamily="2" charset="-122"/>
              </a:rPr>
              <a:t> </a:t>
            </a:r>
            <a:r>
              <a:rPr lang="en-US" dirty="0" smtClean="0">
                <a:latin typeface="SimSun" pitchFamily="2" charset="-122"/>
                <a:ea typeface="SimSun" pitchFamily="2" charset="-122"/>
              </a:rPr>
              <a:t>    </a:t>
            </a:r>
            <a:endParaRPr lang="en-US" dirty="0">
              <a:latin typeface="SimSun" pitchFamily="2" charset="-122"/>
              <a:ea typeface="SimSun" pitchFamily="2" charset="-122"/>
            </a:endParaRPr>
          </a:p>
          <a:p>
            <a:pPr marL="82296" indent="0">
              <a:buNone/>
            </a:pP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>5.</a:t>
            </a:r>
            <a:r>
              <a:rPr lang="zh-CN" altLang="en-US" dirty="0" smtClean="0">
                <a:latin typeface="SimSun" pitchFamily="2" charset="-122"/>
                <a:ea typeface="SimSun" pitchFamily="2" charset="-122"/>
              </a:rPr>
              <a:t>餐厅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1628800"/>
            <a:ext cx="194421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SimSun" pitchFamily="2" charset="-122"/>
                <a:ea typeface="SimSun" pitchFamily="2" charset="-122"/>
              </a:rPr>
              <a:t>xiǎojiě</a:t>
            </a:r>
            <a:endParaRPr lang="en-US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98736" y="2564904"/>
            <a:ext cx="195338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SimSun" pitchFamily="2" charset="-122"/>
                <a:ea typeface="SimSun" pitchFamily="2" charset="-122"/>
              </a:rPr>
              <a:t>dìngcān</a:t>
            </a:r>
            <a:endParaRPr lang="en-US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98736" y="3573016"/>
            <a:ext cx="195338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SimSun" pitchFamily="2" charset="-122"/>
                <a:ea typeface="SimSun" pitchFamily="2" charset="-122"/>
              </a:rPr>
              <a:t>míngzì</a:t>
            </a:r>
            <a:endParaRPr lang="en-US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98736" y="4509120"/>
            <a:ext cx="195338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dirty="0" err="1" smtClean="0">
                <a:latin typeface="SimSun"/>
                <a:ea typeface="SimSun"/>
                <a:cs typeface="Cordia New"/>
              </a:rPr>
              <a:t>jiǔdiàn</a:t>
            </a:r>
            <a:endParaRPr lang="en-US" sz="18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98736" y="5592960"/>
            <a:ext cx="195338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SimSun" pitchFamily="2" charset="-122"/>
                <a:ea typeface="SimSun" pitchFamily="2" charset="-122"/>
              </a:rPr>
              <a:t>c</a:t>
            </a:r>
            <a:r>
              <a:rPr lang="en-US" dirty="0" err="1" smtClean="0">
                <a:latin typeface="SimSun" pitchFamily="2" charset="-122"/>
                <a:ea typeface="SimSun" pitchFamily="2" charset="-122"/>
              </a:rPr>
              <a:t>āntīng</a:t>
            </a:r>
            <a:r>
              <a:rPr lang="en-US" dirty="0" smtClean="0">
                <a:latin typeface="SimSun" pitchFamily="2" charset="-122"/>
                <a:ea typeface="SimSun" pitchFamily="2" charset="-122"/>
              </a:rPr>
              <a:t>  </a:t>
            </a:r>
            <a:endParaRPr lang="en-US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2200" y="1628800"/>
            <a:ext cx="201622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3200" dirty="0">
                <a:latin typeface="Calibri"/>
                <a:ea typeface="SimSun"/>
                <a:cs typeface="TH SarabunPSK"/>
              </a:rPr>
              <a:t>คุณ(ผู้หญิง)</a:t>
            </a:r>
            <a:endParaRPr lang="en-US" sz="32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72200" y="2564904"/>
            <a:ext cx="201622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3200" dirty="0">
                <a:latin typeface="Calibri"/>
                <a:ea typeface="SimSun"/>
                <a:cs typeface="TH SarabunPSK"/>
              </a:rPr>
              <a:t>จองอาหาร</a:t>
            </a:r>
            <a:endParaRPr lang="en-US" sz="32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00" y="3480981"/>
            <a:ext cx="122413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3200" dirty="0">
                <a:latin typeface="Calibri"/>
                <a:ea typeface="SimSun"/>
                <a:cs typeface="TH SarabunPSK"/>
              </a:rPr>
              <a:t>ชื่อ</a:t>
            </a:r>
            <a:endParaRPr lang="en-US" sz="32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72200" y="4509120"/>
            <a:ext cx="1512168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3200" dirty="0">
                <a:latin typeface="Calibri"/>
                <a:ea typeface="SimSun"/>
                <a:cs typeface="TH SarabunPSK"/>
              </a:rPr>
              <a:t>โรงแรม</a:t>
            </a:r>
            <a:endParaRPr lang="en-US" sz="3200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91788" y="5585280"/>
            <a:ext cx="158417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>
              <a:spcAft>
                <a:spcPts val="0"/>
              </a:spcAft>
            </a:pPr>
            <a:r>
              <a:rPr lang="th-TH" sz="3200" dirty="0">
                <a:latin typeface="Calibri"/>
                <a:ea typeface="SimSun"/>
                <a:cs typeface="TH SarabunPSK"/>
              </a:rPr>
              <a:t>ห้องอาหาร</a:t>
            </a:r>
            <a:endParaRPr lang="en-US" sz="3200" dirty="0">
              <a:effectLst/>
              <a:latin typeface="Calibri"/>
              <a:ea typeface="SimSun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13764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zh-CN" altLang="en-US" dirty="0"/>
              <a:t>会话  </a:t>
            </a:r>
            <a:r>
              <a:rPr lang="en-US" dirty="0" err="1">
                <a:latin typeface="SimSun" pitchFamily="2" charset="-122"/>
                <a:ea typeface="SimSun" pitchFamily="2" charset="-122"/>
              </a:rPr>
              <a:t>huìhuà</a:t>
            </a:r>
            <a:r>
              <a:rPr lang="en-US" dirty="0">
                <a:latin typeface="SimSun" pitchFamily="2" charset="-122"/>
                <a:ea typeface="SimSun" pitchFamily="2" charset="-122"/>
              </a:rPr>
              <a:t> </a:t>
            </a:r>
            <a:r>
              <a:rPr lang="en-US" dirty="0"/>
              <a:t> </a:t>
            </a:r>
            <a:r>
              <a:rPr lang="th-TH" dirty="0"/>
              <a:t>บทสนทนา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>
              <a:spcAft>
                <a:spcPts val="0"/>
              </a:spcAft>
            </a:pPr>
            <a:r>
              <a:rPr lang="en-US" dirty="0">
                <a:latin typeface="TH SarabunPSK"/>
                <a:ea typeface="SimSun"/>
                <a:cs typeface="Cordia New"/>
              </a:rPr>
              <a:t>A:</a:t>
            </a:r>
            <a:r>
              <a:rPr lang="zh-CN" altLang="en-US" dirty="0">
                <a:latin typeface="TH SarabunPSK"/>
                <a:ea typeface="SimSun"/>
                <a:cs typeface="TH SarabunPSK"/>
              </a:rPr>
              <a:t>您好</a:t>
            </a:r>
            <a:r>
              <a:rPr lang="zh-CN" altLang="en-US" dirty="0" smtClean="0">
                <a:latin typeface="TH SarabunPSK"/>
                <a:ea typeface="SimSun"/>
                <a:cs typeface="TH SarabunPSK"/>
              </a:rPr>
              <a:t>！      欢迎        光</a:t>
            </a:r>
            <a:r>
              <a:rPr lang="zh-CN" altLang="en-US" dirty="0">
                <a:latin typeface="TH SarabunPSK"/>
                <a:ea typeface="SimSun"/>
                <a:cs typeface="TH SarabunPSK"/>
              </a:rPr>
              <a:t>临</a:t>
            </a:r>
            <a:r>
              <a:rPr lang="zh-CN" altLang="en-US" dirty="0" smtClean="0">
                <a:latin typeface="TH SarabunPSK"/>
                <a:ea typeface="SimSun"/>
                <a:cs typeface="TH SarabunPSK"/>
              </a:rPr>
              <a:t>！</a:t>
            </a:r>
            <a:endParaRPr lang="en-US" altLang="zh-CN" dirty="0" smtClean="0">
              <a:latin typeface="TH SarabunPSK"/>
              <a:ea typeface="SimSun"/>
              <a:cs typeface="TH SarabunPSK"/>
            </a:endParaRPr>
          </a:p>
          <a:p>
            <a:pPr algn="thaiDist">
              <a:spcAft>
                <a:spcPts val="0"/>
              </a:spcAft>
            </a:pPr>
            <a:endParaRPr lang="en-US" sz="2400" dirty="0">
              <a:latin typeface="Calibri"/>
              <a:ea typeface="SimSun"/>
              <a:cs typeface="Cordia New"/>
            </a:endParaRPr>
          </a:p>
          <a:p>
            <a:pPr algn="thaiDist">
              <a:spcAft>
                <a:spcPts val="0"/>
              </a:spcAft>
            </a:pPr>
            <a:endParaRPr lang="en-US" sz="2400" dirty="0">
              <a:latin typeface="Calibri"/>
              <a:ea typeface="SimSun"/>
              <a:cs typeface="Cordia New"/>
            </a:endParaRPr>
          </a:p>
          <a:p>
            <a:pPr algn="thaiDist">
              <a:spcAft>
                <a:spcPts val="0"/>
              </a:spcAft>
            </a:pPr>
            <a:endParaRPr lang="en-US" dirty="0" smtClean="0">
              <a:latin typeface="TH SarabunPSK"/>
              <a:ea typeface="SimSun"/>
              <a:cs typeface="Cordia New"/>
            </a:endParaRPr>
          </a:p>
          <a:p>
            <a:pPr algn="thaiDist">
              <a:spcAft>
                <a:spcPts val="0"/>
              </a:spcAft>
            </a:pPr>
            <a:r>
              <a:rPr lang="en-US" dirty="0" smtClean="0">
                <a:latin typeface="TH SarabunPSK"/>
                <a:ea typeface="SimSun"/>
                <a:cs typeface="Cordia New"/>
              </a:rPr>
              <a:t>B:</a:t>
            </a:r>
            <a:r>
              <a:rPr lang="zh-CN" altLang="en-US" dirty="0" smtClean="0">
                <a:latin typeface="TH SarabunPSK"/>
                <a:ea typeface="SimSun"/>
                <a:cs typeface="TH SarabunPSK"/>
              </a:rPr>
              <a:t>你好！我</a:t>
            </a:r>
            <a:r>
              <a:rPr lang="zh-CN" altLang="en-US" dirty="0">
                <a:latin typeface="TH SarabunPSK"/>
                <a:ea typeface="SimSun"/>
                <a:cs typeface="TH SarabunPSK"/>
              </a:rPr>
              <a:t>订房了。</a:t>
            </a:r>
            <a:endParaRPr lang="en-US" sz="2400" dirty="0">
              <a:latin typeface="Calibri"/>
              <a:ea typeface="SimSun"/>
              <a:cs typeface="Cordia New"/>
            </a:endParaRPr>
          </a:p>
          <a:p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955144" y="2451447"/>
            <a:ext cx="532859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SimSun"/>
                <a:ea typeface="SimSun"/>
                <a:cs typeface="TH SarabunPSK"/>
              </a:rPr>
              <a:t>Nínhǎo</a:t>
            </a:r>
            <a:r>
              <a:rPr lang="en-US" dirty="0">
                <a:latin typeface="SimSun"/>
                <a:ea typeface="SimSun"/>
                <a:cs typeface="TH SarabunPSK"/>
              </a:rPr>
              <a:t>! </a:t>
            </a:r>
            <a:r>
              <a:rPr lang="en-US" dirty="0" err="1">
                <a:latin typeface="SimSun"/>
                <a:ea typeface="SimSun"/>
                <a:cs typeface="TH SarabunPSK"/>
              </a:rPr>
              <a:t>Huānyíng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guānglín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!</a:t>
            </a:r>
            <a:endParaRPr lang="en-US" sz="2000" dirty="0">
              <a:latin typeface="Calibri"/>
              <a:ea typeface="SimSun"/>
              <a:cs typeface="Cordia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6624" y="3142496"/>
            <a:ext cx="318324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200" dirty="0">
                <a:latin typeface="SimSun"/>
                <a:ea typeface="SimSun"/>
                <a:cs typeface="TH SarabunPSK"/>
              </a:rPr>
              <a:t>สวัสดี</a:t>
            </a:r>
            <a:r>
              <a:rPr lang="th-TH" sz="3200" dirty="0" smtClean="0">
                <a:latin typeface="SimSun"/>
                <a:ea typeface="SimSun"/>
                <a:cs typeface="TH SarabunPSK"/>
              </a:rPr>
              <a:t>ค่ะ</a:t>
            </a:r>
            <a:r>
              <a:rPr lang="en-US" sz="3200" dirty="0" smtClean="0">
                <a:latin typeface="SimSun"/>
                <a:ea typeface="SimSun"/>
                <a:cs typeface="TH SarabunPSK"/>
              </a:rPr>
              <a:t>!</a:t>
            </a:r>
            <a:r>
              <a:rPr lang="th-TH" sz="3200" dirty="0" smtClean="0">
                <a:latin typeface="SimSun"/>
                <a:ea typeface="SimSun"/>
                <a:cs typeface="TH SarabunPSK"/>
              </a:rPr>
              <a:t> </a:t>
            </a:r>
            <a:r>
              <a:rPr lang="th-TH" sz="3200" dirty="0">
                <a:latin typeface="SimSun"/>
                <a:ea typeface="SimSun"/>
                <a:cs typeface="TH SarabunPSK"/>
              </a:rPr>
              <a:t>ยินดีต้อนรับ</a:t>
            </a:r>
            <a:r>
              <a:rPr lang="th-TH" sz="3200" dirty="0" smtClean="0">
                <a:latin typeface="SimSun"/>
                <a:ea typeface="SimSun"/>
                <a:cs typeface="TH SarabunPSK"/>
              </a:rPr>
              <a:t>ค่ะ</a:t>
            </a:r>
            <a:r>
              <a:rPr lang="en-US" sz="3200" dirty="0" smtClean="0">
                <a:latin typeface="SimSun"/>
                <a:ea typeface="SimSun"/>
                <a:cs typeface="TH SarabunPSK"/>
              </a:rPr>
              <a:t>!</a:t>
            </a:r>
            <a:endParaRPr lang="th-TH" sz="3200" dirty="0">
              <a:latin typeface="SimSun"/>
              <a:ea typeface="SimSun"/>
              <a:cs typeface="TH SarabunPS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5644" y="4509120"/>
            <a:ext cx="4536504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SimSun"/>
                <a:cs typeface="TH SarabunPSK"/>
              </a:rPr>
              <a:t>n</a:t>
            </a:r>
            <a:r>
              <a:rPr lang="en-US" dirty="0" err="1">
                <a:latin typeface="SimSun"/>
                <a:cs typeface="Arial"/>
              </a:rPr>
              <a:t>ǐ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hǎo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! </a:t>
            </a:r>
            <a:r>
              <a:rPr lang="en-US" dirty="0" err="1">
                <a:latin typeface="SimSun"/>
                <a:ea typeface="SimSun"/>
                <a:cs typeface="TH SarabunPSK"/>
              </a:rPr>
              <a:t>wǒ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dìng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fáng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le</a:t>
            </a:r>
            <a:endParaRPr lang="en-US" sz="2000" dirty="0">
              <a:latin typeface="Calibri"/>
              <a:ea typeface="SimSun"/>
              <a:cs typeface="Cordia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4684" y="5271240"/>
            <a:ext cx="4104456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200" dirty="0">
                <a:latin typeface="SimSun"/>
                <a:ea typeface="SimSun"/>
                <a:cs typeface="TH SarabunPSK"/>
              </a:rPr>
              <a:t>สวัสดีครับ ผมจองห้องไว้แล้ว</a:t>
            </a:r>
            <a:r>
              <a:rPr lang="th-TH" sz="3200" dirty="0" smtClean="0">
                <a:latin typeface="SimSun"/>
                <a:ea typeface="SimSun"/>
                <a:cs typeface="TH SarabunPSK"/>
              </a:rPr>
              <a:t>ครับ</a:t>
            </a:r>
            <a:endParaRPr lang="en-US" sz="3200" dirty="0">
              <a:latin typeface="Calibri"/>
              <a:ea typeface="SimSun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88482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>
              <a:spcAft>
                <a:spcPts val="0"/>
              </a:spcAft>
            </a:pPr>
            <a:r>
              <a:rPr lang="en-US" dirty="0">
                <a:latin typeface="TH SarabunPSK"/>
                <a:ea typeface="SimSun"/>
                <a:cs typeface="Cordia New"/>
              </a:rPr>
              <a:t>A:</a:t>
            </a:r>
            <a:r>
              <a:rPr lang="zh-CN" altLang="en-US" dirty="0">
                <a:latin typeface="TH SarabunPSK"/>
                <a:ea typeface="SimSun"/>
                <a:cs typeface="TH SarabunPSK"/>
              </a:rPr>
              <a:t>请问先生贵姓</a:t>
            </a:r>
            <a:r>
              <a:rPr lang="zh-CN" altLang="en-US" dirty="0" smtClean="0">
                <a:latin typeface="TH SarabunPSK"/>
                <a:ea typeface="SimSun"/>
                <a:cs typeface="TH SarabunPSK"/>
              </a:rPr>
              <a:t>？</a:t>
            </a:r>
            <a:endParaRPr lang="en-US" altLang="zh-CN" dirty="0" smtClean="0">
              <a:latin typeface="TH SarabunPSK"/>
              <a:ea typeface="SimSun"/>
              <a:cs typeface="TH SarabunPSK"/>
            </a:endParaRPr>
          </a:p>
          <a:p>
            <a:pPr algn="thaiDist">
              <a:spcAft>
                <a:spcPts val="0"/>
              </a:spcAft>
            </a:pPr>
            <a:endParaRPr lang="en-US" sz="2400" dirty="0">
              <a:latin typeface="Calibri"/>
              <a:ea typeface="SimSun"/>
              <a:cs typeface="Cordia New"/>
            </a:endParaRPr>
          </a:p>
          <a:p>
            <a:pPr algn="thaiDist">
              <a:spcAft>
                <a:spcPts val="0"/>
              </a:spcAft>
            </a:pPr>
            <a:endParaRPr lang="en-US" dirty="0" smtClean="0">
              <a:latin typeface="TH SarabunPSK"/>
              <a:ea typeface="SimSun"/>
              <a:cs typeface="Cordia New"/>
            </a:endParaRPr>
          </a:p>
          <a:p>
            <a:pPr algn="thaiDist">
              <a:spcAft>
                <a:spcPts val="0"/>
              </a:spcAft>
            </a:pPr>
            <a:endParaRPr lang="en-US" dirty="0">
              <a:latin typeface="TH SarabunPSK"/>
              <a:ea typeface="SimSun"/>
              <a:cs typeface="Cordia New"/>
            </a:endParaRPr>
          </a:p>
          <a:p>
            <a:pPr algn="thaiDist">
              <a:spcAft>
                <a:spcPts val="0"/>
              </a:spcAft>
            </a:pPr>
            <a:r>
              <a:rPr lang="en-US" dirty="0" smtClean="0">
                <a:latin typeface="TH SarabunPSK"/>
                <a:ea typeface="SimSun"/>
                <a:cs typeface="Cordia New"/>
              </a:rPr>
              <a:t>B</a:t>
            </a:r>
            <a:r>
              <a:rPr lang="en-US" dirty="0">
                <a:latin typeface="TH SarabunPSK"/>
                <a:ea typeface="SimSun"/>
                <a:cs typeface="Cordia New"/>
              </a:rPr>
              <a:t>:</a:t>
            </a:r>
            <a:r>
              <a:rPr lang="zh-CN" altLang="en-US" dirty="0">
                <a:latin typeface="TH SarabunPSK"/>
                <a:ea typeface="SimSun"/>
                <a:cs typeface="TH SarabunPSK"/>
              </a:rPr>
              <a:t>我姓张。</a:t>
            </a:r>
            <a:endParaRPr lang="en-US" sz="2400" dirty="0">
              <a:latin typeface="Calibri"/>
              <a:ea typeface="SimSun"/>
              <a:cs typeface="Cordia New"/>
            </a:endParaRPr>
          </a:p>
          <a:p>
            <a:pPr marL="82296" indent="0" algn="thaiDist">
              <a:spcAft>
                <a:spcPts val="0"/>
              </a:spcAft>
              <a:buNone/>
            </a:pPr>
            <a:endParaRPr lang="th-TH" dirty="0" smtClean="0">
              <a:latin typeface="SimSun"/>
              <a:ea typeface="SimSun"/>
              <a:cs typeface="TH SarabunPSK"/>
            </a:endParaRPr>
          </a:p>
          <a:p>
            <a:pPr marL="82296" indent="0">
              <a:buNone/>
            </a:pPr>
            <a:r>
              <a:rPr lang="en-US" dirty="0" smtClean="0"/>
              <a:t>  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1184028" y="2440052"/>
            <a:ext cx="54006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SimSun"/>
                <a:ea typeface="SimSun"/>
                <a:cs typeface="TH SarabunPSK"/>
              </a:rPr>
              <a:t>Qǐngwèn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xiānshēng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guìxìng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?</a:t>
            </a:r>
            <a:endParaRPr lang="en-US" sz="2000" dirty="0">
              <a:latin typeface="Calibri"/>
              <a:ea typeface="SimSun"/>
              <a:cs typeface="Cordia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4028" y="3185715"/>
            <a:ext cx="5616624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200" dirty="0">
                <a:latin typeface="SimSun"/>
                <a:ea typeface="SimSun"/>
                <a:cs typeface="TH SarabunPSK"/>
              </a:rPr>
              <a:t>ขอทราบนามสกุลของคุณผู้ชายหน่อย</a:t>
            </a:r>
            <a:r>
              <a:rPr lang="th-TH" sz="3200" dirty="0" smtClean="0">
                <a:latin typeface="SimSun"/>
                <a:ea typeface="SimSun"/>
                <a:cs typeface="TH SarabunPSK"/>
              </a:rPr>
              <a:t>ค่ะ</a:t>
            </a:r>
            <a:r>
              <a:rPr lang="en-US" sz="3200" dirty="0" smtClean="0">
                <a:latin typeface="SimSun"/>
                <a:ea typeface="SimSun"/>
                <a:cs typeface="TH SarabunPSK"/>
              </a:rPr>
              <a:t>?</a:t>
            </a:r>
            <a:endParaRPr lang="en-US" sz="3200" dirty="0">
              <a:latin typeface="Calibri"/>
              <a:ea typeface="SimSun"/>
              <a:cs typeface="Cordia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5212" y="4680034"/>
            <a:ext cx="381495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>
                <a:latin typeface="SimSun"/>
                <a:ea typeface="SimSun"/>
                <a:cs typeface="TH SarabunPSK"/>
              </a:rPr>
              <a:t>Wǒ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xìng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Zhāng</a:t>
            </a:r>
            <a:endParaRPr lang="en-US" sz="2000" dirty="0">
              <a:latin typeface="Calibri"/>
              <a:ea typeface="SimSun"/>
              <a:cs typeface="Cordia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5212" y="5297980"/>
            <a:ext cx="3431443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200" dirty="0">
                <a:latin typeface="SimSun"/>
                <a:ea typeface="SimSun"/>
                <a:cs typeface="TH SarabunPSK"/>
              </a:rPr>
              <a:t>ผมนามสกุลจาง</a:t>
            </a:r>
            <a:r>
              <a:rPr lang="th-TH" sz="3200" dirty="0" smtClean="0">
                <a:latin typeface="SimSun"/>
                <a:ea typeface="SimSun"/>
                <a:cs typeface="TH SarabunPSK"/>
              </a:rPr>
              <a:t>ครับ</a:t>
            </a:r>
            <a:endParaRPr lang="en-US" sz="3200" dirty="0">
              <a:latin typeface="Calibri"/>
              <a:ea typeface="SimSun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794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03648" y="1628800"/>
            <a:ext cx="7498080" cy="4800600"/>
          </a:xfrm>
        </p:spPr>
        <p:txBody>
          <a:bodyPr>
            <a:normAutofit fontScale="92500"/>
          </a:bodyPr>
          <a:lstStyle/>
          <a:p>
            <a:pPr algn="thaiDist">
              <a:spcAft>
                <a:spcPts val="0"/>
              </a:spcAft>
            </a:pPr>
            <a:r>
              <a:rPr lang="zh-CN" altLang="en-US" dirty="0" smtClean="0">
                <a:latin typeface="TH SarabunPSK"/>
                <a:ea typeface="SimSun"/>
                <a:cs typeface="TH SarabunPSK"/>
              </a:rPr>
              <a:t>您好和你好的</a:t>
            </a:r>
            <a:r>
              <a:rPr lang="zh-CN" altLang="en-US" dirty="0">
                <a:latin typeface="TH SarabunPSK"/>
                <a:ea typeface="SimSun"/>
                <a:cs typeface="TH SarabunPSK"/>
              </a:rPr>
              <a:t>区别</a:t>
            </a:r>
            <a:endParaRPr lang="en-US" sz="2000" dirty="0">
              <a:latin typeface="Calibri"/>
              <a:ea typeface="SimSun"/>
              <a:cs typeface="Cordia New"/>
            </a:endParaRPr>
          </a:p>
          <a:p>
            <a:pPr marL="82296" indent="0" algn="thaiDist">
              <a:spcAft>
                <a:spcPts val="0"/>
              </a:spcAft>
              <a:buNone/>
            </a:pPr>
            <a:r>
              <a:rPr lang="en-US" dirty="0" err="1">
                <a:latin typeface="SimSun"/>
                <a:cs typeface="TH SarabunPSK"/>
              </a:rPr>
              <a:t>Nínhǎo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>
                <a:latin typeface="SimSun"/>
                <a:ea typeface="SimSun"/>
                <a:cs typeface="TH SarabunPSK"/>
              </a:rPr>
              <a:t>hé</a:t>
            </a:r>
            <a:r>
              <a:rPr lang="en-US" dirty="0">
                <a:latin typeface="SimSun"/>
                <a:ea typeface="SimSun"/>
                <a:cs typeface="TH SarabunPSK"/>
              </a:rPr>
              <a:t> </a:t>
            </a:r>
            <a:r>
              <a:rPr lang="en-US" dirty="0" err="1" smtClean="0">
                <a:latin typeface="SimSun"/>
                <a:cs typeface="TH SarabunPSK"/>
              </a:rPr>
              <a:t>Nǐhǎo</a:t>
            </a:r>
            <a:r>
              <a:rPr lang="en-US" dirty="0" smtClean="0">
                <a:latin typeface="SimSun"/>
                <a:cs typeface="TH SarabunPSK"/>
              </a:rPr>
              <a:t> </a:t>
            </a:r>
            <a:r>
              <a:rPr lang="en-US" dirty="0" smtClean="0">
                <a:latin typeface="SimSun"/>
                <a:ea typeface="SimSun"/>
                <a:cs typeface="TH SarabunPSK"/>
              </a:rPr>
              <a:t>de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qūbié</a:t>
            </a:r>
            <a:endParaRPr lang="en-US" sz="2000" dirty="0">
              <a:latin typeface="Calibri"/>
              <a:ea typeface="SimSun"/>
              <a:cs typeface="Cordia New"/>
            </a:endParaRPr>
          </a:p>
          <a:p>
            <a:pPr marL="82296" indent="0" algn="thaiDist">
              <a:spcAft>
                <a:spcPts val="0"/>
              </a:spcAft>
              <a:buNone/>
            </a:pPr>
            <a:r>
              <a:rPr lang="th-TH" dirty="0">
                <a:latin typeface="SimSun"/>
                <a:ea typeface="SimSun"/>
                <a:cs typeface="TH SarabunPSK"/>
              </a:rPr>
              <a:t>ความแตกต่างระหว่าง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Nín</a:t>
            </a:r>
            <a:r>
              <a:rPr lang="en-US" dirty="0" err="1" smtClean="0">
                <a:latin typeface="SimSun"/>
                <a:cs typeface="TH SarabunPSK"/>
              </a:rPr>
              <a:t>hǎo</a:t>
            </a:r>
            <a:r>
              <a:rPr lang="th-TH" dirty="0" smtClean="0">
                <a:latin typeface="SimSun"/>
                <a:ea typeface="SimSun"/>
                <a:cs typeface="TH SarabunPSK"/>
              </a:rPr>
              <a:t>  </a:t>
            </a:r>
            <a:r>
              <a:rPr lang="th-TH" dirty="0">
                <a:latin typeface="SimSun"/>
                <a:ea typeface="SimSun"/>
                <a:cs typeface="TH SarabunPSK"/>
              </a:rPr>
              <a:t>และ</a:t>
            </a:r>
            <a:r>
              <a:rPr lang="th-TH" dirty="0">
                <a:latin typeface="Calibri"/>
                <a:ea typeface="SimSun"/>
                <a:cs typeface="SimSun"/>
              </a:rPr>
              <a:t>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Nǐ</a:t>
            </a:r>
            <a:r>
              <a:rPr lang="en-US" dirty="0" err="1">
                <a:solidFill>
                  <a:prstClr val="black"/>
                </a:solidFill>
                <a:latin typeface="SimSun"/>
                <a:cs typeface="TH SarabunPSK"/>
              </a:rPr>
              <a:t>hǎo</a:t>
            </a:r>
            <a:r>
              <a:rPr lang="th-TH" dirty="0">
                <a:solidFill>
                  <a:prstClr val="black"/>
                </a:solidFill>
                <a:latin typeface="SimSun"/>
                <a:ea typeface="SimSun"/>
                <a:cs typeface="TH SarabunPSK"/>
              </a:rPr>
              <a:t> </a:t>
            </a:r>
            <a:endParaRPr lang="en-US" sz="2000" dirty="0">
              <a:latin typeface="Calibri"/>
              <a:ea typeface="SimSun"/>
              <a:cs typeface="Cordia New"/>
            </a:endParaRPr>
          </a:p>
          <a:p>
            <a:pPr marL="82296" indent="0" algn="thaiDist">
              <a:spcAft>
                <a:spcPts val="0"/>
              </a:spcAft>
              <a:buNone/>
            </a:pPr>
            <a:r>
              <a:rPr lang="en-US" dirty="0" err="1" smtClean="0">
                <a:latin typeface="SimSun"/>
                <a:ea typeface="SimSun"/>
                <a:cs typeface="TH SarabunPSK"/>
              </a:rPr>
              <a:t>Nín</a:t>
            </a:r>
            <a:r>
              <a:rPr lang="en-US" dirty="0" err="1" smtClean="0">
                <a:latin typeface="SimSun"/>
                <a:cs typeface="TH SarabunPSK"/>
              </a:rPr>
              <a:t>hǎo</a:t>
            </a:r>
            <a:r>
              <a:rPr lang="th-TH" dirty="0" smtClean="0">
                <a:latin typeface="SimSun"/>
                <a:ea typeface="SimSun"/>
                <a:cs typeface="TH SarabunPSK"/>
              </a:rPr>
              <a:t>จะใช้ทักทายกับ</a:t>
            </a:r>
            <a:r>
              <a:rPr lang="th-TH" dirty="0">
                <a:latin typeface="SimSun"/>
                <a:ea typeface="SimSun"/>
                <a:cs typeface="TH SarabunPSK"/>
              </a:rPr>
              <a:t>ผู้ที่อาวุโสกว่า </a:t>
            </a:r>
            <a:r>
              <a:rPr lang="th-TH" dirty="0" smtClean="0">
                <a:latin typeface="SimSun"/>
                <a:ea typeface="SimSun"/>
                <a:cs typeface="TH SarabunPSK"/>
              </a:rPr>
              <a:t>เป็นการทักทายแบบ</a:t>
            </a:r>
            <a:r>
              <a:rPr lang="th-TH" dirty="0">
                <a:latin typeface="SimSun"/>
                <a:ea typeface="SimSun"/>
                <a:cs typeface="TH SarabunPSK"/>
              </a:rPr>
              <a:t>ให้เกียรติแสดงถึงความเคารพ เช่น ญาติผู้ใหญ่ อาจารย์ หัวหน้างาน ผู้จัดการ ฯลฯ</a:t>
            </a:r>
            <a:endParaRPr lang="en-US" sz="2000" dirty="0">
              <a:latin typeface="Calibri"/>
              <a:ea typeface="SimSun"/>
              <a:cs typeface="Cordia New"/>
            </a:endParaRPr>
          </a:p>
          <a:p>
            <a:pPr marL="82296" indent="0" algn="thaiDist">
              <a:spcAft>
                <a:spcPts val="0"/>
              </a:spcAft>
              <a:buNone/>
            </a:pPr>
            <a:r>
              <a:rPr lang="en-US" dirty="0" err="1" smtClean="0">
                <a:latin typeface="SimSun"/>
                <a:ea typeface="SimSun"/>
                <a:cs typeface="TH SarabunPSK"/>
              </a:rPr>
              <a:t>N</a:t>
            </a:r>
            <a:r>
              <a:rPr lang="en-US" altLang="zh-CN" dirty="0" err="1" smtClean="0">
                <a:latin typeface="SimSun"/>
                <a:ea typeface="SimSun"/>
                <a:cs typeface="TH SarabunPSK"/>
              </a:rPr>
              <a:t>ǐ</a:t>
            </a:r>
            <a:r>
              <a:rPr lang="en-US" dirty="0" err="1" smtClean="0">
                <a:latin typeface="SimSun"/>
                <a:cs typeface="TH SarabunPSK"/>
              </a:rPr>
              <a:t>hǎo</a:t>
            </a:r>
            <a:r>
              <a:rPr lang="th-TH" dirty="0" smtClean="0">
                <a:latin typeface="SimSun"/>
                <a:ea typeface="SimSun"/>
                <a:cs typeface="TH SarabunPSK"/>
              </a:rPr>
              <a:t>จะใช้ทักทายกับ</a:t>
            </a:r>
            <a:r>
              <a:rPr lang="th-TH" dirty="0">
                <a:latin typeface="SimSun"/>
                <a:ea typeface="SimSun"/>
                <a:cs typeface="TH SarabunPSK"/>
              </a:rPr>
              <a:t>ผู้ที่อายุเท่ากันหรือน้อยกว่า และกับผู้ที่มีความสนิทสนมกันพอสมควร เช่น เพื่อน น้อง </a:t>
            </a:r>
            <a:endParaRPr lang="en-US" sz="2000" dirty="0">
              <a:latin typeface="Calibri"/>
              <a:ea typeface="SimSun"/>
              <a:cs typeface="Cordia New"/>
            </a:endParaRPr>
          </a:p>
          <a:p>
            <a:pPr marL="82296" indent="0" algn="thaiDist">
              <a:spcAft>
                <a:spcPts val="0"/>
              </a:spcAft>
              <a:buNone/>
            </a:pPr>
            <a:r>
              <a:rPr lang="en-US" dirty="0" smtClean="0">
                <a:latin typeface="SimSun"/>
                <a:ea typeface="SimSun"/>
                <a:cs typeface="TH SarabunPSK"/>
              </a:rPr>
              <a:t>*</a:t>
            </a:r>
            <a:r>
              <a:rPr lang="th-TH" dirty="0" smtClean="0">
                <a:latin typeface="SimSun"/>
                <a:ea typeface="SimSun"/>
                <a:cs typeface="TH SarabunPSK"/>
              </a:rPr>
              <a:t>งาน</a:t>
            </a:r>
            <a:r>
              <a:rPr lang="th-TH" dirty="0">
                <a:latin typeface="SimSun"/>
                <a:ea typeface="SimSun"/>
                <a:cs typeface="TH SarabunPSK"/>
              </a:rPr>
              <a:t>บริการจะต้องให้เกียรติลูกค้ามาก เพราะฉะนั้นพนักงานต้อนรับควรจะใช้คำว่า </a:t>
            </a:r>
            <a:r>
              <a:rPr lang="en-US" dirty="0" err="1" smtClean="0">
                <a:latin typeface="SimSun"/>
                <a:ea typeface="SimSun"/>
                <a:cs typeface="TH SarabunPSK"/>
              </a:rPr>
              <a:t>Nín</a:t>
            </a:r>
            <a:r>
              <a:rPr lang="en-US" dirty="0" err="1" smtClean="0">
                <a:latin typeface="SimSun"/>
                <a:cs typeface="TH SarabunPSK"/>
              </a:rPr>
              <a:t>hǎo</a:t>
            </a:r>
            <a:r>
              <a:rPr lang="th-TH" dirty="0" smtClean="0">
                <a:latin typeface="SimSun"/>
                <a:ea typeface="SimSun"/>
                <a:cs typeface="TH SarabunPSK"/>
              </a:rPr>
              <a:t> </a:t>
            </a:r>
            <a:r>
              <a:rPr lang="th-TH" dirty="0">
                <a:latin typeface="SimSun"/>
                <a:ea typeface="SimSun"/>
                <a:cs typeface="TH SarabunPSK"/>
              </a:rPr>
              <a:t>ใน</a:t>
            </a:r>
            <a:r>
              <a:rPr lang="th-TH" dirty="0" smtClean="0">
                <a:latin typeface="SimSun"/>
                <a:ea typeface="SimSun"/>
                <a:cs typeface="TH SarabunPSK"/>
              </a:rPr>
              <a:t>การทักทายลูกค้า</a:t>
            </a:r>
            <a:endParaRPr lang="en-US" sz="2000" dirty="0">
              <a:latin typeface="Calibri"/>
              <a:ea typeface="SimSun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205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45216" y="116632"/>
            <a:ext cx="6480720" cy="11967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en-US" altLang="zh-CN" sz="4400" dirty="0" smtClean="0">
                <a:effectLst/>
                <a:latin typeface="Calibri"/>
                <a:ea typeface="SimSun"/>
                <a:cs typeface="Cordia New"/>
              </a:rPr>
              <a:t/>
            </a:r>
            <a:br>
              <a:rPr lang="en-US" altLang="zh-CN" sz="4400" dirty="0" smtClean="0">
                <a:effectLst/>
                <a:latin typeface="Calibri"/>
                <a:ea typeface="SimSun"/>
                <a:cs typeface="Cordia New"/>
              </a:rPr>
            </a:br>
            <a:r>
              <a:rPr lang="zh-CN" altLang="en-US" sz="4400" dirty="0" smtClean="0">
                <a:effectLst/>
                <a:latin typeface="Calibri"/>
                <a:ea typeface="SimSun"/>
                <a:cs typeface="Cordia New"/>
              </a:rPr>
              <a:t>打</a:t>
            </a:r>
            <a:r>
              <a:rPr lang="zh-CN" altLang="en-US" sz="4400" dirty="0">
                <a:effectLst/>
                <a:latin typeface="Calibri"/>
                <a:ea typeface="SimSun"/>
                <a:cs typeface="Cordia New"/>
              </a:rPr>
              <a:t>招</a:t>
            </a:r>
            <a:r>
              <a:rPr lang="zh-CN" altLang="en-US" sz="4400" dirty="0" smtClean="0">
                <a:effectLst/>
                <a:latin typeface="Calibri"/>
                <a:ea typeface="SimSun"/>
                <a:cs typeface="Cordia New"/>
              </a:rPr>
              <a:t>呼  </a:t>
            </a:r>
            <a:r>
              <a:rPr lang="en-US" sz="4400" b="0" dirty="0" err="1" smtClean="0">
                <a:effectLst/>
                <a:latin typeface="Calibri"/>
                <a:ea typeface="SimSun"/>
                <a:cs typeface="Cordia New"/>
              </a:rPr>
              <a:t>dǎzhāohū</a:t>
            </a:r>
            <a:r>
              <a:rPr lang="en-US" sz="4400" dirty="0" smtClean="0">
                <a:effectLst/>
                <a:latin typeface="Calibri"/>
                <a:ea typeface="SimSun"/>
                <a:cs typeface="Cordia New"/>
              </a:rPr>
              <a:t> </a:t>
            </a:r>
            <a:r>
              <a:rPr lang="th-TH" sz="4400" dirty="0" smtClean="0">
                <a:effectLst/>
                <a:latin typeface="Calibri"/>
                <a:ea typeface="SimSun"/>
                <a:cs typeface="Cordia New"/>
              </a:rPr>
              <a:t/>
            </a:r>
            <a:br>
              <a:rPr lang="th-TH" sz="4400" dirty="0" smtClean="0">
                <a:effectLst/>
                <a:latin typeface="Calibri"/>
                <a:ea typeface="SimSun"/>
                <a:cs typeface="Cordia New"/>
              </a:rPr>
            </a:br>
            <a:r>
              <a:rPr lang="th-TH" sz="4400" dirty="0" smtClean="0">
                <a:effectLst/>
                <a:latin typeface="Calibri"/>
                <a:ea typeface="SimSun"/>
                <a:cs typeface="Cordia New"/>
              </a:rPr>
              <a:t> </a:t>
            </a:r>
            <a:r>
              <a:rPr lang="th-TH" sz="4400" b="0" dirty="0" smtClean="0">
                <a:effectLst/>
                <a:latin typeface="+mj-lt"/>
                <a:ea typeface="SimSun"/>
              </a:rPr>
              <a:t>การ</a:t>
            </a:r>
            <a:r>
              <a:rPr lang="th-TH" sz="4400" b="0" dirty="0">
                <a:effectLst/>
                <a:latin typeface="+mj-lt"/>
                <a:ea typeface="SimSun"/>
              </a:rPr>
              <a:t>ทักทาย</a:t>
            </a:r>
            <a:r>
              <a:rPr lang="en-US" sz="3600" dirty="0">
                <a:effectLst/>
                <a:latin typeface="Calibri"/>
                <a:ea typeface="SimSun"/>
                <a:cs typeface="Cordia New"/>
              </a:rPr>
              <a:t/>
            </a:r>
            <a:br>
              <a:rPr lang="en-US" sz="3600" dirty="0">
                <a:effectLst/>
                <a:latin typeface="Calibri"/>
                <a:ea typeface="SimSun"/>
                <a:cs typeface="Cordia New"/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82296" indent="0">
              <a:buNone/>
            </a:pPr>
            <a:r>
              <a:rPr lang="en-US" dirty="0">
                <a:ea typeface="SimSun"/>
              </a:rPr>
              <a:t> </a:t>
            </a:r>
            <a:r>
              <a:rPr lang="th-TH" dirty="0" smtClean="0">
                <a:ea typeface="SimSun"/>
              </a:rPr>
              <a:t>เช่น</a:t>
            </a:r>
            <a:r>
              <a:rPr lang="en-US" dirty="0" smtClean="0">
                <a:ea typeface="SimSun"/>
              </a:rPr>
              <a:t> 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2036941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3600" dirty="0">
                <a:latin typeface="Calibri"/>
                <a:ea typeface="SimSun"/>
                <a:cs typeface="TH SarabunPSK"/>
              </a:rPr>
              <a:t>บุคคลทีจะ</a:t>
            </a:r>
            <a:r>
              <a:rPr lang="th-TH" sz="3600" dirty="0" smtClean="0">
                <a:latin typeface="Calibri"/>
                <a:ea typeface="SimSun"/>
                <a:cs typeface="TH SarabunPSK"/>
              </a:rPr>
              <a:t>ทักทาย</a:t>
            </a:r>
            <a:endParaRPr lang="en-US" sz="3600" dirty="0">
              <a:effectLst/>
              <a:latin typeface="Calibri"/>
              <a:ea typeface="SimSun"/>
              <a:cs typeface="Cordia New"/>
            </a:endParaRPr>
          </a:p>
        </p:txBody>
      </p:sp>
      <p:cxnSp>
        <p:nvCxnSpPr>
          <p:cNvPr id="6" name="ลูกศรเชื่อมต่อแบบตรง 5"/>
          <p:cNvCxnSpPr/>
          <p:nvPr/>
        </p:nvCxnSpPr>
        <p:spPr>
          <a:xfrm flipV="1">
            <a:off x="4860032" y="1916832"/>
            <a:ext cx="936104" cy="4432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12160" y="1628800"/>
            <a:ext cx="216024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en-US" dirty="0">
                <a:latin typeface="Calibri"/>
                <a:ea typeface="SimSun"/>
                <a:cs typeface="Cordia New"/>
              </a:rPr>
              <a:t>您好</a:t>
            </a:r>
            <a:r>
              <a:rPr lang="en-US" dirty="0">
                <a:latin typeface="Calibri"/>
                <a:ea typeface="SimSun"/>
                <a:cs typeface="Cordia New"/>
              </a:rPr>
              <a:t> </a:t>
            </a:r>
            <a:r>
              <a:rPr lang="en-US" dirty="0" err="1" smtClean="0">
                <a:latin typeface="Calibri"/>
                <a:ea typeface="SimSun"/>
                <a:cs typeface="Cordia New"/>
              </a:rPr>
              <a:t>nínhǎo</a:t>
            </a:r>
            <a:endParaRPr lang="en-US" sz="2000" dirty="0">
              <a:effectLst/>
              <a:latin typeface="Calibri"/>
              <a:ea typeface="SimSun"/>
              <a:cs typeface="Cordia New"/>
            </a:endParaRPr>
          </a:p>
        </p:txBody>
      </p:sp>
      <p:cxnSp>
        <p:nvCxnSpPr>
          <p:cNvPr id="9" name="ลูกศรเชื่อมต่อแบบตรง 8"/>
          <p:cNvCxnSpPr/>
          <p:nvPr/>
        </p:nvCxnSpPr>
        <p:spPr>
          <a:xfrm>
            <a:off x="4860032" y="2492896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12160" y="2672916"/>
            <a:ext cx="216024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en-US" dirty="0">
                <a:latin typeface="Calibri"/>
                <a:ea typeface="SimSun"/>
                <a:cs typeface="Cordia New"/>
              </a:rPr>
              <a:t>你好</a:t>
            </a:r>
            <a:r>
              <a:rPr lang="en-US" dirty="0">
                <a:latin typeface="Calibri"/>
                <a:ea typeface="SimSun"/>
                <a:cs typeface="Cordia New"/>
              </a:rPr>
              <a:t> </a:t>
            </a:r>
            <a:r>
              <a:rPr lang="en-US" dirty="0" err="1" smtClean="0">
                <a:latin typeface="Calibri"/>
                <a:ea typeface="SimSun"/>
                <a:cs typeface="Cordia New"/>
              </a:rPr>
              <a:t>nǐhǎo</a:t>
            </a:r>
            <a:endParaRPr lang="en-US" dirty="0">
              <a:effectLst/>
              <a:latin typeface="Calibri"/>
              <a:ea typeface="SimSun"/>
              <a:cs typeface="Cordia New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95736" y="3717032"/>
            <a:ext cx="1584176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H SarabunPSK"/>
                <a:ea typeface="SimSun"/>
                <a:cs typeface="TH SarabunPSK"/>
              </a:rPr>
              <a:t>经</a:t>
            </a:r>
            <a:r>
              <a:rPr lang="zh-CN" altLang="en-US" dirty="0" smtClean="0">
                <a:latin typeface="TH SarabunPSK"/>
                <a:ea typeface="SimSun"/>
                <a:cs typeface="TH SarabunPSK"/>
              </a:rPr>
              <a:t>理</a:t>
            </a:r>
            <a:endParaRPr lang="en-US" altLang="zh-CN" dirty="0" smtClean="0">
              <a:latin typeface="TH SarabunPSK"/>
              <a:ea typeface="SimSun"/>
              <a:cs typeface="TH SarabunPSK"/>
            </a:endParaRPr>
          </a:p>
          <a:p>
            <a:pPr algn="ctr">
              <a:spcAft>
                <a:spcPts val="0"/>
              </a:spcAft>
            </a:pPr>
            <a:r>
              <a:rPr lang="en-US" dirty="0" err="1" smtClean="0">
                <a:latin typeface="SimSun"/>
                <a:ea typeface="SimSun"/>
                <a:cs typeface="TH SarabunPSK"/>
              </a:rPr>
              <a:t>Jīnglǐ</a:t>
            </a:r>
            <a:endParaRPr lang="en-US" sz="1800" dirty="0">
              <a:latin typeface="Calibri"/>
              <a:ea typeface="SimSun"/>
              <a:cs typeface="Cordia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95736" y="5013176"/>
            <a:ext cx="158417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>
                <a:ea typeface="SimSun"/>
                <a:cs typeface="TH SarabunPSK"/>
              </a:rPr>
              <a:t>ผู้จัดการ</a:t>
            </a:r>
            <a:endParaRPr lang="th-TH" dirty="0"/>
          </a:p>
        </p:txBody>
      </p:sp>
      <p:cxnSp>
        <p:nvCxnSpPr>
          <p:cNvPr id="15" name="ลูกศรเชื่อมต่อแบบตรง 14"/>
          <p:cNvCxnSpPr/>
          <p:nvPr/>
        </p:nvCxnSpPr>
        <p:spPr>
          <a:xfrm>
            <a:off x="3995936" y="4194085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84440" y="3932475"/>
            <a:ext cx="216024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en-US" dirty="0">
                <a:latin typeface="Calibri"/>
                <a:ea typeface="SimSun"/>
                <a:cs typeface="Cordia New"/>
              </a:rPr>
              <a:t>您好</a:t>
            </a:r>
            <a:r>
              <a:rPr lang="en-US" dirty="0">
                <a:latin typeface="Calibri"/>
                <a:ea typeface="SimSun"/>
                <a:cs typeface="Cordia New"/>
              </a:rPr>
              <a:t> </a:t>
            </a:r>
            <a:r>
              <a:rPr lang="en-US" dirty="0" err="1" smtClean="0">
                <a:latin typeface="Calibri"/>
                <a:ea typeface="SimSun"/>
                <a:cs typeface="Cordia New"/>
              </a:rPr>
              <a:t>nínhǎo</a:t>
            </a:r>
            <a:endParaRPr lang="en-US" sz="2000" dirty="0">
              <a:effectLst/>
              <a:latin typeface="Calibri"/>
              <a:ea typeface="SimSun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84727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 algn="thaiDist">
              <a:spcAft>
                <a:spcPts val="0"/>
              </a:spcAft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+    </a:t>
            </a:r>
            <a:r>
              <a:rPr lang="en-US" altLang="zh-CN" dirty="0" smtClean="0"/>
              <a:t>   </a:t>
            </a:r>
            <a:r>
              <a:rPr lang="zh-CN" altLang="en-US" dirty="0" smtClean="0">
                <a:latin typeface="TH SarabunPSK"/>
                <a:ea typeface="SimSun"/>
                <a:cs typeface="TH SarabunPSK"/>
              </a:rPr>
              <a:t>您</a:t>
            </a:r>
            <a:r>
              <a:rPr lang="zh-CN" altLang="en-US" dirty="0">
                <a:latin typeface="TH SarabunPSK"/>
                <a:ea typeface="SimSun"/>
                <a:cs typeface="TH SarabunPSK"/>
              </a:rPr>
              <a:t>好！</a:t>
            </a:r>
            <a:endParaRPr lang="en-US" sz="2000" dirty="0">
              <a:latin typeface="Calibri"/>
              <a:ea typeface="SimSun"/>
              <a:cs typeface="Cordia New"/>
            </a:endParaRPr>
          </a:p>
          <a:p>
            <a:pPr marL="82296" indent="0">
              <a:buNone/>
            </a:pPr>
            <a:r>
              <a:rPr lang="en-US" dirty="0" smtClean="0">
                <a:latin typeface="SimSun"/>
                <a:cs typeface="TH SarabunPSK"/>
              </a:rPr>
              <a:t>                    </a:t>
            </a:r>
            <a:r>
              <a:rPr lang="en-US" dirty="0" smtClean="0">
                <a:latin typeface="SimSun"/>
                <a:cs typeface="TH SarabunPSK"/>
              </a:rPr>
              <a:t>  </a:t>
            </a:r>
            <a:r>
              <a:rPr lang="en-US" dirty="0" err="1" smtClean="0">
                <a:latin typeface="SimSun"/>
                <a:cs typeface="TH SarabunPSK"/>
              </a:rPr>
              <a:t>nínhǎo</a:t>
            </a:r>
            <a:endParaRPr lang="th-TH" dirty="0"/>
          </a:p>
          <a:p>
            <a:pPr marL="82296" indent="0" algn="thaiDist">
              <a:spcAft>
                <a:spcPts val="0"/>
              </a:spcAft>
              <a:buNone/>
            </a:pPr>
            <a:endParaRPr lang="en-US" altLang="zh-CN" dirty="0" smtClean="0">
              <a:latin typeface="TH SarabunPSK"/>
              <a:ea typeface="SimSun"/>
              <a:cs typeface="TH SarabunPSK"/>
            </a:endParaRPr>
          </a:p>
          <a:p>
            <a:pPr marL="82296" indent="0" algn="thaiDist">
              <a:spcAft>
                <a:spcPts val="0"/>
              </a:spcAft>
              <a:buNone/>
            </a:pPr>
            <a:r>
              <a:rPr lang="en-US" altLang="zh-CN" dirty="0">
                <a:latin typeface="TH SarabunPSK"/>
                <a:ea typeface="SimSun"/>
                <a:cs typeface="TH SarabunPSK"/>
              </a:rPr>
              <a:t>	</a:t>
            </a:r>
            <a:r>
              <a:rPr lang="en-US" altLang="zh-CN" dirty="0" smtClean="0">
                <a:latin typeface="TH SarabunPSK"/>
                <a:ea typeface="SimSun"/>
                <a:cs typeface="TH SarabunPSK"/>
              </a:rPr>
              <a:t>		</a:t>
            </a:r>
            <a:r>
              <a:rPr lang="en-US" altLang="zh-CN" dirty="0">
                <a:latin typeface="TH SarabunPSK"/>
                <a:ea typeface="SimSun"/>
                <a:cs typeface="TH SarabunPSK"/>
              </a:rPr>
              <a:t> </a:t>
            </a:r>
            <a:r>
              <a:rPr lang="en-US" altLang="zh-CN" dirty="0" smtClean="0">
                <a:latin typeface="TH SarabunPSK"/>
                <a:ea typeface="SimSun"/>
                <a:cs typeface="TH SarabunPSK"/>
              </a:rPr>
              <a:t>        </a:t>
            </a:r>
            <a:r>
              <a:rPr lang="en-US" altLang="zh-CN" dirty="0" smtClean="0"/>
              <a:t>+</a:t>
            </a:r>
            <a:r>
              <a:rPr lang="en-US" altLang="zh-CN" dirty="0" smtClean="0">
                <a:latin typeface="TH SarabunPSK"/>
                <a:ea typeface="SimSun"/>
                <a:cs typeface="TH SarabunPSK"/>
              </a:rPr>
              <a:t>      </a:t>
            </a:r>
            <a:r>
              <a:rPr lang="en-US" altLang="zh-CN" dirty="0" smtClean="0">
                <a:latin typeface="TH SarabunPSK"/>
                <a:ea typeface="SimSun"/>
                <a:cs typeface="TH SarabunPSK"/>
              </a:rPr>
              <a:t>    </a:t>
            </a:r>
            <a:r>
              <a:rPr lang="zh-CN" altLang="en-US" dirty="0" smtClean="0">
                <a:latin typeface="TH SarabunPSK"/>
                <a:ea typeface="SimSun"/>
                <a:cs typeface="TH SarabunPSK"/>
              </a:rPr>
              <a:t>您</a:t>
            </a:r>
            <a:r>
              <a:rPr lang="zh-CN" altLang="en-US" dirty="0">
                <a:latin typeface="TH SarabunPSK"/>
                <a:ea typeface="SimSun"/>
                <a:cs typeface="TH SarabunPSK"/>
              </a:rPr>
              <a:t>好！</a:t>
            </a:r>
            <a:endParaRPr lang="en-US" sz="2000" dirty="0">
              <a:latin typeface="Calibri"/>
              <a:ea typeface="SimSun"/>
              <a:cs typeface="Cordia New"/>
            </a:endParaRPr>
          </a:p>
          <a:p>
            <a:pPr marL="82296" indent="0">
              <a:buNone/>
            </a:pPr>
            <a:r>
              <a:rPr lang="en-US" dirty="0" smtClean="0">
                <a:latin typeface="SimSun"/>
                <a:cs typeface="TH SarabunPSK"/>
              </a:rPr>
              <a:t>                    </a:t>
            </a:r>
            <a:r>
              <a:rPr lang="en-US" dirty="0" smtClean="0">
                <a:latin typeface="SimSun"/>
                <a:cs typeface="TH SarabunPSK"/>
              </a:rPr>
              <a:t>  </a:t>
            </a:r>
            <a:r>
              <a:rPr lang="en-US" dirty="0" err="1" smtClean="0">
                <a:latin typeface="SimSun"/>
                <a:cs typeface="TH SarabunPSK"/>
              </a:rPr>
              <a:t>nínhǎo</a:t>
            </a:r>
            <a:endParaRPr lang="en-US" dirty="0" smtClean="0">
              <a:latin typeface="SimSun"/>
              <a:cs typeface="TH SarabunPSK"/>
            </a:endParaRPr>
          </a:p>
          <a:p>
            <a:pPr marL="82296" indent="0">
              <a:buNone/>
            </a:pPr>
            <a:endParaRPr lang="en-US" dirty="0" smtClean="0">
              <a:latin typeface="SimSun"/>
              <a:cs typeface="TH SarabunPSK"/>
            </a:endParaRPr>
          </a:p>
          <a:p>
            <a:pPr marL="82296" indent="0" algn="thaiDist">
              <a:spcAft>
                <a:spcPts val="0"/>
              </a:spcAft>
              <a:buNone/>
            </a:pPr>
            <a:r>
              <a:rPr lang="zh-CN" altLang="en-US" dirty="0">
                <a:latin typeface="TH SarabunPSK"/>
                <a:ea typeface="SimSun"/>
                <a:cs typeface="TH SarabunPSK"/>
              </a:rPr>
              <a:t> </a:t>
            </a:r>
            <a:r>
              <a:rPr lang="en-US" altLang="zh-CN" dirty="0" smtClean="0">
                <a:latin typeface="TH SarabunPSK"/>
                <a:ea typeface="SimSun"/>
                <a:cs typeface="TH SarabunPSK"/>
              </a:rPr>
              <a:t>                                      </a:t>
            </a:r>
            <a:r>
              <a:rPr lang="en-US" altLang="zh-CN" dirty="0" smtClean="0">
                <a:solidFill>
                  <a:prstClr val="black"/>
                </a:solidFill>
              </a:rPr>
              <a:t>+</a:t>
            </a:r>
            <a:r>
              <a:rPr lang="zh-CN" altLang="en-US" dirty="0" smtClean="0">
                <a:latin typeface="TH SarabunPSK"/>
                <a:ea typeface="SimSun"/>
                <a:cs typeface="TH SarabunPSK"/>
              </a:rPr>
              <a:t>      </a:t>
            </a:r>
            <a:r>
              <a:rPr lang="zh-CN" altLang="en-US" dirty="0" smtClean="0">
                <a:latin typeface="TH SarabunPSK"/>
                <a:ea typeface="SimSun"/>
                <a:cs typeface="TH SarabunPSK"/>
              </a:rPr>
              <a:t>   你</a:t>
            </a:r>
            <a:r>
              <a:rPr lang="zh-CN" altLang="en-US" dirty="0" smtClean="0">
                <a:latin typeface="TH SarabunPSK"/>
                <a:ea typeface="SimSun"/>
                <a:cs typeface="TH SarabunPSK"/>
              </a:rPr>
              <a:t>好</a:t>
            </a:r>
            <a:r>
              <a:rPr lang="zh-CN" altLang="en-US" dirty="0">
                <a:latin typeface="TH SarabunPSK"/>
                <a:ea typeface="SimSun"/>
                <a:cs typeface="TH SarabunPSK"/>
              </a:rPr>
              <a:t>！</a:t>
            </a:r>
            <a:endParaRPr lang="en-US" sz="2000" dirty="0">
              <a:latin typeface="Calibri"/>
              <a:ea typeface="SimSun"/>
              <a:cs typeface="Cordia New"/>
            </a:endParaRPr>
          </a:p>
          <a:p>
            <a:pPr marL="82296" indent="0">
              <a:buNone/>
            </a:pPr>
            <a:r>
              <a:rPr lang="en-US" dirty="0" smtClean="0">
                <a:latin typeface="SimSun"/>
                <a:cs typeface="TH SarabunPSK"/>
              </a:rPr>
              <a:t>                     </a:t>
            </a:r>
            <a:r>
              <a:rPr lang="en-US" dirty="0" smtClean="0">
                <a:latin typeface="SimSun"/>
                <a:cs typeface="TH SarabunPSK"/>
              </a:rPr>
              <a:t>  </a:t>
            </a:r>
            <a:r>
              <a:rPr lang="en-US" dirty="0" err="1" smtClean="0">
                <a:latin typeface="SimSun"/>
                <a:cs typeface="TH SarabunPSK"/>
              </a:rPr>
              <a:t>nǐhǎo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2843808" y="1488946"/>
            <a:ext cx="1944216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en-US" dirty="0">
                <a:latin typeface="TH SarabunPSK"/>
                <a:ea typeface="SimSun"/>
                <a:cs typeface="TH SarabunPSK"/>
              </a:rPr>
              <a:t>先</a:t>
            </a:r>
            <a:r>
              <a:rPr lang="zh-CN" altLang="en-US" dirty="0" smtClean="0">
                <a:latin typeface="TH SarabunPSK"/>
                <a:ea typeface="SimSun"/>
                <a:cs typeface="TH SarabunPSK"/>
              </a:rPr>
              <a:t>生</a:t>
            </a:r>
            <a:endParaRPr lang="en-US" sz="1800" dirty="0">
              <a:latin typeface="Calibri"/>
              <a:ea typeface="SimSun"/>
              <a:cs typeface="Cordia New"/>
            </a:endParaRPr>
          </a:p>
          <a:p>
            <a:pPr algn="ctr"/>
            <a:r>
              <a:rPr lang="en-US" dirty="0" err="1" smtClean="0">
                <a:latin typeface="SimSun"/>
                <a:cs typeface="TH SarabunPSK"/>
              </a:rPr>
              <a:t>Xiānshēng</a:t>
            </a:r>
            <a:endParaRPr lang="en-US" dirty="0" smtClean="0">
              <a:latin typeface="SimSun"/>
              <a:cs typeface="TH SarabunPSK"/>
            </a:endParaRPr>
          </a:p>
          <a:p>
            <a:pPr algn="ctr"/>
            <a:r>
              <a:rPr lang="th-TH" dirty="0">
                <a:ea typeface="SimSun"/>
                <a:cs typeface="TH SarabunPSK"/>
              </a:rPr>
              <a:t>คุณผู้ชาย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2871624" y="3212976"/>
            <a:ext cx="1944216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en-US" dirty="0">
                <a:latin typeface="TH SarabunPSK"/>
                <a:ea typeface="SimSun"/>
                <a:cs typeface="TH SarabunPSK"/>
              </a:rPr>
              <a:t>小姐</a:t>
            </a:r>
            <a:r>
              <a:rPr lang="zh-CN" altLang="en-US" dirty="0">
                <a:latin typeface="Calibri"/>
                <a:ea typeface="TH SarabunPSK"/>
                <a:cs typeface="Cordia New"/>
              </a:rPr>
              <a:t> </a:t>
            </a:r>
            <a:endParaRPr lang="th-TH" altLang="zh-CN" dirty="0" smtClean="0">
              <a:latin typeface="Calibri"/>
              <a:ea typeface="TH SarabunPSK"/>
              <a:cs typeface="Cordia New"/>
            </a:endParaRPr>
          </a:p>
          <a:p>
            <a:pPr algn="ctr">
              <a:spcAft>
                <a:spcPts val="0"/>
              </a:spcAft>
            </a:pPr>
            <a:r>
              <a:rPr lang="en-US" dirty="0" err="1" smtClean="0">
                <a:latin typeface="SimSun"/>
                <a:ea typeface="SimSun"/>
                <a:cs typeface="TH SarabunPSK"/>
              </a:rPr>
              <a:t>Xiǎojiě</a:t>
            </a:r>
            <a:endParaRPr lang="en-US" dirty="0" smtClean="0">
              <a:latin typeface="SimSun"/>
              <a:ea typeface="SimSun"/>
              <a:cs typeface="TH SarabunPSK"/>
            </a:endParaRPr>
          </a:p>
          <a:p>
            <a:pPr lvl="0" algn="ctr"/>
            <a:r>
              <a:rPr lang="th-TH" dirty="0" smtClean="0">
                <a:solidFill>
                  <a:prstClr val="black"/>
                </a:solidFill>
                <a:latin typeface="Calibri"/>
                <a:ea typeface="SimSun"/>
                <a:cs typeface="TH SarabunPSK"/>
              </a:rPr>
              <a:t>คุณผู้หญิง</a:t>
            </a:r>
            <a:endParaRPr lang="en-US" sz="1800" dirty="0">
              <a:solidFill>
                <a:prstClr val="black"/>
              </a:solidFill>
              <a:latin typeface="Calibri"/>
              <a:ea typeface="SimSun"/>
              <a:cs typeface="Cordia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4869160"/>
            <a:ext cx="1944216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丽</a:t>
            </a:r>
            <a:r>
              <a:rPr lang="zh-CN" altLang="en-US" dirty="0" smtClean="0"/>
              <a:t>丽</a:t>
            </a:r>
            <a:endParaRPr lang="en-US" altLang="zh-CN" dirty="0" smtClean="0"/>
          </a:p>
          <a:p>
            <a:pPr algn="ctr"/>
            <a:r>
              <a:rPr lang="en-US" dirty="0" err="1" smtClean="0">
                <a:solidFill>
                  <a:prstClr val="black"/>
                </a:solidFill>
                <a:latin typeface="SimSun"/>
                <a:cs typeface="TH SarabunPSK"/>
              </a:rPr>
              <a:t>lì</a:t>
            </a:r>
            <a:r>
              <a:rPr lang="en-US" dirty="0" err="1" smtClean="0">
                <a:latin typeface="SimSun"/>
                <a:cs typeface="TH SarabunPSK"/>
              </a:rPr>
              <a:t>lì</a:t>
            </a:r>
            <a:r>
              <a:rPr lang="en-US" dirty="0" smtClean="0">
                <a:latin typeface="SimSun"/>
                <a:cs typeface="TH SarabunPSK"/>
              </a:rPr>
              <a:t>  </a:t>
            </a:r>
            <a:endParaRPr lang="th-TH" dirty="0" smtClean="0">
              <a:latin typeface="SimSun"/>
              <a:cs typeface="TH SarabunPSK"/>
            </a:endParaRPr>
          </a:p>
          <a:p>
            <a:pPr algn="ctr"/>
            <a:r>
              <a:rPr lang="th-TH" dirty="0" smtClean="0">
                <a:latin typeface="SimSun"/>
                <a:ea typeface="SimSun"/>
                <a:cs typeface="TH SarabunPSK"/>
              </a:rPr>
              <a:t>(ชื่อคน)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1488945"/>
            <a:ext cx="100811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ea typeface="SimSun"/>
                <a:cs typeface="TH SarabunPSK"/>
              </a:rPr>
              <a:t>李</a:t>
            </a:r>
            <a:endParaRPr lang="en-US" altLang="zh-CN" dirty="0" smtClean="0">
              <a:ea typeface="SimSun"/>
              <a:cs typeface="TH SarabunPSK"/>
            </a:endParaRPr>
          </a:p>
          <a:p>
            <a:pPr algn="ctr"/>
            <a:r>
              <a:rPr lang="en-US" dirty="0" err="1" smtClean="0">
                <a:latin typeface="SimSun"/>
                <a:cs typeface="TH SarabunPSK"/>
              </a:rPr>
              <a:t>Lǐ</a:t>
            </a:r>
            <a:endParaRPr lang="en-US" dirty="0" smtClean="0">
              <a:latin typeface="SimSun"/>
              <a:cs typeface="TH SarabunPSK"/>
            </a:endParaRPr>
          </a:p>
        </p:txBody>
      </p:sp>
    </p:spTree>
    <p:extLst>
      <p:ext uri="{BB962C8B-B14F-4D97-AF65-F5344CB8AC3E}">
        <p14:creationId xmlns:p14="http://schemas.microsoft.com/office/powerpoint/2010/main" val="253114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ชีวิตชีวา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TH Sarabun New"/>
        <a:ea typeface=""/>
        <a:cs typeface="TH Sarabun New"/>
      </a:majorFont>
      <a:minorFont>
        <a:latin typeface="TH Sarabun New"/>
        <a:ea typeface=""/>
        <a:cs typeface="TH Sarabun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tp_02</Template>
  <TotalTime>2703</TotalTime>
  <Words>498</Words>
  <Application>Microsoft Office PowerPoint</Application>
  <PresentationFormat>นำเสนอทางหน้าจอ (4:3)</PresentationFormat>
  <Paragraphs>178</Paragraphs>
  <Slides>17</Slides>
  <Notes>17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18" baseType="lpstr">
      <vt:lpstr>ชุดรูปแบบของ Office</vt:lpstr>
      <vt:lpstr>第一课 dìyíkè บทที่1 </vt:lpstr>
      <vt:lpstr>生词 shēngcí  คำศัพท์   </vt:lpstr>
      <vt:lpstr>งานนำเสนอ PowerPoint</vt:lpstr>
      <vt:lpstr>补充词语   bǔchōngcíyǔ  คำศัพท์เพิ่มเติม</vt:lpstr>
      <vt:lpstr>会话  huìhuà  บทสนทนา</vt:lpstr>
      <vt:lpstr>งานนำเสนอ PowerPoint</vt:lpstr>
      <vt:lpstr>งานนำเสนอ PowerPoint</vt:lpstr>
      <vt:lpstr> 打招呼  dǎzhāohū   การทักทาย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เมื่อเจอลูกค้าเข้ามาพักใหม่  ควรพูดอย่างไร？</vt:lpstr>
      <vt:lpstr>เมื่อต้องการทราบนามสกุลของแขก ควรพูดอย่างไร？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您好！欢迎光临! Nínhǎo!huānyíngguānglín</dc:title>
  <dc:creator>hp430</dc:creator>
  <cp:lastModifiedBy>hp430</cp:lastModifiedBy>
  <cp:revision>91</cp:revision>
  <dcterms:created xsi:type="dcterms:W3CDTF">2016-01-10T16:23:13Z</dcterms:created>
  <dcterms:modified xsi:type="dcterms:W3CDTF">2016-10-06T05:45:21Z</dcterms:modified>
</cp:coreProperties>
</file>