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8" r:id="rId11"/>
    <p:sldId id="276" r:id="rId12"/>
    <p:sldId id="277" r:id="rId13"/>
    <p:sldId id="263" r:id="rId14"/>
    <p:sldId id="278" r:id="rId15"/>
    <p:sldId id="259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F245-5B76-49BB-9C2D-283499E5BA96}" type="datetimeFigureOut">
              <a:rPr lang="th-TH" smtClean="0"/>
              <a:t>27/10/59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5BB01-E106-471B-95F9-6B11E663FF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21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1327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2647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977F5-FFD8-46D4-8540-A4BD6FBA955D}" type="slidenum">
              <a:rPr lang="th-TH" smtClean="0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95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977F5-FFD8-46D4-8540-A4BD6FBA955D}" type="slidenum">
              <a:rPr lang="th-TH" smtClean="0">
                <a:solidFill>
                  <a:prstClr val="black"/>
                </a:solidFill>
              </a:rPr>
              <a:pPr/>
              <a:t>12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95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425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>
                <a:solidFill>
                  <a:prstClr val="black"/>
                </a:solidFill>
              </a:rPr>
              <a:pPr/>
              <a:t>14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48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1248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977F5-FFD8-46D4-8540-A4BD6FBA955D}" type="slidenum">
              <a:rPr lang="th-TH" smtClean="0">
                <a:solidFill>
                  <a:prstClr val="black"/>
                </a:solidFill>
              </a:rPr>
              <a:pPr/>
              <a:t>16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95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977F5-FFD8-46D4-8540-A4BD6FBA955D}" type="slidenum">
              <a:rPr lang="th-TH" smtClean="0">
                <a:solidFill>
                  <a:prstClr val="black"/>
                </a:solidFill>
              </a:rPr>
              <a:pPr/>
              <a:t>17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95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977F5-FFD8-46D4-8540-A4BD6FBA955D}" type="slidenum">
              <a:rPr lang="th-TH" smtClean="0">
                <a:solidFill>
                  <a:prstClr val="black"/>
                </a:solidFill>
              </a:rPr>
              <a:pPr/>
              <a:t>18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95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977F5-FFD8-46D4-8540-A4BD6FBA955D}" type="slidenum">
              <a:rPr lang="th-TH" smtClean="0">
                <a:solidFill>
                  <a:prstClr val="black"/>
                </a:solidFill>
              </a:rPr>
              <a:pPr/>
              <a:t>19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95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392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156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355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860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0946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8592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7228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5BB01-E106-471B-95F9-6B11E663FF52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849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848872" cy="2376264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077072"/>
            <a:ext cx="5608712" cy="648072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840760" cy="64807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641379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E062-5CC3-4C41-81A6-C1A0FBFE5F26}" type="datetimeFigureOut">
              <a:rPr lang="th-TH" smtClean="0"/>
              <a:t>27/10/59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F8CEF-AF25-48F9-B7B5-58B2D1DB7E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19672" y="188640"/>
            <a:ext cx="7219528" cy="1440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4400" dirty="0">
                <a:effectLst/>
                <a:latin typeface="Calibri"/>
                <a:ea typeface="SimSun"/>
                <a:cs typeface="TH SarabunPSK"/>
              </a:rPr>
              <a:t>第十课 </a:t>
            </a:r>
            <a:r>
              <a:rPr lang="en-US" sz="4400" dirty="0" err="1">
                <a:effectLst/>
                <a:latin typeface="SimSun"/>
                <a:ea typeface="SimSun"/>
                <a:cs typeface="TH SarabunPSK"/>
              </a:rPr>
              <a:t>dìshíkè</a:t>
            </a:r>
            <a:r>
              <a:rPr lang="en-US" sz="4400" dirty="0">
                <a:effectLst/>
                <a:latin typeface="SimSun"/>
                <a:ea typeface="SimSun"/>
                <a:cs typeface="TH SarabunPSK"/>
              </a:rPr>
              <a:t> </a:t>
            </a:r>
            <a:r>
              <a:rPr lang="th-TH" sz="4400" dirty="0">
                <a:effectLst/>
                <a:latin typeface="SimSun"/>
                <a:ea typeface="SimSun"/>
                <a:cs typeface="TH SarabunPSK"/>
              </a:rPr>
              <a:t>บทที่</a:t>
            </a:r>
            <a:r>
              <a:rPr lang="en-US" sz="4400" dirty="0" smtClean="0">
                <a:effectLst/>
                <a:latin typeface="SimSun"/>
                <a:ea typeface="SimSun"/>
                <a:cs typeface="TH SarabunPSK"/>
              </a:rPr>
              <a:t>10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75656" y="1850064"/>
            <a:ext cx="7363544" cy="20829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zh-CN" altLang="en-US" sz="4000" dirty="0" smtClean="0">
                <a:latin typeface="Calibri"/>
                <a:ea typeface="SimSun"/>
                <a:cs typeface="TH SarabunPSK"/>
              </a:rPr>
              <a:t>      先</a:t>
            </a:r>
            <a:r>
              <a:rPr lang="zh-CN" altLang="en-US" sz="4000" dirty="0">
                <a:latin typeface="Calibri"/>
                <a:ea typeface="SimSun"/>
                <a:cs typeface="TH SarabunPSK"/>
              </a:rPr>
              <a:t>生</a:t>
            </a:r>
            <a:r>
              <a:rPr lang="zh-CN" altLang="en-US" sz="4000" dirty="0" smtClean="0">
                <a:latin typeface="Calibri"/>
                <a:ea typeface="SimSun"/>
                <a:cs typeface="TH SarabunPSK"/>
              </a:rPr>
              <a:t>，     您     上     几   楼？</a:t>
            </a:r>
            <a:endParaRPr lang="en-US" altLang="zh-CN" sz="4000" dirty="0" smtClean="0">
              <a:latin typeface="Calibri"/>
              <a:ea typeface="SimSun"/>
              <a:cs typeface="TH SarabunPSK"/>
            </a:endParaRPr>
          </a:p>
          <a:p>
            <a:pPr algn="ctr"/>
            <a:r>
              <a:rPr lang="en-US" sz="4000" dirty="0" err="1" smtClean="0">
                <a:latin typeface="SimSun"/>
                <a:ea typeface="SimSun"/>
                <a:cs typeface="TH SarabunPSK"/>
              </a:rPr>
              <a:t>xiānshēng,nín</a:t>
            </a:r>
            <a:r>
              <a:rPr lang="en-US" sz="4000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sz="4000" dirty="0" err="1" smtClean="0">
                <a:latin typeface="SimSun"/>
                <a:ea typeface="SimSun"/>
                <a:cs typeface="TH SarabunPSK"/>
              </a:rPr>
              <a:t>shàng</a:t>
            </a:r>
            <a:r>
              <a:rPr lang="en-US" sz="4000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sz="4000" dirty="0" err="1" smtClean="0">
                <a:latin typeface="SimSun"/>
                <a:ea typeface="SimSun"/>
                <a:cs typeface="TH SarabunPSK"/>
              </a:rPr>
              <a:t>jǐ</a:t>
            </a:r>
            <a:r>
              <a:rPr lang="en-US" sz="4000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sz="4000" dirty="0" err="1" smtClean="0">
                <a:latin typeface="SimSun"/>
                <a:ea typeface="SimSun"/>
                <a:cs typeface="TH SarabunPSK"/>
              </a:rPr>
              <a:t>lóu</a:t>
            </a:r>
            <a:r>
              <a:rPr lang="zh-CN" altLang="en-US" sz="4000" dirty="0">
                <a:latin typeface="SimSun"/>
                <a:ea typeface="SimSun"/>
                <a:cs typeface="TH SarabunPSK"/>
              </a:rPr>
              <a:t>？ </a:t>
            </a:r>
            <a:endParaRPr lang="th-TH" altLang="zh-CN" sz="4000" dirty="0" smtClean="0">
              <a:latin typeface="SimSun"/>
              <a:ea typeface="SimSun"/>
              <a:cs typeface="TH SarabunPSK"/>
            </a:endParaRPr>
          </a:p>
          <a:p>
            <a:pPr algn="ctr"/>
            <a:r>
              <a:rPr lang="th-TH" sz="4000" dirty="0" smtClean="0">
                <a:latin typeface="SimSun"/>
                <a:ea typeface="SimSun"/>
                <a:cs typeface="TH SarabunPSK"/>
              </a:rPr>
              <a:t>คุณ</a:t>
            </a:r>
            <a:r>
              <a:rPr lang="th-TH" sz="4000" dirty="0">
                <a:latin typeface="SimSun"/>
                <a:ea typeface="SimSun"/>
                <a:cs typeface="TH SarabunPSK"/>
              </a:rPr>
              <a:t>ผู้ชายขึ้นชั้นไหนคะ</a:t>
            </a:r>
            <a:r>
              <a:rPr lang="zh-CN" altLang="en-US" sz="2800" dirty="0">
                <a:latin typeface="Calibri"/>
                <a:ea typeface="SimSun"/>
                <a:cs typeface="TH SarabunPSK"/>
              </a:rPr>
              <a:t>？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28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1124744"/>
            <a:ext cx="6665944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>
                <a:latin typeface="SimSun" pitchFamily="2" charset="-122"/>
                <a:ea typeface="SimSun" pitchFamily="2" charset="-122"/>
              </a:rPr>
              <a:t>สถานที่</a:t>
            </a:r>
            <a:r>
              <a:rPr lang="en-US" sz="3600" dirty="0" smtClean="0">
                <a:latin typeface="SimSun" pitchFamily="2" charset="-122"/>
                <a:ea typeface="SimSun" pitchFamily="2" charset="-122"/>
              </a:rPr>
              <a:t>+</a:t>
            </a:r>
            <a:r>
              <a:rPr lang="en-US" sz="3600" dirty="0" err="1" smtClean="0">
                <a:latin typeface="SimSun" pitchFamily="2" charset="-122"/>
                <a:ea typeface="SimSun" pitchFamily="2" charset="-122"/>
              </a:rPr>
              <a:t>zài</a:t>
            </a:r>
            <a:r>
              <a:rPr lang="en-US" sz="3600" dirty="0" smtClean="0">
                <a:latin typeface="SimSun" pitchFamily="2" charset="-122"/>
                <a:ea typeface="SimSun" pitchFamily="2" charset="-122"/>
              </a:rPr>
              <a:t>+</a:t>
            </a:r>
            <a:r>
              <a:rPr lang="th-TH" sz="3600" dirty="0" smtClean="0">
                <a:latin typeface="SimSun" pitchFamily="2" charset="-122"/>
                <a:ea typeface="SimSun" pitchFamily="2" charset="-122"/>
              </a:rPr>
              <a:t>ตัวเลข</a:t>
            </a:r>
            <a:r>
              <a:rPr lang="en-US" sz="3600" dirty="0" smtClean="0">
                <a:latin typeface="SimSun" pitchFamily="2" charset="-122"/>
                <a:ea typeface="SimSun" pitchFamily="2" charset="-122"/>
              </a:rPr>
              <a:t>+</a:t>
            </a:r>
            <a:r>
              <a:rPr lang="en-US" sz="3600" dirty="0" err="1" smtClean="0">
                <a:latin typeface="SimSun" pitchFamily="2" charset="-122"/>
                <a:ea typeface="SimSun" pitchFamily="2" charset="-122"/>
              </a:rPr>
              <a:t>lóu</a:t>
            </a:r>
            <a:r>
              <a:rPr lang="en-US" sz="3600" dirty="0" smtClean="0">
                <a:latin typeface="SimSun" pitchFamily="2" charset="-122"/>
                <a:ea typeface="SimSun" pitchFamily="2" charset="-122"/>
              </a:rPr>
              <a:t>   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640" y="2204864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             在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         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楼  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dirty="0" smtClean="0">
                <a:latin typeface="SimSun" pitchFamily="2" charset="-122"/>
                <a:ea typeface="SimSun" pitchFamily="2" charset="-122"/>
              </a:rPr>
            </a:br>
            <a:r>
              <a:rPr lang="en-US" dirty="0" smtClean="0">
                <a:latin typeface="SimSun" pitchFamily="2" charset="-122"/>
                <a:ea typeface="SimSun" pitchFamily="2" charset="-122"/>
              </a:rPr>
              <a:t>           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zài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    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lóu</a:t>
            </a:r>
            <a:endParaRPr lang="en-US" dirty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endParaRPr lang="en-US" dirty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r>
              <a:rPr lang="en-US" dirty="0" smtClean="0">
                <a:latin typeface="SimSun" pitchFamily="2" charset="-122"/>
                <a:ea typeface="SimSun" pitchFamily="2" charset="-122"/>
              </a:rPr>
              <a:t>      </a:t>
            </a:r>
          </a:p>
          <a:p>
            <a:pPr marL="82296" indent="0">
              <a:buNone/>
            </a:pP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0460" y="265639"/>
            <a:ext cx="662599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การบอกว่าสถานที่อยู่ชั้นไหน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7876" y="2237264"/>
            <a:ext cx="93610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二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dirty="0" err="1" smtClean="0">
                <a:latin typeface="SimSun"/>
                <a:cs typeface="TH SarabunPSK"/>
              </a:rPr>
              <a:t>èr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2204864"/>
            <a:ext cx="180020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SimSun" pitchFamily="2" charset="-122"/>
                <a:ea typeface="SimSun" pitchFamily="2" charset="-122"/>
              </a:rPr>
              <a:t>餐厅 </a:t>
            </a:r>
            <a:r>
              <a:rPr lang="en-US" u="sng" dirty="0" err="1">
                <a:latin typeface="SimSun" pitchFamily="2" charset="-122"/>
                <a:ea typeface="SimSun" pitchFamily="2" charset="-122"/>
              </a:rPr>
              <a:t>Cāntīng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4998484" y="3410996"/>
            <a:ext cx="93610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九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jiǔ</a:t>
            </a:r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128228" y="3410997"/>
            <a:ext cx="1626139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客房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Kèfáng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4635133"/>
            <a:ext cx="280831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dirty="0">
                <a:latin typeface="SimSun" pitchFamily="2" charset="-122"/>
                <a:ea typeface="SimSun" pitchFamily="2" charset="-122"/>
              </a:rPr>
              <a:t>按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摩中心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dirty="0" err="1">
                <a:latin typeface="SimSun" pitchFamily="2" charset="-122"/>
                <a:ea typeface="SimSun" pitchFamily="2" charset="-122"/>
              </a:rPr>
              <a:t>Ànmó</a:t>
            </a:r>
            <a:r>
              <a:rPr lang="en-US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dirty="0" err="1">
                <a:latin typeface="SimSun" pitchFamily="2" charset="-122"/>
                <a:ea typeface="SimSun" pitchFamily="2" charset="-122"/>
              </a:rPr>
              <a:t>zhōngxīn</a:t>
            </a:r>
            <a:r>
              <a:rPr lang="en-US" dirty="0">
                <a:latin typeface="SimSun" pitchFamily="2" charset="-122"/>
                <a:ea typeface="SimSun" pitchFamily="2" charset="-122"/>
              </a:rPr>
              <a:t> 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5012860" y="4635133"/>
            <a:ext cx="128733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十</a:t>
            </a:r>
            <a:r>
              <a:rPr lang="zh-CN" altLang="en-US" dirty="0" smtClean="0"/>
              <a:t>九</a:t>
            </a:r>
            <a:endParaRPr lang="en-US" altLang="zh-CN" dirty="0" smtClean="0"/>
          </a:p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shíjiǔ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1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หน้าจั่ว 8"/>
          <p:cNvSpPr/>
          <p:nvPr/>
        </p:nvSpPr>
        <p:spPr>
          <a:xfrm>
            <a:off x="5958154" y="4600540"/>
            <a:ext cx="1404156" cy="1257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58032" cy="9221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มาฝึกถามและ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บอกชั้นของ</a:t>
            </a:r>
            <a:r>
              <a:rPr lang="th-TH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สถานที่กันเถอะ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หน้ายิ้ม 3"/>
          <p:cNvSpPr/>
          <p:nvPr/>
        </p:nvSpPr>
        <p:spPr>
          <a:xfrm>
            <a:off x="2483768" y="3861048"/>
            <a:ext cx="1008112" cy="100811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สี่เหลี่ยมคางหมู 4"/>
          <p:cNvSpPr/>
          <p:nvPr/>
        </p:nvSpPr>
        <p:spPr>
          <a:xfrm>
            <a:off x="2447764" y="4869160"/>
            <a:ext cx="1080120" cy="115212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หัวใจ 5"/>
          <p:cNvSpPr/>
          <p:nvPr/>
        </p:nvSpPr>
        <p:spPr>
          <a:xfrm>
            <a:off x="2987824" y="5229200"/>
            <a:ext cx="288032" cy="24952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หน้ายิ้ม 7"/>
          <p:cNvSpPr/>
          <p:nvPr/>
        </p:nvSpPr>
        <p:spPr>
          <a:xfrm>
            <a:off x="6156176" y="3861048"/>
            <a:ext cx="1008112" cy="100811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แผนผังลำดับงาน: ตรวจเทียบ 9"/>
          <p:cNvSpPr/>
          <p:nvPr/>
        </p:nvSpPr>
        <p:spPr>
          <a:xfrm rot="5198953">
            <a:off x="6408204" y="4671600"/>
            <a:ext cx="504056" cy="576064"/>
          </a:xfrm>
          <a:prstGeom prst="flowChartCol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7372" y="1556792"/>
            <a:ext cx="5500732" cy="1747041"/>
          </a:xfrm>
          <a:prstGeom prst="wedgeRoundRectCallout">
            <a:avLst>
              <a:gd name="adj1" fmla="val -23223"/>
              <a:gd name="adj2" fmla="val 9113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7392" y="2084596"/>
            <a:ext cx="387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prstClr val="black"/>
                </a:solidFill>
                <a:latin typeface="Calibri"/>
                <a:ea typeface="SimSun"/>
                <a:cs typeface="TH SarabunPSK"/>
              </a:rPr>
              <a:t>    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20" y="1707194"/>
            <a:ext cx="54272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请问         洗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手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间        在  几   楼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？</a:t>
            </a:r>
            <a:endParaRPr lang="en-US" dirty="0">
              <a:latin typeface="Calibri"/>
              <a:ea typeface="SimSun"/>
              <a:cs typeface="Cordia New"/>
            </a:endParaRPr>
          </a:p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Qǐngwèn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xǐshǒujiān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jǐ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lóu</a:t>
            </a:r>
            <a:endParaRPr lang="en-US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ขอถามหน่อยค่ะ ห้องน้ำอยู่ชั้นไหนคะ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？</a:t>
            </a:r>
            <a:endParaRPr lang="en-US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2" name="คำบรรยายภาพแบบสี่เหลี่ยม 11"/>
          <p:cNvSpPr/>
          <p:nvPr/>
        </p:nvSpPr>
        <p:spPr>
          <a:xfrm>
            <a:off x="5540816" y="1601371"/>
            <a:ext cx="3635896" cy="1596639"/>
          </a:xfrm>
          <a:prstGeom prst="wedgeRectCallout">
            <a:avLst>
              <a:gd name="adj1" fmla="val -12912"/>
              <a:gd name="adj2" fmla="val 749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465322" y="1737971"/>
            <a:ext cx="3793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洗手间         在   二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楼。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Xǐshǒujiān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érlóu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ห้องน้ำอยู่ชั้นสองค่ะ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5671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7" grpId="0"/>
      <p:bldP spid="12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หน้าจั่ว 8"/>
          <p:cNvSpPr/>
          <p:nvPr/>
        </p:nvSpPr>
        <p:spPr>
          <a:xfrm>
            <a:off x="5958154" y="4600540"/>
            <a:ext cx="1404156" cy="1257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58032" cy="9221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มาฝึกถามและ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บอกชั้นของ</a:t>
            </a:r>
            <a:r>
              <a:rPr lang="th-TH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สถานที่กันเถอะ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หน้ายิ้ม 3"/>
          <p:cNvSpPr/>
          <p:nvPr/>
        </p:nvSpPr>
        <p:spPr>
          <a:xfrm>
            <a:off x="2483768" y="3861048"/>
            <a:ext cx="1008112" cy="100811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สี่เหลี่ยมคางหมู 4"/>
          <p:cNvSpPr/>
          <p:nvPr/>
        </p:nvSpPr>
        <p:spPr>
          <a:xfrm>
            <a:off x="2447764" y="4869160"/>
            <a:ext cx="1080120" cy="115212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หัวใจ 5"/>
          <p:cNvSpPr/>
          <p:nvPr/>
        </p:nvSpPr>
        <p:spPr>
          <a:xfrm>
            <a:off x="2987824" y="5229200"/>
            <a:ext cx="288032" cy="24952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หน้ายิ้ม 7"/>
          <p:cNvSpPr/>
          <p:nvPr/>
        </p:nvSpPr>
        <p:spPr>
          <a:xfrm>
            <a:off x="6156176" y="3861048"/>
            <a:ext cx="1008112" cy="100811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แผนผังลำดับงาน: ตรวจเทียบ 9"/>
          <p:cNvSpPr/>
          <p:nvPr/>
        </p:nvSpPr>
        <p:spPr>
          <a:xfrm rot="5198953">
            <a:off x="6408204" y="4671600"/>
            <a:ext cx="504056" cy="576064"/>
          </a:xfrm>
          <a:prstGeom prst="flowChartCol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7372" y="1556792"/>
            <a:ext cx="4780652" cy="1747041"/>
          </a:xfrm>
          <a:prstGeom prst="wedgeRoundRectCallout">
            <a:avLst>
              <a:gd name="adj1" fmla="val -23223"/>
              <a:gd name="adj2" fmla="val 9113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7392" y="2084596"/>
            <a:ext cx="387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prstClr val="black"/>
                </a:solidFill>
                <a:latin typeface="Calibri"/>
                <a:ea typeface="SimSun"/>
                <a:cs typeface="TH SarabunPSK"/>
              </a:rPr>
              <a:t>    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20" y="1707194"/>
            <a:ext cx="4965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 请问        餐厅     在   几   楼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？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Qǐngwèn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cāntīng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jǐ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lóu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ห้องอาหารอยู่ชั้นไหนครับ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？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2" name="คำบรรยายภาพแบบสี่เหลี่ยม 11"/>
          <p:cNvSpPr/>
          <p:nvPr/>
        </p:nvSpPr>
        <p:spPr>
          <a:xfrm>
            <a:off x="5292080" y="1717106"/>
            <a:ext cx="3851920" cy="1596639"/>
          </a:xfrm>
          <a:prstGeom prst="wedgeRectCallout">
            <a:avLst>
              <a:gd name="adj1" fmla="val -12912"/>
              <a:gd name="adj2" fmla="val 749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0024" y="1822927"/>
            <a:ext cx="3793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餐厅       在  一   楼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。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Cāntīng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yī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lóu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 smtClean="0">
                <a:latin typeface="SimSun"/>
                <a:ea typeface="SimSun"/>
                <a:cs typeface="TH SarabunPSK"/>
              </a:rPr>
              <a:t>ห้องอาหารอยู่</a:t>
            </a:r>
            <a:r>
              <a:rPr lang="th-TH" dirty="0">
                <a:latin typeface="SimSun"/>
                <a:ea typeface="SimSun"/>
                <a:cs typeface="TH SarabunPSK"/>
              </a:rPr>
              <a:t>ชั้นหนึ่งค่ะ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7571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7" grpId="0"/>
      <p:bldP spid="12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ลูกศรซ้าย-ขวา 3"/>
          <p:cNvSpPr/>
          <p:nvPr/>
        </p:nvSpPr>
        <p:spPr>
          <a:xfrm>
            <a:off x="971600" y="3717032"/>
            <a:ext cx="7128792" cy="432048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ลง 4"/>
          <p:cNvSpPr/>
          <p:nvPr/>
        </p:nvSpPr>
        <p:spPr>
          <a:xfrm>
            <a:off x="4301970" y="4149080"/>
            <a:ext cx="468052" cy="212482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ึ้น 5"/>
          <p:cNvSpPr/>
          <p:nvPr/>
        </p:nvSpPr>
        <p:spPr>
          <a:xfrm>
            <a:off x="4319972" y="1484784"/>
            <a:ext cx="432048" cy="226026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907704" y="2886035"/>
            <a:ext cx="223224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latin typeface="SimSun" pitchFamily="2" charset="-122"/>
                <a:ea typeface="SimSun" pitchFamily="2" charset="-122"/>
              </a:rPr>
              <a:t>按摩中心 </a:t>
            </a:r>
            <a:r>
              <a:rPr lang="en-US" altLang="zh-CN" sz="2400" dirty="0" smtClean="0">
                <a:latin typeface="SimSun" pitchFamily="2" charset="-122"/>
                <a:ea typeface="SimSun" pitchFamily="2" charset="-122"/>
              </a:rPr>
              <a:t>2</a:t>
            </a:r>
            <a:r>
              <a:rPr lang="zh-CN" altLang="en-US" sz="2400" dirty="0" smtClean="0"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/>
            <a:r>
              <a:rPr lang="en-US" sz="2400" dirty="0" err="1" smtClean="0">
                <a:latin typeface="SimSun" pitchFamily="2" charset="-122"/>
                <a:ea typeface="SimSun" pitchFamily="2" charset="-122"/>
              </a:rPr>
              <a:t>Ànmó</a:t>
            </a:r>
            <a:r>
              <a:rPr lang="en-US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sz="2400" dirty="0" err="1" smtClean="0">
                <a:latin typeface="SimSun" pitchFamily="2" charset="-122"/>
                <a:ea typeface="SimSun" pitchFamily="2" charset="-122"/>
              </a:rPr>
              <a:t>zhōngxīn</a:t>
            </a:r>
            <a:endParaRPr lang="en-US" sz="2400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4149080"/>
            <a:ext cx="223224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迷你吧台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2</a:t>
            </a:r>
            <a:endParaRPr lang="zh-CN" altLang="en-US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Mínǐbātái</a:t>
            </a: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1667311"/>
            <a:ext cx="208823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洗手间 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2</a:t>
            </a:r>
            <a:endParaRPr lang="zh-CN" altLang="en-US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Xǐshǒujiān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</a:t>
            </a:r>
            <a:endParaRPr lang="th-TH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2790937"/>
            <a:ext cx="144016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餐厅 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1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Cāntīng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</a:t>
            </a:r>
            <a:endParaRPr lang="th-TH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2790937"/>
            <a:ext cx="244827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服务中心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1</a:t>
            </a:r>
            <a:endParaRPr lang="zh-CN" altLang="en-US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Fúwùzhōngxīn</a:t>
            </a: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4149080"/>
            <a:ext cx="259228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健身房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1</a:t>
            </a:r>
            <a:endParaRPr lang="zh-CN" altLang="en-US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Jiànshēn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fáng</a:t>
            </a: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1484784"/>
            <a:ext cx="187220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咖啡厅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1</a:t>
            </a:r>
            <a:endParaRPr lang="zh-CN" altLang="en-US" dirty="0" smtClean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altLang="zh-CN" dirty="0" err="1" smtClean="0">
                <a:latin typeface="SimSun" pitchFamily="2" charset="-122"/>
                <a:ea typeface="SimSun" pitchFamily="2" charset="-122"/>
              </a:rPr>
              <a:t>Kāfēitīng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 </a:t>
            </a:r>
            <a:endParaRPr lang="en-US" altLang="zh-CN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86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7498080" cy="2880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 smtClean="0">
                <a:ea typeface="SimSun"/>
                <a:cs typeface="TH SarabunPSK"/>
              </a:rPr>
              <a:t/>
            </a:r>
            <a:br>
              <a:rPr lang="th-TH" dirty="0" smtClean="0">
                <a:ea typeface="SimSun"/>
                <a:cs typeface="TH SarabunPSK"/>
              </a:rPr>
            </a:br>
            <a:r>
              <a:rPr lang="en-US" dirty="0" smtClean="0">
                <a:ea typeface="SimSun"/>
                <a:cs typeface="TH SarabunPSK"/>
              </a:rPr>
              <a:t>    </a:t>
            </a:r>
            <a:r>
              <a:rPr lang="zh-CN" altLang="en-US" sz="4400" dirty="0" smtClean="0">
                <a:effectLst/>
                <a:latin typeface="Calibri"/>
                <a:ea typeface="SimSun"/>
                <a:cs typeface="TH SarabunPSK"/>
              </a:rPr>
              <a:t>请问。。。。。在</a:t>
            </a:r>
            <a:r>
              <a:rPr lang="zh-CN" altLang="en-US" sz="4400" dirty="0">
                <a:effectLst/>
                <a:latin typeface="Calibri"/>
                <a:ea typeface="SimSun"/>
                <a:cs typeface="TH SarabunPSK"/>
              </a:rPr>
              <a:t>哪儿？</a:t>
            </a:r>
            <a:r>
              <a:rPr lang="en-US" sz="3200" dirty="0">
                <a:effectLst/>
                <a:latin typeface="Calibri"/>
                <a:ea typeface="SimSun"/>
                <a:cs typeface="Cordia New"/>
              </a:rPr>
              <a:t/>
            </a:r>
            <a:br>
              <a:rPr lang="en-US" sz="3200" dirty="0">
                <a:effectLst/>
                <a:latin typeface="Calibri"/>
                <a:ea typeface="SimSun"/>
                <a:cs typeface="Cordia New"/>
              </a:rPr>
            </a:br>
            <a:r>
              <a:rPr lang="en-US" sz="4400" dirty="0" err="1" smtClean="0">
                <a:effectLst/>
                <a:latin typeface="SimSun"/>
                <a:ea typeface="SimSun"/>
                <a:cs typeface="TH SarabunPSK"/>
              </a:rPr>
              <a:t>Q</a:t>
            </a:r>
            <a:r>
              <a:rPr lang="en-US" altLang="zh-CN" sz="4400" dirty="0" err="1" smtClean="0">
                <a:effectLst/>
                <a:latin typeface="SimSun"/>
                <a:ea typeface="SimSun"/>
                <a:cs typeface="TH SarabunPSK"/>
              </a:rPr>
              <a:t>ǐ</a:t>
            </a:r>
            <a:r>
              <a:rPr lang="en-US" sz="4400" dirty="0" err="1" smtClean="0">
                <a:effectLst/>
                <a:latin typeface="SimSun"/>
                <a:ea typeface="SimSun"/>
                <a:cs typeface="TH SarabunPSK"/>
              </a:rPr>
              <a:t>ngw</a:t>
            </a:r>
            <a:r>
              <a:rPr lang="en-US" altLang="zh-CN" sz="4400" dirty="0" err="1" smtClean="0">
                <a:effectLst/>
                <a:latin typeface="SimSun"/>
                <a:ea typeface="SimSun"/>
                <a:cs typeface="TH SarabunPSK"/>
              </a:rPr>
              <a:t>è</a:t>
            </a:r>
            <a:r>
              <a:rPr lang="en-US" sz="4400" dirty="0" err="1" smtClean="0">
                <a:effectLst/>
                <a:latin typeface="SimSun"/>
                <a:ea typeface="SimSun"/>
                <a:cs typeface="TH SarabunPSK"/>
              </a:rPr>
              <a:t>n</a:t>
            </a:r>
            <a:r>
              <a:rPr lang="th-TH" sz="4400" dirty="0" smtClean="0">
                <a:effectLst/>
                <a:latin typeface="SimSun"/>
                <a:ea typeface="SimSun"/>
                <a:cs typeface="TH SarabunPSK"/>
              </a:rPr>
              <a:t>     สถานที่</a:t>
            </a:r>
            <a:r>
              <a:rPr lang="en-US" sz="4400" dirty="0" smtClean="0">
                <a:effectLst/>
                <a:latin typeface="SimSun"/>
                <a:ea typeface="SimSun"/>
                <a:cs typeface="TH SarabunPSK"/>
              </a:rPr>
              <a:t>    </a:t>
            </a:r>
            <a:r>
              <a:rPr lang="en-US" sz="4400" dirty="0" err="1" smtClean="0">
                <a:effectLst/>
                <a:latin typeface="SimSun"/>
                <a:ea typeface="SimSun"/>
                <a:cs typeface="TH SarabunPSK"/>
              </a:rPr>
              <a:t>zài</a:t>
            </a:r>
            <a:r>
              <a:rPr lang="en-US" sz="4400" dirty="0" smtClean="0">
                <a:effectLst/>
                <a:latin typeface="SimSun"/>
                <a:ea typeface="SimSun"/>
                <a:cs typeface="TH SarabunPSK"/>
              </a:rPr>
              <a:t> </a:t>
            </a:r>
            <a:r>
              <a:rPr lang="en-US" sz="4400" dirty="0" err="1">
                <a:effectLst/>
                <a:latin typeface="SimSun"/>
                <a:ea typeface="SimSun"/>
                <a:cs typeface="TH SarabunPSK"/>
              </a:rPr>
              <a:t>nǎr</a:t>
            </a:r>
            <a:r>
              <a:rPr lang="en-US" sz="4400" dirty="0">
                <a:effectLst/>
                <a:latin typeface="SimSun"/>
                <a:ea typeface="SimSun"/>
                <a:cs typeface="TH SarabunPSK"/>
              </a:rPr>
              <a:t>?</a:t>
            </a:r>
            <a:r>
              <a:rPr lang="en-US" sz="3200" dirty="0">
                <a:effectLst/>
                <a:latin typeface="Calibri"/>
                <a:ea typeface="SimSun"/>
                <a:cs typeface="Cordia New"/>
              </a:rPr>
              <a:t/>
            </a:r>
            <a:br>
              <a:rPr lang="en-US" sz="3200" dirty="0">
                <a:effectLst/>
                <a:latin typeface="Calibri"/>
                <a:ea typeface="SimSun"/>
                <a:cs typeface="Cordia New"/>
              </a:rPr>
            </a:br>
            <a:r>
              <a:rPr lang="th-TH" sz="4400" dirty="0">
                <a:effectLst/>
                <a:latin typeface="SimSun"/>
                <a:ea typeface="SimSun"/>
                <a:cs typeface="TH SarabunPSK"/>
              </a:rPr>
              <a:t>ขอถามหน่อย</a:t>
            </a:r>
            <a:r>
              <a:rPr lang="th-TH" sz="4400" dirty="0" smtClean="0">
                <a:effectLst/>
                <a:latin typeface="SimSun"/>
                <a:ea typeface="SimSun"/>
                <a:cs typeface="TH SarabunPSK"/>
              </a:rPr>
              <a:t>ค่ะ........................อยู่</a:t>
            </a:r>
            <a:r>
              <a:rPr lang="th-TH" sz="4400" dirty="0">
                <a:effectLst/>
                <a:latin typeface="SimSun"/>
                <a:ea typeface="SimSun"/>
                <a:cs typeface="TH SarabunPSK"/>
              </a:rPr>
              <a:t>ที่ไหน</a:t>
            </a:r>
            <a:r>
              <a:rPr lang="th-TH" sz="4400" dirty="0" smtClean="0">
                <a:effectLst/>
                <a:latin typeface="SimSun"/>
                <a:ea typeface="SimSun"/>
                <a:cs typeface="TH SarabunPSK"/>
              </a:rPr>
              <a:t>คะ</a:t>
            </a:r>
            <a:r>
              <a:rPr lang="en-US" sz="3200" dirty="0">
                <a:ea typeface="SimSun"/>
                <a:cs typeface="Cordia New"/>
              </a:rPr>
              <a:t/>
            </a:r>
            <a:br>
              <a:rPr lang="en-US" sz="3200" dirty="0">
                <a:ea typeface="SimSun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47664" y="4293096"/>
            <a:ext cx="6598408" cy="4800600"/>
          </a:xfrm>
        </p:spPr>
        <p:txBody>
          <a:bodyPr/>
          <a:lstStyle/>
          <a:p>
            <a:pPr marL="82296" indent="0">
              <a:buNone/>
            </a:pPr>
            <a:r>
              <a:rPr lang="zh-CN" altLang="en-US" dirty="0" smtClean="0">
                <a:latin typeface="Calibri"/>
                <a:ea typeface="SimSun"/>
                <a:cs typeface="TH SarabunPSK"/>
              </a:rPr>
              <a:t>        请问    餐厅      在    哪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儿？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dirty="0" err="1">
                <a:latin typeface="SimSun"/>
                <a:ea typeface="SimSun"/>
                <a:cs typeface="TH SarabunPSK"/>
              </a:rPr>
              <a:t>Q</a:t>
            </a:r>
            <a:r>
              <a:rPr lang="en-US" altLang="zh-CN" dirty="0" err="1">
                <a:latin typeface="SimSun"/>
                <a:ea typeface="SimSun"/>
                <a:cs typeface="TH SarabunPSK"/>
              </a:rPr>
              <a:t>ǐ</a:t>
            </a:r>
            <a:r>
              <a:rPr lang="en-US" dirty="0" err="1">
                <a:latin typeface="SimSun"/>
                <a:ea typeface="SimSun"/>
                <a:cs typeface="TH SarabunPSK"/>
              </a:rPr>
              <a:t>ngw</a:t>
            </a:r>
            <a:r>
              <a:rPr lang="en-US" altLang="zh-CN" dirty="0" err="1">
                <a:latin typeface="SimSun"/>
                <a:ea typeface="SimSun"/>
                <a:cs typeface="TH SarabunPSK"/>
              </a:rPr>
              <a:t>è</a:t>
            </a:r>
            <a:r>
              <a:rPr lang="en-US" dirty="0" err="1">
                <a:latin typeface="SimSun"/>
                <a:ea typeface="SimSun"/>
                <a:cs typeface="TH SarabunPSK"/>
              </a:rPr>
              <a:t>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Cāntīng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zài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nǎr</a:t>
            </a:r>
            <a:r>
              <a:rPr lang="en-US" dirty="0">
                <a:latin typeface="SimSun"/>
                <a:ea typeface="SimSun"/>
                <a:cs typeface="TH SarabunPSK"/>
              </a:rPr>
              <a:t>?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th-TH" dirty="0">
                <a:latin typeface="SimSun"/>
                <a:ea typeface="SimSun"/>
                <a:cs typeface="TH SarabunPSK"/>
              </a:rPr>
              <a:t>ขอถาม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หน่อยค่ะ </a:t>
            </a:r>
            <a:r>
              <a:rPr lang="th-TH" dirty="0">
                <a:latin typeface="SimSun"/>
                <a:ea typeface="SimSun"/>
                <a:cs typeface="TH SarabunPSK"/>
              </a:rPr>
              <a:t>ห้องอาหารอยู่ที่ไหน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คะ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？</a:t>
            </a:r>
            <a:endParaRPr lang="th-TH" dirty="0" smtClean="0">
              <a:latin typeface="SimSun"/>
              <a:ea typeface="SimSun"/>
              <a:cs typeface="TH SarabunPS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96930"/>
            <a:ext cx="5263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dirty="0">
                <a:solidFill>
                  <a:prstClr val="black"/>
                </a:solidFill>
                <a:latin typeface="SimSun"/>
                <a:ea typeface="SimSun"/>
                <a:cs typeface="TH SarabunPSK"/>
              </a:rPr>
              <a:t>กา</a:t>
            </a:r>
            <a:r>
              <a:rPr lang="th-TH" sz="4000" dirty="0" smtClean="0">
                <a:solidFill>
                  <a:prstClr val="black"/>
                </a:solidFill>
                <a:latin typeface="SimSun"/>
                <a:ea typeface="SimSun"/>
                <a:cs typeface="TH SarabunPSK"/>
              </a:rPr>
              <a:t>รถามหาสถานที่</a:t>
            </a:r>
            <a:endParaRPr lang="en-US" sz="4000" dirty="0">
              <a:solidFill>
                <a:prstClr val="black"/>
              </a:solidFill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9044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2432" y="1052736"/>
            <a:ext cx="7570088" cy="1368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spcAft>
                <a:spcPts val="0"/>
              </a:spcAft>
              <a:tabLst>
                <a:tab pos="2865755" algn="ctr"/>
              </a:tabLst>
            </a:pPr>
            <a:r>
              <a:rPr lang="th-TH" dirty="0" smtClean="0">
                <a:ea typeface="SimSun"/>
                <a:cs typeface="TH SarabunPSK"/>
              </a:rPr>
              <a:t/>
            </a:r>
            <a:br>
              <a:rPr lang="th-TH" dirty="0" smtClean="0">
                <a:ea typeface="SimSun"/>
                <a:cs typeface="TH SarabunPSK"/>
              </a:rPr>
            </a:br>
            <a:r>
              <a:rPr lang="th-TH" dirty="0" smtClean="0">
                <a:latin typeface="SimSun" pitchFamily="2" charset="-122"/>
                <a:ea typeface="SimSun" pitchFamily="2" charset="-122"/>
                <a:cs typeface="TH SarabunPSK"/>
              </a:rPr>
              <a:t>สถานที่</a:t>
            </a:r>
            <a:r>
              <a:rPr lang="en-US" dirty="0">
                <a:latin typeface="SimSun" pitchFamily="2" charset="-122"/>
                <a:ea typeface="SimSun" pitchFamily="2" charset="-122"/>
                <a:cs typeface="TH SarabunPSK"/>
              </a:rPr>
              <a:t>+</a:t>
            </a:r>
            <a:r>
              <a:rPr lang="en-US" dirty="0" err="1">
                <a:latin typeface="SimSun" pitchFamily="2" charset="-122"/>
                <a:ea typeface="SimSun" pitchFamily="2" charset="-122"/>
                <a:cs typeface="TH SarabunPSK"/>
              </a:rPr>
              <a:t>zài</a:t>
            </a:r>
            <a:r>
              <a:rPr lang="en-US" dirty="0">
                <a:latin typeface="SimSun" pitchFamily="2" charset="-122"/>
                <a:ea typeface="SimSun" pitchFamily="2" charset="-122"/>
                <a:cs typeface="TH SarabunPSK"/>
              </a:rPr>
              <a:t>+</a:t>
            </a:r>
            <a:r>
              <a:rPr lang="th-TH" dirty="0">
                <a:latin typeface="SimSun" pitchFamily="2" charset="-122"/>
                <a:ea typeface="SimSun" pitchFamily="2" charset="-122"/>
                <a:cs typeface="TH SarabunPSK"/>
              </a:rPr>
              <a:t>สถานที่</a:t>
            </a:r>
            <a:r>
              <a:rPr lang="en-US" dirty="0" smtClean="0">
                <a:latin typeface="SimSun" pitchFamily="2" charset="-122"/>
                <a:ea typeface="SimSun" pitchFamily="2" charset="-122"/>
                <a:cs typeface="TH SarabunPSK"/>
              </a:rPr>
              <a:t>+</a:t>
            </a:r>
            <a:r>
              <a:rPr lang="th-TH" dirty="0" smtClean="0">
                <a:latin typeface="SimSun" pitchFamily="2" charset="-122"/>
                <a:ea typeface="SimSun" pitchFamily="2" charset="-122"/>
                <a:cs typeface="TH SarabunPSK"/>
              </a:rPr>
              <a:t>ตำแหน่ง</a:t>
            </a:r>
            <a:r>
              <a:rPr lang="en-US" sz="3200" dirty="0">
                <a:latin typeface="SimSun" pitchFamily="2" charset="-122"/>
                <a:ea typeface="SimSun" pitchFamily="2" charset="-122"/>
                <a:cs typeface="Cordia New"/>
              </a:rPr>
              <a:t/>
            </a:r>
            <a:br>
              <a:rPr lang="en-US" sz="3200" dirty="0">
                <a:latin typeface="SimSun" pitchFamily="2" charset="-122"/>
                <a:ea typeface="SimSun" pitchFamily="2" charset="-122"/>
                <a:cs typeface="Cordia New"/>
              </a:rPr>
            </a:br>
            <a:r>
              <a:rPr lang="zh-CN" altLang="en-US" u="sng" dirty="0">
                <a:latin typeface="SimSun" pitchFamily="2" charset="-122"/>
                <a:ea typeface="SimSun" pitchFamily="2" charset="-122"/>
                <a:cs typeface="TH SarabunPSK"/>
              </a:rPr>
              <a:t>咖啡厅</a:t>
            </a:r>
            <a:r>
              <a:rPr lang="zh-CN" altLang="en-US" dirty="0">
                <a:latin typeface="SimSun" pitchFamily="2" charset="-122"/>
                <a:ea typeface="SimSun" pitchFamily="2" charset="-122"/>
                <a:cs typeface="TH SarabunPSK"/>
              </a:rPr>
              <a:t>在</a:t>
            </a:r>
            <a:r>
              <a:rPr lang="zh-CN" altLang="en-US" u="sng" dirty="0">
                <a:latin typeface="SimSun" pitchFamily="2" charset="-122"/>
                <a:ea typeface="SimSun" pitchFamily="2" charset="-122"/>
                <a:cs typeface="TH SarabunPSK"/>
              </a:rPr>
              <a:t>电梯</a:t>
            </a:r>
            <a:r>
              <a:rPr lang="zh-CN" altLang="en-US" dirty="0">
                <a:latin typeface="SimSun" pitchFamily="2" charset="-122"/>
                <a:ea typeface="SimSun" pitchFamily="2" charset="-122"/>
                <a:cs typeface="TH SarabunPSK"/>
              </a:rPr>
              <a:t> </a:t>
            </a:r>
            <a:r>
              <a:rPr lang="zh-CN" altLang="en-US" u="sng" dirty="0">
                <a:latin typeface="SimSun" pitchFamily="2" charset="-122"/>
                <a:ea typeface="SimSun" pitchFamily="2" charset="-122"/>
                <a:cs typeface="TH SarabunPSK"/>
              </a:rPr>
              <a:t>对面</a:t>
            </a:r>
            <a:r>
              <a:rPr lang="zh-CN" altLang="en-US" dirty="0">
                <a:latin typeface="SimSun" pitchFamily="2" charset="-122"/>
                <a:ea typeface="SimSun" pitchFamily="2" charset="-122"/>
                <a:cs typeface="TH SarabunPSK"/>
              </a:rPr>
              <a:t>。</a:t>
            </a:r>
            <a:r>
              <a:rPr lang="en-US" sz="3200" dirty="0">
                <a:ea typeface="SimSun"/>
                <a:cs typeface="Cordia New"/>
              </a:rPr>
              <a:t/>
            </a:r>
            <a:br>
              <a:rPr lang="en-US" sz="3200" dirty="0">
                <a:ea typeface="SimSun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2636912"/>
            <a:ext cx="7992888" cy="4887456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前面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qiánmiàn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ด้านหน้า หรือ ข้างหน้า</a:t>
            </a: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后面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hòumiàn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 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ด้านหลัง  หรือ ข้างหลัง </a:t>
            </a: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对面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duìmiàn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 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ตรงข้าม </a:t>
            </a: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左边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zuǒbiān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 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ข้าง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ซ้าย</a:t>
            </a: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右边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yòubiān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 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ข้าง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ขวา</a:t>
            </a: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旁边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pángbiān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</a:t>
            </a:r>
            <a:r>
              <a:rPr lang="th-TH" dirty="0" smtClean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ข้างๆ หรือ ด้านข้าง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196930"/>
            <a:ext cx="5263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dirty="0">
                <a:latin typeface="SimSun"/>
                <a:ea typeface="SimSun"/>
                <a:cs typeface="TH SarabunPSK"/>
              </a:rPr>
              <a:t>การบอก</a:t>
            </a:r>
            <a:r>
              <a:rPr lang="th-TH" sz="4000" dirty="0" smtClean="0">
                <a:latin typeface="SimSun"/>
                <a:ea typeface="SimSun"/>
                <a:cs typeface="TH SarabunPSK"/>
              </a:rPr>
              <a:t>ตำแหน่ง</a:t>
            </a:r>
            <a:endParaRPr lang="en-US" sz="40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5163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หน้าจั่ว 8"/>
          <p:cNvSpPr/>
          <p:nvPr/>
        </p:nvSpPr>
        <p:spPr>
          <a:xfrm>
            <a:off x="5958154" y="4600540"/>
            <a:ext cx="1404156" cy="1257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1141176" y="188640"/>
            <a:ext cx="7882961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มาฝึกถามและบอกตำแหน่งของสถานที่กันเถอะ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หน้ายิ้ม 3"/>
          <p:cNvSpPr/>
          <p:nvPr/>
        </p:nvSpPr>
        <p:spPr>
          <a:xfrm>
            <a:off x="2483768" y="3861048"/>
            <a:ext cx="1008112" cy="100811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สี่เหลี่ยมคางหมู 4"/>
          <p:cNvSpPr/>
          <p:nvPr/>
        </p:nvSpPr>
        <p:spPr>
          <a:xfrm>
            <a:off x="2447764" y="4869160"/>
            <a:ext cx="1080120" cy="115212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หัวใจ 5"/>
          <p:cNvSpPr/>
          <p:nvPr/>
        </p:nvSpPr>
        <p:spPr>
          <a:xfrm>
            <a:off x="2987824" y="5229200"/>
            <a:ext cx="288032" cy="24952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หน้ายิ้ม 7"/>
          <p:cNvSpPr/>
          <p:nvPr/>
        </p:nvSpPr>
        <p:spPr>
          <a:xfrm>
            <a:off x="6156176" y="3861048"/>
            <a:ext cx="1008112" cy="100811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แผนผังลำดับงาน: ตรวจเทียบ 9"/>
          <p:cNvSpPr/>
          <p:nvPr/>
        </p:nvSpPr>
        <p:spPr>
          <a:xfrm rot="5198953">
            <a:off x="6408204" y="4671600"/>
            <a:ext cx="504056" cy="576064"/>
          </a:xfrm>
          <a:prstGeom prst="flowChartCol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-53320" y="2191933"/>
            <a:ext cx="4680520" cy="1656184"/>
          </a:xfrm>
          <a:prstGeom prst="wedgeRoundRectCallout">
            <a:avLst>
              <a:gd name="adj1" fmla="val -8571"/>
              <a:gd name="adj2" fmla="val 8193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6882" y="2062299"/>
            <a:ext cx="387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prstClr val="black"/>
                </a:solidFill>
                <a:latin typeface="Calibri"/>
                <a:ea typeface="SimSun"/>
                <a:cs typeface="TH SarabunPSK"/>
              </a:rPr>
              <a:t>    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14498"/>
            <a:ext cx="46271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Calibri"/>
                <a:ea typeface="SimSun"/>
                <a:cs typeface="TH SarabunPSK"/>
              </a:rPr>
              <a:t>   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请问         健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身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房     在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哪儿？</a:t>
            </a:r>
            <a:endParaRPr lang="en-US" dirty="0">
              <a:latin typeface="Calibri"/>
              <a:ea typeface="SimSun"/>
              <a:cs typeface="Cordia New"/>
            </a:endParaRPr>
          </a:p>
          <a:p>
            <a:r>
              <a:rPr lang="en-US" sz="2400" dirty="0" err="1">
                <a:latin typeface="SimSun"/>
                <a:ea typeface="SimSun"/>
                <a:cs typeface="TH SarabunPSK"/>
              </a:rPr>
              <a:t>Q</a:t>
            </a:r>
            <a:r>
              <a:rPr lang="en-US" altLang="zh-CN" sz="2400" dirty="0" err="1">
                <a:latin typeface="SimSun"/>
                <a:ea typeface="SimSun"/>
                <a:cs typeface="TH SarabunPSK"/>
              </a:rPr>
              <a:t>ǐ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ngw</a:t>
            </a:r>
            <a:r>
              <a:rPr lang="en-US" altLang="zh-CN" sz="2400" dirty="0" err="1">
                <a:latin typeface="SimSun"/>
                <a:ea typeface="SimSun"/>
                <a:cs typeface="TH SarabunPSK"/>
              </a:rPr>
              <a:t>è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n</a:t>
            </a:r>
            <a:r>
              <a:rPr lang="en-US" sz="2400" dirty="0">
                <a:latin typeface="SimSun"/>
                <a:ea typeface="SimSun"/>
                <a:cs typeface="TH SarabunPSK"/>
              </a:rPr>
              <a:t> 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Jiànshēnfáng</a:t>
            </a:r>
            <a:r>
              <a:rPr lang="en-US" sz="2400" dirty="0">
                <a:latin typeface="SimSun"/>
                <a:ea typeface="SimSun"/>
                <a:cs typeface="TH SarabunPSK"/>
              </a:rPr>
              <a:t> 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zài</a:t>
            </a:r>
            <a:r>
              <a:rPr lang="en-US" sz="2400" dirty="0">
                <a:latin typeface="SimSun"/>
                <a:ea typeface="SimSun"/>
                <a:cs typeface="TH SarabunPSK"/>
              </a:rPr>
              <a:t> 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nǎr</a:t>
            </a:r>
            <a:r>
              <a:rPr lang="en-US" sz="2400" dirty="0">
                <a:latin typeface="SimSun"/>
                <a:ea typeface="SimSun"/>
                <a:cs typeface="TH SarabunPSK"/>
              </a:rPr>
              <a:t>?</a:t>
            </a:r>
            <a:endParaRPr lang="en-US" sz="2400" dirty="0">
              <a:latin typeface="Calibri"/>
              <a:ea typeface="SimSun"/>
              <a:cs typeface="Cordia New"/>
            </a:endParaRPr>
          </a:p>
          <a:p>
            <a:r>
              <a:rPr lang="th-TH" sz="3200" dirty="0">
                <a:latin typeface="SimSun"/>
                <a:ea typeface="SimSun"/>
                <a:cs typeface="TH SarabunPSK"/>
              </a:rPr>
              <a:t>ขอถาม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หน่อยครับ </a:t>
            </a:r>
            <a:r>
              <a:rPr lang="th-TH" sz="3200" dirty="0" err="1">
                <a:latin typeface="SimSun"/>
                <a:ea typeface="SimSun"/>
                <a:cs typeface="TH SarabunPSK"/>
              </a:rPr>
              <a:t>ฟิตเน</a:t>
            </a:r>
            <a:r>
              <a:rPr lang="th-TH" sz="3200" dirty="0">
                <a:latin typeface="SimSun"/>
                <a:ea typeface="SimSun"/>
                <a:cs typeface="TH SarabunPSK"/>
              </a:rPr>
              <a:t>สอยู่ที่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ไหนครับ</a:t>
            </a:r>
            <a:endParaRPr lang="en-US" sz="2000" dirty="0">
              <a:latin typeface="Calibri"/>
              <a:ea typeface="SimSun"/>
              <a:cs typeface="Cordia New"/>
            </a:endParaRPr>
          </a:p>
        </p:txBody>
      </p:sp>
      <p:sp>
        <p:nvSpPr>
          <p:cNvPr id="14" name="คำบรรยายภาพแบบสี่เหลี่ยม 13"/>
          <p:cNvSpPr/>
          <p:nvPr/>
        </p:nvSpPr>
        <p:spPr>
          <a:xfrm>
            <a:off x="4860032" y="1360275"/>
            <a:ext cx="4176464" cy="2212741"/>
          </a:xfrm>
          <a:prstGeom prst="wedgeRectCallout">
            <a:avLst>
              <a:gd name="adj1" fmla="val -14954"/>
              <a:gd name="adj2" fmla="val 695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4911606" y="1343260"/>
            <a:ext cx="4139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    健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身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房         在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Jiànshēnfáng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  服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务中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心        对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面。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fúwùzhōngxīn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duìmiàn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 err="1">
                <a:latin typeface="SimSun"/>
                <a:ea typeface="SimSun"/>
                <a:cs typeface="TH SarabunPSK"/>
              </a:rPr>
              <a:t>ฟิตเน</a:t>
            </a:r>
            <a:r>
              <a:rPr lang="th-TH" dirty="0">
                <a:latin typeface="SimSun"/>
                <a:ea typeface="SimSun"/>
                <a:cs typeface="TH SarabunPSK"/>
              </a:rPr>
              <a:t>สอยู่ตรงข้ามกับศูนย์บริการธุรกิจค่ะ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56918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7" grpId="0"/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หน้าจั่ว 8"/>
          <p:cNvSpPr/>
          <p:nvPr/>
        </p:nvSpPr>
        <p:spPr>
          <a:xfrm>
            <a:off x="5958154" y="4600540"/>
            <a:ext cx="1404156" cy="1257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หน้ายิ้ม 3"/>
          <p:cNvSpPr/>
          <p:nvPr/>
        </p:nvSpPr>
        <p:spPr>
          <a:xfrm>
            <a:off x="2483768" y="3861048"/>
            <a:ext cx="1008112" cy="100811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สี่เหลี่ยมคางหมู 4"/>
          <p:cNvSpPr/>
          <p:nvPr/>
        </p:nvSpPr>
        <p:spPr>
          <a:xfrm>
            <a:off x="2447764" y="4869160"/>
            <a:ext cx="1080120" cy="115212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หัวใจ 5"/>
          <p:cNvSpPr/>
          <p:nvPr/>
        </p:nvSpPr>
        <p:spPr>
          <a:xfrm>
            <a:off x="2987824" y="5229200"/>
            <a:ext cx="288032" cy="24952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หน้ายิ้ม 7"/>
          <p:cNvSpPr/>
          <p:nvPr/>
        </p:nvSpPr>
        <p:spPr>
          <a:xfrm>
            <a:off x="6156176" y="3861048"/>
            <a:ext cx="1008112" cy="100811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แผนผังลำดับงาน: ตรวจเทียบ 9"/>
          <p:cNvSpPr/>
          <p:nvPr/>
        </p:nvSpPr>
        <p:spPr>
          <a:xfrm rot="5198953">
            <a:off x="6408204" y="4671600"/>
            <a:ext cx="504056" cy="576064"/>
          </a:xfrm>
          <a:prstGeom prst="flowChartCol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-53320" y="2191933"/>
            <a:ext cx="4680520" cy="1656184"/>
          </a:xfrm>
          <a:prstGeom prst="wedgeRoundRectCallout">
            <a:avLst>
              <a:gd name="adj1" fmla="val -8571"/>
              <a:gd name="adj2" fmla="val 8193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6882" y="2062299"/>
            <a:ext cx="387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prstClr val="black"/>
                </a:solidFill>
                <a:latin typeface="Calibri"/>
                <a:ea typeface="SimSun"/>
                <a:cs typeface="TH SarabunPSK"/>
              </a:rPr>
              <a:t>    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9696" y="2350196"/>
            <a:ext cx="49116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请问         咖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啡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厅      在 哪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儿？</a:t>
            </a:r>
            <a:endParaRPr lang="en-US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Q</a:t>
            </a:r>
            <a:r>
              <a:rPr lang="en-US" altLang="zh-CN" dirty="0" err="1">
                <a:latin typeface="SimSun"/>
                <a:ea typeface="SimSun"/>
                <a:cs typeface="TH SarabunPSK"/>
              </a:rPr>
              <a:t>ǐ</a:t>
            </a:r>
            <a:r>
              <a:rPr lang="en-US" dirty="0" err="1">
                <a:latin typeface="SimSun"/>
                <a:ea typeface="SimSun"/>
                <a:cs typeface="TH SarabunPSK"/>
              </a:rPr>
              <a:t>ngw</a:t>
            </a:r>
            <a:r>
              <a:rPr lang="en-US" altLang="zh-CN" dirty="0" err="1">
                <a:latin typeface="SimSun"/>
                <a:ea typeface="SimSun"/>
                <a:cs typeface="TH SarabunPSK"/>
              </a:rPr>
              <a:t>è</a:t>
            </a:r>
            <a:r>
              <a:rPr lang="en-US" dirty="0" err="1">
                <a:latin typeface="SimSun"/>
                <a:ea typeface="SimSun"/>
                <a:cs typeface="TH SarabunPSK"/>
              </a:rPr>
              <a:t>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Kāfēitīng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zài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nǎr</a:t>
            </a:r>
            <a:r>
              <a:rPr lang="en-US" dirty="0">
                <a:latin typeface="SimSun"/>
                <a:ea typeface="SimSun"/>
                <a:cs typeface="TH SarabunPSK"/>
              </a:rPr>
              <a:t>?</a:t>
            </a:r>
            <a:endParaRPr lang="en-US" dirty="0">
              <a:latin typeface="Calibri"/>
              <a:ea typeface="SimSun"/>
              <a:cs typeface="Cordia New"/>
            </a:endParaRPr>
          </a:p>
          <a:p>
            <a:r>
              <a:rPr lang="th-TH" sz="3200" dirty="0">
                <a:latin typeface="SimSun"/>
                <a:ea typeface="SimSun"/>
                <a:cs typeface="TH SarabunPSK"/>
              </a:rPr>
              <a:t>ขอถามหน่อยครับร้านกาแฟอยู่ที่ไหนครับ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4" name="คำบรรยายภาพแบบสี่เหลี่ยม 13"/>
          <p:cNvSpPr/>
          <p:nvPr/>
        </p:nvSpPr>
        <p:spPr>
          <a:xfrm>
            <a:off x="4860032" y="1360275"/>
            <a:ext cx="4176464" cy="2212741"/>
          </a:xfrm>
          <a:prstGeom prst="wedgeRectCallout">
            <a:avLst>
              <a:gd name="adj1" fmla="val -14954"/>
              <a:gd name="adj2" fmla="val 695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1606" y="1343260"/>
            <a:ext cx="4139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咖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啡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厅       在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Kāfēitīng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服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务中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心          后面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。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fúwùzhōngxīn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hòumiàn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ร้านกาแฟอยู่ด้านหลังศูนย์บริการธุรกิจครับ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51163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7" grpId="0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คำบรรยายภาพแบบสี่เหลี่ยม 11"/>
          <p:cNvSpPr/>
          <p:nvPr/>
        </p:nvSpPr>
        <p:spPr>
          <a:xfrm>
            <a:off x="1082824" y="116632"/>
            <a:ext cx="7488832" cy="1440160"/>
          </a:xfrm>
          <a:prstGeom prst="wedgeRectCallout">
            <a:avLst>
              <a:gd name="adj1" fmla="val -614"/>
              <a:gd name="adj2" fmla="val 238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ามเหลี่ยมหน้าจั่ว 8"/>
          <p:cNvSpPr/>
          <p:nvPr/>
        </p:nvSpPr>
        <p:spPr>
          <a:xfrm>
            <a:off x="5958154" y="4600540"/>
            <a:ext cx="1404156" cy="1257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หน้ายิ้ม 3"/>
          <p:cNvSpPr/>
          <p:nvPr/>
        </p:nvSpPr>
        <p:spPr>
          <a:xfrm>
            <a:off x="2483768" y="3861048"/>
            <a:ext cx="1008112" cy="100811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สี่เหลี่ยมคางหมู 4"/>
          <p:cNvSpPr/>
          <p:nvPr/>
        </p:nvSpPr>
        <p:spPr>
          <a:xfrm>
            <a:off x="2447764" y="4869160"/>
            <a:ext cx="1080120" cy="115212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หัวใจ 5"/>
          <p:cNvSpPr/>
          <p:nvPr/>
        </p:nvSpPr>
        <p:spPr>
          <a:xfrm>
            <a:off x="2987824" y="5229200"/>
            <a:ext cx="288032" cy="24952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หน้ายิ้ม 7"/>
          <p:cNvSpPr/>
          <p:nvPr/>
        </p:nvSpPr>
        <p:spPr>
          <a:xfrm>
            <a:off x="6156176" y="3861048"/>
            <a:ext cx="1008112" cy="100811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แผนผังลำดับงาน: ตรวจเทียบ 9"/>
          <p:cNvSpPr/>
          <p:nvPr/>
        </p:nvSpPr>
        <p:spPr>
          <a:xfrm rot="5198953">
            <a:off x="6408204" y="4671600"/>
            <a:ext cx="504056" cy="576064"/>
          </a:xfrm>
          <a:prstGeom prst="flowChartCol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-53320" y="2191933"/>
            <a:ext cx="4680520" cy="1656184"/>
          </a:xfrm>
          <a:prstGeom prst="wedgeRoundRectCallout">
            <a:avLst>
              <a:gd name="adj1" fmla="val -8571"/>
              <a:gd name="adj2" fmla="val 8193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6882" y="2062299"/>
            <a:ext cx="387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prstClr val="black"/>
                </a:solidFill>
                <a:latin typeface="Calibri"/>
                <a:ea typeface="SimSun"/>
                <a:cs typeface="TH SarabunPSK"/>
              </a:rPr>
              <a:t>    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14498"/>
            <a:ext cx="46271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Calibri"/>
                <a:ea typeface="SimSun"/>
                <a:cs typeface="TH SarabunPSK"/>
              </a:rPr>
              <a:t>请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问            餐厅       在  哪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儿？</a:t>
            </a:r>
            <a:endParaRPr lang="en-US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Q</a:t>
            </a:r>
            <a:r>
              <a:rPr lang="en-US" altLang="zh-CN" dirty="0" err="1">
                <a:latin typeface="SimSun"/>
                <a:ea typeface="SimSun"/>
                <a:cs typeface="TH SarabunPSK"/>
              </a:rPr>
              <a:t>ǐ</a:t>
            </a:r>
            <a:r>
              <a:rPr lang="en-US" dirty="0" err="1">
                <a:latin typeface="SimSun"/>
                <a:ea typeface="SimSun"/>
                <a:cs typeface="TH SarabunPSK"/>
              </a:rPr>
              <a:t>ngw</a:t>
            </a:r>
            <a:r>
              <a:rPr lang="en-US" altLang="zh-CN" dirty="0" err="1">
                <a:latin typeface="SimSun"/>
                <a:ea typeface="SimSun"/>
                <a:cs typeface="TH SarabunPSK"/>
              </a:rPr>
              <a:t>è</a:t>
            </a:r>
            <a:r>
              <a:rPr lang="en-US" dirty="0" err="1">
                <a:latin typeface="SimSun"/>
                <a:ea typeface="SimSun"/>
                <a:cs typeface="TH SarabunPSK"/>
              </a:rPr>
              <a:t>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Cāntīng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zài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nǎr</a:t>
            </a:r>
            <a:r>
              <a:rPr lang="en-US" dirty="0">
                <a:latin typeface="SimSun"/>
                <a:ea typeface="SimSun"/>
                <a:cs typeface="TH SarabunPSK"/>
              </a:rPr>
              <a:t>?</a:t>
            </a:r>
            <a:endParaRPr lang="en-US" dirty="0">
              <a:latin typeface="Calibri"/>
              <a:ea typeface="SimSun"/>
              <a:cs typeface="Cordia New"/>
            </a:endParaRPr>
          </a:p>
          <a:p>
            <a:r>
              <a:rPr lang="th-TH" sz="3200" dirty="0">
                <a:latin typeface="SimSun"/>
                <a:ea typeface="SimSun"/>
                <a:cs typeface="TH SarabunPSK"/>
              </a:rPr>
              <a:t>ขอถามหน่อยค่ะ ห้องอาหารอยู่ที่ไหนคะ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4" name="คำบรรยายภาพแบบสี่เหลี่ยม 13"/>
          <p:cNvSpPr/>
          <p:nvPr/>
        </p:nvSpPr>
        <p:spPr>
          <a:xfrm>
            <a:off x="4860032" y="1360275"/>
            <a:ext cx="4176464" cy="2212741"/>
          </a:xfrm>
          <a:prstGeom prst="wedgeRectCallout">
            <a:avLst>
              <a:gd name="adj1" fmla="val -14954"/>
              <a:gd name="adj2" fmla="val 695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1606" y="1343260"/>
            <a:ext cx="42323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餐厅       在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Cāntīng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 服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务中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心          旁边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。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fúwùzhōngxīn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pángbiān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ห้องอาหารอยู่ด้านข้างศูนย์บริการธุรกิจครับ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5626" y="115634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餐厅      在        服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务中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心           左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边。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Cāntīng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zài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fúwùzhōngxīn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zuǒbiān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ห้องอาหารอยู่ด้านซ้ายของศูนย์บริการธุรกิจครับ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0955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/>
      <p:bldP spid="7" grpId="0"/>
      <p:bldP spid="14" grpId="0" animBg="1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คำบรรยายภาพแบบสี่เหลี่ยม 11"/>
          <p:cNvSpPr/>
          <p:nvPr/>
        </p:nvSpPr>
        <p:spPr>
          <a:xfrm>
            <a:off x="1082824" y="116632"/>
            <a:ext cx="7488832" cy="1440160"/>
          </a:xfrm>
          <a:prstGeom prst="wedgeRectCallout">
            <a:avLst>
              <a:gd name="adj1" fmla="val -614"/>
              <a:gd name="adj2" fmla="val 238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>
            <a:off x="5958154" y="4600540"/>
            <a:ext cx="1404156" cy="1257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หน้ายิ้ม 3"/>
          <p:cNvSpPr/>
          <p:nvPr/>
        </p:nvSpPr>
        <p:spPr>
          <a:xfrm>
            <a:off x="2483768" y="3861048"/>
            <a:ext cx="1008112" cy="100811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สี่เหลี่ยมคางหมู 4"/>
          <p:cNvSpPr/>
          <p:nvPr/>
        </p:nvSpPr>
        <p:spPr>
          <a:xfrm>
            <a:off x="2447764" y="4869160"/>
            <a:ext cx="1080120" cy="115212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หัวใจ 5"/>
          <p:cNvSpPr/>
          <p:nvPr/>
        </p:nvSpPr>
        <p:spPr>
          <a:xfrm>
            <a:off x="2987824" y="5229200"/>
            <a:ext cx="288032" cy="24952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หน้ายิ้ม 7"/>
          <p:cNvSpPr/>
          <p:nvPr/>
        </p:nvSpPr>
        <p:spPr>
          <a:xfrm>
            <a:off x="6156176" y="3861048"/>
            <a:ext cx="1008112" cy="100811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แผนผังลำดับงาน: ตรวจเทียบ 9"/>
          <p:cNvSpPr/>
          <p:nvPr/>
        </p:nvSpPr>
        <p:spPr>
          <a:xfrm rot="5198953">
            <a:off x="6408204" y="4671600"/>
            <a:ext cx="504056" cy="576064"/>
          </a:xfrm>
          <a:prstGeom prst="flowChartCol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-53320" y="2191933"/>
            <a:ext cx="4680520" cy="1656184"/>
          </a:xfrm>
          <a:prstGeom prst="wedgeRoundRectCallout">
            <a:avLst>
              <a:gd name="adj1" fmla="val -8571"/>
              <a:gd name="adj2" fmla="val 8193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6882" y="2062299"/>
            <a:ext cx="387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prstClr val="black"/>
                </a:solidFill>
                <a:latin typeface="Calibri"/>
                <a:ea typeface="SimSun"/>
                <a:cs typeface="TH SarabunPSK"/>
              </a:rPr>
              <a:t>    </a:t>
            </a: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14498"/>
            <a:ext cx="462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请问         按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摩中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心   在 哪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儿？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sz="2400" dirty="0" err="1">
                <a:latin typeface="SimSun"/>
                <a:ea typeface="SimSun"/>
                <a:cs typeface="TH SarabunPSK"/>
              </a:rPr>
              <a:t>Q</a:t>
            </a:r>
            <a:r>
              <a:rPr lang="en-US" altLang="zh-CN" sz="2400" dirty="0" err="1">
                <a:latin typeface="SimSun"/>
                <a:ea typeface="SimSun"/>
                <a:cs typeface="TH SarabunPSK"/>
              </a:rPr>
              <a:t>ǐ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ngw</a:t>
            </a:r>
            <a:r>
              <a:rPr lang="en-US" altLang="zh-CN" sz="2400" dirty="0" err="1">
                <a:latin typeface="SimSun"/>
                <a:ea typeface="SimSun"/>
                <a:cs typeface="TH SarabunPSK"/>
              </a:rPr>
              <a:t>è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n</a:t>
            </a:r>
            <a:r>
              <a:rPr lang="en-US" sz="2400" dirty="0">
                <a:latin typeface="SimSun"/>
                <a:ea typeface="SimSun"/>
                <a:cs typeface="TH SarabunPSK"/>
              </a:rPr>
              <a:t> 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Ànmózhōngxīn</a:t>
            </a:r>
            <a:r>
              <a:rPr lang="en-US" sz="2400" dirty="0">
                <a:latin typeface="SimSun"/>
                <a:ea typeface="SimSun"/>
                <a:cs typeface="TH SarabunPSK"/>
              </a:rPr>
              <a:t> 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zài</a:t>
            </a:r>
            <a:r>
              <a:rPr lang="en-US" sz="2400" dirty="0">
                <a:latin typeface="SimSun"/>
                <a:ea typeface="SimSun"/>
                <a:cs typeface="TH SarabunPSK"/>
              </a:rPr>
              <a:t> </a:t>
            </a:r>
            <a:r>
              <a:rPr lang="en-US" sz="2400" dirty="0" err="1">
                <a:latin typeface="SimSun"/>
                <a:ea typeface="SimSun"/>
                <a:cs typeface="TH SarabunPSK"/>
              </a:rPr>
              <a:t>nǎr</a:t>
            </a:r>
            <a:r>
              <a:rPr lang="en-US" sz="2400" dirty="0">
                <a:latin typeface="SimSun"/>
                <a:ea typeface="SimSun"/>
                <a:cs typeface="TH SarabunPSK"/>
              </a:rPr>
              <a:t>?</a:t>
            </a:r>
            <a:endParaRPr lang="en-US" sz="24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ขอถามหน่อยครับ ศูนย์บริการนวดอยู่ทีไหนครับ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4" name="คำบรรยายภาพแบบสี่เหลี่ยม 13"/>
          <p:cNvSpPr/>
          <p:nvPr/>
        </p:nvSpPr>
        <p:spPr>
          <a:xfrm>
            <a:off x="4860032" y="1360275"/>
            <a:ext cx="4176464" cy="2212741"/>
          </a:xfrm>
          <a:prstGeom prst="wedgeRectCallout">
            <a:avLst>
              <a:gd name="adj1" fmla="val -14954"/>
              <a:gd name="adj2" fmla="val 695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1606" y="1343260"/>
            <a:ext cx="42323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按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摩中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心        在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Ànmózhōngxīn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迷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你吧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台       对面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。</a:t>
            </a:r>
            <a:endParaRPr lang="en-US" altLang="zh-CN" dirty="0" smtClean="0">
              <a:latin typeface="Calibri"/>
              <a:ea typeface="SimSun"/>
              <a:cs typeface="TH SarabunPSK"/>
            </a:endParaRPr>
          </a:p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mǐnǐbātái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duìmiàn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ศูนย์บริการนวดอยู่ตรงข้ามกับมินิบาร์ค่ะ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2824" y="91296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  按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摩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中心      在         洗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手</a:t>
            </a:r>
            <a:r>
              <a:rPr lang="zh-CN" altLang="en-US" dirty="0" smtClean="0">
                <a:latin typeface="Calibri"/>
                <a:ea typeface="SimSun"/>
                <a:cs typeface="TH SarabunPSK"/>
              </a:rPr>
              <a:t>间          前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面。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ea typeface="SimSun"/>
                <a:cs typeface="TH SarabunPSK"/>
              </a:rPr>
              <a:t>Ànmózhōngxīn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zài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xǐshǒujiān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qiánmiàn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th-TH" dirty="0">
                <a:latin typeface="SimSun"/>
                <a:ea typeface="SimSun"/>
                <a:cs typeface="TH SarabunPSK"/>
              </a:rPr>
              <a:t>ศูนย์บริการนวดอยู่ด้านหน้าห้องน้ำ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ค่ะ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73140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/>
      <p:bldP spid="7" grpId="0"/>
      <p:bldP spid="14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zh-CN" altLang="en-US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生词 </a:t>
            </a:r>
            <a:r>
              <a:rPr lang="en-US" dirty="0" err="1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shēngcí</a:t>
            </a:r>
            <a:r>
              <a:rPr lang="en-US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th-TH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คำศัพท์</a:t>
            </a:r>
            <a:r>
              <a:rPr lang="en-US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1.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先</a:t>
            </a:r>
            <a:r>
              <a:rPr lang="en-US" dirty="0">
                <a:latin typeface="SimSun"/>
                <a:ea typeface="SimSun"/>
                <a:cs typeface="TH SarabunPSK"/>
              </a:rPr>
              <a:t>	 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			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2.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几</a:t>
            </a: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				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3.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楼</a:t>
            </a: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4.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咖啡厅</a:t>
            </a: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5.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在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		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1559104"/>
            <a:ext cx="17281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......ก่อน</a:t>
            </a: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855720" y="1559104"/>
            <a:ext cx="1800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xiān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2564904"/>
            <a:ext cx="17281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กี่,เท่าไหร่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855720" y="2564904"/>
            <a:ext cx="1800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jǐ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3474586"/>
            <a:ext cx="17281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ชั้น(ของ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อาคาร)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855720" y="3573016"/>
            <a:ext cx="1800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lóu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6470456" y="4604042"/>
            <a:ext cx="17281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ร้าน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กาแฟ</a:t>
            </a:r>
            <a:endParaRPr lang="th-TH" dirty="0">
              <a:latin typeface="SimSun"/>
              <a:ea typeface="SimSun"/>
              <a:cs typeface="TH SarabunPS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5720" y="4604042"/>
            <a:ext cx="202002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kāfēitīng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4208" y="5517232"/>
            <a:ext cx="17544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อยู่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5720" y="5517232"/>
            <a:ext cx="1800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zài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87479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6.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出</a:t>
            </a: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7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电梯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8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对面</a:t>
            </a: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9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看到</a:t>
            </a:r>
            <a:r>
              <a:rPr lang="en-US" dirty="0">
                <a:latin typeface="SimSun"/>
                <a:ea typeface="SimSun"/>
                <a:cs typeface="TH SarabunPSK"/>
              </a:rPr>
              <a:t>	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10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对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了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5520" y="1501240"/>
            <a:ext cx="165618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ออก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1048" y="1501240"/>
            <a:ext cx="17281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chū</a:t>
            </a:r>
            <a:endParaRPr lang="en-US" dirty="0">
              <a:latin typeface="SimSun"/>
              <a:ea typeface="SimSun"/>
              <a:cs typeface="TH SarabunPS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2420888"/>
            <a:ext cx="17281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ลิฟต์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048" y="2539008"/>
            <a:ext cx="17281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diàntī</a:t>
            </a:r>
            <a:endParaRPr lang="en-US" dirty="0">
              <a:latin typeface="SimSun"/>
              <a:ea typeface="SimSun"/>
              <a:cs typeface="TH SarabunPS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3645024"/>
            <a:ext cx="16614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ตรงกัน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ข้าม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1048" y="3645024"/>
            <a:ext cx="17281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duìmiàn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60232" y="4653136"/>
            <a:ext cx="16614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มองเห็น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1048" y="4658072"/>
            <a:ext cx="17281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kàndào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5520" y="5517232"/>
            <a:ext cx="165618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ใช่แล้ว,จริงด้วย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3781048" y="5553124"/>
            <a:ext cx="179906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duìle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8314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zh-CN" altLang="en-US" sz="3900" dirty="0">
                <a:solidFill>
                  <a:prstClr val="black"/>
                </a:solidFill>
                <a:cs typeface="+mn-cs"/>
              </a:rPr>
              <a:t>补充词语 </a:t>
            </a:r>
            <a:r>
              <a:rPr lang="en-US" sz="3900" dirty="0" err="1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+mn-cs"/>
              </a:rPr>
              <a:t>bǔchōngcíyǔ</a:t>
            </a:r>
            <a:r>
              <a:rPr lang="en-US" sz="39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th-TH" sz="39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คำศัพท์เพิ่มเติม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1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前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面</a:t>
            </a:r>
            <a:endParaRPr lang="en-US" altLang="zh-CN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2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后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面</a:t>
            </a:r>
            <a:endParaRPr lang="en-US" altLang="zh-CN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3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左边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  </a:t>
            </a: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4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右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边</a:t>
            </a:r>
            <a:endParaRPr lang="en-US" altLang="zh-CN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5</a:t>
            </a:r>
            <a:r>
              <a:rPr lang="en-US" dirty="0">
                <a:latin typeface="SimSun"/>
                <a:ea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旁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边</a:t>
            </a:r>
            <a:endParaRPr lang="en-US" altLang="zh-CN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cs typeface="TH SarabunPSK"/>
              </a:rPr>
              <a:t>6</a:t>
            </a:r>
            <a:r>
              <a:rPr lang="en-US" dirty="0">
                <a:latin typeface="SimSun"/>
                <a:cs typeface="TH SarabunPSK"/>
              </a:rPr>
              <a:t>.</a:t>
            </a:r>
            <a:r>
              <a:rPr lang="zh-CN" altLang="en-US" dirty="0">
                <a:latin typeface="SimSun"/>
                <a:cs typeface="TH SarabunPSK"/>
              </a:rPr>
              <a:t>客</a:t>
            </a:r>
            <a:r>
              <a:rPr lang="zh-CN" altLang="en-US" dirty="0" smtClean="0">
                <a:latin typeface="SimSun"/>
                <a:cs typeface="TH SarabunPSK"/>
              </a:rPr>
              <a:t>房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1556792"/>
            <a:ext cx="1800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ด้านหน้า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1519536"/>
            <a:ext cx="194421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qiánmiàn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732240" y="2345304"/>
            <a:ext cx="1800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ด้านหลัง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4036" y="2345304"/>
            <a:ext cx="165618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hòumiàn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771258" y="3121804"/>
            <a:ext cx="1800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ด้านซ้าย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3121804"/>
            <a:ext cx="165618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zuǒbiān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4264" y="3906634"/>
            <a:ext cx="177418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ด้านขวา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3894058"/>
            <a:ext cx="15481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yòubiān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6784264" y="4685754"/>
            <a:ext cx="177418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ด้านข้าง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58252" y="5436938"/>
            <a:ext cx="177418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SimSun"/>
                <a:ea typeface="SimSun"/>
                <a:cs typeface="TH SarabunPSK"/>
              </a:rPr>
              <a:t>ห้องพัก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4109100" y="5399444"/>
            <a:ext cx="150701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cs typeface="TH SarabunPSK"/>
              </a:rPr>
              <a:t>kèfáng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4081812" y="4685754"/>
            <a:ext cx="17780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pángbiān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17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314016" cy="9941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zh-CN" altLang="en-US" dirty="0">
                <a:solidFill>
                  <a:prstClr val="black"/>
                </a:solidFill>
                <a:cs typeface="+mn-cs"/>
              </a:rPr>
              <a:t>会话  </a:t>
            </a:r>
            <a:r>
              <a:rPr lang="en-US" dirty="0" err="1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+mn-cs"/>
              </a:rPr>
              <a:t>huìhuà</a:t>
            </a:r>
            <a:r>
              <a:rPr lang="en-US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+mn-cs"/>
              </a:rPr>
              <a:t> </a:t>
            </a: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th-TH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บทสนทนา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1484784"/>
            <a:ext cx="8291264" cy="4641379"/>
          </a:xfrm>
        </p:spPr>
        <p:txBody>
          <a:bodyPr/>
          <a:lstStyle/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A: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您先请，先生！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B</a:t>
            </a:r>
            <a:r>
              <a:rPr lang="en-US" dirty="0">
                <a:latin typeface="SimSun"/>
                <a:ea typeface="SimSun"/>
                <a:cs typeface="TH SarabunPSK"/>
              </a:rPr>
              <a:t>: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谢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谢</a:t>
            </a:r>
            <a:endParaRPr lang="en-US" sz="2000" dirty="0">
              <a:latin typeface="Calibri"/>
              <a:ea typeface="SimSun"/>
              <a:cs typeface="Cordia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5165148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ขอบคุณ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ครับ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4325848"/>
            <a:ext cx="259228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Xièxie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862114"/>
            <a:ext cx="345638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คุณผู้ชายเชิญก่อน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ครับ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144564"/>
            <a:ext cx="468052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Nín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xiān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qǐng,xiānshēng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2489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71600" y="1556792"/>
            <a:ext cx="8291264" cy="4641379"/>
          </a:xfrm>
        </p:spPr>
        <p:txBody>
          <a:bodyPr/>
          <a:lstStyle/>
          <a:p>
            <a:pPr marL="82296" indent="0">
              <a:buNone/>
            </a:pPr>
            <a:r>
              <a:rPr lang="en-US" dirty="0">
                <a:latin typeface="SimSun"/>
                <a:ea typeface="SimSun"/>
                <a:cs typeface="TH SarabunPSK"/>
              </a:rPr>
              <a:t>A: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先生您上几楼</a:t>
            </a:r>
            <a:r>
              <a:rPr lang="en-US" dirty="0">
                <a:latin typeface="SimSun"/>
                <a:ea typeface="SimSun"/>
                <a:cs typeface="TH SarabunPSK"/>
              </a:rPr>
              <a:t>?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B: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十五楼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。对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啦！咖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啡厅在几楼？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579280" y="5418802"/>
            <a:ext cx="518457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ไปชั้นสิบห้าครับ,จริง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ด้วยร้านกาแฟ</a:t>
            </a:r>
            <a:r>
              <a:rPr lang="th-TH" dirty="0">
                <a:latin typeface="SimSun"/>
                <a:ea typeface="SimSun"/>
                <a:cs typeface="TH SarabunPSK"/>
              </a:rPr>
              <a:t>อยู่ชั้นไหน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ครับ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9280" y="4444206"/>
            <a:ext cx="659312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cs typeface="TH SarabunPSK"/>
              </a:rPr>
              <a:t>shíwǔ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lóu.duìla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!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Kāfēitīng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zàijǐlóu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?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9280" y="2890555"/>
            <a:ext cx="489654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คุณผู้ชายไปชั้นไหน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ครับ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5216" y="2100005"/>
            <a:ext cx="532859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Xiānshēngnínshàngjǐlóu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?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5470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A: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十九楼</a:t>
            </a:r>
            <a:r>
              <a:rPr lang="zh-CN" altLang="en-US" dirty="0">
                <a:latin typeface="SimSun"/>
                <a:ea typeface="SimSun"/>
                <a:cs typeface="TH SarabunPSK"/>
              </a:rPr>
              <a:t>，电梯对面，出了电梯，就看到了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。</a:t>
            </a:r>
            <a:endParaRPr lang="en-US" sz="2000" dirty="0">
              <a:latin typeface="Calibri"/>
              <a:ea typeface="SimSun"/>
              <a:cs typeface="Cordia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720" y="3524974"/>
            <a:ext cx="633670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SimSun"/>
                <a:ea typeface="SimSun"/>
                <a:cs typeface="TH SarabunPSK"/>
              </a:rPr>
              <a:t>ชั้นสิบเก้าครับ,อยู่ตรงข้าม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กับลิฟต์ </a:t>
            </a:r>
            <a:r>
              <a:rPr lang="th-TH" dirty="0">
                <a:latin typeface="SimSun"/>
                <a:ea typeface="SimSun"/>
                <a:cs typeface="TH SarabunPSK"/>
              </a:rPr>
              <a:t>ออก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จากลิฟต์ก็</a:t>
            </a:r>
            <a:r>
              <a:rPr lang="th-TH" dirty="0">
                <a:latin typeface="SimSun"/>
                <a:ea typeface="SimSun"/>
                <a:cs typeface="TH SarabunPSK"/>
              </a:rPr>
              <a:t>เจอ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เลยครับ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81724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cs typeface="TH SarabunPSK"/>
              </a:rPr>
              <a:t>shíjiǔ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lóu,diàntī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duìmiàn,chūle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diàntī,jiùkàn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dàole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.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266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99904" y="332656"/>
            <a:ext cx="7498080" cy="850106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04" y="1294696"/>
            <a:ext cx="9240152" cy="5289724"/>
          </a:xfrm>
        </p:spPr>
      </p:pic>
      <p:sp>
        <p:nvSpPr>
          <p:cNvPr id="8" name="หน้ายิ้ม 7"/>
          <p:cNvSpPr/>
          <p:nvPr/>
        </p:nvSpPr>
        <p:spPr>
          <a:xfrm>
            <a:off x="2843808" y="3212976"/>
            <a:ext cx="1224136" cy="1224136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คางหมู 8"/>
          <p:cNvSpPr/>
          <p:nvPr/>
        </p:nvSpPr>
        <p:spPr>
          <a:xfrm>
            <a:off x="2707628" y="4437112"/>
            <a:ext cx="1476164" cy="129614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แผนผังลำดับงาน: ตรวจเทียบ 9"/>
          <p:cNvSpPr/>
          <p:nvPr/>
        </p:nvSpPr>
        <p:spPr>
          <a:xfrm rot="16200000">
            <a:off x="3203848" y="4185084"/>
            <a:ext cx="504056" cy="504056"/>
          </a:xfrm>
          <a:prstGeom prst="flowChartCol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1" name="หน้ายิ้ม 10"/>
          <p:cNvSpPr/>
          <p:nvPr/>
        </p:nvSpPr>
        <p:spPr>
          <a:xfrm>
            <a:off x="6218624" y="3340028"/>
            <a:ext cx="1224136" cy="1152128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คางหมู 11"/>
          <p:cNvSpPr/>
          <p:nvPr/>
        </p:nvSpPr>
        <p:spPr>
          <a:xfrm>
            <a:off x="6218624" y="4492156"/>
            <a:ext cx="1346114" cy="12411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หัวใจ 12"/>
          <p:cNvSpPr/>
          <p:nvPr/>
        </p:nvSpPr>
        <p:spPr>
          <a:xfrm>
            <a:off x="6660232" y="4689140"/>
            <a:ext cx="231449" cy="252028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คำบรรยายภาพแบบสี่เหลี่ยม 13"/>
          <p:cNvSpPr/>
          <p:nvPr/>
        </p:nvSpPr>
        <p:spPr>
          <a:xfrm>
            <a:off x="175556" y="1484783"/>
            <a:ext cx="5064144" cy="1368152"/>
          </a:xfrm>
          <a:prstGeom prst="wedgeRectCallout">
            <a:avLst>
              <a:gd name="adj1" fmla="val -2989"/>
              <a:gd name="adj2" fmla="val 1037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169032" y="1691806"/>
            <a:ext cx="5077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  先生         您       上     几   楼</a:t>
            </a:r>
            <a:r>
              <a:rPr lang="en-US" dirty="0">
                <a:latin typeface="SimSun"/>
                <a:ea typeface="SimSun"/>
                <a:cs typeface="TH SarabunPSK"/>
              </a:rPr>
              <a:t>?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 smtClean="0">
                <a:latin typeface="SimSun"/>
                <a:ea typeface="SimSun"/>
                <a:cs typeface="TH SarabunPSK"/>
              </a:rPr>
              <a:t>Xiānshēng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nín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shàng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jǐ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lóu</a:t>
            </a:r>
            <a:r>
              <a:rPr lang="en-US" dirty="0">
                <a:latin typeface="SimSun"/>
                <a:ea typeface="SimSun"/>
                <a:cs typeface="TH SarabunPSK"/>
              </a:rPr>
              <a:t>?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6" name="คำบรรยายภาพแบบสี่เหลี่ยม 15"/>
          <p:cNvSpPr/>
          <p:nvPr/>
        </p:nvSpPr>
        <p:spPr>
          <a:xfrm>
            <a:off x="5796136" y="1294696"/>
            <a:ext cx="3168352" cy="1656184"/>
          </a:xfrm>
          <a:prstGeom prst="wedgeRectCallout">
            <a:avLst>
              <a:gd name="adj1" fmla="val -16071"/>
              <a:gd name="adj2" fmla="val 6710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6012160" y="1691806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SimSun"/>
                <a:ea typeface="SimSun"/>
                <a:cs typeface="TH SarabunPSK"/>
              </a:rPr>
              <a:t>十五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zh-CN" altLang="en-US" dirty="0" smtClean="0">
                <a:latin typeface="SimSun"/>
                <a:ea typeface="SimSun"/>
                <a:cs typeface="TH SarabunPSK"/>
              </a:rPr>
              <a:t>楼。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pPr algn="ctr"/>
            <a:r>
              <a:rPr lang="en-US" dirty="0" err="1" smtClean="0">
                <a:latin typeface="SimSun"/>
                <a:cs typeface="TH SarabunPSK"/>
              </a:rPr>
              <a:t>shíwǔ</a:t>
            </a:r>
            <a:r>
              <a:rPr lang="en-US" dirty="0" smtClean="0">
                <a:latin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cs typeface="TH SarabunPSK"/>
              </a:rPr>
              <a:t>lóu</a:t>
            </a:r>
            <a:r>
              <a:rPr lang="en-US" dirty="0">
                <a:latin typeface="SimSun"/>
                <a:cs typeface="TH SarabunPSK"/>
              </a:rPr>
              <a:t>.</a:t>
            </a:r>
            <a:endParaRPr lang="th-TH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379484" y="404664"/>
            <a:ext cx="66489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dirty="0">
                <a:latin typeface="SimSun"/>
                <a:ea typeface="SimSun"/>
                <a:cs typeface="TH SarabunPSK"/>
              </a:rPr>
              <a:t>สอบถามแขกว่าจะไปชั้นไหน ควรพูดอย่างไร</a:t>
            </a:r>
            <a:r>
              <a:rPr lang="zh-CN" altLang="en-US" sz="3600" dirty="0">
                <a:latin typeface="Calibri"/>
                <a:ea typeface="SimSun"/>
                <a:cs typeface="TH SarabunPSK"/>
              </a:rPr>
              <a:t>？</a:t>
            </a:r>
            <a:endParaRPr lang="en-US" sz="36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6203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4400" dirty="0">
                <a:effectLst/>
                <a:latin typeface="SimSun"/>
                <a:ea typeface="SimSun"/>
                <a:cs typeface="TH SarabunPSK"/>
              </a:rPr>
              <a:t>ถามว่าสถานที่อยู่ที่ชั้นไหน</a:t>
            </a:r>
            <a:r>
              <a:rPr lang="zh-CN" altLang="en-US" sz="4400" dirty="0" smtClean="0">
                <a:effectLst/>
                <a:latin typeface="Calibri"/>
                <a:ea typeface="SimSun"/>
                <a:cs typeface="TH SarabunPSK"/>
              </a:rPr>
              <a:t>？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82296" y="1700808"/>
            <a:ext cx="7498080" cy="48006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382296" y="1628800"/>
            <a:ext cx="6984776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SimSun"/>
                <a:ea typeface="SimSun"/>
                <a:cs typeface="TH SarabunPSK"/>
              </a:rPr>
              <a:t> </a:t>
            </a:r>
            <a:r>
              <a:rPr lang="zh-CN" altLang="en-US" sz="3200" dirty="0" smtClean="0">
                <a:latin typeface="SimSun"/>
                <a:ea typeface="SimSun"/>
                <a:cs typeface="TH SarabunPSK"/>
              </a:rPr>
              <a:t> 请问     咖</a:t>
            </a:r>
            <a:r>
              <a:rPr lang="zh-CN" altLang="en-US" sz="3200" dirty="0">
                <a:latin typeface="SimSun"/>
                <a:ea typeface="SimSun"/>
                <a:cs typeface="TH SarabunPSK"/>
              </a:rPr>
              <a:t>啡</a:t>
            </a:r>
            <a:r>
              <a:rPr lang="zh-CN" altLang="en-US" sz="3200" dirty="0" smtClean="0">
                <a:latin typeface="SimSun"/>
                <a:ea typeface="SimSun"/>
                <a:cs typeface="TH SarabunPSK"/>
              </a:rPr>
              <a:t>厅   在  几  楼</a:t>
            </a:r>
            <a:r>
              <a:rPr lang="zh-CN" altLang="en-US" sz="3200" dirty="0">
                <a:latin typeface="SimSun"/>
                <a:ea typeface="SimSun"/>
                <a:cs typeface="TH SarabunPSK"/>
              </a:rPr>
              <a:t>？</a:t>
            </a:r>
            <a:endParaRPr lang="en-US" sz="3200" dirty="0">
              <a:latin typeface="Calibri"/>
              <a:ea typeface="SimSun"/>
              <a:cs typeface="Cordia New"/>
            </a:endParaRPr>
          </a:p>
          <a:p>
            <a:r>
              <a:rPr lang="en-US" sz="3200" dirty="0">
                <a:latin typeface="SimSun"/>
                <a:ea typeface="SimSun"/>
                <a:cs typeface="TH SarabunPSK"/>
              </a:rPr>
              <a:t> </a:t>
            </a:r>
            <a:r>
              <a:rPr lang="en-US" sz="3200" dirty="0" err="1" smtClean="0">
                <a:latin typeface="SimSun"/>
                <a:ea typeface="SimSun"/>
                <a:cs typeface="TH SarabunPSK"/>
              </a:rPr>
              <a:t>Q</a:t>
            </a:r>
            <a:r>
              <a:rPr lang="en-US" altLang="zh-CN" sz="3200" dirty="0" err="1" smtClean="0">
                <a:latin typeface="SimSun"/>
                <a:ea typeface="SimSun"/>
                <a:cs typeface="TH SarabunPSK"/>
              </a:rPr>
              <a:t>ǐ</a:t>
            </a:r>
            <a:r>
              <a:rPr lang="en-US" sz="3200" dirty="0" err="1" smtClean="0">
                <a:latin typeface="SimSun"/>
                <a:ea typeface="SimSun"/>
                <a:cs typeface="TH SarabunPSK"/>
              </a:rPr>
              <a:t>ngw</a:t>
            </a:r>
            <a:r>
              <a:rPr lang="en-US" altLang="zh-CN" sz="3200" dirty="0" err="1" smtClean="0">
                <a:latin typeface="SimSun"/>
                <a:ea typeface="SimSun"/>
                <a:cs typeface="TH SarabunPSK"/>
              </a:rPr>
              <a:t>è</a:t>
            </a:r>
            <a:r>
              <a:rPr lang="en-US" sz="3200" dirty="0" err="1" smtClean="0">
                <a:latin typeface="SimSun"/>
                <a:ea typeface="SimSun"/>
                <a:cs typeface="TH SarabunPSK"/>
              </a:rPr>
              <a:t>n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sz="3200" dirty="0" err="1" smtClean="0">
                <a:latin typeface="SimSun"/>
                <a:ea typeface="SimSun"/>
                <a:cs typeface="TH SarabunPSK"/>
              </a:rPr>
              <a:t>kāfēitīng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sz="3200" dirty="0" err="1" smtClean="0">
                <a:latin typeface="SimSun"/>
                <a:ea typeface="SimSun"/>
                <a:cs typeface="TH SarabunPSK"/>
              </a:rPr>
              <a:t>zài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  </a:t>
            </a:r>
            <a:r>
              <a:rPr lang="en-US" sz="3200" dirty="0" err="1" smtClean="0">
                <a:latin typeface="SimSun"/>
                <a:ea typeface="SimSun"/>
                <a:cs typeface="TH SarabunPSK"/>
              </a:rPr>
              <a:t>jǐ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  </a:t>
            </a:r>
            <a:r>
              <a:rPr lang="en-US" sz="3200" dirty="0" err="1" smtClean="0">
                <a:latin typeface="SimSun"/>
                <a:ea typeface="SimSun"/>
                <a:cs typeface="TH SarabunPSK"/>
              </a:rPr>
              <a:t>lóu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?</a:t>
            </a:r>
            <a:r>
              <a:rPr lang="th-TH" sz="3200" dirty="0" smtClean="0">
                <a:latin typeface="Calibri"/>
                <a:ea typeface="SimSun"/>
                <a:cs typeface="Cordia New"/>
              </a:rPr>
              <a:t>    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ขอถามหน่อยครับ  ร้านกาแฟ   อยู่ชั้น</a:t>
            </a:r>
            <a:r>
              <a:rPr lang="th-TH" sz="3200" dirty="0">
                <a:latin typeface="SimSun"/>
                <a:ea typeface="SimSun"/>
                <a:cs typeface="TH SarabunPSK"/>
              </a:rPr>
              <a:t>ไหนครับ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3635896" y="2162592"/>
            <a:ext cx="129614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3203848" y="2636912"/>
            <a:ext cx="17281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3563888" y="3173700"/>
            <a:ext cx="100811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71800" y="3356992"/>
            <a:ext cx="259228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ea typeface="SimSun"/>
                <a:cs typeface="TH SarabunPSK"/>
              </a:rPr>
              <a:t>洗手</a:t>
            </a:r>
            <a:r>
              <a:rPr lang="zh-CN" altLang="en-US" dirty="0" smtClean="0">
                <a:ea typeface="SimSun"/>
                <a:cs typeface="TH SarabunPSK"/>
              </a:rPr>
              <a:t>间</a:t>
            </a:r>
            <a:r>
              <a:rPr lang="en-US" dirty="0" err="1" smtClean="0">
                <a:latin typeface="SimSun"/>
                <a:cs typeface="TH SarabunPSK"/>
              </a:rPr>
              <a:t>xíshǒujiān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2519772" y="4581128"/>
            <a:ext cx="309634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alibri"/>
                <a:ea typeface="SimSun"/>
                <a:cs typeface="TH SarabunPSK"/>
              </a:rPr>
              <a:t>    商务         中</a:t>
            </a:r>
            <a:r>
              <a:rPr lang="zh-CN" altLang="en-US" dirty="0">
                <a:latin typeface="Calibri"/>
                <a:ea typeface="SimSun"/>
                <a:cs typeface="TH SarabunPSK"/>
              </a:rPr>
              <a:t>心</a:t>
            </a:r>
            <a:r>
              <a:rPr lang="en-US" dirty="0">
                <a:latin typeface="SimSun"/>
                <a:ea typeface="SimSun"/>
                <a:cs typeface="TH SarabunPSK"/>
              </a:rPr>
              <a:t>        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r>
              <a:rPr lang="en-US" dirty="0" err="1" smtClean="0">
                <a:latin typeface="SimSun"/>
                <a:cs typeface="TH SarabunPSK"/>
              </a:rPr>
              <a:t>Sh</a:t>
            </a:r>
            <a:r>
              <a:rPr lang="en-US" altLang="zh-CN" dirty="0" err="1" smtClean="0">
                <a:latin typeface="SimSun"/>
                <a:cs typeface="TH SarabunPSK"/>
              </a:rPr>
              <a:t>ā</a:t>
            </a:r>
            <a:r>
              <a:rPr lang="en-US" dirty="0" err="1" smtClean="0">
                <a:latin typeface="SimSun"/>
                <a:cs typeface="TH SarabunPSK"/>
              </a:rPr>
              <a:t>ngw</a:t>
            </a:r>
            <a:r>
              <a:rPr lang="en-US" altLang="zh-CN" dirty="0" err="1" smtClean="0">
                <a:latin typeface="SimSun"/>
                <a:cs typeface="TH SarabunPSK"/>
              </a:rPr>
              <a:t>ù</a:t>
            </a:r>
            <a:r>
              <a:rPr lang="en-US" altLang="zh-CN" dirty="0" smtClean="0">
                <a:latin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cs typeface="TH SarabunPSK"/>
              </a:rPr>
              <a:t>zh</a:t>
            </a:r>
            <a:r>
              <a:rPr lang="en-US" altLang="zh-CN" dirty="0" err="1" smtClean="0">
                <a:latin typeface="SimSun"/>
                <a:cs typeface="TH SarabunPSK"/>
              </a:rPr>
              <a:t>ō</a:t>
            </a:r>
            <a:r>
              <a:rPr lang="en-US" dirty="0" err="1" smtClean="0">
                <a:latin typeface="SimSun"/>
                <a:cs typeface="TH SarabunPSK"/>
              </a:rPr>
              <a:t>ngx</a:t>
            </a:r>
            <a:r>
              <a:rPr lang="en-US" altLang="zh-CN" dirty="0" err="1" smtClean="0">
                <a:latin typeface="SimSun"/>
                <a:cs typeface="TH SarabunPSK"/>
              </a:rPr>
              <a:t>ī</a:t>
            </a:r>
            <a:r>
              <a:rPr lang="en-US" dirty="0" err="1" smtClean="0">
                <a:latin typeface="SimSun"/>
                <a:cs typeface="TH SarabunPSK"/>
              </a:rPr>
              <a:t>n</a:t>
            </a:r>
            <a:r>
              <a:rPr lang="en-US" dirty="0" smtClean="0">
                <a:latin typeface="SimSun"/>
                <a:cs typeface="TH SarabunPSK"/>
              </a:rPr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8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tp_05</Template>
  <TotalTime>1463</TotalTime>
  <Words>820</Words>
  <Application>Microsoft Office PowerPoint</Application>
  <PresentationFormat>นำเสนอทางหน้าจอ (4:3)</PresentationFormat>
  <Paragraphs>216</Paragraphs>
  <Slides>19</Slides>
  <Notes>19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第十课 dìshíkè บทที่10</vt:lpstr>
      <vt:lpstr>生词 shēngcí  คำศัพท์ </vt:lpstr>
      <vt:lpstr>งานนำเสนอ PowerPoint</vt:lpstr>
      <vt:lpstr>补充词语 bǔchōngcíyǔ คำศัพท์เพิ่มเติม</vt:lpstr>
      <vt:lpstr>会话  huìhuà  บทสนทนา</vt:lpstr>
      <vt:lpstr>งานนำเสนอ PowerPoint</vt:lpstr>
      <vt:lpstr>งานนำเสนอ PowerPoint</vt:lpstr>
      <vt:lpstr>งานนำเสนอ PowerPoint</vt:lpstr>
      <vt:lpstr>ถามว่าสถานที่อยู่ที่ชั้นไหน？</vt:lpstr>
      <vt:lpstr> สถานที่+zài+ตัวเลข+lóu     </vt:lpstr>
      <vt:lpstr>มาฝึกถามและบอกชั้นของสถานที่กันเถอะ</vt:lpstr>
      <vt:lpstr>มาฝึกถามและบอกชั้นของสถานที่กันเถอะ</vt:lpstr>
      <vt:lpstr>งานนำเสนอ PowerPoint</vt:lpstr>
      <vt:lpstr>     请问。。。。。在哪儿？ Qǐngwèn     สถานที่    zài nǎr? ขอถามหน่อยค่ะ........................อยู่ที่ไหนคะ </vt:lpstr>
      <vt:lpstr> สถานที่+zài+สถานที่+ตำแหน่ง 咖啡厅在电梯 对面。 </vt:lpstr>
      <vt:lpstr>มาฝึกถามและบอกตำแหน่งของสถานที่กันเถอะ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先生您上几楼？</dc:title>
  <dc:creator>hp430</dc:creator>
  <cp:lastModifiedBy>hp430</cp:lastModifiedBy>
  <cp:revision>68</cp:revision>
  <dcterms:created xsi:type="dcterms:W3CDTF">2016-04-10T09:45:18Z</dcterms:created>
  <dcterms:modified xsi:type="dcterms:W3CDTF">2016-10-27T15:50:08Z</dcterms:modified>
</cp:coreProperties>
</file>