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4" r:id="rId3"/>
    <p:sldId id="303" r:id="rId4"/>
    <p:sldId id="260" r:id="rId5"/>
    <p:sldId id="258" r:id="rId6"/>
    <p:sldId id="261" r:id="rId7"/>
    <p:sldId id="299" r:id="rId8"/>
    <p:sldId id="300" r:id="rId9"/>
    <p:sldId id="301" r:id="rId10"/>
    <p:sldId id="302" r:id="rId11"/>
    <p:sldId id="295" r:id="rId12"/>
    <p:sldId id="296" r:id="rId13"/>
    <p:sldId id="297" r:id="rId14"/>
    <p:sldId id="298" r:id="rId15"/>
    <p:sldId id="291" r:id="rId16"/>
    <p:sldId id="292" r:id="rId17"/>
    <p:sldId id="293" r:id="rId18"/>
    <p:sldId id="306" r:id="rId19"/>
    <p:sldId id="305" r:id="rId20"/>
    <p:sldId id="294" r:id="rId21"/>
  </p:sldIdLst>
  <p:sldSz cx="9144000" cy="6858000" type="screen4x3"/>
  <p:notesSz cx="6858000" cy="9144000"/>
  <p:custDataLst>
    <p:tags r:id="rId2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5735-ECCD-46ED-B8CA-9A32275D9781}" type="datetimeFigureOut">
              <a:rPr lang="th-TH" smtClean="0"/>
              <a:t>06/02/60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56DC-8BC5-46F2-B9E2-3F32B9A59B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460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9694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88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61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9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05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0548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658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434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152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594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88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571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71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05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67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0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97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82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16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6DC-8BC5-46F2-B9E2-3F32B9A59B74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2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268760"/>
            <a:ext cx="4752528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996952"/>
            <a:ext cx="4536504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641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06/02/60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296" y="2107886"/>
            <a:ext cx="6624736" cy="720080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tx1"/>
                </a:solidFill>
              </a:rPr>
              <a:t>ธรรมชาติของการเกิด</a:t>
            </a:r>
            <a:r>
              <a:rPr lang="th-TH" sz="6600" b="1" dirty="0" smtClean="0">
                <a:solidFill>
                  <a:schemeClr val="tx1"/>
                </a:solidFill>
              </a:rPr>
              <a:t>โรค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AutoShape 2" descr="ผลการค้นหารูปภาพสำหรับ โลโก้มหาวิทยาลัยราชภัฏนครปฐ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ผลการค้นหารูปภาพสำหรับ โลโก้มหาวิทยาลัยราชภัฏนครปฐม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39552" y="4149079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th-TH" dirty="0">
                <a:cs typeface="TH SarabunPSK" pitchFamily="34" charset="-34"/>
              </a:rPr>
              <a:t>รายวิชา: ระบาดวิทยา  (</a:t>
            </a:r>
            <a:r>
              <a:rPr lang="en-US" dirty="0"/>
              <a:t>Epidemiology</a:t>
            </a:r>
            <a:r>
              <a:rPr lang="en-US" dirty="0">
                <a:cs typeface="TH SarabunPSK" pitchFamily="34" charset="-34"/>
              </a:rPr>
              <a:t>)  </a:t>
            </a:r>
            <a:endParaRPr lang="th-TH" dirty="0">
              <a:cs typeface="TH SarabunPSK" pitchFamily="34" charset="-34"/>
            </a:endParaRPr>
          </a:p>
          <a:p>
            <a:pPr algn="r">
              <a:spcBef>
                <a:spcPts val="0"/>
              </a:spcBef>
            </a:pPr>
            <a:r>
              <a:rPr lang="th-TH" dirty="0">
                <a:cs typeface="TH SarabunPSK" pitchFamily="34" charset="-34"/>
              </a:rPr>
              <a:t>รหัสวิชา: ๔๑๐๒๗๐๖</a:t>
            </a:r>
            <a:br>
              <a:rPr lang="th-TH" dirty="0">
                <a:cs typeface="TH SarabunPSK" pitchFamily="34" charset="-34"/>
              </a:rPr>
            </a:br>
            <a:r>
              <a:rPr lang="th-TH" dirty="0">
                <a:cs typeface="TH SarabunPSK" pitchFamily="34" charset="-34"/>
              </a:rPr>
              <a:t>อ. กมลวรรณ  บุตรประเสริฐ</a:t>
            </a:r>
          </a:p>
        </p:txBody>
      </p:sp>
      <p:pic>
        <p:nvPicPr>
          <p:cNvPr id="9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" y="92075"/>
            <a:ext cx="1661170" cy="21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8617589" y="630177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3726" y="1691370"/>
            <a:ext cx="7128792" cy="4457154"/>
            <a:chOff x="0" y="0"/>
            <a:chExt cx="5581267" cy="3441939"/>
          </a:xfrm>
        </p:grpSpPr>
        <p:sp>
          <p:nvSpPr>
            <p:cNvPr id="3" name="Isosceles Triangle 2"/>
            <p:cNvSpPr/>
            <p:nvPr/>
          </p:nvSpPr>
          <p:spPr>
            <a:xfrm>
              <a:off x="439947" y="0"/>
              <a:ext cx="3251583" cy="3441939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846053" y="560717"/>
              <a:ext cx="508958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73524" y="940279"/>
              <a:ext cx="836763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475117"/>
              <a:ext cx="4183619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64566" y="1966822"/>
              <a:ext cx="1811020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31653" y="2458528"/>
              <a:ext cx="2286000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7366" y="2898475"/>
              <a:ext cx="2734310" cy="0"/>
            </a:xfrm>
            <a:prstGeom prst="line">
              <a:avLst/>
            </a:prstGeom>
            <a:ln>
              <a:solidFill>
                <a:schemeClr val="dk1">
                  <a:shade val="95000"/>
                  <a:satMod val="10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424022" y="0"/>
              <a:ext cx="1488057" cy="362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ตาย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(death)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613804" y="560717"/>
              <a:ext cx="1216025" cy="3105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พิการ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(disability)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915728" y="1026543"/>
              <a:ext cx="1992702" cy="3450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ผู้ป่วยมารับบริการ 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(clinical disease)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079630" y="1561381"/>
              <a:ext cx="2208362" cy="3019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ผู้ป่วยแต่ไม่มารับบริการ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(clinical disease)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95290" y="1966822"/>
              <a:ext cx="2285977" cy="3623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1600" dirty="0">
                  <a:effectLst/>
                  <a:latin typeface="Calibri"/>
                  <a:ea typeface="Calibri"/>
                  <a:cs typeface="TH Sarabun New"/>
                </a:rPr>
                <a:t>โรคที่ยังไม่แสดงอาการ</a:t>
              </a:r>
              <a:r>
                <a:rPr lang="en-US" sz="1600" dirty="0">
                  <a:effectLst/>
                  <a:latin typeface="TH Sarabun New"/>
                  <a:ea typeface="Calibri"/>
                  <a:cs typeface="Cordia New"/>
                </a:rPr>
                <a:t>(preclinical disease)</a:t>
              </a:r>
              <a:endParaRPr lang="en-US" sz="12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528204" y="2458528"/>
              <a:ext cx="1759788" cy="3105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มีภูมิไวรับ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(susceptibility)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795622" y="3001992"/>
              <a:ext cx="1111885" cy="3187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sz="1800" dirty="0">
                  <a:effectLst/>
                  <a:latin typeface="Calibri"/>
                  <a:ea typeface="Calibri"/>
                  <a:cs typeface="TH Sarabun New"/>
                </a:rPr>
                <a:t>สุขภาพดี</a:t>
              </a:r>
              <a:r>
                <a:rPr lang="en-US" sz="1800" dirty="0">
                  <a:effectLst/>
                  <a:latin typeface="TH Sarabun New"/>
                  <a:ea typeface="Calibri"/>
                  <a:cs typeface="Cordia New"/>
                </a:rPr>
                <a:t>(health)</a:t>
              </a:r>
              <a:endParaRPr lang="en-US" sz="14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0" y="871268"/>
              <a:ext cx="1307539" cy="4657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Calibri"/>
                  <a:ea typeface="Calibri"/>
                  <a:cs typeface="TH Sarabun New"/>
                </a:rPr>
                <a:t>มองเห็น</a:t>
              </a:r>
              <a:endParaRPr lang="en-US" sz="20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0" y="1552754"/>
              <a:ext cx="1082033" cy="4140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Calibri"/>
                  <a:ea typeface="Calibri"/>
                  <a:cs typeface="TH Sarabun New"/>
                </a:rPr>
                <a:t>มองไม่เห็น</a:t>
              </a:r>
              <a:endParaRPr lang="en-US" sz="2000" dirty="0">
                <a:effectLst/>
                <a:latin typeface="Calibri"/>
                <a:ea typeface="Calibri"/>
                <a:cs typeface="Cordia New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chemeClr val="accent3">
                    <a:lumMod val="75000"/>
                  </a:schemeClr>
                </a:solidFill>
              </a:rPr>
              <a:t>ธรรมชาติของโรค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(natural history of disease)</a:t>
            </a:r>
            <a:endParaRPr lang="th-T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๑๐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3">
                    <a:lumMod val="75000"/>
                  </a:schemeClr>
                </a:solidFill>
              </a:rPr>
              <a:t>ระดับการป้องกันควบคุม</a:t>
            </a: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</a:rPr>
              <a:t>โรค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351" y="187521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การป้องกันขั้นที่หนึ่ง </a:t>
            </a:r>
            <a:r>
              <a:rPr lang="en-US" sz="4000" b="1" dirty="0"/>
              <a:t>(primary prevention)</a:t>
            </a:r>
            <a:endParaRPr lang="th-TH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/>
              <a:t>	๑. </a:t>
            </a:r>
            <a:r>
              <a:rPr lang="th-TH" sz="3200" dirty="0"/>
              <a:t>กลุ่มโรคที่เกิดจากสาเหตุอย่างเดียว </a:t>
            </a:r>
            <a:r>
              <a:rPr lang="en-US" sz="3200" dirty="0"/>
              <a:t>(single factor)</a:t>
            </a:r>
            <a:r>
              <a:rPr lang="th-TH" sz="3200" dirty="0"/>
              <a:t> ได้แก่โรคติดเชื้อต่างๆ เช่น     โรคคอตีบ โรคไอกรน วัณโรค เป็นต้น</a:t>
            </a:r>
            <a:endParaRPr lang="en-US" sz="3200" dirty="0"/>
          </a:p>
          <a:p>
            <a:pPr algn="thaiDist"/>
            <a:r>
              <a:rPr lang="th-TH" sz="3200" dirty="0"/>
              <a:t>	๒. กลุ่มโรคที่เกิดจากสาเหตุหลายอย่าง </a:t>
            </a:r>
            <a:r>
              <a:rPr lang="en-US" sz="3200" dirty="0"/>
              <a:t>(multiple factors)</a:t>
            </a:r>
            <a:r>
              <a:rPr lang="th-TH" sz="3200" dirty="0"/>
              <a:t> ได้แก่โรคไร้เชื้อต่างๆ เช่น โรคหัวใจโคโรนารี่ โรคมะเร็งต่างๆ เป็นต้น</a:t>
            </a:r>
            <a:endParaRPr lang="en-US" sz="3200" dirty="0"/>
          </a:p>
          <a:p>
            <a:pPr algn="thaiDist"/>
            <a:endParaRPr lang="th-TH" sz="3200" dirty="0"/>
          </a:p>
        </p:txBody>
      </p:sp>
      <p:pic>
        <p:nvPicPr>
          <p:cNvPr id="5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๑๑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การป้องกันขั้นแรกนี้ ประกอบด้วยงานที่สำคัญดังนี้คือ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1620" y="2780928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/>
              <a:t>๑.๑ การส่งเสริมสุขภาพ </a:t>
            </a:r>
            <a:r>
              <a:rPr lang="en-US" sz="4000" dirty="0"/>
              <a:t>(health promotion)</a:t>
            </a:r>
          </a:p>
          <a:p>
            <a:r>
              <a:rPr lang="th-TH" sz="4000" dirty="0"/>
              <a:t>๑.๒ การคุ้มกันเฉพาะ </a:t>
            </a:r>
            <a:r>
              <a:rPr lang="en-US" sz="4000" dirty="0"/>
              <a:t>(specific protection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๑๒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การป้องกันขั้นที่สอง </a:t>
            </a:r>
            <a:r>
              <a:rPr lang="en-US" sz="4000" b="1" dirty="0"/>
              <a:t>(secondary prevention</a:t>
            </a:r>
            <a:r>
              <a:rPr lang="en-US" sz="4000" b="1" dirty="0" smtClean="0"/>
              <a:t>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33668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การ</a:t>
            </a:r>
            <a:r>
              <a:rPr lang="th-TH" sz="3600" dirty="0"/>
              <a:t>ป้องกันในระยะนี้เป็นการป้องกันเมื่อโรคได้เกิดขึ้นแล้ว เพื่อที่จะลดความรุนแรงของโรค ป้องกันการแพร่กระจายของโรค หยุดยั้งการดำเนินการของโรค ช่วยลดระยะเวลาการเจ็บป่วย        และลดระยะการติดต่อของโรค การป้องกันระดับนี้ส่วนใหญ่จะกระทำในระยะก่อนมีอาการ  </a:t>
            </a:r>
            <a:r>
              <a:rPr lang="th-TH" sz="3600" dirty="0" smtClean="0"/>
              <a:t>และ</a:t>
            </a:r>
            <a:r>
              <a:rPr lang="th-TH" sz="3600" dirty="0"/>
              <a:t>ขณะมีอาการของโรคเกิดขึ้น การป้องกันขั้นที่สองนี้ ได้แก่ การวินิจฉัยในระยะแรกเริ่ม และให้การรักษาทันที </a:t>
            </a:r>
            <a:r>
              <a:rPr lang="en-US" sz="3600" dirty="0"/>
              <a:t>(early diagnosis and prompt treatment)</a:t>
            </a:r>
            <a:r>
              <a:rPr lang="th-TH" sz="3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3">
                    <a:lumMod val="75000"/>
                  </a:schemeClr>
                </a:solidFill>
              </a:rPr>
              <a:t>ระดับการป้องกันควบคุม</a:t>
            </a: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</a:rPr>
              <a:t>โรค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๑๓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/>
              <a:t>การป้องกันขั้นที่สาม </a:t>
            </a:r>
            <a:r>
              <a:rPr lang="en-US" sz="4000" b="1" dirty="0"/>
              <a:t>(tertiary prevention)</a:t>
            </a:r>
            <a:endParaRPr lang="th-TH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accent3">
                    <a:lumMod val="75000"/>
                  </a:schemeClr>
                </a:solidFill>
              </a:rPr>
              <a:t>ระดับการป้องกันควบคุม</a:t>
            </a: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</a:rPr>
              <a:t>โรค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0869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การ</a:t>
            </a:r>
            <a:r>
              <a:rPr lang="th-TH" sz="3600" dirty="0"/>
              <a:t>ป้องกันขั้นนี้เป็นการป้องกันในระยะมีความพิการหรือป่วยมาก </a:t>
            </a:r>
            <a:r>
              <a:rPr lang="en-US" sz="3600" dirty="0"/>
              <a:t>(stage of disability or advanced disease)</a:t>
            </a:r>
            <a:r>
              <a:rPr lang="th-TH" sz="3600" dirty="0"/>
              <a:t> </a:t>
            </a:r>
            <a:r>
              <a:rPr lang="th-TH" sz="3600" dirty="0" smtClean="0"/>
              <a:t>         การ</a:t>
            </a:r>
            <a:r>
              <a:rPr lang="th-TH" sz="3600" dirty="0"/>
              <a:t>ป้องกันขั้นนี้เป็นการช่วยลดภาวะแทรกซ้อนของโรค ลดความพิการของโรค ตลอดจนผลเสียต่างๆที่จะตามมาภายหลังจากการเกิดโรค การป้องกันระยะนี้เป็นการป้องกันในขณะที่โรคเป็นมากแล้ว นับว่าเสี่ยงต่ออันตรายและได้ผลน้อยกว่าการป้องกันสองระดับ</a:t>
            </a:r>
            <a:r>
              <a:rPr lang="th-TH" sz="3600" dirty="0" smtClean="0"/>
              <a:t>แรก</a:t>
            </a:r>
            <a:endParaRPr lang="en-US" sz="3600" dirty="0"/>
          </a:p>
        </p:txBody>
      </p:sp>
      <p:pic>
        <p:nvPicPr>
          <p:cNvPr id="5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๑๔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/>
              <a:t>การป้องกันระยะที่สาม ประกอบด้วย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78092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๓.๑ การกำจัดความพิการ </a:t>
            </a:r>
            <a:r>
              <a:rPr lang="en-US" sz="3600" dirty="0"/>
              <a:t>(disability limitation)</a:t>
            </a:r>
          </a:p>
          <a:p>
            <a:r>
              <a:rPr lang="th-TH" sz="3600" dirty="0"/>
              <a:t>๓.๒ การฟื้นฟูสุขภาพ </a:t>
            </a:r>
            <a:r>
              <a:rPr lang="en-US" sz="3600" dirty="0"/>
              <a:t>(rehabilitation</a:t>
            </a:r>
            <a:r>
              <a:rPr lang="en-US" sz="3600" dirty="0" smtClean="0"/>
              <a:t>)</a:t>
            </a:r>
            <a:endParaRPr lang="th-TH" sz="3600" dirty="0" smtClean="0"/>
          </a:p>
          <a:p>
            <a:endParaRPr lang="th-TH" sz="36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๑๕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21213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accent3">
                    <a:lumMod val="75000"/>
                  </a:schemeClr>
                </a:solidFill>
              </a:rPr>
              <a:t>แนวทางในการป้องกัน</a:t>
            </a:r>
            <a:r>
              <a:rPr lang="th-TH" sz="6000" b="1" dirty="0" smtClean="0">
                <a:solidFill>
                  <a:schemeClr val="accent3">
                    <a:lumMod val="75000"/>
                  </a:schemeClr>
                </a:solidFill>
              </a:rPr>
              <a:t>โรค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แนวทาง</a:t>
            </a:r>
            <a:r>
              <a:rPr lang="th-TH" sz="3600" dirty="0"/>
              <a:t>ในการป้องกันโรค ควรจะได้ดำเนินการตามขั้นตอนต่างๆ ของการป้องกันโรคโดยเฉพาะในการป้องกันขั้นที่หนึ่ง </a:t>
            </a:r>
            <a:r>
              <a:rPr lang="en-US" sz="3600" dirty="0"/>
              <a:t>(primary prevention) </a:t>
            </a:r>
            <a:r>
              <a:rPr lang="th-TH" sz="3600" dirty="0"/>
              <a:t>ควรรีบดำเนินการป้องกันก่อนที่จะมีพยาธิสภาพเกิดขึ้น หรือก่อนที่พยาธิสภาพนั้นจะเปลี่ยนแปลงกลับคืนสู่สภาพปกติไม่ได้</a:t>
            </a:r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6456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๑๖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0192" y="99378"/>
            <a:ext cx="6063617" cy="6659245"/>
            <a:chOff x="0" y="0"/>
            <a:chExt cx="6064142" cy="6659413"/>
          </a:xfrm>
        </p:grpSpPr>
        <p:sp>
          <p:nvSpPr>
            <p:cNvPr id="3" name="Rectangle 2"/>
            <p:cNvSpPr/>
            <p:nvPr/>
          </p:nvSpPr>
          <p:spPr>
            <a:xfrm>
              <a:off x="0" y="983411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สุขภาพดี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(healthy)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5275" y="25879"/>
              <a:ext cx="2880995" cy="707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ธรรมชาติของโรค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(natural history of disease)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83147" y="0"/>
              <a:ext cx="2880995" cy="7326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บริการอนามัยเบ็ดเสร็จ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(comprehensive health care)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027207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ระยะมีความไวต่อการเกิดโรค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(stage of susceptibility)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967487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ระยะก่อนมีอาการของโรค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(stage of preclinical disease)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071668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ระยะมีอาการของโรค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(stage of clinical disease)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072332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ระยะมีความพิการของโรค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(stage of disability)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021238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หายหรือตาย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(recovery or death)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83147" y="1457864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การส่งเสริมสุขภาพ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(health promotion)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3147" y="2536166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การป้องกันเฉพาะโรค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(specific protection)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83147" y="3528204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การวินิจฉัยแต่แรกเริ่มและรักษาทันที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(early diagnosis &amp; prompt treatment)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83147" y="4580626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การจำกัดความพิการ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(disability limitation)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83147" y="5581290"/>
              <a:ext cx="2880995" cy="6381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400">
                  <a:effectLst/>
                  <a:ea typeface="Calibri"/>
                  <a:cs typeface="TH Sarabun New"/>
                </a:rPr>
                <a:t>การฟื้นฟูสภาพ</a:t>
              </a:r>
              <a:endParaRPr lang="en-US" sz="1100">
                <a:effectLst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>
                  <a:effectLst/>
                  <a:latin typeface="TH Sarabun New"/>
                  <a:ea typeface="Calibri"/>
                  <a:cs typeface="Cordia New"/>
                </a:rPr>
                <a:t>(rehabilitation)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423358" y="1621766"/>
              <a:ext cx="0" cy="4054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23358" y="2665562"/>
              <a:ext cx="0" cy="3021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23358" y="3605841"/>
              <a:ext cx="0" cy="4658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31985" y="4710023"/>
              <a:ext cx="0" cy="3623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31985" y="5710687"/>
              <a:ext cx="0" cy="3107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423358" y="1820173"/>
              <a:ext cx="17597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423358" y="2829464"/>
              <a:ext cx="17595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423358" y="3838755"/>
              <a:ext cx="17597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423358" y="4891177"/>
              <a:ext cx="175978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431985" y="5874589"/>
              <a:ext cx="175116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58264" y="2096219"/>
              <a:ext cx="0" cy="4400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658264" y="3174521"/>
              <a:ext cx="0" cy="3538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658264" y="4166558"/>
              <a:ext cx="0" cy="4142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658264" y="5218981"/>
              <a:ext cx="0" cy="362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76456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๑๗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7200" dirty="0"/>
              <a:t>สรุป</a:t>
            </a:r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189" y="1916832"/>
            <a:ext cx="7863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ธรรมชาติ</a:t>
            </a:r>
            <a:r>
              <a:rPr lang="th-TH" sz="3600" dirty="0"/>
              <a:t>ของโรคเริ่มต้นจากการได้รับองค์ประกอบที่เสี่ยงต่อการเกิดโรค ทำให้มีความไวต่อการติดเชื้อได้ ธรรมชาติของโรค ประกอบด้วย ระยะมีความไวต่อการเกิดโรค ระยะก่อนมีอาการของโรค ระยะมีอาการของโรค และระยะมีความพิการของโรค  แนวทางที่ดีที่สุดไม่ให้เกิดโรค คือการป้องกันการเกิดโรคมีสามระดับ ได้แก่ การป้องกันขั้นที่</a:t>
            </a:r>
            <a:r>
              <a:rPr lang="th-TH" sz="3600" dirty="0" smtClean="0"/>
              <a:t>หนึ่ง  สอง  และสาม</a:t>
            </a:r>
            <a:endParaRPr lang="th-TH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๑๘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6600" dirty="0"/>
              <a:t>คำถาม</a:t>
            </a:r>
            <a:r>
              <a:rPr lang="th-TH" sz="6600" dirty="0" smtClean="0"/>
              <a:t>ทบทวน</a:t>
            </a:r>
            <a:endParaRPr lang="th-TH" sz="66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447031"/>
            <a:ext cx="83529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600" dirty="0" smtClean="0"/>
              <a:t>	๑. ให้</a:t>
            </a:r>
            <a:r>
              <a:rPr lang="th-TH" sz="3600" dirty="0"/>
              <a:t>นักศึกษาอธิบายระยะต่างๆของธรรมชาติของการเกิด</a:t>
            </a:r>
            <a:r>
              <a:rPr lang="th-TH" sz="3600" dirty="0" smtClean="0"/>
              <a:t>โรค</a:t>
            </a:r>
            <a:endParaRPr lang="en-US" sz="3600" dirty="0"/>
          </a:p>
          <a:p>
            <a:pPr lvl="0" algn="thaiDist"/>
            <a:r>
              <a:rPr lang="th-TH" sz="3600" dirty="0" smtClean="0"/>
              <a:t>	๒. ให้</a:t>
            </a:r>
            <a:r>
              <a:rPr lang="th-TH" sz="3600" dirty="0"/>
              <a:t>นักศึกษาอธิบายระดับการป้องกัน และแนวทางการป้องกัน</a:t>
            </a:r>
            <a:r>
              <a:rPr lang="th-TH" sz="3600" dirty="0" smtClean="0"/>
              <a:t>โรค</a:t>
            </a:r>
          </a:p>
          <a:p>
            <a:pPr lvl="0" algn="thaiDist"/>
            <a:r>
              <a:rPr lang="th-TH" sz="3600" dirty="0" smtClean="0"/>
              <a:t>	๓. ธรรมชาติของการเกิดโรคเริ่มต้นที่องค์ประกอบใด</a:t>
            </a:r>
          </a:p>
          <a:p>
            <a:pPr algn="thaiDist"/>
            <a:r>
              <a:rPr lang="th-TH" sz="3600" dirty="0"/>
              <a:t>	</a:t>
            </a:r>
            <a:r>
              <a:rPr lang="th-TH" sz="3600" dirty="0" smtClean="0"/>
              <a:t>๔. </a:t>
            </a:r>
            <a:r>
              <a:rPr lang="th-TH" sz="3600" dirty="0"/>
              <a:t>ให้นักศึกษาทำงานร่วมกันเป็นกลุ่ม ศึกษาค้นคว้าในหัวข้อการระบาดวิทยาโรคติด</a:t>
            </a:r>
            <a:r>
              <a:rPr lang="th-TH" sz="3600" dirty="0" smtClean="0"/>
              <a:t>เชื้อของ</a:t>
            </a:r>
            <a:r>
              <a:rPr lang="th-TH" sz="3600" dirty="0"/>
              <a:t>โรคทางเดินอาหาร</a:t>
            </a:r>
            <a:endParaRPr lang="en-US" sz="3600" dirty="0"/>
          </a:p>
          <a:p>
            <a:pPr algn="thaiDist"/>
            <a:r>
              <a:rPr lang="th-TH" sz="3600" dirty="0"/>
              <a:t>	</a:t>
            </a:r>
            <a:r>
              <a:rPr lang="th-TH" sz="3600" dirty="0" smtClean="0"/>
              <a:t>๕. </a:t>
            </a:r>
            <a:r>
              <a:rPr lang="th-TH" sz="3600" dirty="0"/>
              <a:t>ให้นักศึกษาประยุกต์การป้องกันโรค และบริการอนามัยแบบเบ็ดเสร็จมาใช้ในงานอาชีวอนามัยและความ</a:t>
            </a:r>
            <a:r>
              <a:rPr lang="th-TH" sz="3600" dirty="0" smtClean="0"/>
              <a:t>ปลอดภัย</a:t>
            </a:r>
            <a:endParaRPr lang="th-T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๑๙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20880" cy="648072"/>
          </a:xfrm>
        </p:spPr>
        <p:txBody>
          <a:bodyPr/>
          <a:lstStyle/>
          <a:p>
            <a:pPr algn="r"/>
            <a:r>
              <a:rPr lang="th-TH" sz="6000" dirty="0"/>
              <a:t>บทที่ </a:t>
            </a:r>
            <a:r>
              <a:rPr lang="th-TH" sz="6000" dirty="0" smtClean="0"/>
              <a:t>๓</a:t>
            </a:r>
            <a:r>
              <a:rPr lang="en-US" sz="6000" dirty="0" smtClean="0"/>
              <a:t> </a:t>
            </a:r>
            <a:r>
              <a:rPr lang="th-TH" sz="6000" dirty="0" smtClean="0"/>
              <a:t>ธรรมชาติ</a:t>
            </a:r>
            <a:r>
              <a:rPr lang="th-TH" sz="6000" dirty="0"/>
              <a:t>ของการเกิด</a:t>
            </a:r>
            <a:r>
              <a:rPr lang="th-TH" sz="6000" dirty="0" smtClean="0"/>
              <a:t>โรค</a:t>
            </a:r>
            <a:endParaRPr lang="th-TH" sz="6000" dirty="0"/>
          </a:p>
        </p:txBody>
      </p:sp>
      <p:pic>
        <p:nvPicPr>
          <p:cNvPr id="5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70080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หัวข้อการ</a:t>
            </a:r>
            <a:r>
              <a:rPr lang="th-TH" sz="5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บรรยาย</a:t>
            </a:r>
            <a:endParaRPr lang="th-TH" sz="5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780928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4400" dirty="0" smtClean="0">
                <a:sym typeface="Webdings"/>
              </a:rPr>
              <a:t> </a:t>
            </a:r>
            <a:r>
              <a:rPr lang="th-TH" sz="4400" dirty="0" smtClean="0"/>
              <a:t>ธรรมชาติ</a:t>
            </a:r>
            <a:r>
              <a:rPr lang="th-TH" sz="4400" dirty="0"/>
              <a:t>ของโรค</a:t>
            </a:r>
            <a:endParaRPr lang="en-US" sz="4400" dirty="0"/>
          </a:p>
          <a:p>
            <a:pPr lvl="0"/>
            <a:r>
              <a:rPr lang="th-TH" sz="4400" dirty="0">
                <a:sym typeface="Webdings"/>
              </a:rPr>
              <a:t> </a:t>
            </a:r>
            <a:r>
              <a:rPr lang="th-TH" sz="4400" dirty="0" smtClean="0"/>
              <a:t>ระดับ</a:t>
            </a:r>
            <a:r>
              <a:rPr lang="th-TH" sz="4400" dirty="0"/>
              <a:t>การป้องกันโรค</a:t>
            </a:r>
            <a:endParaRPr lang="en-US" sz="4400" dirty="0"/>
          </a:p>
          <a:p>
            <a:r>
              <a:rPr lang="th-TH" sz="4400" dirty="0">
                <a:sym typeface="Webdings"/>
              </a:rPr>
              <a:t> </a:t>
            </a:r>
            <a:r>
              <a:rPr lang="th-TH" sz="4400" dirty="0" smtClean="0"/>
              <a:t>แนว</a:t>
            </a:r>
            <a:r>
              <a:rPr lang="th-TH" sz="4400" dirty="0"/>
              <a:t>ทางการป้องกันโรค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๒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/>
              <a:t>เอกสารอ้างอิง</a:t>
            </a:r>
            <a:endParaRPr lang="th-TH" sz="6000" b="1" dirty="0"/>
          </a:p>
        </p:txBody>
      </p:sp>
      <p:pic>
        <p:nvPicPr>
          <p:cNvPr id="3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189" y="1916832"/>
            <a:ext cx="7935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ไพบูลย์ โล่ห์สุนทร.(๒๕๕๒) </a:t>
            </a:r>
            <a:r>
              <a:rPr lang="th-TH" b="1" dirty="0" smtClean="0"/>
              <a:t>ระบาดวิทยา</a:t>
            </a:r>
            <a:r>
              <a:rPr lang="th-TH" dirty="0" smtClean="0"/>
              <a:t> พิมพ์ครั้งที่ ๗. กรุงเทพ </a:t>
            </a:r>
            <a:r>
              <a:rPr lang="en-US" dirty="0" smtClean="0"/>
              <a:t>: </a:t>
            </a:r>
            <a:r>
              <a:rPr lang="th-TH" dirty="0" smtClean="0"/>
              <a:t>โรงพิมพ์แห่ง</a:t>
            </a:r>
          </a:p>
          <a:p>
            <a:r>
              <a:rPr lang="th-TH" dirty="0"/>
              <a:t> </a:t>
            </a:r>
            <a:r>
              <a:rPr lang="th-TH" dirty="0" smtClean="0"/>
              <a:t>          จุฬาลงกรณ์</a:t>
            </a:r>
            <a:r>
              <a:rPr lang="th-TH" dirty="0"/>
              <a:t>มหาวิทยาลัย</a:t>
            </a:r>
            <a:r>
              <a:rPr lang="en-US" b="1" dirty="0" smtClean="0"/>
              <a:t>.</a:t>
            </a:r>
          </a:p>
          <a:p>
            <a:r>
              <a:rPr lang="th-TH" dirty="0"/>
              <a:t>สวณี เต็งรังสรรค์. (๒๕๕๑). </a:t>
            </a:r>
            <a:r>
              <a:rPr lang="th-TH" b="1" dirty="0"/>
              <a:t>วิทยาการระบาด</a:t>
            </a:r>
            <a:r>
              <a:rPr lang="th-TH" dirty="0"/>
              <a:t>. กรุงเทพมหานคร: </a:t>
            </a:r>
            <a:r>
              <a:rPr lang="th-TH" dirty="0" smtClean="0"/>
              <a:t>สำนักพิมพ์</a:t>
            </a:r>
          </a:p>
          <a:p>
            <a:r>
              <a:rPr lang="th-TH" dirty="0"/>
              <a:t> </a:t>
            </a:r>
            <a:r>
              <a:rPr lang="th-TH" dirty="0" smtClean="0"/>
              <a:t>           มหาวิทยาลัยธรรมศาสตร์.</a:t>
            </a:r>
            <a:endParaRPr lang="en-US" b="1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๒๐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7200" dirty="0"/>
              <a:t>วัตถุประสงค์</a:t>
            </a:r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189" y="2348880"/>
            <a:ext cx="7935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600" dirty="0" smtClean="0"/>
              <a:t>	๑.  เพื่อให้</a:t>
            </a:r>
            <a:r>
              <a:rPr lang="th-TH" sz="3600" dirty="0"/>
              <a:t>นักศึกษาอธิบายระยะต่างๆของธรรมชาติของการเกิดโรคได้</a:t>
            </a:r>
            <a:endParaRPr lang="en-US" sz="3600" dirty="0"/>
          </a:p>
          <a:p>
            <a:pPr lvl="0" algn="thaiDist"/>
            <a:r>
              <a:rPr lang="th-TH" sz="3600" dirty="0" smtClean="0"/>
              <a:t>	๒.  เพื่อให้</a:t>
            </a:r>
            <a:r>
              <a:rPr lang="th-TH" sz="3600" dirty="0"/>
              <a:t>นักศึกษาอธิบายระดับการป้องกัน และแนวทางการป้องกันโรคได้</a:t>
            </a:r>
            <a:endParaRPr lang="en-US" sz="3600" dirty="0"/>
          </a:p>
          <a:p>
            <a:pPr algn="thaiDist"/>
            <a:endParaRPr lang="th-TH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๓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002060"/>
                </a:solidFill>
              </a:rPr>
              <a:t>ธรรมชาติของการเกิด</a:t>
            </a:r>
            <a:r>
              <a:rPr lang="th-TH" sz="6600" b="1" dirty="0" smtClean="0">
                <a:solidFill>
                  <a:srgbClr val="002060"/>
                </a:solidFill>
              </a:rPr>
              <a:t>โรค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846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/>
              <a:t>	ธรรมชาติ</a:t>
            </a:r>
            <a:r>
              <a:rPr lang="th-TH" sz="3200" dirty="0"/>
              <a:t>ของโรค หมายถึง วงจรการเกิดโรคตามธรรมชาติ โดยเริ่มต้นจากคนปกติได้รับองค์ประกอบที่เสี่ยงต่อการเกิดโรคหรือปัจจัยเสี่ยงของโรค </a:t>
            </a:r>
            <a:r>
              <a:rPr lang="en-US" sz="3200" dirty="0"/>
              <a:t>(risk factors) </a:t>
            </a:r>
            <a:r>
              <a:rPr lang="th-TH" sz="3200" dirty="0"/>
              <a:t>ทำให้มีความไวต่อการติดเชื้อหรือเป็นโรค เมื่อเป็นโรคแล้วก็อาจมีความพิการหาย หรือตายได้</a:t>
            </a:r>
            <a:endParaRPr lang="en-US" sz="3200" dirty="0"/>
          </a:p>
          <a:p>
            <a:pPr algn="thaiDist"/>
            <a:r>
              <a:rPr lang="th-TH" sz="3200" dirty="0"/>
              <a:t>	ธรรมชาติของโรคแบ่งออกได้เป็น ๔ ระยะ คือ</a:t>
            </a:r>
            <a:endParaRPr lang="en-US" sz="3200" dirty="0"/>
          </a:p>
          <a:p>
            <a:pPr algn="thaiDist"/>
            <a:r>
              <a:rPr lang="th-TH" sz="3200" dirty="0"/>
              <a:t>	๑. ระยะมีความไวต่อการเกิดโรค </a:t>
            </a:r>
            <a:r>
              <a:rPr lang="en-US" sz="3200" dirty="0"/>
              <a:t>(stage of susceptibility)</a:t>
            </a:r>
          </a:p>
          <a:p>
            <a:pPr algn="thaiDist"/>
            <a:r>
              <a:rPr lang="th-TH" sz="3200" dirty="0"/>
              <a:t>	๒. ระยะก่อนมีอาการของโรค </a:t>
            </a:r>
            <a:r>
              <a:rPr lang="en-US" sz="3200" dirty="0"/>
              <a:t>(stage of preclinical disease)</a:t>
            </a:r>
          </a:p>
          <a:p>
            <a:pPr algn="thaiDist"/>
            <a:r>
              <a:rPr lang="en-US" sz="3200" dirty="0"/>
              <a:t>	</a:t>
            </a:r>
            <a:r>
              <a:rPr lang="th-TH" sz="3200" dirty="0"/>
              <a:t>๓. ระยะมีอาการของโรค </a:t>
            </a:r>
            <a:r>
              <a:rPr lang="en-US" sz="3200" dirty="0"/>
              <a:t>(stage of clinical disease)</a:t>
            </a:r>
          </a:p>
          <a:p>
            <a:pPr algn="thaiDist"/>
            <a:r>
              <a:rPr lang="en-US" sz="3200" dirty="0"/>
              <a:t>	</a:t>
            </a:r>
            <a:r>
              <a:rPr lang="th-TH" sz="3200" dirty="0"/>
              <a:t>๔. ระยะมีความพิการของ</a:t>
            </a:r>
            <a:r>
              <a:rPr lang="th-TH" sz="3200" dirty="0" smtClean="0"/>
              <a:t>โรค </a:t>
            </a:r>
            <a:r>
              <a:rPr lang="en-US" sz="3200" dirty="0"/>
              <a:t>(stage of disability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๔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chemeClr val="accent3">
                    <a:lumMod val="75000"/>
                  </a:schemeClr>
                </a:solidFill>
              </a:rPr>
              <a:t>ระยะมีความไวต่อการเกิดโรค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(stage of susceptibility)</a:t>
            </a:r>
            <a:endParaRPr lang="th-TH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400" dirty="0" smtClean="0"/>
              <a:t>	ใน</a:t>
            </a:r>
            <a:r>
              <a:rPr lang="th-TH" sz="3400" dirty="0"/>
              <a:t>ระยะนี้โรคยังไม่เกิดขึ้นแต่มีปัจจัยหรือองค์ประกอบต่างๆที่ส่งเสริมต่อการเกิดโรคหรือเป็นสาเหตุที่จะทำให้เกิดโรค  โดยบุคคลนั้นอยู่ในสิ่งแวดล้อมที่เอื้ออำนวยต่อการเกิดโรคหรือสัมผัสกับปัจจัยเสี่ยงของ</a:t>
            </a:r>
            <a:r>
              <a:rPr lang="th-TH" sz="3400" dirty="0" smtClean="0"/>
              <a:t>โรค</a:t>
            </a:r>
          </a:p>
          <a:p>
            <a:pPr algn="thaiDist"/>
            <a:r>
              <a:rPr lang="th-TH" sz="3400" dirty="0"/>
              <a:t>	ระยะนี้ตรงกับระยะก่อนมีพยาธิสภาพ  ระยะเวลาของระยะนี้ขึ้นอยู่กับชนิดของเชื้อโรคระดับสุขภาพอนามัยของโฮสท์ จำนวนเชื้อโรคที่ได้รับตลอดจนระยะฟักตัวของโรค โรคติดเชื้อ </a:t>
            </a:r>
            <a:r>
              <a:rPr lang="en-US" sz="3400" dirty="0"/>
              <a:t>(infectious disease)</a:t>
            </a:r>
            <a:r>
              <a:rPr lang="th-TH" sz="3400" dirty="0"/>
              <a:t> มักมีระยะฟักตัวสั้น ส่วนโรคไร้เชื้อ </a:t>
            </a:r>
            <a:r>
              <a:rPr lang="en-US" sz="3400" dirty="0"/>
              <a:t>(non-infectious diseases) </a:t>
            </a:r>
            <a:r>
              <a:rPr lang="th-TH" sz="3400" dirty="0"/>
              <a:t>มักมีระยะฟักตัว</a:t>
            </a:r>
            <a:r>
              <a:rPr lang="th-TH" sz="3400" dirty="0" smtClean="0"/>
              <a:t>ยาว</a:t>
            </a:r>
            <a:endParaRPr lang="th-TH" sz="34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๕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chemeClr val="accent3">
                    <a:lumMod val="75000"/>
                  </a:schemeClr>
                </a:solidFill>
              </a:rPr>
              <a:t>ระยะก่อนมีอาการของโรค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(stage of preclinical disease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ระยะ</a:t>
            </a:r>
            <a:r>
              <a:rPr lang="th-TH" sz="3600" dirty="0"/>
              <a:t>นี้เป็นระยะที่เริ่มมีพยาธิสภาพของโรคเกิดขึ้นแล้ว แต่ยังไม่มีอาการ </a:t>
            </a:r>
            <a:r>
              <a:rPr lang="en-US" sz="3600" dirty="0"/>
              <a:t>(symptom)</a:t>
            </a:r>
            <a:r>
              <a:rPr lang="th-TH" sz="3600" dirty="0"/>
              <a:t>  </a:t>
            </a:r>
            <a:r>
              <a:rPr lang="th-TH" sz="3600" dirty="0" smtClean="0"/>
              <a:t>ของ</a:t>
            </a:r>
            <a:r>
              <a:rPr lang="th-TH" sz="3600" dirty="0"/>
              <a:t>โรคเกิดขึ้นให้เห็น เนื่องจากพยาธิสภาพไม่มากพอ การที่ทราบว่ามีพยาธิสภาพเกิดขึ้น ก็โดยการสำรวจ การตรวจคัดกรองโรค </a:t>
            </a:r>
            <a:r>
              <a:rPr lang="en-US" sz="3600" dirty="0"/>
              <a:t>(screening of disease)</a:t>
            </a:r>
            <a:r>
              <a:rPr lang="th-TH" sz="3600" dirty="0"/>
              <a:t> การตรวจสุขภาพ การค้นหาผู้ป่วยในระยะเริ่มแรก เช่น การป้ายเยื่อเมือกปากมดลูกเพื่อตรวจหามะเร็งปากมดลูกในระยะแรกเริ่ม   </a:t>
            </a:r>
            <a:r>
              <a:rPr lang="th-TH" sz="3600" dirty="0" smtClean="0"/>
              <a:t>การ</a:t>
            </a:r>
            <a:r>
              <a:rPr lang="th-TH" sz="3600" dirty="0"/>
              <a:t>ฉายเอ็กซเรย์ปอด เพื่อค้นหาผู้ป่วยที่เป็นวัณโรคปอด หรือมะเร็งของปอด เป็นต้น</a:t>
            </a:r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๖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3">
                    <a:lumMod val="75000"/>
                  </a:schemeClr>
                </a:solidFill>
              </a:rPr>
              <a:t>ระยะมีอาการของโรค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(stage of clinical disease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ระยะ</a:t>
            </a:r>
            <a:r>
              <a:rPr lang="th-TH" sz="3600" dirty="0"/>
              <a:t>นี้เป็นระยะที่มีพยาธิสภาพของโรคเกิดมากขึ้น จึงเกิดมีการเปลี่ยนแปลงเกี่ยวกับลักษณะและหน้าที่ของส่วนต่างๆของร่างกายตามชนิดของโรค ทำให้ผู้ป่วยมีอาการของโรคเกิดขึ้น     </a:t>
            </a:r>
            <a:r>
              <a:rPr lang="th-TH" sz="3600" dirty="0" smtClean="0"/>
              <a:t>ผู้ป่วย</a:t>
            </a:r>
            <a:r>
              <a:rPr lang="th-TH" sz="3600" dirty="0"/>
              <a:t>ส่วนใหญ่จะมาพบแพทย์ในระยะนี้เนื่องจากมีอาการผิดปกติต่างๆ</a:t>
            </a:r>
            <a:endParaRPr lang="en-US" sz="3600" dirty="0"/>
          </a:p>
          <a:p>
            <a:pPr algn="thaiDist"/>
            <a:endParaRPr lang="th-TH" sz="3600" dirty="0"/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๗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400" dirty="0" smtClean="0"/>
              <a:t>	ใน</a:t>
            </a:r>
            <a:r>
              <a:rPr lang="th-TH" sz="3400" dirty="0"/>
              <a:t>ระยะนี้ควรจะได้มีการแบ่งย่อยลงไปอีกถ้าทำได้ ทั้งนี้เพื่อประโยชน์ในด้านการรักษาพยาบาลผู้ป่วย และเพื่อประโยชน์ในการศึกษาทางด้านระบาดวิทยาหรือการวิจัยอื่นๆ   </a:t>
            </a:r>
            <a:r>
              <a:rPr lang="th-TH" sz="3400" dirty="0" smtClean="0"/>
              <a:t>การ</a:t>
            </a:r>
            <a:r>
              <a:rPr lang="th-TH" sz="3400" dirty="0"/>
              <a:t>แบ่งกลุ่มย่อยมีวิธีการแบ่งหลายอย่างทั้งนี้ขึ้นอยู่กับวัตถุประสงค์ของการ</a:t>
            </a:r>
            <a:r>
              <a:rPr lang="th-TH" sz="3400" dirty="0" smtClean="0"/>
              <a:t>แบ่ง</a:t>
            </a:r>
          </a:p>
          <a:p>
            <a:pPr marL="457200" indent="-457200" algn="thaiDist">
              <a:buFont typeface="Webdings" pitchFamily="18" charset="2"/>
              <a:buChar char="ï"/>
            </a:pPr>
            <a:r>
              <a:rPr lang="th-TH" sz="3400" dirty="0" smtClean="0"/>
              <a:t>การ</a:t>
            </a:r>
            <a:r>
              <a:rPr lang="th-TH" sz="3400" dirty="0"/>
              <a:t>แบ่งกลุ่มโรคเพื่อการรักษา </a:t>
            </a:r>
            <a:r>
              <a:rPr lang="en-US" sz="3400" dirty="0"/>
              <a:t>(therapeutic classification</a:t>
            </a:r>
            <a:r>
              <a:rPr lang="en-US" sz="3400" dirty="0" smtClean="0"/>
              <a:t>)</a:t>
            </a:r>
            <a:endParaRPr lang="th-TH" sz="3400" dirty="0" smtClean="0"/>
          </a:p>
          <a:p>
            <a:pPr marL="457200" indent="-457200" algn="thaiDist">
              <a:buFont typeface="Webdings" pitchFamily="18" charset="2"/>
              <a:buChar char="ï"/>
            </a:pPr>
            <a:r>
              <a:rPr lang="th-TH" sz="3400" dirty="0"/>
              <a:t>แบ่งตามตำแหน่งของโรค </a:t>
            </a:r>
            <a:r>
              <a:rPr lang="en-US" sz="3400" dirty="0"/>
              <a:t>(site)</a:t>
            </a:r>
            <a:r>
              <a:rPr lang="th-TH" sz="3400" dirty="0"/>
              <a:t> และชนิดของเนื้อเยื่อ </a:t>
            </a:r>
            <a:r>
              <a:rPr lang="en-US" sz="3400" dirty="0"/>
              <a:t>(histologic type) </a:t>
            </a:r>
            <a:endParaRPr lang="th-TH" sz="3400" dirty="0" smtClean="0"/>
          </a:p>
          <a:p>
            <a:pPr marL="457200" indent="-457200" algn="thaiDist">
              <a:buFont typeface="Webdings" pitchFamily="18" charset="2"/>
              <a:buChar char="ï"/>
            </a:pPr>
            <a:r>
              <a:rPr lang="th-TH" sz="3400" dirty="0"/>
              <a:t>แบ่งตามขอบเขตของการแพร่กระจายของโรค </a:t>
            </a:r>
            <a:r>
              <a:rPr lang="en-US" sz="3400" dirty="0"/>
              <a:t>(extent of disease) </a:t>
            </a:r>
            <a:endParaRPr lang="th-TH" sz="3400" dirty="0"/>
          </a:p>
        </p:txBody>
      </p:sp>
      <p:pic>
        <p:nvPicPr>
          <p:cNvPr id="3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๘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chemeClr val="accent3">
                    <a:lumMod val="75000"/>
                  </a:schemeClr>
                </a:solidFill>
              </a:rPr>
              <a:t>ระยะมีความ</a:t>
            </a:r>
            <a:r>
              <a:rPr lang="th-TH" sz="4000" b="1">
                <a:solidFill>
                  <a:schemeClr val="accent3">
                    <a:lumMod val="75000"/>
                  </a:schemeClr>
                </a:solidFill>
              </a:rPr>
              <a:t>พิการ</a:t>
            </a:r>
            <a:r>
              <a:rPr lang="th-TH" sz="4000" b="1" smtClean="0">
                <a:solidFill>
                  <a:schemeClr val="accent3">
                    <a:lumMod val="75000"/>
                  </a:schemeClr>
                </a:solidFill>
              </a:rPr>
              <a:t>ของโรค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(stage of disability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/>
              <a:t>	ระยะ</a:t>
            </a:r>
            <a:r>
              <a:rPr lang="th-TH" sz="3600" dirty="0"/>
              <a:t>นี้เป็นระยะหลังจากที่มีอาการของโรคเกิดขึ้นแล้ว ผู้ป่วยอาจได้รับหรือไม่ได้รับการตรวจรักษาโรคจากแพทย์ ผู้ป่วยที่ได้รับการตรวจรักษาเร็วก็มีความพิการน้อยหรือไม่ ผู้ป่วยที่ได้รับการตรวจรักษาช้าก็อาจพบความพิการมาก ทำให้เสียสมรรถภาพการทำงานของอวัยวะนั้นไปได้ </a:t>
            </a:r>
          </a:p>
        </p:txBody>
      </p:sp>
      <p:pic>
        <p:nvPicPr>
          <p:cNvPr id="4" name="Picture 2" descr="D:\NPRU\LM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67"/>
            <a:ext cx="11233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464" y="6334780"/>
            <a:ext cx="5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440</Words>
  <Application>Microsoft Office PowerPoint</Application>
  <PresentationFormat>On-screen Show (4:3)</PresentationFormat>
  <Paragraphs>139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</vt:lpstr>
      <vt:lpstr>บทที่ ๓ ธรรมชาติของการเกิดโรค</vt:lpstr>
      <vt:lpstr>วัตถุประสงค์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</vt:lpstr>
      <vt:lpstr>คำถามทบทวน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Windows User</cp:lastModifiedBy>
  <cp:revision>34</cp:revision>
  <dcterms:created xsi:type="dcterms:W3CDTF">2013-05-29T03:47:54Z</dcterms:created>
  <dcterms:modified xsi:type="dcterms:W3CDTF">2017-02-06T09:15:08Z</dcterms:modified>
</cp:coreProperties>
</file>