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1" r:id="rId6"/>
    <p:sldId id="272" r:id="rId7"/>
    <p:sldId id="273" r:id="rId8"/>
    <p:sldId id="274" r:id="rId9"/>
    <p:sldId id="275" r:id="rId10"/>
    <p:sldId id="268" r:id="rId11"/>
    <p:sldId id="269" r:id="rId12"/>
    <p:sldId id="270" r:id="rId13"/>
    <p:sldId id="271" r:id="rId14"/>
    <p:sldId id="264" r:id="rId15"/>
    <p:sldId id="265" r:id="rId16"/>
    <p:sldId id="266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</p:sldIdLst>
  <p:sldSz cx="9144000" cy="6858000" type="screen4x3"/>
  <p:notesSz cx="6858000" cy="9144000"/>
  <p:custDataLst>
    <p:tags r:id="rId30"/>
  </p:custData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1988840"/>
            <a:ext cx="6120680" cy="1524026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3501008"/>
            <a:ext cx="6120680" cy="720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277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632848" cy="648072"/>
          </a:xfrm>
        </p:spPr>
        <p:txBody>
          <a:bodyPr>
            <a:no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7632848" cy="432048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2398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45900-0FB4-41BB-993A-DAE3CCFF5AB8}" type="datetimeFigureOut">
              <a:rPr lang="th-TH" smtClean="0"/>
              <a:t>06/02/60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79C68-9599-4891-BF3E-9B650C7E82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28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1628800"/>
            <a:ext cx="6552728" cy="1524026"/>
          </a:xfrm>
        </p:spPr>
        <p:txBody>
          <a:bodyPr>
            <a:noAutofit/>
          </a:bodyPr>
          <a:lstStyle/>
          <a:p>
            <a:r>
              <a:rPr lang="th-TH" sz="9600" dirty="0"/>
              <a:t>รูปแบบ</a:t>
            </a:r>
            <a:r>
              <a:rPr lang="th-TH" sz="9600" dirty="0" smtClean="0"/>
              <a:t>การศึกษา</a:t>
            </a:r>
            <a:br>
              <a:rPr lang="th-TH" sz="9600" dirty="0" smtClean="0"/>
            </a:br>
            <a:r>
              <a:rPr lang="th-TH" sz="9600" dirty="0" smtClean="0"/>
              <a:t>ทาง</a:t>
            </a:r>
            <a:r>
              <a:rPr lang="th-TH" sz="9600" dirty="0"/>
              <a:t>ระบาด</a:t>
            </a:r>
            <a:r>
              <a:rPr lang="th-TH" sz="9600" dirty="0" smtClean="0"/>
              <a:t>วิทยา</a:t>
            </a:r>
            <a:endParaRPr lang="th-TH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800" y="4509120"/>
            <a:ext cx="6120680" cy="72008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th-TH" dirty="0">
                <a:cs typeface="TH SarabunPSK" pitchFamily="34" charset="-34"/>
              </a:rPr>
              <a:t>รายวิชา: ระบาดวิทยา  (</a:t>
            </a:r>
            <a:r>
              <a:rPr lang="en-US" dirty="0"/>
              <a:t>Epidemiology</a:t>
            </a:r>
            <a:r>
              <a:rPr lang="en-US" dirty="0">
                <a:cs typeface="TH SarabunPSK" pitchFamily="34" charset="-34"/>
              </a:rPr>
              <a:t>)  </a:t>
            </a:r>
            <a:endParaRPr lang="th-TH" dirty="0">
              <a:cs typeface="TH SarabunPSK" pitchFamily="34" charset="-34"/>
            </a:endParaRPr>
          </a:p>
          <a:p>
            <a:pPr algn="r">
              <a:spcBef>
                <a:spcPts val="0"/>
              </a:spcBef>
            </a:pPr>
            <a:r>
              <a:rPr lang="th-TH" dirty="0">
                <a:cs typeface="TH SarabunPSK" pitchFamily="34" charset="-34"/>
              </a:rPr>
              <a:t>รหัสวิชา: ๔๑๐๒๗๐๖</a:t>
            </a:r>
            <a:br>
              <a:rPr lang="th-TH" dirty="0">
                <a:cs typeface="TH SarabunPSK" pitchFamily="34" charset="-34"/>
              </a:rPr>
            </a:br>
            <a:r>
              <a:rPr lang="th-TH" dirty="0">
                <a:cs typeface="TH SarabunPSK" pitchFamily="34" charset="-34"/>
              </a:rPr>
              <a:t>อ. กมลวรรณ  บุตรประเสริฐ</a:t>
            </a:r>
          </a:p>
          <a:p>
            <a:endParaRPr lang="th-TH" b="1" dirty="0"/>
          </a:p>
        </p:txBody>
      </p:sp>
      <p:pic>
        <p:nvPicPr>
          <p:cNvPr id="1026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624"/>
            <a:ext cx="954864" cy="122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๑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7010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414540" y="1749989"/>
            <a:ext cx="8352928" cy="3896638"/>
            <a:chOff x="0" y="0"/>
            <a:chExt cx="5159394" cy="2033055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51075" y="492981"/>
              <a:ext cx="2257168" cy="10132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h-TH" dirty="0">
                  <a:effectLst/>
                  <a:latin typeface="Calibri"/>
                  <a:ea typeface="Calibri"/>
                  <a:cs typeface="TH Sarabun New"/>
                </a:rPr>
                <a:t>การศึกษาย้อนหลังเชิงพรรณนา</a:t>
              </a:r>
              <a:endParaRPr lang="en-US" sz="2000" dirty="0">
                <a:effectLst/>
                <a:latin typeface="Calibri"/>
                <a:ea typeface="Calibri"/>
                <a:cs typeface="Cordia New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dirty="0">
                  <a:effectLst/>
                  <a:latin typeface="TH Sarabun New"/>
                  <a:ea typeface="Calibri"/>
                  <a:cs typeface="Cordia New"/>
                </a:rPr>
                <a:t>retrospective descriptive study</a:t>
              </a:r>
              <a:endParaRPr lang="en-US" sz="2000" dirty="0">
                <a:effectLst/>
                <a:latin typeface="Calibri"/>
                <a:ea typeface="Calibri"/>
                <a:cs typeface="Cordia New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dirty="0">
                  <a:effectLst/>
                  <a:latin typeface="TH Sarabun New"/>
                  <a:ea typeface="Calibri"/>
                  <a:cs typeface="Cordia New"/>
                </a:rPr>
                <a:t> </a:t>
              </a:r>
              <a:endParaRPr lang="en-US" sz="2000" dirty="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902226" y="492981"/>
              <a:ext cx="2257168" cy="10132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h-TH" dirty="0">
                  <a:effectLst/>
                  <a:latin typeface="Calibri"/>
                  <a:ea typeface="Calibri"/>
                  <a:cs typeface="TH Sarabun New"/>
                </a:rPr>
                <a:t>การศึกษาไปข้างหน้าเชิงพรรณนา</a:t>
              </a:r>
              <a:endParaRPr lang="en-US" sz="2000" dirty="0">
                <a:effectLst/>
                <a:latin typeface="Calibri"/>
                <a:ea typeface="Calibri"/>
                <a:cs typeface="Cordia New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dirty="0">
                  <a:effectLst/>
                  <a:latin typeface="TH Sarabun New"/>
                  <a:ea typeface="Calibri"/>
                  <a:cs typeface="Cordia New"/>
                </a:rPr>
                <a:t>prospective descriptive study</a:t>
              </a:r>
              <a:endParaRPr lang="en-US" sz="2000" dirty="0">
                <a:effectLst/>
                <a:latin typeface="Calibri"/>
                <a:ea typeface="Calibri"/>
                <a:cs typeface="Cordia New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dirty="0">
                  <a:effectLst/>
                  <a:latin typeface="TH Sarabun New"/>
                  <a:ea typeface="Calibri"/>
                  <a:cs typeface="Cordia New"/>
                </a:rPr>
                <a:t> </a:t>
              </a:r>
              <a:endParaRPr lang="en-US" sz="2000" dirty="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463040" y="1341540"/>
              <a:ext cx="2256790" cy="6915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h-TH" dirty="0">
                  <a:effectLst/>
                  <a:latin typeface="Calibri"/>
                  <a:ea typeface="Calibri"/>
                  <a:cs typeface="TH Sarabun New"/>
                </a:rPr>
                <a:t>การศึกษา ณ จุดเวลาใดเวลาหนึ่ง</a:t>
              </a:r>
              <a:endParaRPr lang="en-US" sz="2000" dirty="0">
                <a:effectLst/>
                <a:latin typeface="Calibri"/>
                <a:ea typeface="Calibri"/>
                <a:cs typeface="Cordia New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dirty="0" err="1">
                  <a:effectLst/>
                  <a:latin typeface="TH Sarabun New"/>
                  <a:ea typeface="Calibri"/>
                  <a:cs typeface="Cordia New"/>
                </a:rPr>
                <a:t>crossectional</a:t>
              </a:r>
              <a:r>
                <a:rPr lang="en-US" dirty="0">
                  <a:effectLst/>
                  <a:latin typeface="TH Sarabun New"/>
                  <a:ea typeface="Calibri"/>
                  <a:cs typeface="Cordia New"/>
                </a:rPr>
                <a:t> descriptive study</a:t>
              </a:r>
              <a:endParaRPr lang="en-US" sz="2000" dirty="0">
                <a:effectLst/>
                <a:latin typeface="Calibri"/>
                <a:ea typeface="Calibri"/>
                <a:cs typeface="Cordia New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dirty="0">
                  <a:effectLst/>
                  <a:latin typeface="TH Sarabun New"/>
                  <a:ea typeface="Calibri"/>
                  <a:cs typeface="Cordia New"/>
                </a:rPr>
                <a:t> </a:t>
              </a:r>
              <a:endParaRPr lang="en-US" sz="2000" dirty="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9" name="Text Box 249"/>
            <p:cNvSpPr txBox="1">
              <a:spLocks noChangeArrowheads="1"/>
            </p:cNvSpPr>
            <p:nvPr/>
          </p:nvSpPr>
          <p:spPr bwMode="auto">
            <a:xfrm>
              <a:off x="151075" y="7951"/>
              <a:ext cx="683260" cy="2940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h-TH" dirty="0">
                  <a:effectLst/>
                  <a:latin typeface="Calibri"/>
                  <a:ea typeface="Calibri"/>
                  <a:cs typeface="TH Sarabun New"/>
                </a:rPr>
                <a:t>อดีต</a:t>
              </a:r>
              <a:endParaRPr lang="en-US" sz="2000" dirty="0">
                <a:effectLst/>
                <a:latin typeface="Calibri"/>
                <a:ea typeface="Calibri"/>
                <a:cs typeface="Cordia New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dirty="0">
                  <a:effectLst/>
                  <a:latin typeface="TH Sarabun New"/>
                  <a:ea typeface="Calibri"/>
                  <a:cs typeface="Cordia New"/>
                </a:rPr>
                <a:t> </a:t>
              </a:r>
              <a:endParaRPr lang="en-US" sz="2000" dirty="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10" name="Text Box 250"/>
            <p:cNvSpPr txBox="1">
              <a:spLocks noChangeArrowheads="1"/>
            </p:cNvSpPr>
            <p:nvPr/>
          </p:nvSpPr>
          <p:spPr bwMode="auto">
            <a:xfrm>
              <a:off x="2218414" y="0"/>
              <a:ext cx="683260" cy="2940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th-TH">
                  <a:effectLst/>
                  <a:latin typeface="Calibri"/>
                  <a:ea typeface="Calibri"/>
                  <a:cs typeface="TH Sarabun New"/>
                </a:rPr>
                <a:t>ปัจจุบัน</a:t>
              </a:r>
              <a:endParaRPr lang="en-US" sz="2000">
                <a:effectLst/>
                <a:latin typeface="Calibri"/>
                <a:ea typeface="Calibri"/>
                <a:cs typeface="Cordia New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>
                  <a:effectLst/>
                  <a:latin typeface="TH Sarabun New"/>
                  <a:ea typeface="Calibri"/>
                  <a:cs typeface="Cordia New"/>
                </a:rPr>
                <a:t> </a:t>
              </a:r>
              <a:endParaRPr lang="en-US" sz="2000">
                <a:effectLst/>
                <a:latin typeface="Calibri"/>
                <a:ea typeface="Calibri"/>
                <a:cs typeface="Cordia New"/>
              </a:endParaRPr>
            </a:p>
          </p:txBody>
        </p:sp>
        <p:sp>
          <p:nvSpPr>
            <p:cNvPr id="11" name="Text Box 251"/>
            <p:cNvSpPr txBox="1">
              <a:spLocks noChangeArrowheads="1"/>
            </p:cNvSpPr>
            <p:nvPr/>
          </p:nvSpPr>
          <p:spPr bwMode="auto">
            <a:xfrm>
              <a:off x="4150581" y="15902"/>
              <a:ext cx="683260" cy="2940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h-TH" dirty="0">
                  <a:effectLst/>
                  <a:latin typeface="Calibri"/>
                  <a:ea typeface="Calibri"/>
                  <a:cs typeface="TH Sarabun New"/>
                </a:rPr>
                <a:t>อนาคต</a:t>
              </a:r>
              <a:endParaRPr lang="en-US" sz="2000" dirty="0">
                <a:effectLst/>
                <a:latin typeface="Calibri"/>
                <a:ea typeface="Calibri"/>
                <a:cs typeface="Cordia New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dirty="0">
                  <a:effectLst/>
                  <a:latin typeface="TH Sarabun New"/>
                  <a:ea typeface="Calibri"/>
                  <a:cs typeface="Cordia New"/>
                </a:rPr>
                <a:t> </a:t>
              </a:r>
              <a:endParaRPr lang="en-US" sz="2000" dirty="0">
                <a:effectLst/>
                <a:latin typeface="Calibri"/>
                <a:ea typeface="Calibri"/>
                <a:cs typeface="Cordia New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0" y="405516"/>
              <a:ext cx="5158740" cy="1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552369" y="405516"/>
              <a:ext cx="0" cy="9259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07504" y="5733256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การแบ่งชนิดของการศึกษาเชิงพรรณนาตามลำดับเวลา</a:t>
            </a:r>
            <a:endParaRPr lang="en-US" dirty="0"/>
          </a:p>
          <a:p>
            <a:r>
              <a:rPr lang="th-TH" b="1" dirty="0"/>
              <a:t>ที่มา</a:t>
            </a:r>
            <a:r>
              <a:rPr lang="th-TH" dirty="0"/>
              <a:t> </a:t>
            </a:r>
            <a:r>
              <a:rPr lang="en-US" dirty="0"/>
              <a:t>:</a:t>
            </a:r>
            <a:r>
              <a:rPr lang="th-TH" dirty="0"/>
              <a:t> (ไพบูลย์ โล่ห์สุนทร, ๒๕๕๒</a:t>
            </a:r>
            <a:r>
              <a:rPr lang="th-TH" dirty="0" smtClean="0"/>
              <a:t>)</a:t>
            </a:r>
            <a:endParaRPr lang="en-US" dirty="0"/>
          </a:p>
        </p:txBody>
      </p:sp>
      <p:sp>
        <p:nvSpPr>
          <p:cNvPr id="14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๑๐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8761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1556792"/>
            <a:ext cx="878497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400" b="1" dirty="0"/>
              <a:t>จุดมุ่งหมายของการศึกษาเชิงพรรณนา</a:t>
            </a:r>
            <a:endParaRPr lang="en-US" sz="4400" b="1" dirty="0"/>
          </a:p>
          <a:p>
            <a:pPr algn="thaiDist"/>
            <a:r>
              <a:rPr lang="th-TH" sz="3600" dirty="0"/>
              <a:t>	๑. ทำให้ทราบถึงการกระจายของโรค และแนวโน้มของโรคในชุมชน เป็นประโยชน์ในการวางแผน การให้บริการด้านแพทย์และอนามัยแก่ชุมชน</a:t>
            </a:r>
            <a:endParaRPr lang="en-US" sz="3600" dirty="0"/>
          </a:p>
          <a:p>
            <a:pPr algn="thaiDist"/>
            <a:r>
              <a:rPr lang="th-TH" sz="3600" dirty="0"/>
              <a:t>	๒. ได้ข้อมูลเบื้องต้น ซึ่งเป็นแนวทางในการหาสาเหตุของโรค และการตั้งสมมุติฐานเพื่อการศึกษาและค้นคว้าก้าวต่อไป</a:t>
            </a:r>
            <a:endParaRPr lang="en-US" sz="3600" dirty="0"/>
          </a:p>
          <a:p>
            <a:pPr algn="thaiDist"/>
            <a:endParaRPr lang="th-TH" sz="3600" dirty="0"/>
          </a:p>
        </p:txBody>
      </p:sp>
      <p:sp>
        <p:nvSpPr>
          <p:cNvPr id="5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๑๑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641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/>
              <a:t>การศึกษาเชิงพรรณนา</a:t>
            </a:r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2492896"/>
            <a:ext cx="87849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/>
              <a:t>การศึกษาระยะสั้นเชิงพรรณนา (</a:t>
            </a:r>
            <a:r>
              <a:rPr lang="en-US" sz="3200" b="1" dirty="0"/>
              <a:t>cross-sectional descriptive study</a:t>
            </a:r>
            <a:r>
              <a:rPr lang="th-TH" sz="3200" b="1" dirty="0"/>
              <a:t>)</a:t>
            </a:r>
            <a:endParaRPr lang="en-US" sz="3200" dirty="0"/>
          </a:p>
          <a:p>
            <a:pPr algn="thaiDist"/>
            <a:r>
              <a:rPr lang="th-TH" sz="3200" b="1" dirty="0"/>
              <a:t>การศึกษาไปข้างหน้าเชิงพรรณนา (</a:t>
            </a:r>
            <a:r>
              <a:rPr lang="en-US" sz="3200" b="1" dirty="0"/>
              <a:t>prospective descriptive study</a:t>
            </a:r>
            <a:r>
              <a:rPr lang="th-TH" sz="3200" b="1" dirty="0" smtClean="0"/>
              <a:t>)</a:t>
            </a:r>
          </a:p>
          <a:p>
            <a:pPr algn="thaiDist"/>
            <a:r>
              <a:rPr lang="th-TH" sz="3200" b="1" dirty="0"/>
              <a:t>การศึกษาย้อนหลังเชิงพรรณนา (</a:t>
            </a:r>
            <a:r>
              <a:rPr lang="en-US" sz="3200" b="1" dirty="0"/>
              <a:t>retrospective descriptive study</a:t>
            </a:r>
            <a:r>
              <a:rPr lang="th-TH" sz="3200" b="1" dirty="0"/>
              <a:t>) </a:t>
            </a:r>
            <a:endParaRPr lang="en-US" sz="3200" dirty="0"/>
          </a:p>
          <a:p>
            <a:pPr algn="thaiDist"/>
            <a:endParaRPr lang="th-TH" sz="3200" dirty="0"/>
          </a:p>
        </p:txBody>
      </p:sp>
      <p:sp>
        <p:nvSpPr>
          <p:cNvPr id="5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๑๒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8957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วิธีการออกแบบการศึกษาเชิงพรรณนา</a:t>
            </a:r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11560" y="1772816"/>
            <a:ext cx="7632848" cy="1496248"/>
            <a:chOff x="-266461" y="0"/>
            <a:chExt cx="5648970" cy="815340"/>
          </a:xfrm>
        </p:grpSpPr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-266461" y="47708"/>
              <a:ext cx="1684885" cy="619351"/>
            </a:xfrm>
            <a:prstGeom prst="rect">
              <a:avLst/>
            </a:prstGeom>
            <a:ln w="3175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h-TH" dirty="0">
                  <a:effectLst/>
                  <a:ea typeface="Calibri"/>
                  <a:cs typeface="TH Sarabun New"/>
                </a:rPr>
                <a:t>การเลือกตัวอย่างตาม</a:t>
              </a:r>
              <a:endParaRPr lang="en-US" sz="1800" dirty="0">
                <a:effectLst/>
                <a:ea typeface="Calibri"/>
                <a:cs typeface="Cordia New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h-TH" dirty="0">
                  <a:effectLst/>
                  <a:ea typeface="Calibri"/>
                  <a:cs typeface="TH Sarabun New"/>
                </a:rPr>
                <a:t>ลักษณะที่สนใจ</a:t>
              </a:r>
              <a:endParaRPr lang="en-US" sz="1800" dirty="0">
                <a:effectLst/>
                <a:ea typeface="Calibri"/>
                <a:cs typeface="Cordia New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dirty="0">
                  <a:effectLst/>
                  <a:latin typeface="Angsana New"/>
                  <a:ea typeface="Calibri"/>
                  <a:cs typeface="Cordia New"/>
                </a:rPr>
                <a:t> </a:t>
              </a:r>
              <a:endParaRPr lang="en-US" sz="1100" dirty="0">
                <a:effectLst/>
                <a:ea typeface="Calibri"/>
                <a:cs typeface="Cordia New"/>
              </a:endParaRPr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4166484" y="0"/>
              <a:ext cx="1216025" cy="815340"/>
            </a:xfrm>
            <a:prstGeom prst="rect">
              <a:avLst/>
            </a:prstGeom>
            <a:ln w="3175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h-TH" dirty="0">
                  <a:effectLst/>
                  <a:ea typeface="Calibri"/>
                  <a:cs typeface="TH Sarabun New"/>
                </a:rPr>
                <a:t>การวัดปัจจัยหรือ</a:t>
              </a:r>
              <a:endParaRPr lang="en-US" sz="1800" dirty="0">
                <a:effectLst/>
                <a:ea typeface="Calibri"/>
                <a:cs typeface="Cordia New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h-TH" dirty="0">
                  <a:effectLst/>
                  <a:ea typeface="Calibri"/>
                  <a:cs typeface="TH Sarabun New"/>
                </a:rPr>
                <a:t>ผลต่างๆที่สนใจ</a:t>
              </a:r>
              <a:endParaRPr lang="en-US" sz="1800" dirty="0">
                <a:effectLst/>
                <a:ea typeface="Calibri"/>
                <a:cs typeface="Cordia New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dirty="0">
                  <a:effectLst/>
                  <a:latin typeface="Angsana New"/>
                  <a:ea typeface="Calibri"/>
                  <a:cs typeface="Cordia New"/>
                </a:rPr>
                <a:t> </a:t>
              </a:r>
              <a:endParaRPr lang="en-US" sz="1100" dirty="0">
                <a:effectLst/>
                <a:ea typeface="Calibri"/>
                <a:cs typeface="Cordia New"/>
              </a:endParaRPr>
            </a:p>
          </p:txBody>
        </p:sp>
        <p:cxnSp>
          <p:nvCxnSpPr>
            <p:cNvPr id="8" name="ลูกศรเชื่อมต่อแบบตรง 12"/>
            <p:cNvCxnSpPr/>
            <p:nvPr/>
          </p:nvCxnSpPr>
          <p:spPr>
            <a:xfrm>
              <a:off x="1415333" y="421419"/>
              <a:ext cx="275526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867577"/>
              </p:ext>
            </p:extLst>
          </p:nvPr>
        </p:nvGraphicFramePr>
        <p:xfrm>
          <a:off x="611560" y="3573016"/>
          <a:ext cx="7776863" cy="2540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30081"/>
                <a:gridCol w="1973391"/>
                <a:gridCol w="1973391"/>
              </a:tblGrid>
              <a:tr h="6746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2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>
                          <a:effectLst/>
                        </a:rPr>
                        <a:t>กลุ่ม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>
                          <a:effectLst/>
                        </a:rPr>
                        <a:t>ตัวแปรหรือปัจจัยที่ศึกษา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74409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>
                          <a:effectLst/>
                        </a:rPr>
                        <a:t>พบ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>
                          <a:effectLst/>
                        </a:rPr>
                        <a:t>ไม่พบ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94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>
                          <a:effectLst/>
                        </a:rPr>
                        <a:t>โรคหรือผลที่สนใจ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a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b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494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>
                          <a:effectLst/>
                        </a:rPr>
                        <a:t>ไม่มีกลุ่มเปรียบเทียบ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-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-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๑๓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7005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8660"/>
            <a:ext cx="7632848" cy="648072"/>
          </a:xfrm>
        </p:spPr>
        <p:txBody>
          <a:bodyPr/>
          <a:lstStyle/>
          <a:p>
            <a:r>
              <a:rPr lang="th-TH" dirty="0"/>
              <a:t>ขั้นตอนการวางแผนและดำเนินการ</a:t>
            </a:r>
            <a:r>
              <a:rPr lang="th-TH" dirty="0" smtClean="0"/>
              <a:t>ศึกษา</a:t>
            </a:r>
            <a:br>
              <a:rPr lang="th-TH" dirty="0" smtClean="0"/>
            </a:br>
            <a:r>
              <a:rPr lang="th-TH" dirty="0" smtClean="0"/>
              <a:t>เชิง</a:t>
            </a:r>
            <a:r>
              <a:rPr lang="th-TH" dirty="0"/>
              <a:t>พรรณนาที่สำคัญ</a:t>
            </a:r>
            <a:r>
              <a:rPr lang="th-TH" dirty="0" smtClean="0"/>
              <a:t>ประกอบด้วย</a:t>
            </a:r>
            <a:endParaRPr lang="th-TH" dirty="0"/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1771423"/>
            <a:ext cx="74168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thaiNumPeriod"/>
            </a:pPr>
            <a:r>
              <a:rPr lang="th-TH" sz="4000" b="1" dirty="0" smtClean="0"/>
              <a:t>การ</a:t>
            </a:r>
            <a:r>
              <a:rPr lang="th-TH" sz="4000" b="1" dirty="0"/>
              <a:t>กำหนดปัญหาและวัตถุประสงค์ </a:t>
            </a:r>
            <a:endParaRPr lang="th-TH" sz="4000" b="1" dirty="0" smtClean="0"/>
          </a:p>
          <a:p>
            <a:pPr marL="514350" indent="-514350">
              <a:buAutoNum type="thaiNumPeriod"/>
            </a:pPr>
            <a:r>
              <a:rPr lang="th-TH" sz="4000" b="1" dirty="0"/>
              <a:t>การกำหนดกลุ่มประชากรศึกษา </a:t>
            </a:r>
            <a:endParaRPr lang="th-TH" sz="4000" b="1" dirty="0" smtClean="0"/>
          </a:p>
          <a:p>
            <a:pPr marL="514350" indent="-514350">
              <a:buAutoNum type="thaiNumPeriod"/>
            </a:pPr>
            <a:r>
              <a:rPr lang="th-TH" sz="4000" b="1" dirty="0"/>
              <a:t>ตัวแปรที่ศึกษา </a:t>
            </a:r>
            <a:endParaRPr lang="th-TH" sz="4000" b="1" dirty="0" smtClean="0"/>
          </a:p>
          <a:p>
            <a:pPr marL="514350" indent="-514350">
              <a:buAutoNum type="thaiNumPeriod"/>
            </a:pPr>
            <a:r>
              <a:rPr lang="th-TH" sz="4000" b="1" dirty="0"/>
              <a:t>รูปแบบการศึกษา </a:t>
            </a:r>
            <a:endParaRPr lang="th-TH" sz="4000" b="1" dirty="0" smtClean="0"/>
          </a:p>
          <a:p>
            <a:pPr marL="514350" indent="-514350">
              <a:buAutoNum type="thaiNumPeriod"/>
            </a:pPr>
            <a:r>
              <a:rPr lang="th-TH" sz="4000" b="1" dirty="0"/>
              <a:t>วิธีการเก็บรวบรวมข้อมูล </a:t>
            </a:r>
            <a:endParaRPr lang="th-TH" sz="4000" b="1" dirty="0" smtClean="0"/>
          </a:p>
          <a:p>
            <a:pPr marL="514350" indent="-514350">
              <a:buAutoNum type="thaiNumPeriod"/>
            </a:pPr>
            <a:r>
              <a:rPr lang="th-TH" sz="4000" b="1" dirty="0"/>
              <a:t>วิธีการวิเคราะห์ข้อมูล </a:t>
            </a:r>
            <a:endParaRPr lang="th-TH" sz="4000" b="1" dirty="0" smtClean="0"/>
          </a:p>
          <a:p>
            <a:pPr marL="514350" indent="-514350">
              <a:buAutoNum type="thaiNumPeriod"/>
            </a:pPr>
            <a:r>
              <a:rPr lang="th-TH" sz="4000" b="1" dirty="0"/>
              <a:t>การตีความและสรุปผล </a:t>
            </a:r>
            <a:endParaRPr lang="th-TH" sz="4000" dirty="0"/>
          </a:p>
        </p:txBody>
      </p:sp>
      <p:sp>
        <p:nvSpPr>
          <p:cNvPr id="5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๑๔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8761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58" y="368660"/>
            <a:ext cx="7632848" cy="648072"/>
          </a:xfrm>
        </p:spPr>
        <p:txBody>
          <a:bodyPr/>
          <a:lstStyle/>
          <a:p>
            <a:r>
              <a:rPr lang="th-TH" sz="4400" dirty="0"/>
              <a:t>ระบาดวิทยาเชิงวิเคราะห์ (</a:t>
            </a:r>
            <a:r>
              <a:rPr lang="en-US" sz="4400" dirty="0"/>
              <a:t>analytical epidemiology</a:t>
            </a:r>
            <a:r>
              <a:rPr lang="th-TH" sz="4400" dirty="0"/>
              <a:t>)</a:t>
            </a:r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1844824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dirty="0" smtClean="0"/>
              <a:t>	ระบาด</a:t>
            </a:r>
            <a:r>
              <a:rPr lang="th-TH" sz="3600" dirty="0"/>
              <a:t>วิทยาเชิงวิเคราะห์ เป็นการศึกษาความสัมพันธ์ระหว่างโรคและปัจจัยต่างๆที่เกี่ยวข้องกับการเกิดโรคในชุมชน ทำให้ทราบปัจจัยเสี่ยงของโรคต่างๆรูปแบบการศึกษาเชิงวิเคราะห์เป็นรูปแบบการศึกษาที่มีการศึกษาเปรียบเทียบระหว่างกลุ่มเพื่อศึกษาสาเหตุของโรคและสาเหตุของการระบาด     ของโรค ความสัมพันธ์ระหว่างปัจจัยต่างๆต่อการเกิดโรคและอัตราเสี่ยง (</a:t>
            </a:r>
            <a:r>
              <a:rPr lang="en-US" sz="3600" dirty="0"/>
              <a:t>relative risk</a:t>
            </a:r>
            <a:r>
              <a:rPr lang="th-TH" sz="3600" dirty="0"/>
              <a:t>) ของปัจจัยต่างๆต่อการเกิดโรคว่าจะมีมากน้อยเพียงใด</a:t>
            </a:r>
          </a:p>
        </p:txBody>
      </p:sp>
      <p:sp>
        <p:nvSpPr>
          <p:cNvPr id="5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๑๕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641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1909329"/>
            <a:ext cx="74888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/>
              <a:t>รูปแบบการศึกษาเชิงวิเคราะห์ </a:t>
            </a:r>
            <a:r>
              <a:rPr lang="th-TH" sz="4000" dirty="0" smtClean="0"/>
              <a:t> ประกอบด้วย </a:t>
            </a:r>
            <a:endParaRPr lang="en-US" sz="4000" dirty="0"/>
          </a:p>
          <a:p>
            <a:r>
              <a:rPr lang="th-TH" sz="4000" dirty="0"/>
              <a:t>	๑. การศึกษาระยะสั้นเชิงวิเคราะห์</a:t>
            </a:r>
            <a:endParaRPr lang="en-US" sz="4000" dirty="0"/>
          </a:p>
          <a:p>
            <a:r>
              <a:rPr lang="th-TH" sz="4000" dirty="0"/>
              <a:t>	๒. การศึกษาย้อนหลัง</a:t>
            </a:r>
            <a:endParaRPr lang="en-US" sz="4000" dirty="0"/>
          </a:p>
          <a:p>
            <a:r>
              <a:rPr lang="th-TH" sz="4000" dirty="0"/>
              <a:t>	๓. การศึกษาไปข้างหน้า</a:t>
            </a:r>
            <a:endParaRPr lang="en-US" sz="4000" dirty="0"/>
          </a:p>
          <a:p>
            <a:endParaRPr lang="th-TH" sz="4000" dirty="0"/>
          </a:p>
        </p:txBody>
      </p:sp>
      <p:sp>
        <p:nvSpPr>
          <p:cNvPr id="5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๑๖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8957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02" y="1700808"/>
            <a:ext cx="892899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/>
              <a:t>	</a:t>
            </a:r>
            <a:r>
              <a:rPr lang="th-TH" sz="4400" dirty="0" smtClean="0"/>
              <a:t>การ</a:t>
            </a:r>
            <a:r>
              <a:rPr lang="th-TH" sz="4400" dirty="0"/>
              <a:t>ออกรูปแบบศึกษาเชิงวิเคราะห์ ควรจะได้คำนึงถึงเกณฑ์ที่สำคัญดังนี้ </a:t>
            </a:r>
            <a:r>
              <a:rPr lang="th-TH" sz="4400" dirty="0" smtClean="0"/>
              <a:t>คือ</a:t>
            </a:r>
          </a:p>
          <a:p>
            <a:pPr marL="514350" indent="-514350">
              <a:buAutoNum type="thaiNumPeriod"/>
            </a:pPr>
            <a:r>
              <a:rPr lang="th-TH" sz="4000" dirty="0" smtClean="0"/>
              <a:t>การ</a:t>
            </a:r>
            <a:r>
              <a:rPr lang="th-TH" sz="4000" dirty="0"/>
              <a:t>ตั้ง</a:t>
            </a:r>
            <a:r>
              <a:rPr lang="th-TH" sz="4000" dirty="0" smtClean="0"/>
              <a:t>สมมุติฐาน</a:t>
            </a:r>
          </a:p>
          <a:p>
            <a:pPr marL="514350" indent="-514350">
              <a:buAutoNum type="thaiNumPeriod"/>
            </a:pPr>
            <a:r>
              <a:rPr lang="th-TH" sz="4000" dirty="0"/>
              <a:t>การจัดกลุ่มเปรียบเทียบหรือกลุ่ม</a:t>
            </a:r>
            <a:r>
              <a:rPr lang="th-TH" sz="4000" dirty="0" smtClean="0"/>
              <a:t>ควบคุม</a:t>
            </a:r>
          </a:p>
          <a:p>
            <a:pPr marL="514350" indent="-514350">
              <a:buAutoNum type="thaiNumPeriod"/>
            </a:pPr>
            <a:r>
              <a:rPr lang="th-TH" sz="4000" dirty="0"/>
              <a:t>วิธีการของรูปแบบศึกษาเชิงวิเคราะห์</a:t>
            </a:r>
          </a:p>
        </p:txBody>
      </p:sp>
      <p:sp>
        <p:nvSpPr>
          <p:cNvPr id="5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๑๗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6913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52" y="368660"/>
            <a:ext cx="7632848" cy="648072"/>
          </a:xfrm>
        </p:spPr>
        <p:txBody>
          <a:bodyPr/>
          <a:lstStyle/>
          <a:p>
            <a:r>
              <a:rPr lang="th-TH" sz="4400" dirty="0"/>
              <a:t>วิธีการของรูปแบบศึกษาเชิงวิเคราะห์</a:t>
            </a:r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4" y="1844824"/>
            <a:ext cx="8856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000" b="1" dirty="0" smtClean="0"/>
              <a:t>	การศึกษา</a:t>
            </a:r>
            <a:r>
              <a:rPr lang="th-TH" sz="4000" b="1" dirty="0"/>
              <a:t>ระยะสั้นเชิงวิเคราะห์ (</a:t>
            </a:r>
            <a:r>
              <a:rPr lang="en-US" sz="4000" b="1" dirty="0"/>
              <a:t>cross-sectional analytic study</a:t>
            </a:r>
            <a:r>
              <a:rPr lang="th-TH" sz="4000" b="1" dirty="0"/>
              <a:t>)</a:t>
            </a:r>
            <a:endParaRPr lang="en-US" sz="4000" dirty="0"/>
          </a:p>
          <a:p>
            <a:pPr algn="thaiDist"/>
            <a:r>
              <a:rPr lang="th-TH" sz="4000" b="1" dirty="0"/>
              <a:t>	</a:t>
            </a:r>
            <a:r>
              <a:rPr lang="th-TH" sz="4000" dirty="0"/>
              <a:t>วิธีการออกแบบการศึกษาชนิดนี้ ผู้ทำการศึกษาจะทำการเลือกขนาดตัวอย่างซึ่งมีจำนวนแน่นอน ทำการวัดปัจจัยที่คาดว่าจะมีอิทธิพลต่อการเกิดโรค และทำการประเมินผลโรคที่มี</a:t>
            </a:r>
            <a:r>
              <a:rPr lang="th-TH" sz="4000" dirty="0" smtClean="0"/>
              <a:t>อยู่ไป</a:t>
            </a:r>
            <a:r>
              <a:rPr lang="th-TH" sz="4000" dirty="0"/>
              <a:t>พร้อมกัน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๑๘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4292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วิธีการของรูปแบบศึกษาเชิงวิเคราะห์</a:t>
            </a:r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1700808"/>
            <a:ext cx="87129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/>
              <a:t>การศึกษาย้อนหลัง (</a:t>
            </a:r>
            <a:r>
              <a:rPr lang="en-US" sz="3600" b="1" dirty="0"/>
              <a:t>retrospective or case-control study</a:t>
            </a:r>
            <a:r>
              <a:rPr lang="th-TH" sz="3600" b="1" dirty="0"/>
              <a:t>)</a:t>
            </a:r>
            <a:endParaRPr lang="en-US" sz="3600" dirty="0"/>
          </a:p>
          <a:p>
            <a:pPr algn="thaiDist"/>
            <a:r>
              <a:rPr lang="th-TH" sz="3600" b="1" dirty="0"/>
              <a:t>	</a:t>
            </a:r>
            <a:r>
              <a:rPr lang="th-TH" sz="3600" dirty="0"/>
              <a:t>การศึกษาแบบนี้เป็นการศึกษาที่เริ่มจากผลไปหาเหตุ โดยการเลือกกลุ่มศึกษา  </a:t>
            </a:r>
            <a:r>
              <a:rPr lang="th-TH" sz="3600" dirty="0" smtClean="0"/>
              <a:t>หรือ</a:t>
            </a:r>
            <a:r>
              <a:rPr lang="th-TH" sz="3600" dirty="0"/>
              <a:t>กลุ่มผู้ป่วยที่มีลักษณะหรือผลที่ต้องการศึกษา เช่น ผู้ป่วยที่เป็นโรคมะเร็งของปอด ทารกแรกเกิดน้ำหนักน้อย ทารกที่มีความพิการแต่กำเนิด แล้วดำเนินการเลือกกลุ่มควบคุมหรือเปรียบเทียบโดยควบคุมตัวแปรต่างๆ นอกจากตัวแปรที่ศึกษาให้มีลักษณะคล้ายคลึงกันมากที่สุด กลุ่มควบคุมอาจเป็นผู้ป่วยด้วยโรคอื่นๆหรือประชาชนทั่วไป</a:t>
            </a:r>
          </a:p>
        </p:txBody>
      </p:sp>
      <p:sp>
        <p:nvSpPr>
          <p:cNvPr id="5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๑๙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0030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632848" cy="648072"/>
          </a:xfrm>
        </p:spPr>
        <p:txBody>
          <a:bodyPr/>
          <a:lstStyle/>
          <a:p>
            <a:r>
              <a:rPr lang="th-TH" sz="4800" dirty="0"/>
              <a:t>บทที่ </a:t>
            </a:r>
            <a:r>
              <a:rPr lang="th-TH" sz="4800" dirty="0" smtClean="0"/>
              <a:t>๗</a:t>
            </a:r>
            <a:r>
              <a:rPr lang="en-US" sz="4800" dirty="0" smtClean="0"/>
              <a:t> </a:t>
            </a:r>
            <a:r>
              <a:rPr lang="th-TH" sz="4800" dirty="0" smtClean="0"/>
              <a:t>รูปแบบการศึกษา</a:t>
            </a:r>
            <a:br>
              <a:rPr lang="th-TH" sz="4800" dirty="0" smtClean="0"/>
            </a:br>
            <a:r>
              <a:rPr lang="th-TH" sz="4800" dirty="0" smtClean="0"/>
              <a:t>ทางระบาดวิทยา</a:t>
            </a:r>
            <a:endParaRPr lang="th-TH" sz="4800" dirty="0"/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8156" y="1628800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หัวข้อการ</a:t>
            </a:r>
            <a:r>
              <a:rPr lang="th-TH" sz="54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บรรยาย</a:t>
            </a:r>
            <a:endParaRPr lang="th-TH" sz="54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2636912"/>
            <a:ext cx="720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4000" dirty="0" smtClean="0">
                <a:sym typeface="Wingdings"/>
              </a:rPr>
              <a:t> </a:t>
            </a:r>
            <a:r>
              <a:rPr lang="th-TH" sz="4000" dirty="0" smtClean="0"/>
              <a:t>การ</a:t>
            </a:r>
            <a:r>
              <a:rPr lang="th-TH" sz="4000" dirty="0"/>
              <a:t>แบ่งชนิดของการศึกษาทางระบาดวิทยา</a:t>
            </a:r>
            <a:endParaRPr lang="en-US" sz="4000" dirty="0"/>
          </a:p>
          <a:p>
            <a:pPr lvl="0"/>
            <a:r>
              <a:rPr lang="th-TH" sz="4000" dirty="0">
                <a:sym typeface="Wingdings"/>
              </a:rPr>
              <a:t> </a:t>
            </a:r>
            <a:r>
              <a:rPr lang="th-TH" sz="4000" dirty="0" smtClean="0"/>
              <a:t>ระบาด</a:t>
            </a:r>
            <a:r>
              <a:rPr lang="th-TH" sz="4000" dirty="0"/>
              <a:t>วิทยาเชิงพรรณนา</a:t>
            </a:r>
            <a:endParaRPr lang="en-US" sz="4000" dirty="0"/>
          </a:p>
          <a:p>
            <a:pPr lvl="0"/>
            <a:r>
              <a:rPr lang="th-TH" sz="4000" dirty="0">
                <a:sym typeface="Wingdings"/>
              </a:rPr>
              <a:t> </a:t>
            </a:r>
            <a:r>
              <a:rPr lang="th-TH" sz="4000" dirty="0" smtClean="0"/>
              <a:t>ระบาด</a:t>
            </a:r>
            <a:r>
              <a:rPr lang="th-TH" sz="4000" dirty="0"/>
              <a:t>วิทยาเชิงวิเคราะห์</a:t>
            </a:r>
            <a:endParaRPr lang="en-US" sz="4000" dirty="0"/>
          </a:p>
          <a:p>
            <a:pPr lvl="0"/>
            <a:r>
              <a:rPr lang="th-TH" sz="4000" dirty="0">
                <a:sym typeface="Wingdings"/>
              </a:rPr>
              <a:t> </a:t>
            </a:r>
            <a:r>
              <a:rPr lang="th-TH" sz="4000" dirty="0" smtClean="0"/>
              <a:t>ระบาด</a:t>
            </a:r>
            <a:r>
              <a:rPr lang="th-TH" sz="4000" dirty="0"/>
              <a:t>วิทยาเชิงทดลอง</a:t>
            </a:r>
            <a:endParaRPr lang="en-US" sz="4000" dirty="0"/>
          </a:p>
          <a:p>
            <a:pPr lvl="0"/>
            <a:r>
              <a:rPr lang="th-TH" sz="4000" dirty="0">
                <a:sym typeface="Wingdings"/>
              </a:rPr>
              <a:t> </a:t>
            </a:r>
            <a:r>
              <a:rPr lang="th-TH" sz="4000" dirty="0" smtClean="0"/>
              <a:t>การ</a:t>
            </a:r>
            <a:r>
              <a:rPr lang="th-TH" sz="4000" dirty="0"/>
              <a:t>เลือกรูปแบบการศึกษาทางระบาด</a:t>
            </a:r>
            <a:r>
              <a:rPr lang="th-TH" sz="4000" dirty="0" smtClean="0"/>
              <a:t>วิทยา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๒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0318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วิธีการของรูปแบบศึกษาเชิงวิเคราะห์</a:t>
            </a:r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1628800"/>
            <a:ext cx="88569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/>
              <a:t>การศึกษาไปข้างหน้า (</a:t>
            </a:r>
            <a:r>
              <a:rPr lang="en-US" sz="3600" b="1" dirty="0"/>
              <a:t>prospective or cohort study</a:t>
            </a:r>
            <a:r>
              <a:rPr lang="th-TH" sz="3600" b="1" dirty="0"/>
              <a:t>)</a:t>
            </a:r>
            <a:r>
              <a:rPr lang="en-US" sz="3600" b="1" dirty="0"/>
              <a:t> </a:t>
            </a:r>
            <a:endParaRPr lang="en-US" sz="3600" dirty="0"/>
          </a:p>
          <a:p>
            <a:pPr algn="thaiDist"/>
            <a:r>
              <a:rPr lang="th-TH" sz="3600" b="1" dirty="0"/>
              <a:t>	</a:t>
            </a:r>
            <a:r>
              <a:rPr lang="th-TH" sz="3600" dirty="0"/>
              <a:t>การศึกษาแบบนี้เริ่มต้นด้วยการเลือกกลุ่มประชากรศึกษาที่สัมผัส และไม่สัมผัสกับปัจจัยที่ศึกษา เช่น กลุ่มสูบบุหรี่และกลุ่มไม่สูบบุหรี่ กลุ่มที่ได้รับและไม่ได้รับการถ่ายภาพเอกซเรย์ขณะที่ตั้งครรภ์ ขณะที่ เริ่มทำการศึกษาบุคคลที่มีโรคหรือผลที่ต้องการศึกษาเกิดขึ้นแล้วต้องทำการคัดออกเฝ้าสังเกตและติดตามผลที่เกิดขึ้นในช่วงระยะเวลาที่เหมาะสม เช่น ๑ ปี  ๓ ปี  ๕ ปี</a:t>
            </a:r>
            <a:r>
              <a:rPr lang="th-TH" sz="3600" b="1" dirty="0"/>
              <a:t>  </a:t>
            </a:r>
            <a:r>
              <a:rPr lang="th-TH" sz="3600" dirty="0"/>
              <a:t>๑๐ ปี หรือ ๒๐ ปี</a:t>
            </a:r>
            <a:r>
              <a:rPr lang="th-TH" sz="3600" b="1" dirty="0"/>
              <a:t> </a:t>
            </a:r>
            <a:r>
              <a:rPr lang="th-TH" sz="3600" dirty="0"/>
              <a:t>เป็นต้น</a:t>
            </a:r>
          </a:p>
        </p:txBody>
      </p:sp>
      <p:sp>
        <p:nvSpPr>
          <p:cNvPr id="5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๒๐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8626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68660"/>
            <a:ext cx="7632848" cy="648072"/>
          </a:xfrm>
        </p:spPr>
        <p:txBody>
          <a:bodyPr/>
          <a:lstStyle/>
          <a:p>
            <a:r>
              <a:rPr lang="th-TH" dirty="0"/>
              <a:t>ระบาดวิทยาเชิงทดลอง (</a:t>
            </a:r>
            <a:r>
              <a:rPr lang="en-US" dirty="0"/>
              <a:t>experimental epidemiology</a:t>
            </a:r>
            <a:r>
              <a:rPr lang="th-TH" dirty="0"/>
              <a:t>)</a:t>
            </a:r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5747" y="2492896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000" dirty="0" smtClean="0"/>
              <a:t>	ระบาด</a:t>
            </a:r>
            <a:r>
              <a:rPr lang="th-TH" sz="4000" dirty="0"/>
              <a:t>วิทยาเชิงทดลองเป็นการศึกษาที่ผู้ทำการศึกษา (</a:t>
            </a:r>
            <a:r>
              <a:rPr lang="en-US" sz="4000" dirty="0"/>
              <a:t>investigator</a:t>
            </a:r>
            <a:r>
              <a:rPr lang="th-TH" sz="4000" dirty="0"/>
              <a:t>) เป็นผู้กำหนดตัวกระตุ้นที่จะทดสอบ (</a:t>
            </a:r>
            <a:r>
              <a:rPr lang="en-US" sz="4000" dirty="0"/>
              <a:t>test stimuli</a:t>
            </a:r>
            <a:r>
              <a:rPr lang="th-TH" sz="4000" dirty="0"/>
              <a:t>) ในกลุ่มต่างๆที่ทำการศึกษา </a:t>
            </a:r>
          </a:p>
        </p:txBody>
      </p:sp>
      <p:sp>
        <p:nvSpPr>
          <p:cNvPr id="5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๒๑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1517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1628800"/>
            <a:ext cx="88569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/>
              <a:t>การศึกษาเชิงทดลอง </a:t>
            </a:r>
            <a:r>
              <a:rPr lang="th-TH" sz="3600" dirty="0"/>
              <a:t>อาจทำการศึกษาได้โดย</a:t>
            </a:r>
            <a:r>
              <a:rPr lang="en-US" sz="3600" dirty="0"/>
              <a:t> </a:t>
            </a:r>
          </a:p>
          <a:p>
            <a:pPr algn="thaiDist"/>
            <a:r>
              <a:rPr lang="th-TH" sz="3600" dirty="0"/>
              <a:t>	๑. ให้กลุ่มทดลองได้รับปัจจัยที่สงสัยจะทำให้เกิดโรค แต่กลุ่มควบคุมหรือกลุ่มเปรียบเทียบไม่ได้รับ ปัจจัยดังกล่าว แล้วเฝ้าสังเกตเพื่อเปรียบเทียบอัตราการเกิดโรคของทั้งสองกลุ่ม</a:t>
            </a:r>
            <a:endParaRPr lang="en-US" sz="3600" dirty="0"/>
          </a:p>
          <a:p>
            <a:pPr algn="thaiDist"/>
            <a:r>
              <a:rPr lang="th-TH" sz="3600" dirty="0"/>
              <a:t>	๒. ทำการลดหรือกำจัดปัจจัยที่สงสัยจะทำให้เกิดโรคในกลุ่มทดลอง เปรียบเทียบอัตราการเกิดโรค กับกลุ่มควบคุมซึ่งยังคงได้รับปัจจัยตามปกติ</a:t>
            </a:r>
            <a:r>
              <a:rPr lang="en-US" sz="3600" dirty="0"/>
              <a:t> </a:t>
            </a:r>
          </a:p>
          <a:p>
            <a:pPr algn="thaiDist"/>
            <a:endParaRPr lang="th-TH" sz="3600" dirty="0"/>
          </a:p>
        </p:txBody>
      </p:sp>
      <p:sp>
        <p:nvSpPr>
          <p:cNvPr id="5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๒๒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5453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1484784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/>
              <a:t>การวางแผนและดำเนินการศึกษาเชิงทดลอง </a:t>
            </a:r>
            <a:endParaRPr lang="th-TH" sz="3600" b="1" dirty="0" smtClean="0"/>
          </a:p>
          <a:p>
            <a:pPr marL="514350" indent="-514350">
              <a:buAutoNum type="thaiNumPeriod"/>
            </a:pPr>
            <a:r>
              <a:rPr lang="th-TH" sz="3600" dirty="0" smtClean="0"/>
              <a:t>โครง</a:t>
            </a:r>
            <a:r>
              <a:rPr lang="th-TH" sz="3600" dirty="0"/>
              <a:t>ร่างการวิจัย (</a:t>
            </a:r>
            <a:r>
              <a:rPr lang="en-US" sz="3600" dirty="0"/>
              <a:t>research Proposal</a:t>
            </a:r>
            <a:r>
              <a:rPr lang="th-TH" sz="3600" dirty="0"/>
              <a:t>) </a:t>
            </a:r>
            <a:endParaRPr lang="th-TH" sz="3600" dirty="0" smtClean="0"/>
          </a:p>
          <a:p>
            <a:pPr marL="514350" indent="-514350">
              <a:buAutoNum type="thaiNumPeriod"/>
            </a:pPr>
            <a:r>
              <a:rPr lang="th-TH" sz="3600" dirty="0"/>
              <a:t>ประชากรอ้างอิงและประชากรทดลอง(</a:t>
            </a:r>
            <a:r>
              <a:rPr lang="en-US" sz="3600" dirty="0"/>
              <a:t>reference and experimental population</a:t>
            </a:r>
            <a:r>
              <a:rPr lang="th-TH" sz="3600" dirty="0"/>
              <a:t>) </a:t>
            </a:r>
            <a:endParaRPr lang="th-TH" sz="3600" dirty="0" smtClean="0"/>
          </a:p>
          <a:p>
            <a:pPr marL="514350" indent="-514350">
              <a:buAutoNum type="thaiNumPeriod"/>
            </a:pPr>
            <a:r>
              <a:rPr lang="th-TH" sz="3600" dirty="0"/>
              <a:t>การพิจารณาขนาดตัวอย่าง (</a:t>
            </a:r>
            <a:r>
              <a:rPr lang="en-US" sz="3600" dirty="0"/>
              <a:t>sample size determination</a:t>
            </a:r>
            <a:r>
              <a:rPr lang="th-TH" sz="3600" dirty="0"/>
              <a:t>) </a:t>
            </a:r>
            <a:endParaRPr lang="th-TH" sz="3600" dirty="0" smtClean="0"/>
          </a:p>
          <a:p>
            <a:pPr marL="514350" indent="-514350">
              <a:buAutoNum type="thaiNumPeriod"/>
            </a:pPr>
            <a:r>
              <a:rPr lang="th-TH" sz="3600" dirty="0"/>
              <a:t>การจัดกลุ่ม (</a:t>
            </a:r>
            <a:r>
              <a:rPr lang="en-US" sz="3600" dirty="0"/>
              <a:t>allocation of subjects</a:t>
            </a:r>
            <a:r>
              <a:rPr lang="th-TH" sz="3600" dirty="0" smtClean="0"/>
              <a:t>)</a:t>
            </a:r>
          </a:p>
          <a:p>
            <a:pPr marL="514350" indent="-514350">
              <a:buAutoNum type="thaiNumPeriod"/>
            </a:pPr>
            <a:r>
              <a:rPr lang="th-TH" sz="3600" dirty="0"/>
              <a:t>การจัดโปรแกรมสำหรับกลุ่มทดลองและกลุ่มควบคุม (</a:t>
            </a:r>
            <a:r>
              <a:rPr lang="en-US" sz="3600" dirty="0"/>
              <a:t>experimental and control programs</a:t>
            </a:r>
            <a:r>
              <a:rPr lang="th-TH" sz="3600" dirty="0"/>
              <a:t>)</a:t>
            </a:r>
          </a:p>
        </p:txBody>
      </p:sp>
      <p:sp>
        <p:nvSpPr>
          <p:cNvPr id="5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๒๓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585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1484784"/>
            <a:ext cx="8748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/>
              <a:t>การวางแผนและดำเนินการศึกษาเชิงทดลอง </a:t>
            </a:r>
          </a:p>
          <a:p>
            <a:r>
              <a:rPr lang="th-TH" sz="3600" dirty="0"/>
              <a:t>๖. การกำจัดอคติและความผันแปรต่างๆ (</a:t>
            </a:r>
            <a:r>
              <a:rPr lang="en-US" sz="3600" dirty="0"/>
              <a:t>elimination of biases and variations</a:t>
            </a:r>
            <a:r>
              <a:rPr lang="th-TH" sz="3600" dirty="0" smtClean="0"/>
              <a:t>)</a:t>
            </a:r>
          </a:p>
          <a:p>
            <a:r>
              <a:rPr lang="th-TH" sz="3600" dirty="0"/>
              <a:t>๗. การวัดผลการทดลอง (</a:t>
            </a:r>
            <a:r>
              <a:rPr lang="en-US" sz="3600" dirty="0"/>
              <a:t>assessment of outcome</a:t>
            </a:r>
            <a:r>
              <a:rPr lang="th-TH" sz="3600" dirty="0" smtClean="0"/>
              <a:t>)</a:t>
            </a:r>
          </a:p>
          <a:p>
            <a:r>
              <a:rPr lang="th-TH" sz="3600" dirty="0"/>
              <a:t>๘. การดำเนินการศึกษา (</a:t>
            </a:r>
            <a:r>
              <a:rPr lang="en-US" sz="3600" dirty="0"/>
              <a:t>conduct of the study</a:t>
            </a:r>
            <a:r>
              <a:rPr lang="th-TH" sz="3600" dirty="0" smtClean="0"/>
              <a:t>)</a:t>
            </a:r>
          </a:p>
          <a:p>
            <a:r>
              <a:rPr lang="th-TH" sz="3600" dirty="0"/>
              <a:t>๙. การวิเคราะห์ข้อมูล (</a:t>
            </a:r>
            <a:r>
              <a:rPr lang="en-US" sz="3600" dirty="0"/>
              <a:t>analysis of data</a:t>
            </a:r>
            <a:r>
              <a:rPr lang="th-TH" sz="3600" dirty="0"/>
              <a:t>) </a:t>
            </a:r>
            <a:endParaRPr lang="th-TH" sz="3600" dirty="0" smtClean="0"/>
          </a:p>
          <a:p>
            <a:r>
              <a:rPr lang="th-TH" sz="3600" dirty="0"/>
              <a:t>๑๐. การแปลผลและรายงานผล (</a:t>
            </a:r>
            <a:r>
              <a:rPr lang="en-US" sz="3600" dirty="0"/>
              <a:t>interpretation and reporting</a:t>
            </a:r>
            <a:r>
              <a:rPr lang="th-TH" sz="3600" dirty="0"/>
              <a:t>)</a:t>
            </a:r>
          </a:p>
        </p:txBody>
      </p:sp>
      <p:sp>
        <p:nvSpPr>
          <p:cNvPr id="5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๒๔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673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036" y="730299"/>
            <a:ext cx="7632848" cy="648072"/>
          </a:xfrm>
        </p:spPr>
        <p:txBody>
          <a:bodyPr/>
          <a:lstStyle/>
          <a:p>
            <a:r>
              <a:rPr lang="th-TH" sz="4800" dirty="0"/>
              <a:t>การเลือกรูปแบบ</a:t>
            </a:r>
            <a:r>
              <a:rPr lang="th-TH" sz="4800" dirty="0" smtClean="0"/>
              <a:t>การศึกษา</a:t>
            </a:r>
            <a:br>
              <a:rPr lang="th-TH" sz="4800" dirty="0" smtClean="0"/>
            </a:br>
            <a:r>
              <a:rPr lang="th-TH" sz="4800" dirty="0" smtClean="0"/>
              <a:t>ทาง</a:t>
            </a:r>
            <a:r>
              <a:rPr lang="th-TH" sz="4800" dirty="0"/>
              <a:t>ระบาดวิทยา</a:t>
            </a:r>
            <a:r>
              <a:rPr lang="en-US" sz="4800" dirty="0"/>
              <a:t/>
            </a:r>
            <a:br>
              <a:rPr lang="en-US" sz="4800" dirty="0"/>
            </a:br>
            <a:endParaRPr lang="th-TH" sz="4800" dirty="0"/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2036" y="1988840"/>
            <a:ext cx="85689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dirty="0"/>
              <a:t>๑. วัตถุประสงค์ของการศึกษา</a:t>
            </a:r>
            <a:endParaRPr lang="en-US" sz="4400" dirty="0"/>
          </a:p>
          <a:p>
            <a:r>
              <a:rPr lang="th-TH" sz="4400" dirty="0"/>
              <a:t>๒. ความรู้ในอดีตและ</a:t>
            </a:r>
            <a:r>
              <a:rPr lang="th-TH" sz="4400" dirty="0" smtClean="0"/>
              <a:t>ปัจจุบัน</a:t>
            </a:r>
          </a:p>
          <a:p>
            <a:r>
              <a:rPr lang="th-TH" sz="4400" dirty="0"/>
              <a:t>๓. ทรัพยากร</a:t>
            </a:r>
            <a:endParaRPr lang="en-US" sz="4400" dirty="0"/>
          </a:p>
          <a:p>
            <a:r>
              <a:rPr lang="th-TH" sz="4400" dirty="0"/>
              <a:t>๔. ความถี่ของโรคและปัจจัยที่ต้องการ</a:t>
            </a:r>
            <a:r>
              <a:rPr lang="th-TH" sz="4400" dirty="0" smtClean="0"/>
              <a:t>ศึกษา</a:t>
            </a:r>
          </a:p>
          <a:p>
            <a:r>
              <a:rPr lang="th-TH" sz="4400" dirty="0"/>
              <a:t>๕</a:t>
            </a:r>
            <a:r>
              <a:rPr lang="en-US" sz="4400" dirty="0"/>
              <a:t>. </a:t>
            </a:r>
            <a:r>
              <a:rPr lang="th-TH" sz="4400" dirty="0"/>
              <a:t>ประชากรที่ศึกษา</a:t>
            </a:r>
          </a:p>
        </p:txBody>
      </p:sp>
      <p:sp>
        <p:nvSpPr>
          <p:cNvPr id="5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๒๕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526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dirty="0"/>
              <a:t>สรุป</a:t>
            </a:r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1772816"/>
            <a:ext cx="88204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dirty="0" smtClean="0"/>
              <a:t>	การศึกษา</a:t>
            </a:r>
            <a:r>
              <a:rPr lang="th-TH" sz="3200" dirty="0"/>
              <a:t>ทางระบาดวิทยา จำแนกออกเป็นชนิดต่างๆได้หลายชนิด แต่ละชนิดมีคุณสมบัติหรือลักษณะจำเพาะแตกต่างกันออกไปบางชนิดช่วยในการค้นหาข้อมูลและข้อเท็จจริงต่างๆตลอดจนช่วยการตั้งสมมุติฐาน บางชนิดก็ช่วยในการศึกษาความสัมพันธ์เบื้องต้น และช่วยในการทดสอบสมมุติฐาน </a:t>
            </a:r>
            <a:endParaRPr lang="en-US" sz="3200" dirty="0"/>
          </a:p>
          <a:p>
            <a:pPr algn="thaiDist"/>
            <a:r>
              <a:rPr lang="th-TH" sz="3200" dirty="0" smtClean="0"/>
              <a:t>	การ</a:t>
            </a:r>
            <a:r>
              <a:rPr lang="th-TH" sz="3200" dirty="0"/>
              <a:t>แบ่งแยกชนิดของการศึกษาทางระบาดวิทยา</a:t>
            </a:r>
            <a:r>
              <a:rPr lang="th-TH" sz="3200" b="1" dirty="0"/>
              <a:t> </a:t>
            </a:r>
            <a:r>
              <a:rPr lang="th-TH" sz="3200" dirty="0"/>
              <a:t>๑. การแบ่งชนิดของการศึกษาตามลำดับเวลา</a:t>
            </a:r>
            <a:r>
              <a:rPr lang="en-US" sz="3200" b="1" dirty="0"/>
              <a:t>  </a:t>
            </a:r>
            <a:r>
              <a:rPr lang="th-TH" sz="3200" dirty="0"/>
              <a:t>๒</a:t>
            </a:r>
            <a:r>
              <a:rPr lang="en-US" sz="3200" dirty="0"/>
              <a:t>. </a:t>
            </a:r>
            <a:r>
              <a:rPr lang="th-TH" sz="3200" dirty="0"/>
              <a:t>การแบ่งชนิดของการศึกษาตามลักษณะประชากรที่ศึกษา</a:t>
            </a:r>
            <a:r>
              <a:rPr lang="en-US" sz="3200" b="1" dirty="0"/>
              <a:t>  </a:t>
            </a:r>
            <a:r>
              <a:rPr lang="th-TH" sz="3200" dirty="0"/>
              <a:t>๓. การแบ่งแยกชนิดของการศึกษาตามเทคนิคที่ใช้ศึกษา</a:t>
            </a:r>
            <a:r>
              <a:rPr lang="en-US" sz="3200" b="1" dirty="0"/>
              <a:t>  </a:t>
            </a:r>
            <a:r>
              <a:rPr lang="th-TH" sz="3200" dirty="0"/>
              <a:t>๔. การแบ่งชนิดของการศึกษาตามลักษณะการศึกษา</a:t>
            </a:r>
            <a:endParaRPr lang="en-US" sz="3200" dirty="0"/>
          </a:p>
        </p:txBody>
      </p:sp>
      <p:sp>
        <p:nvSpPr>
          <p:cNvPr id="5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๒๖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4394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dirty="0"/>
              <a:t>คำถาม</a:t>
            </a:r>
            <a:r>
              <a:rPr lang="th-TH" sz="6000" dirty="0" smtClean="0"/>
              <a:t>ทบทวน</a:t>
            </a:r>
            <a:endParaRPr lang="th-TH" sz="6000" dirty="0"/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9532" y="1844824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dirty="0" smtClean="0"/>
              <a:t>	๑. </a:t>
            </a:r>
            <a:r>
              <a:rPr lang="th-TH" sz="3600" dirty="0"/>
              <a:t>ให้นักศึกษาอธิบายรูปแบบการศึกษาทางระบาดวิทยาในประเภทต่างๆ พร้อมทั้งบอกข้อดี ข้อเสียของแต่ละ</a:t>
            </a:r>
            <a:r>
              <a:rPr lang="th-TH" sz="3600" dirty="0" smtClean="0"/>
              <a:t>รูปแบบ</a:t>
            </a:r>
          </a:p>
          <a:p>
            <a:pPr lvl="0" algn="thaiDist"/>
            <a:r>
              <a:rPr lang="th-TH" sz="3600" dirty="0" smtClean="0"/>
              <a:t>	๒. </a:t>
            </a:r>
            <a:r>
              <a:rPr lang="th-TH" sz="3600" dirty="0"/>
              <a:t>ให้นักศึกษาอธิบายวิธีการศึกษาระบาดวิทยาเชิงพรรณนา ระบาดวิทยาเชิงวิเคราะห์ และระบาดวิทยาเชิงทดลอง</a:t>
            </a:r>
          </a:p>
          <a:p>
            <a:pPr algn="thaiDist"/>
            <a:r>
              <a:rPr lang="th-TH" sz="3600" dirty="0" smtClean="0"/>
              <a:t>	๓. </a:t>
            </a:r>
            <a:r>
              <a:rPr lang="th-TH" sz="3600" dirty="0"/>
              <a:t>ให้นักศึกษายกตัวอย่างระบาดวิทยาเชิงพรรณนา  ระบาดวิทยาเชิงวิเคราะห์ และระบาดวิทยาเชิงทดลอง ที่เกิดขึ้นในชีวิตประจำวัน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4428018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endParaRPr lang="th-TH" dirty="0"/>
          </a:p>
        </p:txBody>
      </p:sp>
      <p:sp>
        <p:nvSpPr>
          <p:cNvPr id="6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๒๗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4514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เอกสารอ้างอิง</a:t>
            </a:r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1916832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ไพบูลย์ โล่ห์สุนทร.(๒๕๕๒) </a:t>
            </a:r>
            <a:r>
              <a:rPr lang="th-TH" b="1" dirty="0"/>
              <a:t>ระบาดวิทยา</a:t>
            </a:r>
            <a:r>
              <a:rPr lang="th-TH" dirty="0"/>
              <a:t> พิมพ์ครั้งที่ ๗. กรุงเทพ </a:t>
            </a:r>
            <a:r>
              <a:rPr lang="en-US" dirty="0"/>
              <a:t>: </a:t>
            </a:r>
            <a:r>
              <a:rPr lang="th-TH" dirty="0"/>
              <a:t>โรงพิมพ์</a:t>
            </a:r>
            <a:r>
              <a:rPr lang="th-TH" dirty="0" smtClean="0"/>
              <a:t>แห่ง</a:t>
            </a:r>
          </a:p>
          <a:p>
            <a:r>
              <a:rPr lang="th-TH" dirty="0"/>
              <a:t> </a:t>
            </a:r>
            <a:r>
              <a:rPr lang="th-TH" dirty="0" smtClean="0"/>
              <a:t>          จุฬาลงกรณ์</a:t>
            </a:r>
            <a:r>
              <a:rPr lang="th-TH" dirty="0"/>
              <a:t>มหาวิทยาลัย</a:t>
            </a:r>
            <a:r>
              <a:rPr lang="en-US" b="1" dirty="0" smtClean="0"/>
              <a:t>.</a:t>
            </a:r>
          </a:p>
          <a:p>
            <a:endParaRPr lang="en-US" dirty="0"/>
          </a:p>
          <a:p>
            <a:endParaRPr lang="th-TH" dirty="0"/>
          </a:p>
        </p:txBody>
      </p:sp>
      <p:sp>
        <p:nvSpPr>
          <p:cNvPr id="6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mtClean="0"/>
              <a:t>๒๘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5915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/>
              <a:t>วัตถุประสงค์</a:t>
            </a:r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2204864"/>
            <a:ext cx="8568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thaiDist"/>
            <a:r>
              <a:rPr lang="th-TH" dirty="0" smtClean="0"/>
              <a:t>๑. เพื่อให้</a:t>
            </a:r>
            <a:r>
              <a:rPr lang="th-TH" dirty="0"/>
              <a:t>นักศึกษาทราบชนิดของการศึกษาทางระบาดวิทยาที่แบ่งโดยใช้เกณฑ์ต่างๆ</a:t>
            </a:r>
            <a:endParaRPr lang="en-US" dirty="0"/>
          </a:p>
          <a:p>
            <a:pPr lvl="0" algn="thaiDist"/>
            <a:r>
              <a:rPr lang="th-TH" dirty="0" smtClean="0"/>
              <a:t>๒. เพื่อให้</a:t>
            </a:r>
            <a:r>
              <a:rPr lang="th-TH" dirty="0"/>
              <a:t>นักศึกษาอธิบายวิธีการศึกษาระบาดวิทยาเชิงพรรณนาได้ถูกต้อง</a:t>
            </a:r>
            <a:endParaRPr lang="en-US" dirty="0"/>
          </a:p>
          <a:p>
            <a:pPr lvl="0" algn="thaiDist"/>
            <a:r>
              <a:rPr lang="th-TH" dirty="0" smtClean="0"/>
              <a:t>๓. เพื่อให้</a:t>
            </a:r>
            <a:r>
              <a:rPr lang="th-TH" dirty="0"/>
              <a:t>นักศึกษาอธิบายวิธีการศึกษาระบาดวิทยาเชิงวิเคราะห์ได้ถูกต้อง</a:t>
            </a:r>
            <a:endParaRPr lang="en-US" dirty="0"/>
          </a:p>
          <a:p>
            <a:pPr lvl="0" algn="thaiDist"/>
            <a:r>
              <a:rPr lang="th-TH" dirty="0" smtClean="0"/>
              <a:t>๔. เพื่อให้</a:t>
            </a:r>
            <a:r>
              <a:rPr lang="th-TH" dirty="0"/>
              <a:t>นักศึกษาอธิบายวิธีการศึกษาระบาดวิทยาเชิงทดลองได้ถูกต้อง</a:t>
            </a:r>
            <a:endParaRPr lang="en-US" dirty="0"/>
          </a:p>
          <a:p>
            <a:pPr lvl="0" algn="thaiDist"/>
            <a:r>
              <a:rPr lang="th-TH" dirty="0" smtClean="0"/>
              <a:t>๕. เพื่อให้</a:t>
            </a:r>
            <a:r>
              <a:rPr lang="th-TH" dirty="0"/>
              <a:t>นักศึกษาพิจารณาเลือกรูปแบบการศึกษาให้เหมาะสมกับสถานการณ์ที่กำหนดได้</a:t>
            </a:r>
            <a:endParaRPr lang="en-US" dirty="0"/>
          </a:p>
          <a:p>
            <a:pPr algn="thaiDist"/>
            <a:endParaRPr lang="th-TH" dirty="0"/>
          </a:p>
        </p:txBody>
      </p:sp>
      <p:sp>
        <p:nvSpPr>
          <p:cNvPr id="5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๓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0772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รูปแบบการศึกษาทางระบาด</a:t>
            </a:r>
            <a:r>
              <a:rPr lang="th-TH" dirty="0" smtClean="0"/>
              <a:t>วิทยา</a:t>
            </a:r>
            <a:endParaRPr lang="th-TH" dirty="0"/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1700808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dirty="0" smtClean="0"/>
              <a:t>	การศึกษา</a:t>
            </a:r>
            <a:r>
              <a:rPr lang="th-TH" sz="3200" dirty="0"/>
              <a:t>ทางระบาดวิทยา อาจแบ่งออกเป็นพวกใหญ่ๆ ได้สามพวก แต่ละพวกมีจุดมุ่งหมายและประโยชน์แตกต่างกัน คือ</a:t>
            </a:r>
            <a:endParaRPr lang="en-US" sz="3200" dirty="0"/>
          </a:p>
          <a:p>
            <a:pPr algn="thaiDist"/>
            <a:r>
              <a:rPr lang="th-TH" sz="3200" dirty="0" smtClean="0"/>
              <a:t>	๑.  </a:t>
            </a:r>
            <a:r>
              <a:rPr lang="th-TH" sz="3200" dirty="0"/>
              <a:t>การศึกษาเชิงพรรณนา (</a:t>
            </a:r>
            <a:r>
              <a:rPr lang="en-US" sz="3200" dirty="0"/>
              <a:t>descriptive study</a:t>
            </a:r>
            <a:r>
              <a:rPr lang="th-TH" sz="3200" dirty="0"/>
              <a:t>) เพื่อทราบถึงการกระจายของโรค และแนวโน้มของการกระจายของโรคในชุมชน</a:t>
            </a:r>
            <a:endParaRPr lang="en-US" sz="3200" dirty="0"/>
          </a:p>
          <a:p>
            <a:pPr algn="thaiDist"/>
            <a:r>
              <a:rPr lang="th-TH" sz="3200" dirty="0" smtClean="0"/>
              <a:t>	๒.  </a:t>
            </a:r>
            <a:r>
              <a:rPr lang="th-TH" sz="3200" dirty="0"/>
              <a:t>การศึกษาเชิงวิเคราะห์ (</a:t>
            </a:r>
            <a:r>
              <a:rPr lang="en-US" sz="3200" dirty="0"/>
              <a:t>analytical study</a:t>
            </a:r>
            <a:r>
              <a:rPr lang="th-TH" sz="3200" dirty="0"/>
              <a:t>) เพื่อค้นหาปัจจัยเสี่ยง สาเหตุของโรค และสาเหตุการระบาดของโรค</a:t>
            </a:r>
            <a:endParaRPr lang="en-US" sz="3200" dirty="0"/>
          </a:p>
          <a:p>
            <a:pPr algn="thaiDist"/>
            <a:r>
              <a:rPr lang="th-TH" sz="3200" dirty="0" smtClean="0"/>
              <a:t>	๓.  </a:t>
            </a:r>
            <a:r>
              <a:rPr lang="th-TH" sz="3200" dirty="0"/>
              <a:t>การศึกษาเชิงทดลอง (</a:t>
            </a:r>
            <a:r>
              <a:rPr lang="en-US" sz="3200" dirty="0"/>
              <a:t>experimental study</a:t>
            </a:r>
            <a:r>
              <a:rPr lang="th-TH" sz="3200" dirty="0"/>
              <a:t>)เพื่อค้นหาปัจจัยเสี่ยงและสาเหตุของโรควิธีการป้องกันและควบคุมโรค ตลอดจนประสิทธิภาพของยาและ</a:t>
            </a:r>
            <a:r>
              <a:rPr lang="th-TH" sz="3200" dirty="0" smtClean="0"/>
              <a:t>วัคซีน</a:t>
            </a:r>
            <a:endParaRPr lang="en-US" sz="3200" dirty="0"/>
          </a:p>
        </p:txBody>
      </p:sp>
      <p:sp>
        <p:nvSpPr>
          <p:cNvPr id="5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0772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3" y="368660"/>
            <a:ext cx="7632848" cy="648072"/>
          </a:xfrm>
        </p:spPr>
        <p:txBody>
          <a:bodyPr/>
          <a:lstStyle/>
          <a:p>
            <a:r>
              <a:rPr lang="th-TH" sz="3200" dirty="0"/>
              <a:t>การแบ่งแยกชนิดของการศึกษาทางระบาดวิทยา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th-TH" sz="3200" dirty="0"/>
              <a:t>(</a:t>
            </a:r>
            <a:r>
              <a:rPr lang="en-US" sz="3200" dirty="0"/>
              <a:t>classification of epidemiological studies</a:t>
            </a:r>
            <a:r>
              <a:rPr lang="th-TH" sz="3200" dirty="0"/>
              <a:t>)</a:t>
            </a:r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1916832"/>
            <a:ext cx="88569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dirty="0" smtClean="0"/>
              <a:t>	๑. </a:t>
            </a:r>
            <a:r>
              <a:rPr lang="th-TH" dirty="0"/>
              <a:t>การแบ่งชนิดของการศึกษาตามลำดับเวลา (</a:t>
            </a:r>
            <a:r>
              <a:rPr lang="en-US" dirty="0"/>
              <a:t>time sequence</a:t>
            </a:r>
            <a:r>
              <a:rPr lang="th-TH" dirty="0"/>
              <a:t>)</a:t>
            </a:r>
            <a:endParaRPr lang="en-US" dirty="0"/>
          </a:p>
          <a:p>
            <a:pPr algn="thaiDist"/>
            <a:r>
              <a:rPr lang="th-TH" dirty="0"/>
              <a:t>		๑.๑ การศึกษาที่จุดเวลาใดเวลาหนึ่ง (</a:t>
            </a:r>
            <a:r>
              <a:rPr lang="en-US" dirty="0"/>
              <a:t>cross-sectional studies or prevalence studies</a:t>
            </a:r>
            <a:r>
              <a:rPr lang="th-TH" dirty="0"/>
              <a:t>)</a:t>
            </a:r>
            <a:endParaRPr lang="en-US" dirty="0"/>
          </a:p>
          <a:p>
            <a:pPr algn="thaiDist"/>
            <a:r>
              <a:rPr lang="th-TH" dirty="0"/>
              <a:t>		๑.๒ การศึกษาย้อนหลัง (</a:t>
            </a:r>
            <a:r>
              <a:rPr lang="en-US" dirty="0"/>
              <a:t>retrospective studies or case-control studies</a:t>
            </a:r>
            <a:r>
              <a:rPr lang="th-TH" dirty="0"/>
              <a:t>)</a:t>
            </a:r>
            <a:endParaRPr lang="en-US" dirty="0"/>
          </a:p>
          <a:p>
            <a:pPr algn="thaiDist"/>
            <a:r>
              <a:rPr lang="th-TH" dirty="0"/>
              <a:t>		๑.๓ การศึกษาย้อนหลังและไปข้างหน้า (</a:t>
            </a:r>
            <a:r>
              <a:rPr lang="en-US" dirty="0"/>
              <a:t>retrospective-prospective studies      or historical</a:t>
            </a:r>
            <a:r>
              <a:rPr lang="th-TH" dirty="0"/>
              <a:t>-</a:t>
            </a:r>
            <a:r>
              <a:rPr lang="en-US" dirty="0"/>
              <a:t>prospective studies</a:t>
            </a:r>
            <a:r>
              <a:rPr lang="th-TH" dirty="0"/>
              <a:t>)</a:t>
            </a:r>
            <a:endParaRPr lang="en-US" dirty="0"/>
          </a:p>
          <a:p>
            <a:pPr algn="thaiDist"/>
            <a:r>
              <a:rPr lang="th-TH" dirty="0"/>
              <a:t>		๑.๔ การศึกษาไปข้างหน้า (</a:t>
            </a:r>
            <a:r>
              <a:rPr lang="en-US" dirty="0"/>
              <a:t>prospective studies or cohort studies</a:t>
            </a:r>
            <a:r>
              <a:rPr lang="th-TH" dirty="0"/>
              <a:t>)</a:t>
            </a:r>
            <a:endParaRPr lang="en-US" dirty="0"/>
          </a:p>
          <a:p>
            <a:pPr algn="thaiDist"/>
            <a:r>
              <a:rPr lang="th-TH" dirty="0"/>
              <a:t>		๑.๕ การศึกษาเชิงทดลอง (</a:t>
            </a:r>
            <a:r>
              <a:rPr lang="en-US" dirty="0"/>
              <a:t>experimental studies, intervention studies         or clinical trials</a:t>
            </a:r>
            <a:r>
              <a:rPr lang="th-TH" dirty="0"/>
              <a:t>)</a:t>
            </a:r>
            <a:endParaRPr lang="en-US" dirty="0"/>
          </a:p>
          <a:p>
            <a:pPr algn="thaiDist"/>
            <a:endParaRPr lang="th-TH" dirty="0"/>
          </a:p>
        </p:txBody>
      </p:sp>
      <p:sp>
        <p:nvSpPr>
          <p:cNvPr id="5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๕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0772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763" y="368660"/>
            <a:ext cx="7632848" cy="648072"/>
          </a:xfrm>
        </p:spPr>
        <p:txBody>
          <a:bodyPr/>
          <a:lstStyle/>
          <a:p>
            <a:r>
              <a:rPr lang="th-TH" sz="3200" dirty="0"/>
              <a:t>การแบ่งแยกชนิดของการศึกษาทางระบาดวิทยา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th-TH" sz="3200" dirty="0"/>
              <a:t>(</a:t>
            </a:r>
            <a:r>
              <a:rPr lang="en-US" sz="3200" dirty="0"/>
              <a:t>classification of epidemiological studies</a:t>
            </a:r>
            <a:r>
              <a:rPr lang="th-TH" sz="3200" dirty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060848"/>
            <a:ext cx="8712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dirty="0" smtClean="0"/>
              <a:t>	๒</a:t>
            </a:r>
            <a:r>
              <a:rPr lang="en-US" sz="3200" dirty="0"/>
              <a:t>. </a:t>
            </a:r>
            <a:r>
              <a:rPr lang="th-TH" sz="3200" dirty="0"/>
              <a:t>การแบ่งชนิดของการศึกษาตามลักษณะประชากรที่ศึกษา (</a:t>
            </a:r>
            <a:r>
              <a:rPr lang="en-US" sz="3200" dirty="0"/>
              <a:t>study population</a:t>
            </a:r>
            <a:r>
              <a:rPr lang="th-TH" sz="3200" dirty="0"/>
              <a:t>)</a:t>
            </a:r>
            <a:endParaRPr lang="en-US" sz="3200" dirty="0"/>
          </a:p>
          <a:p>
            <a:pPr algn="thaiDist"/>
            <a:r>
              <a:rPr lang="th-TH" sz="3200" dirty="0"/>
              <a:t>		๒.๑ ประชากรทั่วไป (</a:t>
            </a:r>
            <a:r>
              <a:rPr lang="en-US" sz="3200" dirty="0"/>
              <a:t>general population</a:t>
            </a:r>
            <a:r>
              <a:rPr lang="th-TH" sz="3200" dirty="0"/>
              <a:t>)</a:t>
            </a:r>
            <a:endParaRPr lang="en-US" sz="3200" dirty="0"/>
          </a:p>
          <a:p>
            <a:pPr algn="thaiDist"/>
            <a:r>
              <a:rPr lang="th-TH" sz="3200" dirty="0"/>
              <a:t>		๒.๒ ประชากรพิเศษ (</a:t>
            </a:r>
            <a:r>
              <a:rPr lang="en-US" sz="3200" dirty="0"/>
              <a:t>special population</a:t>
            </a:r>
            <a:r>
              <a:rPr lang="th-TH" sz="3200" dirty="0"/>
              <a:t>) เช่น</a:t>
            </a:r>
            <a:endParaRPr lang="en-US" sz="3200" dirty="0"/>
          </a:p>
          <a:p>
            <a:pPr algn="thaiDist"/>
            <a:r>
              <a:rPr lang="th-TH" sz="3200" dirty="0"/>
              <a:t>		      ประชากรเคลื่อนย้าย (</a:t>
            </a:r>
            <a:r>
              <a:rPr lang="en-US" sz="3200" dirty="0"/>
              <a:t>migrant population</a:t>
            </a:r>
            <a:r>
              <a:rPr lang="th-TH" sz="3200" dirty="0"/>
              <a:t>)</a:t>
            </a:r>
            <a:endParaRPr lang="en-US" sz="3200" dirty="0"/>
          </a:p>
          <a:p>
            <a:pPr algn="thaiDist"/>
            <a:r>
              <a:rPr lang="th-TH" sz="3200" dirty="0"/>
              <a:t>		      กลุ่มเชื้อชาติ (</a:t>
            </a:r>
            <a:r>
              <a:rPr lang="en-US" sz="3200" dirty="0"/>
              <a:t>ethnic group</a:t>
            </a:r>
            <a:r>
              <a:rPr lang="th-TH" sz="3200" dirty="0"/>
              <a:t>)</a:t>
            </a:r>
            <a:endParaRPr lang="en-US" sz="3200" dirty="0"/>
          </a:p>
          <a:p>
            <a:pPr algn="thaiDist"/>
            <a:r>
              <a:rPr lang="th-TH" sz="3200" dirty="0"/>
              <a:t>		     </a:t>
            </a:r>
            <a:r>
              <a:rPr lang="th-TH" sz="3200" dirty="0" smtClean="0"/>
              <a:t> </a:t>
            </a:r>
            <a:r>
              <a:rPr lang="th-TH" sz="3200" dirty="0"/>
              <a:t>กลุ่มอาชีพ (</a:t>
            </a:r>
            <a:r>
              <a:rPr lang="en-US" sz="3200" dirty="0"/>
              <a:t>occupational group</a:t>
            </a:r>
            <a:r>
              <a:rPr lang="th-TH" sz="3200" dirty="0"/>
              <a:t>)</a:t>
            </a:r>
            <a:endParaRPr lang="en-US" sz="3200" dirty="0"/>
          </a:p>
          <a:p>
            <a:pPr algn="thaiDist"/>
            <a:endParaRPr lang="th-TH" sz="3200" dirty="0"/>
          </a:p>
        </p:txBody>
      </p:sp>
      <p:sp>
        <p:nvSpPr>
          <p:cNvPr id="6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๖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8761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763" y="368660"/>
            <a:ext cx="7632848" cy="648072"/>
          </a:xfrm>
        </p:spPr>
        <p:txBody>
          <a:bodyPr/>
          <a:lstStyle/>
          <a:p>
            <a:r>
              <a:rPr lang="th-TH" sz="3200" dirty="0"/>
              <a:t>การแบ่งแยกชนิดของการศึกษาทางระบาดวิทยา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th-TH" sz="3200" dirty="0"/>
              <a:t>(</a:t>
            </a:r>
            <a:r>
              <a:rPr lang="en-US" sz="3200" dirty="0"/>
              <a:t>classification of epidemiological studies</a:t>
            </a:r>
            <a:r>
              <a:rPr lang="th-TH" sz="3200" dirty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988840"/>
            <a:ext cx="84969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dirty="0" smtClean="0"/>
              <a:t>	๓. </a:t>
            </a:r>
            <a:r>
              <a:rPr lang="th-TH" sz="3200" dirty="0"/>
              <a:t>การแบ่งแยกชนิดของการศึกษาตามเทคนิคที่ใช้ศึกษา (</a:t>
            </a:r>
            <a:r>
              <a:rPr lang="en-US" sz="3200" dirty="0"/>
              <a:t>study technique</a:t>
            </a:r>
            <a:r>
              <a:rPr lang="th-TH" sz="3200" dirty="0"/>
              <a:t>)</a:t>
            </a:r>
            <a:endParaRPr lang="en-US" sz="3200" dirty="0"/>
          </a:p>
          <a:p>
            <a:pPr algn="thaiDist"/>
            <a:r>
              <a:rPr lang="th-TH" sz="3200" dirty="0"/>
              <a:t>		๓.๑ การตรวจหลายครั้ง (</a:t>
            </a:r>
            <a:r>
              <a:rPr lang="en-US" sz="3200" dirty="0"/>
              <a:t>serial examination</a:t>
            </a:r>
            <a:r>
              <a:rPr lang="th-TH" sz="3200" dirty="0"/>
              <a:t>) การตรวจครั้งเดียว (</a:t>
            </a:r>
            <a:r>
              <a:rPr lang="en-US" sz="3200" dirty="0"/>
              <a:t>single examination</a:t>
            </a:r>
            <a:r>
              <a:rPr lang="th-TH" sz="3200" dirty="0"/>
              <a:t>)</a:t>
            </a:r>
            <a:endParaRPr lang="en-US" sz="3200" dirty="0"/>
          </a:p>
          <a:p>
            <a:pPr algn="thaiDist"/>
            <a:r>
              <a:rPr lang="en-US" sz="3200" dirty="0"/>
              <a:t>		</a:t>
            </a:r>
            <a:r>
              <a:rPr lang="th-TH" sz="3200" dirty="0"/>
              <a:t>๓.๒ การสัมภาษณ์ (</a:t>
            </a:r>
            <a:r>
              <a:rPr lang="en-US" sz="3200" dirty="0"/>
              <a:t>personal interview</a:t>
            </a:r>
            <a:r>
              <a:rPr lang="th-TH" sz="3200" dirty="0"/>
              <a:t>) การสอบถามทางโทรศัพท์ (</a:t>
            </a:r>
            <a:r>
              <a:rPr lang="en-US" sz="3200" dirty="0"/>
              <a:t>telephone</a:t>
            </a:r>
            <a:r>
              <a:rPr lang="th-TH" sz="3200" dirty="0"/>
              <a:t>) การส่งแบบสอบถามทางไปรษณีย์ (</a:t>
            </a:r>
            <a:r>
              <a:rPr lang="en-US" sz="3200" dirty="0"/>
              <a:t>mail questionnaire</a:t>
            </a:r>
            <a:r>
              <a:rPr lang="th-TH" sz="3200" dirty="0"/>
              <a:t>) </a:t>
            </a:r>
            <a:endParaRPr lang="en-US" sz="3200" dirty="0"/>
          </a:p>
          <a:p>
            <a:pPr algn="thaiDist"/>
            <a:endParaRPr lang="th-TH" sz="3200" dirty="0"/>
          </a:p>
        </p:txBody>
      </p:sp>
      <p:sp>
        <p:nvSpPr>
          <p:cNvPr id="6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๗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641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763" y="368660"/>
            <a:ext cx="7632848" cy="648072"/>
          </a:xfrm>
        </p:spPr>
        <p:txBody>
          <a:bodyPr/>
          <a:lstStyle/>
          <a:p>
            <a:r>
              <a:rPr lang="th-TH" sz="3200" dirty="0"/>
              <a:t>การแบ่งแยกชนิดของการศึกษาทางระบาดวิทยา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th-TH" sz="3200" dirty="0"/>
              <a:t>(</a:t>
            </a:r>
            <a:r>
              <a:rPr lang="en-US" sz="3200" dirty="0"/>
              <a:t>classification of epidemiological studies</a:t>
            </a:r>
            <a:r>
              <a:rPr lang="th-TH" sz="3200" dirty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2132856"/>
            <a:ext cx="87484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/>
              <a:t>	๔. </a:t>
            </a:r>
            <a:r>
              <a:rPr lang="th-TH" sz="3200" dirty="0"/>
              <a:t>การแบ่งชนิดของการศึกษาตามลักษณะการศึกษา (</a:t>
            </a:r>
            <a:r>
              <a:rPr lang="en-US" sz="3200" dirty="0"/>
              <a:t>nature of study</a:t>
            </a:r>
            <a:r>
              <a:rPr lang="th-TH" sz="3200" dirty="0"/>
              <a:t>)</a:t>
            </a:r>
            <a:endParaRPr lang="en-US" sz="3200" dirty="0"/>
          </a:p>
          <a:p>
            <a:r>
              <a:rPr lang="th-TH" sz="3200" dirty="0"/>
              <a:t>		๔.๑ การศึกษาเชิงสังเกต (</a:t>
            </a:r>
            <a:r>
              <a:rPr lang="en-US" sz="3200" dirty="0"/>
              <a:t>observational studies</a:t>
            </a:r>
            <a:r>
              <a:rPr lang="th-TH" sz="3200" dirty="0"/>
              <a:t>)</a:t>
            </a:r>
            <a:endParaRPr lang="en-US" sz="3200" dirty="0"/>
          </a:p>
          <a:p>
            <a:r>
              <a:rPr lang="th-TH" sz="3200" dirty="0" smtClean="0"/>
              <a:t>			๔.๑.๑  </a:t>
            </a:r>
            <a:r>
              <a:rPr lang="th-TH" sz="3200" dirty="0"/>
              <a:t>การศึกษาเชิงพรรณนา (</a:t>
            </a:r>
            <a:r>
              <a:rPr lang="en-US" sz="3200" dirty="0"/>
              <a:t>descriptive</a:t>
            </a:r>
            <a:r>
              <a:rPr lang="th-TH" sz="3200" dirty="0"/>
              <a:t>)</a:t>
            </a:r>
            <a:endParaRPr lang="en-US" sz="3200" dirty="0"/>
          </a:p>
          <a:p>
            <a:r>
              <a:rPr lang="th-TH" sz="3200" dirty="0" smtClean="0"/>
              <a:t>			๔.๑.๒  </a:t>
            </a:r>
            <a:r>
              <a:rPr lang="th-TH" sz="3200" dirty="0"/>
              <a:t>การศึกษาเชิงวิเคราะห์ (</a:t>
            </a:r>
            <a:r>
              <a:rPr lang="en-US" sz="3200" dirty="0"/>
              <a:t>analytical studies</a:t>
            </a:r>
            <a:r>
              <a:rPr lang="th-TH" sz="3200" dirty="0"/>
              <a:t>)</a:t>
            </a:r>
            <a:endParaRPr lang="en-US" sz="3200" dirty="0"/>
          </a:p>
          <a:p>
            <a:r>
              <a:rPr lang="th-TH" sz="3200" dirty="0"/>
              <a:t>		๔.๒ การศึกษาเชิงทดลอง (</a:t>
            </a:r>
            <a:r>
              <a:rPr lang="en-US" sz="3200" dirty="0"/>
              <a:t>experimental studies</a:t>
            </a:r>
            <a:r>
              <a:rPr lang="th-TH" sz="3200" dirty="0"/>
              <a:t>)</a:t>
            </a:r>
            <a:endParaRPr lang="en-US" sz="3200" dirty="0"/>
          </a:p>
          <a:p>
            <a:endParaRPr lang="th-TH" sz="3200" dirty="0"/>
          </a:p>
        </p:txBody>
      </p:sp>
      <p:sp>
        <p:nvSpPr>
          <p:cNvPr id="6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๘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8957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68660"/>
            <a:ext cx="7632848" cy="648072"/>
          </a:xfrm>
        </p:spPr>
        <p:txBody>
          <a:bodyPr/>
          <a:lstStyle/>
          <a:p>
            <a:r>
              <a:rPr lang="th-TH" dirty="0"/>
              <a:t>ระบาดวิทยาเชิงพรรณนา (</a:t>
            </a:r>
            <a:r>
              <a:rPr lang="en-US" dirty="0"/>
              <a:t>descriptive epidemiology</a:t>
            </a:r>
            <a:r>
              <a:rPr lang="th-TH" dirty="0"/>
              <a:t>)</a:t>
            </a:r>
          </a:p>
        </p:txBody>
      </p:sp>
      <p:pic>
        <p:nvPicPr>
          <p:cNvPr id="4" name="Picture 2" descr="D:\NPRU\Logo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4624"/>
            <a:ext cx="101103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1772816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dirty="0" smtClean="0"/>
              <a:t>	ระบาด</a:t>
            </a:r>
            <a:r>
              <a:rPr lang="th-TH" sz="3200" dirty="0"/>
              <a:t>วิทยาเชิงพรรณนา เป็นการศึกษาเกี่ยวกับการกระจายของโรคหรือ การกระจายของปัจจัยที่เกี่ยวข้องกับการเกิดโรคในชุมชน การศึกษาแบบนี้มักเกี่ยวข้องกับอัตราอุบัติการณ์    (</a:t>
            </a:r>
            <a:r>
              <a:rPr lang="en-US" sz="3200" dirty="0"/>
              <a:t>incidence rate</a:t>
            </a:r>
            <a:r>
              <a:rPr lang="th-TH" sz="3200" dirty="0"/>
              <a:t>) อัตราความชุก (</a:t>
            </a:r>
            <a:r>
              <a:rPr lang="en-US" sz="3200" dirty="0"/>
              <a:t>prevalence rate</a:t>
            </a:r>
            <a:r>
              <a:rPr lang="th-TH" sz="3200" dirty="0"/>
              <a:t>) และอัตราตาย (</a:t>
            </a:r>
            <a:r>
              <a:rPr lang="en-US" sz="3200" dirty="0"/>
              <a:t>mortality rate</a:t>
            </a:r>
            <a:r>
              <a:rPr lang="th-TH" sz="3200" dirty="0"/>
              <a:t>) ของโรคที่สัมพันธ์กับบุคคล สถานที่ และเวลา โดยมากไม่ได้มุ่งที่จะตอบคำถามเฉพาะข้อใดข้อหนึ่ง รูปแบบการศึกษาเชิงพรรณนาเป็นรูปแบบการศึกษาที่ไม่มีกลุ่มควบคุม (</a:t>
            </a:r>
            <a:r>
              <a:rPr lang="en-US" sz="3200" dirty="0"/>
              <a:t>control group</a:t>
            </a:r>
            <a:r>
              <a:rPr lang="th-TH" sz="3200" dirty="0"/>
              <a:t>) ส่วนใหญ่เป็นการศึกษาที่ให้ความรู้ทั่วไป เกี่ยวกับความสัมพันธ์ของโรคหรือปัญหาทางแพทย์และ</a:t>
            </a:r>
            <a:r>
              <a:rPr lang="th-TH" sz="3200" dirty="0" smtClean="0"/>
              <a:t>อนามัยกับ</a:t>
            </a:r>
            <a:r>
              <a:rPr lang="th-TH" sz="3200" dirty="0"/>
              <a:t>ปัจจัยที่น่าสนใจ</a:t>
            </a:r>
            <a:endParaRPr lang="en-US" sz="3200" dirty="0"/>
          </a:p>
          <a:p>
            <a:pPr algn="thaiDist"/>
            <a:endParaRPr lang="th-TH" sz="3200" dirty="0"/>
          </a:p>
        </p:txBody>
      </p:sp>
      <p:sp>
        <p:nvSpPr>
          <p:cNvPr id="5" name="TextBox 6"/>
          <p:cNvSpPr txBox="1"/>
          <p:nvPr/>
        </p:nvSpPr>
        <p:spPr>
          <a:xfrm>
            <a:off x="8617589" y="6301770"/>
            <a:ext cx="52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7005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H Sarabun New"/>
        <a:ea typeface=""/>
        <a:cs typeface="TH Sarabun New"/>
      </a:majorFont>
      <a:minorFont>
        <a:latin typeface="TH Sarabun New"/>
        <a:ea typeface=""/>
        <a:cs typeface="TH Sarabun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590</Words>
  <Application>Microsoft Office PowerPoint</Application>
  <PresentationFormat>On-screen Show (4:3)</PresentationFormat>
  <Paragraphs>177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รูปแบบการศึกษา ทางระบาดวิทยา</vt:lpstr>
      <vt:lpstr>บทที่ ๗ รูปแบบการศึกษา ทางระบาดวิทยา</vt:lpstr>
      <vt:lpstr>วัตถุประสงค์</vt:lpstr>
      <vt:lpstr>รูปแบบการศึกษาทางระบาดวิทยา</vt:lpstr>
      <vt:lpstr>การแบ่งแยกชนิดของการศึกษาทางระบาดวิทยา  (classification of epidemiological studies)</vt:lpstr>
      <vt:lpstr>การแบ่งแยกชนิดของการศึกษาทางระบาดวิทยา  (classification of epidemiological studies)</vt:lpstr>
      <vt:lpstr>การแบ่งแยกชนิดของการศึกษาทางระบาดวิทยา  (classification of epidemiological studies)</vt:lpstr>
      <vt:lpstr>การแบ่งแยกชนิดของการศึกษาทางระบาดวิทยา  (classification of epidemiological studies)</vt:lpstr>
      <vt:lpstr>ระบาดวิทยาเชิงพรรณนา (descriptive epidemiology)</vt:lpstr>
      <vt:lpstr>PowerPoint Presentation</vt:lpstr>
      <vt:lpstr>PowerPoint Presentation</vt:lpstr>
      <vt:lpstr>การศึกษาเชิงพรรณนา</vt:lpstr>
      <vt:lpstr>วิธีการออกแบบการศึกษาเชิงพรรณนา</vt:lpstr>
      <vt:lpstr>ขั้นตอนการวางแผนและดำเนินการศึกษา เชิงพรรณนาที่สำคัญประกอบด้วย</vt:lpstr>
      <vt:lpstr>ระบาดวิทยาเชิงวิเคราะห์ (analytical epidemiology)</vt:lpstr>
      <vt:lpstr>PowerPoint Presentation</vt:lpstr>
      <vt:lpstr>PowerPoint Presentation</vt:lpstr>
      <vt:lpstr>วิธีการของรูปแบบศึกษาเชิงวิเคราะห์</vt:lpstr>
      <vt:lpstr>วิธีการของรูปแบบศึกษาเชิงวิเคราะห์</vt:lpstr>
      <vt:lpstr>วิธีการของรูปแบบศึกษาเชิงวิเคราะห์</vt:lpstr>
      <vt:lpstr>ระบาดวิทยาเชิงทดลอง (experimental epidemiology)</vt:lpstr>
      <vt:lpstr>PowerPoint Presentation</vt:lpstr>
      <vt:lpstr>PowerPoint Presentation</vt:lpstr>
      <vt:lpstr>PowerPoint Presentation</vt:lpstr>
      <vt:lpstr>การเลือกรูปแบบการศึกษา ทางระบาดวิทยา </vt:lpstr>
      <vt:lpstr>สรุป</vt:lpstr>
      <vt:lpstr>คำถามทบทวน</vt:lpstr>
      <vt:lpstr>เอกสารอ้างอิง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Chuleeporn</dc:creator>
  <cp:lastModifiedBy>Windows User</cp:lastModifiedBy>
  <cp:revision>33</cp:revision>
  <dcterms:created xsi:type="dcterms:W3CDTF">2013-05-29T03:47:54Z</dcterms:created>
  <dcterms:modified xsi:type="dcterms:W3CDTF">2017-02-06T08:39:49Z</dcterms:modified>
</cp:coreProperties>
</file>