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sldIdLst>
    <p:sldId id="283" r:id="rId2"/>
    <p:sldId id="286" r:id="rId3"/>
    <p:sldId id="284" r:id="rId4"/>
    <p:sldId id="257" r:id="rId5"/>
    <p:sldId id="258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7" r:id="rId17"/>
    <p:sldId id="278" r:id="rId18"/>
    <p:sldId id="279" r:id="rId19"/>
    <p:sldId id="285" r:id="rId20"/>
    <p:sldId id="280" r:id="rId21"/>
    <p:sldId id="281" r:id="rId22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27127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5013176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2771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404664"/>
            <a:ext cx="8229600" cy="648072"/>
          </a:xfrm>
        </p:spPr>
        <p:txBody>
          <a:bodyPr>
            <a:noAutofit/>
          </a:bodyPr>
          <a:lstStyle>
            <a:lvl1pPr algn="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1957"/>
            <a:ext cx="8229600" cy="4641379"/>
          </a:xfr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23981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CEDC321-BE99-4E8B-9111-B9BFC53CFDFB}" type="slidenum">
              <a:rPr lang="th-TH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128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http://www.rmutphysics.com/CHARUD/scibook/electric4/gen1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365104"/>
            <a:ext cx="7344816" cy="1224136"/>
          </a:xfrm>
        </p:spPr>
        <p:txBody>
          <a:bodyPr>
            <a:noAutofit/>
          </a:bodyPr>
          <a:lstStyle/>
          <a:p>
            <a:r>
              <a:rPr lang="th-TH" sz="4000" b="1" dirty="0" smtClean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บทที่ </a:t>
            </a:r>
            <a:r>
              <a:rPr lang="en-US" sz="4000" b="1" dirty="0" smtClean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1 </a:t>
            </a:r>
          </a:p>
          <a:p>
            <a:r>
              <a:rPr lang="th-TH" sz="4000" b="1" dirty="0" smtClean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ทฤษฎีไฟฟ้าพื้นฐาน</a:t>
            </a:r>
          </a:p>
          <a:p>
            <a:r>
              <a:rPr lang="th-TH" sz="4000" dirty="0" smtClean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โครงสร้าง</a:t>
            </a:r>
            <a:r>
              <a:rPr lang="th-TH" sz="4000" dirty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ของ</a:t>
            </a:r>
            <a:r>
              <a:rPr lang="th-TH" sz="4000" dirty="0" smtClean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อะตอมแหล่งกำเนิดไฟฟ้ากฎ</a:t>
            </a:r>
            <a:r>
              <a:rPr lang="th-TH" sz="4000" dirty="0">
                <a:solidFill>
                  <a:srgbClr val="00B05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ของโอห์ม</a:t>
            </a:r>
          </a:p>
          <a:p>
            <a:endParaRPr lang="th-TH" sz="4000" b="1" dirty="0">
              <a:solidFill>
                <a:srgbClr val="00B050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9970" y="2768552"/>
            <a:ext cx="8928992" cy="1470025"/>
          </a:xfrm>
        </p:spPr>
        <p:txBody>
          <a:bodyPr>
            <a:noAutofit/>
          </a:bodyPr>
          <a:lstStyle/>
          <a:p>
            <a:pPr algn="l"/>
            <a:r>
              <a:rPr lang="th-TH" sz="4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รายวิชา</a:t>
            </a:r>
            <a:br>
              <a:rPr lang="th-TH" sz="4800" dirty="0" smtClean="0">
                <a:latin typeface="LilyUPC" panose="020B0604020202020204" pitchFamily="34" charset="-34"/>
                <a:cs typeface="LilyUPC" panose="020B0604020202020204" pitchFamily="34" charset="-34"/>
              </a:rPr>
            </a:br>
            <a:r>
              <a:rPr lang="th-TH" sz="4800" dirty="0" smtClean="0">
                <a:latin typeface="LilyUPC" panose="020B0604020202020204" pitchFamily="34" charset="-34"/>
                <a:cs typeface="LilyUPC" panose="020B0604020202020204" pitchFamily="34" charset="-34"/>
              </a:rPr>
              <a:t>  </a:t>
            </a:r>
            <a:r>
              <a:rPr lang="th-TH" dirty="0" smtClean="0">
                <a:latin typeface="LilyUPC" panose="020B0604020202020204" pitchFamily="34" charset="-34"/>
                <a:cs typeface="LilyUPC" panose="020B0604020202020204" pitchFamily="34" charset="-34"/>
              </a:rPr>
              <a:t>งานไฟฟ้าเบื้องต้นสำหรับครูอุตสาหกรรมศิลป์</a:t>
            </a:r>
            <a:endParaRPr lang="th-TH" dirty="0">
              <a:latin typeface="LilyUPC" panose="020B0604020202020204" pitchFamily="34" charset="-34"/>
              <a:cs typeface="LilyUPC" panose="020B0604020202020204" pitchFamily="34" charset="-34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1562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2768552"/>
            <a:ext cx="3417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3200" dirty="0" smtClean="0"/>
              <a:t>อ.โสภณ มหาเจริญ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82517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ไฟฟ้าเกิดจากแสงสว่าง</a:t>
            </a:r>
          </a:p>
        </p:txBody>
      </p:sp>
      <p:sp>
        <p:nvSpPr>
          <p:cNvPr id="22531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4012" y="1772816"/>
            <a:ext cx="8250435" cy="11239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สารบางชนิดเมื่ออยู่ในที่มืดจะ</a:t>
            </a:r>
            <a:r>
              <a:rPr lang="th-TH" alt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แสดงปฏิกิริยา</a:t>
            </a:r>
            <a:r>
              <a:rPr lang="th-TH" alt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ใดๆออกมา แต่เมื่อถูกแสงแดดแล้วสารนั้นสามารถที่จะปล่อยอิเล็กตรอน ได้</a:t>
            </a:r>
          </a:p>
        </p:txBody>
      </p:sp>
      <p:pic>
        <p:nvPicPr>
          <p:cNvPr id="22532" name="Picture 2" descr="pic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53643"/>
            <a:ext cx="2389188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3" descr="bd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71813"/>
            <a:ext cx="3657600" cy="27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ไฟฟ้าเกิดจากแรงกดดัน</a:t>
            </a:r>
          </a:p>
        </p:txBody>
      </p:sp>
      <p:sp>
        <p:nvSpPr>
          <p:cNvPr id="23555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590675"/>
            <a:ext cx="8682930" cy="16954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4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ผลึกของวัตถุบางอย่างถ้า ถูกกดจะทำให้เกิดประจุไฟฟ้าขึ้นได้ เช่น หินเขี้ยวหนุมาน หินทู</a:t>
            </a:r>
            <a:r>
              <a:rPr lang="th-TH" altLang="th-TH" sz="4000" dirty="0" err="1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มาลีน</a:t>
            </a:r>
            <a:r>
              <a:rPr lang="th-TH" altLang="th-TH" sz="4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และเกลือ</a:t>
            </a:r>
            <a:r>
              <a:rPr lang="th-TH" altLang="th-TH" sz="4000" dirty="0" err="1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โรเลล์</a:t>
            </a:r>
            <a:r>
              <a:rPr lang="th-TH" altLang="th-TH" sz="4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ซึ่งแสดงให้ เห็นได้อย่างดีว่าแรงกดเป็นต้นกำเนิดไฟฟ้า</a:t>
            </a:r>
          </a:p>
        </p:txBody>
      </p:sp>
      <p:pic>
        <p:nvPicPr>
          <p:cNvPr id="23556" name="Picture 2" descr="pic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491447"/>
            <a:ext cx="7795925" cy="283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ไฟฟ้าเกิดจากสนามแม่เหล็ก</a:t>
            </a:r>
          </a:p>
        </p:txBody>
      </p:sp>
      <p:sp>
        <p:nvSpPr>
          <p:cNvPr id="24579" name="ตัวยึดเนื้อหา 2"/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148113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ไม</a:t>
            </a:r>
            <a:r>
              <a:rPr lang="th-TH" altLang="th-TH" sz="3600" dirty="0" err="1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เคิล</a:t>
            </a:r>
            <a:r>
              <a:rPr lang="th-TH" alt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3600" dirty="0" err="1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ฟา</a:t>
            </a:r>
            <a:r>
              <a:rPr lang="th-TH" alt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รา</a:t>
            </a:r>
            <a:r>
              <a:rPr lang="th-TH" altLang="th-TH" sz="3600" dirty="0" err="1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เดย์</a:t>
            </a:r>
            <a:r>
              <a:rPr lang="th-TH" alt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นักวิทยาศาสตร์ชาวอังกฤษพบว่าเมื่อนำแท่งแม่เหล็กเคลื่อนที่ผ่าน ขดลวดหรือนำ ขดลวดเคลื่อนที่ผ่านสนามแม่เหล็ก จะเกิดแรงดันไฟฟ้าเหนี่ยวนำขึ้นในขดลวด</a:t>
            </a:r>
          </a:p>
        </p:txBody>
      </p:sp>
      <p:pic>
        <p:nvPicPr>
          <p:cNvPr id="24580" name="Picture 2" descr="pic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3356992"/>
            <a:ext cx="3506788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27584" y="357188"/>
            <a:ext cx="8106866" cy="7858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sz="36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ไฟฟ้าเกิดขึ้นได้จากแหล่งกำเนิดหลายๆ แบบ</a:t>
            </a:r>
            <a:r>
              <a:rPr lang="en-US" sz="36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 </a:t>
            </a:r>
            <a:r>
              <a:rPr lang="th-TH" sz="36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ซึ่งแบ่งเป็น </a:t>
            </a:r>
            <a:r>
              <a:rPr lang="en-US" sz="36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2 </a:t>
            </a:r>
            <a:r>
              <a:rPr lang="th-TH" sz="36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แบบใหญ่ๆได้ดังนี้</a:t>
            </a:r>
          </a:p>
        </p:txBody>
      </p:sp>
      <p:sp>
        <p:nvSpPr>
          <p:cNvPr id="2560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944" cy="19812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th-TH" altLang="th-TH" sz="4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ไฟฟ้าสถิต</a:t>
            </a:r>
            <a:r>
              <a:rPr lang="en-US" altLang="th-TH" sz="4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4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คือ ไฟฟ้าที่เกิดจากการเสียดสีเมื่อเอาวัตถุบางอย่างมาถูกันจะทำให้เกิดพลังงานขึ้น ซึ่งพลังงานนี้สามารถ ดูดเศษกระดาษหรือฟางข้าวเบาๆได้ </a:t>
            </a:r>
            <a:endParaRPr lang="en-US" altLang="th-TH" sz="4000" dirty="0" smtClean="0"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pPr marL="0" indent="0" eaLnBrk="1" hangingPunct="1">
              <a:buNone/>
            </a:pPr>
            <a:endParaRPr lang="th-TH" altLang="th-TH" sz="4000" dirty="0" smtClean="0"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pic>
        <p:nvPicPr>
          <p:cNvPr id="25604" name="Picture 2" descr="pic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3" y="3643313"/>
            <a:ext cx="63182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928988" cy="868362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ไฟฟ้ากระแส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772816"/>
            <a:ext cx="8784976" cy="4608512"/>
          </a:xfrm>
        </p:spPr>
        <p:txBody>
          <a:bodyPr>
            <a:noAutofit/>
          </a:bodyPr>
          <a:lstStyle/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ไฟฟ้ากระแสคือ การไหลของอิเล็กตรอนภายใน ตัวนำไฟฟ้าจากที่หนึ่งไปอีกที่หนึ่งไฟฟ้ากระแสแบ่งออกเป็น </a:t>
            </a:r>
            <a:r>
              <a:rPr lang="en-US" sz="36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2 </a:t>
            </a:r>
            <a:r>
              <a:rPr lang="th-TH" sz="36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ชนิด คือ</a:t>
            </a:r>
            <a:r>
              <a:rPr lang="en-US" sz="36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th-TH" sz="36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</a:t>
            </a:r>
            <a:r>
              <a:rPr lang="en-US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1.</a:t>
            </a:r>
            <a:r>
              <a:rPr 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ไฟฟ้ากระแสตรง ( </a:t>
            </a:r>
            <a:r>
              <a:rPr lang="en-US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Direct Current </a:t>
            </a:r>
            <a:r>
              <a:rPr 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หรือ </a:t>
            </a:r>
            <a:r>
              <a:rPr lang="en-US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D .C )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        เป็นไฟฟ้าที่มีทิศทางการไหลไปทางเดียวตลอดระยะเวลาที่วงจรไฟฟ้าปิด</a:t>
            </a:r>
          </a:p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</a:t>
            </a:r>
            <a:r>
              <a:rPr lang="en-US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2.</a:t>
            </a:r>
            <a:r>
              <a:rPr 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ไฟฟ้ากระแสสลับ (</a:t>
            </a:r>
            <a:r>
              <a:rPr lang="en-US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Alternating Current </a:t>
            </a:r>
            <a:r>
              <a:rPr 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หรือ </a:t>
            </a:r>
            <a:r>
              <a:rPr lang="en-US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A.C. ) </a:t>
            </a:r>
            <a:br>
              <a:rPr lang="en-US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</a:br>
            <a:r>
              <a:rPr lang="en-US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         </a:t>
            </a:r>
            <a:r>
              <a:rPr 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เป็นไฟฟ้าที่มีการไหลกลับไป กลับมา ทั้งขนาดของกระแสและแรงดันไม่คงที่ เปลี่ยนแปลงอยู่เสมอ คือ กระแสจะไหลไปทางหนึ่งก่อน ต่อมาก็จะไหลสวนกลับแล้ว ก็เริ่มไหลเหมือนครั้งแรก</a:t>
            </a:r>
            <a:endParaRPr lang="en-US" dirty="0" smtClean="0">
              <a:solidFill>
                <a:schemeClr val="tx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63512" y="188640"/>
            <a:ext cx="4851400" cy="939800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รูปสัญญาณไฟฟ้ากระแส</a:t>
            </a:r>
          </a:p>
        </p:txBody>
      </p:sp>
      <p:pic>
        <p:nvPicPr>
          <p:cNvPr id="27651" name="Picture 2" descr="pic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357688"/>
            <a:ext cx="40290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 descr="pic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000250"/>
            <a:ext cx="2143125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4" descr="pic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25" y="2214563"/>
            <a:ext cx="487838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th-TH" alt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เปลี่ยนหน่วยทางไฟฟ้า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611560" y="1777206"/>
            <a:ext cx="7499350" cy="1620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หน่วยวัดพื้นฐานทางไฟฟ้า ได้แก่ แอมแปร์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A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โวลต์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V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และโอห์ม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W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ซึ่งจะใช้ในการแสดงปริมาณกระแสไฟฟ้า ขนาดของแรงดัน และค่าความต้านทาน เพื่อให้เกิดความสะดวกจึงมีการใช้ตัวคูณมาใช้ในการแสดงค่า</a:t>
            </a:r>
            <a:r>
              <a:rPr lang="th-TH" altLang="th-TH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43000" y="2587625"/>
            <a:ext cx="4572000" cy="0"/>
          </a:xfrm>
          <a:prstGeom prst="rect">
            <a:avLst/>
          </a:pr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Garamond" pitchFamily="18" charset="0"/>
                <a:cs typeface="Angsana New" pitchFamily="18" charset="-34"/>
              </a:defRPr>
            </a:lvl9pPr>
          </a:lstStyle>
          <a:p>
            <a:pPr eaLnBrk="1" hangingPunct="1"/>
            <a:endParaRPr lang="th-TH" altLang="th-TH" sz="1800"/>
          </a:p>
        </p:txBody>
      </p:sp>
      <p:graphicFrame>
        <p:nvGraphicFramePr>
          <p:cNvPr id="68708" name="Group 1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4110637"/>
              </p:ext>
            </p:extLst>
          </p:nvPr>
        </p:nvGraphicFramePr>
        <p:xfrm>
          <a:off x="1475656" y="3356991"/>
          <a:ext cx="6840759" cy="2759646"/>
        </p:xfrm>
        <a:graphic>
          <a:graphicData uri="http://schemas.openxmlformats.org/drawingml/2006/table">
            <a:tbl>
              <a:tblPr/>
              <a:tblGrid>
                <a:gridCol w="2280253"/>
                <a:gridCol w="2280253"/>
                <a:gridCol w="2280253"/>
              </a:tblGrid>
              <a:tr h="87639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2005_iannnnnUBC" panose="02000000000000000000" pitchFamily="2" charset="0"/>
                          <a:cs typeface="2005_iannnnnUBC" panose="02000000000000000000" pitchFamily="2" charset="0"/>
                        </a:rPr>
                        <a:t>หน่วยทางไฟฟ้า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2005_iannnnnUBC" panose="02000000000000000000" pitchFamily="2" charset="0"/>
                          <a:cs typeface="2005_iannnnnUBC" panose="02000000000000000000" pitchFamily="2" charset="0"/>
                        </a:rPr>
                        <a:t>สัญลักษณ์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2005_iannnnnUBC" panose="02000000000000000000" pitchFamily="2" charset="0"/>
                          <a:cs typeface="2005_iannnnnUBC" panose="02000000000000000000" pitchFamily="2" charset="0"/>
                        </a:rPr>
                        <a:t>หน่วยเทียบ 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CC"/>
                    </a:solidFill>
                  </a:tcPr>
                </a:tc>
              </a:tr>
              <a:tr h="4549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Mega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M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1,000,000 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498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Kilo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K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1,000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45645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Milli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m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0.001</a:t>
                      </a:r>
                      <a:endParaRPr kumimoji="0" 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51682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Micro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u 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0.000001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ngsana New" pitchFamily="18" charset="-34"/>
                        <a:cs typeface="Angsana New" pitchFamily="18" charset="-34"/>
                      </a:endParaRP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th-TH" alt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กฎของโอห์ม</a:t>
            </a:r>
            <a:r>
              <a:rPr lang="en-US" alt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 </a:t>
            </a:r>
            <a:endParaRPr lang="th-TH" altLang="th-TH" sz="6000" b="0" dirty="0">
              <a:latin typeface="2005_iannnnnUBC" panose="02000000000000000000" pitchFamily="2" charset="0"/>
              <a:ea typeface="+mn-ea"/>
              <a:cs typeface="2005_iannnnnUBC" panose="02000000000000000000" pitchFamily="2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539552" y="1772816"/>
            <a:ext cx="5441950" cy="612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altLang="th-TH" sz="4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เขียนความสัมพันธ์ได้ดังนี้</a:t>
            </a:r>
          </a:p>
        </p:txBody>
      </p:sp>
      <p:sp>
        <p:nvSpPr>
          <p:cNvPr id="7" name="Rectangle 3"/>
          <p:cNvSpPr txBox="1">
            <a:spLocks/>
          </p:cNvSpPr>
          <p:nvPr/>
        </p:nvSpPr>
        <p:spPr>
          <a:xfrm>
            <a:off x="3494617" y="2492896"/>
            <a:ext cx="3888433" cy="36724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alt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Current </a:t>
            </a:r>
            <a:r>
              <a:rPr lang="th-TH" alt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  </a:t>
            </a:r>
            <a:r>
              <a:rPr lang="en-US" alt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= Voltage 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altLang="th-TH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en-US" alt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          Resistance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R = (Resistance) </a:t>
            </a:r>
            <a:r>
              <a:rPr lang="th-TH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ความต้านทาน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V = </a:t>
            </a:r>
            <a:r>
              <a:rPr lang="th-TH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(</a:t>
            </a:r>
            <a:r>
              <a:rPr lang="en-US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Voltage) </a:t>
            </a:r>
            <a:r>
              <a:rPr lang="th-TH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แรงดันไฟฟ้า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I  = </a:t>
            </a:r>
            <a:r>
              <a:rPr lang="th-TH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( </a:t>
            </a:r>
            <a:r>
              <a:rPr lang="en-US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Current) </a:t>
            </a:r>
            <a:r>
              <a:rPr lang="th-TH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กระแสไฟฟ้า</a:t>
            </a:r>
          </a:p>
        </p:txBody>
      </p:sp>
      <p:cxnSp>
        <p:nvCxnSpPr>
          <p:cNvPr id="3" name="ตัวเชื่อมต่อตรง 2"/>
          <p:cNvCxnSpPr/>
          <p:nvPr/>
        </p:nvCxnSpPr>
        <p:spPr>
          <a:xfrm>
            <a:off x="4644008" y="3140968"/>
            <a:ext cx="1352864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th-TH" alt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กำลังไฟฟ้า</a:t>
            </a:r>
            <a:r>
              <a:rPr lang="en-US" altLang="th-TH" dirty="0" smtClean="0">
                <a:effectLst/>
              </a:rPr>
              <a:t> </a:t>
            </a:r>
            <a:endParaRPr lang="th-TH" altLang="th-TH" dirty="0" smtClean="0">
              <a:effectLst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1728192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th-TH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กำลังไฟฟ้า </a:t>
            </a:r>
            <a:r>
              <a:rPr lang="en-US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Electrical Power </a:t>
            </a:r>
            <a:r>
              <a:rPr lang="th-TH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เป็นกำลังไฟฟ้าที่ใช้ไปในการทำให้เกิดพลังงานในรูปต่างๆ เช่น พลังงานความร้อน พลังงานแสงสว่าง พลังงานกล มีหน่วยเป็น วัตต์ </a:t>
            </a:r>
            <a:r>
              <a:rPr lang="en-US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Watt </a:t>
            </a:r>
            <a:r>
              <a:rPr lang="th-TH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ใช้สัญลักษณ์เป็น " </a:t>
            </a:r>
            <a:r>
              <a:rPr lang="en-US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W " </a:t>
            </a:r>
            <a:r>
              <a:rPr lang="th-TH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ตามชื่อของ </a:t>
            </a:r>
            <a:r>
              <a:rPr lang="en-US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James Watt </a:t>
            </a:r>
            <a:r>
              <a:rPr lang="th-TH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ซึ่งกำลังไฟฟ้ามีสูตรการคำนวณดังนี้</a:t>
            </a:r>
            <a:r>
              <a:rPr lang="en-US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endParaRPr lang="th-TH" altLang="th-TH" dirty="0" smtClean="0">
              <a:solidFill>
                <a:schemeClr val="tx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>
          <a:xfrm>
            <a:off x="2699792" y="3573016"/>
            <a:ext cx="3888433" cy="2376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alt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Power</a:t>
            </a:r>
            <a:r>
              <a:rPr lang="th-TH" alt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  </a:t>
            </a:r>
            <a:r>
              <a:rPr lang="en-US" alt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= Voltage x </a:t>
            </a:r>
            <a:r>
              <a:rPr lang="en-US" altLang="th-TH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Current</a:t>
            </a:r>
            <a:endParaRPr lang="en-US" altLang="th-TH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P = </a:t>
            </a:r>
            <a:r>
              <a:rPr lang="th-TH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กำลังไฟฟ้า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V = </a:t>
            </a:r>
            <a:r>
              <a:rPr lang="th-TH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แรงดันไฟฟ้า</a:t>
            </a:r>
          </a:p>
          <a:p>
            <a:pPr fontAlgn="auto">
              <a:spcAft>
                <a:spcPts val="0"/>
              </a:spcAft>
              <a:buFont typeface="Wingdings 2" pitchFamily="18" charset="2"/>
              <a:buNone/>
            </a:pPr>
            <a:r>
              <a:rPr lang="en-US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I  = </a:t>
            </a:r>
            <a:r>
              <a:rPr lang="th-TH" altLang="th-TH" dirty="0" smtClean="0">
                <a:solidFill>
                  <a:srgbClr val="7030A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กระแสไฟฟ้า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th-TH" altLang="th-TH" sz="6000" b="0" dirty="0" smtClean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สรุปประจำบท</a:t>
            </a:r>
            <a:endParaRPr lang="th-TH" altLang="th-TH" dirty="0" smtClean="0">
              <a:effectLst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251520" y="1772816"/>
            <a:ext cx="8496944" cy="3960440"/>
          </a:xfrm>
        </p:spPr>
        <p:txBody>
          <a:bodyPr>
            <a:noAutofit/>
          </a:bodyPr>
          <a:lstStyle/>
          <a:p>
            <a:pPr>
              <a:buFont typeface="Wingdings 2" pitchFamily="18" charset="2"/>
              <a:buNone/>
            </a:pPr>
            <a:r>
              <a:rPr lang="th-TH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ไฟฟ้า คือพลังงานที่ได้จากการไหลของอิเล็กตรอน ทำให้เกิดแรงเคลื่อนไฟฟ้า </a:t>
            </a:r>
            <a:r>
              <a:rPr lang="en-US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(V) </a:t>
            </a:r>
            <a:r>
              <a:rPr lang="th-TH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จำนวนของอิเล็กตรอนมากน้อย </a:t>
            </a:r>
            <a:r>
              <a:rPr lang="en-US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(I) </a:t>
            </a:r>
            <a:r>
              <a:rPr lang="th-TH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เรียกกว่ากระแสไฟฟ้า ส่วนเครื่องใช้ไฟฟ้าเปรียบเสมือนความต้านทานไฟฟ้า </a:t>
            </a:r>
            <a:r>
              <a:rPr lang="en-US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(R)</a:t>
            </a:r>
          </a:p>
          <a:p>
            <a:pPr>
              <a:buFont typeface="Wingdings 2" pitchFamily="18" charset="2"/>
              <a:buNone/>
            </a:pPr>
            <a:r>
              <a:rPr lang="th-TH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แรงดันไฟฟ้าแบ่งออกเป็น </a:t>
            </a:r>
            <a:r>
              <a:rPr lang="en-US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2</a:t>
            </a:r>
            <a:r>
              <a:rPr lang="th-TH" altLang="th-TH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แบบ คือ ไฟฟ้ากระแสตรง แหล่งกำเนิดจากเซลล์พลังงานเช่น แบตเตอรี่ แผงโซลาเซลล์  และไฟฟ้ากระแสสลับ แหล่งกำเนิดจะได้จากเครื่องกำเนิดไฟฟ้าที่เรียกว่าไดนาโม อาศัยหลักการหมุนขดลวดตัดกับสนามแม่เหล็ก ด้วยแรงดันน้ำจากเขื่อน น้ำมัน ถ่านหิน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330236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th-TH" altLang="th-TH" sz="6000" b="0" dirty="0" smtClean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วัตถุประสงค์</a:t>
            </a:r>
            <a:endParaRPr lang="th-TH" altLang="th-TH" sz="6000" b="0" dirty="0">
              <a:latin typeface="2005_iannnnnUBC" panose="02000000000000000000" pitchFamily="2" charset="0"/>
              <a:ea typeface="+mn-ea"/>
              <a:cs typeface="2005_iannnnnUBC" panose="02000000000000000000" pitchFamily="2" charset="0"/>
            </a:endParaRP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827584" y="1988840"/>
            <a:ext cx="7461250" cy="439248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altLang="th-TH" sz="36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1.1  </a:t>
            </a:r>
            <a:r>
              <a:rPr lang="th-TH" altLang="th-TH" sz="36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เพื่อให้ผู้เรียนเข้าใจถึงที่มาของพลังงานไฟฟ้า</a:t>
            </a:r>
          </a:p>
          <a:p>
            <a:pPr marL="0" indent="0" eaLnBrk="1" hangingPunct="1">
              <a:buNone/>
            </a:pPr>
            <a:r>
              <a:rPr lang="en-US" altLang="th-TH" sz="36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1.2  </a:t>
            </a:r>
            <a:r>
              <a:rPr lang="th-TH" altLang="th-TH" sz="36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เพื่อให้ผู้เรียนเข้าใจ กฎต่างๆ ทางไฟฟ้า</a:t>
            </a:r>
          </a:p>
          <a:p>
            <a:pPr marL="0" indent="0" eaLnBrk="1" hangingPunct="1">
              <a:buNone/>
            </a:pPr>
            <a:endParaRPr lang="th-TH" altLang="th-TH" sz="3600" dirty="0" smtClean="0">
              <a:solidFill>
                <a:schemeClr val="tx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pPr marL="0" indent="0" eaLnBrk="1" hangingPunct="1">
              <a:buNone/>
            </a:pPr>
            <a:r>
              <a:rPr lang="th-TH" altLang="th-TH" sz="3600" b="1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วัตถุประสงค์เชิงพฤติกรรม </a:t>
            </a:r>
          </a:p>
          <a:p>
            <a:pPr marL="0" indent="0" eaLnBrk="1" hangingPunct="1">
              <a:buNone/>
            </a:pPr>
            <a:r>
              <a:rPr lang="th-TH" altLang="th-TH" sz="36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นักศึกษาเข้าใจความสำคัญของอิเล็กตรอน และสามารถแยกแยะความแตกต่างระหว่าง แรงดัน กระแส ความต้านทานได้</a:t>
            </a:r>
            <a:endParaRPr lang="th-TH" altLang="th-TH" sz="4000" dirty="0" smtClean="0">
              <a:solidFill>
                <a:schemeClr val="tx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xfrm>
            <a:off x="3419872" y="260648"/>
            <a:ext cx="2776538" cy="993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l"/>
            <a:r>
              <a:rPr lang="th-TH" alt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แบบฝึกหัด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>
          <a:xfrm>
            <a:off x="755576" y="1744663"/>
            <a:ext cx="8280400" cy="5113337"/>
          </a:xfrm>
        </p:spPr>
        <p:txBody>
          <a:bodyPr>
            <a:normAutofit lnSpcReduction="10000"/>
          </a:bodyPr>
          <a:lstStyle/>
          <a:p>
            <a:pPr marL="692150" indent="-609600">
              <a:buFont typeface="Wingdings 2" pitchFamily="18" charset="2"/>
              <a:buNone/>
            </a:pP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1.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หน่วยที่เล็กที่สุดของธาตุคือ</a:t>
            </a:r>
          </a:p>
          <a:p>
            <a:pPr marL="692150" indent="-609600">
              <a:buFont typeface="Wingdings 2" pitchFamily="18" charset="2"/>
              <a:buNone/>
            </a:pP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ก. อะตอม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ข. ธาตุ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ค. ของเข็ง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ง. ของเหลว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endParaRPr lang="th-TH" altLang="th-TH" sz="2800" dirty="0" smtClean="0">
              <a:solidFill>
                <a:schemeClr val="tx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pPr marL="692150" indent="-609600">
              <a:buFont typeface="Wingdings 2" pitchFamily="18" charset="2"/>
              <a:buNone/>
            </a:pP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2.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เซลล์ทุติยภูมิ คือแหล่งกำเนิดไฟฟ้ากระแสตรงที่ได้จาก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  <a:p>
            <a:pPr marL="692150" indent="-609600">
              <a:buFont typeface="Wingdings 2" pitchFamily="18" charset="2"/>
              <a:buNone/>
            </a:pP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ก. </a:t>
            </a:r>
            <a:r>
              <a:rPr lang="th-TH" altLang="th-TH" sz="2800" dirty="0" err="1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กัล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วานอมิเตอร์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ข. แบตเตอร์รี่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ค. ถ่านไฟฉายแบบ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ชาร์ตไฟ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ได้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ง. ถูกทั้ง ข.และ ค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  <a:p>
            <a:pPr marL="692150" indent="-609600">
              <a:buFont typeface="Wingdings 2" pitchFamily="18" charset="2"/>
              <a:buNone/>
            </a:pP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3.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สิ่งที่ทำ</a:t>
            </a:r>
            <a:r>
              <a:rPr lang="th-TH" altLang="th-TH" sz="2800" err="1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ให้</a:t>
            </a:r>
            <a:r>
              <a:rPr lang="th-TH" altLang="th-TH" sz="280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อิเล็กตรอน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เกิดการเคลื่อนที่คืออะไรอะไร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endParaRPr lang="th-TH" altLang="th-TH" sz="2800" dirty="0" smtClean="0">
              <a:solidFill>
                <a:schemeClr val="tx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pPr marL="692150" indent="-609600">
              <a:buFont typeface="Wingdings 2" pitchFamily="18" charset="2"/>
              <a:buNone/>
            </a:pP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ก. กระแสไฟฟ้า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ข. แรงดันไฟฟ้า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ค. ค่าความต้านทาน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ง. กำลังไฟฟ้า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endParaRPr lang="th-TH" altLang="th-TH" sz="2800" dirty="0" smtClean="0">
              <a:solidFill>
                <a:schemeClr val="tx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pPr marL="692150" indent="-609600">
              <a:buFont typeface="Wingdings 2" pitchFamily="18" charset="2"/>
              <a:buNone/>
            </a:pP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4.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โวลต์คือหน่วยวัดของอะไร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  <a:p>
            <a:pPr marL="692150" indent="-609600">
              <a:buFont typeface="Wingdings 2" pitchFamily="18" charset="2"/>
              <a:buNone/>
            </a:pP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ก. กระแสไฟฟ้า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ข. แรงดันไฟฟ้า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ค. ค่าความต้านทาน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ง. กำลังไฟฟ้า</a:t>
            </a:r>
          </a:p>
          <a:p>
            <a:pPr marL="692150" indent="-609600">
              <a:buFont typeface="Wingdings 2" pitchFamily="18" charset="2"/>
              <a:buNone/>
            </a:pP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5.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โอห์ม คือหน่วยวัดอะไร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endParaRPr lang="th-TH" altLang="th-TH" sz="2800" dirty="0" smtClean="0">
              <a:solidFill>
                <a:schemeClr val="tx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pPr marL="692150" indent="-609600">
              <a:buFont typeface="Wingdings 2" pitchFamily="18" charset="2"/>
              <a:buNone/>
            </a:pP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  ก. กระแสไฟฟ้า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ข. แรงดันไฟฟ้า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ค. ค่าความต้านทาน</a:t>
            </a:r>
            <a:r>
              <a:rPr lang="en-US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ง. กำลังไฟฟ้า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/>
          </p:cNvSpPr>
          <p:nvPr>
            <p:ph idx="1"/>
          </p:nvPr>
        </p:nvSpPr>
        <p:spPr>
          <a:xfrm>
            <a:off x="1115616" y="1700808"/>
            <a:ext cx="7499350" cy="4863430"/>
          </a:xfrm>
        </p:spPr>
        <p:txBody>
          <a:bodyPr>
            <a:normAutofit/>
          </a:bodyPr>
          <a:lstStyle/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6.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กฎของโอห์ม ให้ความสัมพันธ์ระหว่าง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I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และ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V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เป็นอย่างไร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  ก. แปรผันตรง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ข. แปรผกผัน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ค. ไม่แน่นอน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ง. ถูกทั้งข้อ ก และ ข้อ ข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7.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กำลังงานไฟฟ้า คำนวณได้จากผลคูณของกระแสไฟฟ้ากับอะไร</a:t>
            </a:r>
            <a:endParaRPr lang="en-US" altLang="th-TH" sz="2800" dirty="0" smtClean="0">
              <a:latin typeface="2005_iannnnnUBC" panose="02000000000000000000" pitchFamily="2" charset="0"/>
              <a:cs typeface="2005_iannnnnUBC" panose="02000000000000000000" pitchFamily="2" charset="0"/>
            </a:endParaRP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   ก. แรงดันไฟฟ้า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ข. ค่าความต้านทานไฟฟ้า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ค. แรงดัน ยกกำลังสอง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ง. กำลังไฟฟ้า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8.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พลังงานที่อุปกรณ์ไฟฟ้าต่างๆ ต้องการจะมีค่าเป็นอย่างไร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   ก. เท่ากันหมด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ข. ขึ้นอยู่กับชนิดของอุปกรณ์นั้นๆ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ค. ไม่มีค่าแน่นอน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ง. ไม่มีข้อใดถูก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9.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หน่วยเทียบของ</a:t>
            </a:r>
            <a:r>
              <a:rPr lang="th-TH" altLang="th-TH" sz="2800" dirty="0" err="1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มิลลิ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มีค่าเท่ากับข้อใด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    ก.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100,000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ข.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1,000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ค.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0.001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ง.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0.000001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10.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ค่าความต้านทานไฟฟ้ามีค่าเท่ากับ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</a:p>
          <a:p>
            <a:pPr marL="692150" indent="-609600">
              <a:lnSpc>
                <a:spcPct val="90000"/>
              </a:lnSpc>
              <a:buFont typeface="Wingdings 2" pitchFamily="18" charset="2"/>
              <a:buNone/>
            </a:pP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     ก.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P/I</a:t>
            </a:r>
            <a:r>
              <a:rPr lang="en-US" altLang="th-TH" sz="2800" baseline="30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2</a:t>
            </a:r>
            <a:r>
              <a:rPr lang="th-TH" altLang="th-TH" sz="2800" baseline="30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   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ข.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I.V  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 ค. 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P.I</a:t>
            </a:r>
            <a:r>
              <a:rPr lang="en-US" altLang="th-TH" sz="2800" baseline="30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2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  </a:t>
            </a:r>
            <a:r>
              <a:rPr lang="th-TH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 ง.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  I</a:t>
            </a:r>
            <a:r>
              <a:rPr lang="en-US" altLang="th-TH" sz="2800" baseline="30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2</a:t>
            </a:r>
            <a:r>
              <a:rPr lang="en-US" altLang="th-TH" sz="28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.R</a:t>
            </a:r>
            <a:endParaRPr lang="th-TH" altLang="th-TH" sz="2800" dirty="0" smtClean="0"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th-TH" alt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โครงสร้างของอะตอม</a:t>
            </a: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755576" y="1628800"/>
            <a:ext cx="7461250" cy="439248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3600" b="1" dirty="0" smtClean="0">
                <a:solidFill>
                  <a:srgbClr val="C0000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อะตอม หมายถึง หน่วยที่เล็กที่สุดของธาตุ</a:t>
            </a:r>
          </a:p>
          <a:p>
            <a:pPr marL="0" indent="0" eaLnBrk="1" hangingPunct="1">
              <a:buNone/>
            </a:pPr>
            <a:r>
              <a:rPr lang="th-TH" altLang="th-TH" sz="4000" i="1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อะตอมประกอบด้วยอนุภาคสำคัญ </a:t>
            </a:r>
            <a:r>
              <a:rPr lang="en-US" altLang="th-TH" sz="4000" i="1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3 </a:t>
            </a:r>
            <a:r>
              <a:rPr lang="th-TH" altLang="th-TH" sz="4000" i="1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ส่วนคือ </a:t>
            </a:r>
          </a:p>
          <a:p>
            <a:pPr marL="0" indent="0" eaLnBrk="1" hangingPunct="1">
              <a:buNone/>
            </a:pP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</a:t>
            </a:r>
          </a:p>
          <a:p>
            <a:pPr marL="0" indent="0" eaLnBrk="1" hangingPunct="1">
              <a:buNone/>
            </a:pPr>
            <a:r>
              <a:rPr lang="th-TH" altLang="th-TH" sz="4000" dirty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</a:t>
            </a:r>
            <a:r>
              <a:rPr lang="th-TH" altLang="th-TH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โปรตอน </a:t>
            </a: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th-TH" alt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นิวตรอน</a:t>
            </a: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  </a:t>
            </a:r>
            <a:r>
              <a:rPr lang="th-TH" altLang="th-TH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อิเล็กตรอน</a:t>
            </a:r>
          </a:p>
        </p:txBody>
      </p:sp>
      <p:pic>
        <p:nvPicPr>
          <p:cNvPr id="5" name="Picture 4" descr="las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9993" y="2996952"/>
            <a:ext cx="3442847" cy="333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94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 algn="l">
              <a:spcBef>
                <a:spcPct val="20000"/>
              </a:spcBef>
            </a:pPr>
            <a:r>
              <a:rPr lang="th-TH" alt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โครงสร้างของอะตอม</a:t>
            </a:r>
          </a:p>
        </p:txBody>
      </p:sp>
      <p:sp>
        <p:nvSpPr>
          <p:cNvPr id="13315" name="ตัวยึดเนื้อหา 5"/>
          <p:cNvSpPr>
            <a:spLocks noGrp="1"/>
          </p:cNvSpPr>
          <p:nvPr>
            <p:ph idx="1"/>
          </p:nvPr>
        </p:nvSpPr>
        <p:spPr>
          <a:xfrm>
            <a:off x="755576" y="1628800"/>
            <a:ext cx="7461250" cy="4392488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th-TH" altLang="th-TH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โปรตอน </a:t>
            </a: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มีประจุไฟฟ้าเป็นบวก </a:t>
            </a:r>
          </a:p>
          <a:p>
            <a:pPr marL="0" indent="0" eaLnBrk="1" hangingPunct="1">
              <a:buNone/>
            </a:pPr>
            <a:r>
              <a:rPr lang="th-TH" altLang="th-TH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นิวตรอน </a:t>
            </a: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มีคุณสมบัติเป็นกลางทางไฟฟ้า </a:t>
            </a:r>
          </a:p>
          <a:p>
            <a:pPr marL="0" indent="0" eaLnBrk="1" hangingPunct="1">
              <a:buNone/>
            </a:pP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และ</a:t>
            </a:r>
            <a:r>
              <a:rPr lang="th-TH" altLang="th-TH" sz="40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อิเล็กตรอน</a:t>
            </a: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มีประจุไฟฟ้าเป็นลบ </a:t>
            </a:r>
          </a:p>
          <a:p>
            <a:pPr marL="0" indent="0" eaLnBrk="1" hangingPunct="1">
              <a:buNone/>
            </a:pP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ส่วนสำคัญที่เป็นใจกลางของอะตอมเรียกว่า </a:t>
            </a:r>
            <a:r>
              <a:rPr lang="th-TH" altLang="th-TH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2005_iannnnnUBC" panose="02000000000000000000" pitchFamily="2" charset="0"/>
                <a:cs typeface="2005_iannnnnUBC" panose="02000000000000000000" pitchFamily="2" charset="0"/>
              </a:rPr>
              <a:t>นิวเคลียส</a:t>
            </a: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ซึ่งประกอบด้วย </a:t>
            </a:r>
            <a:r>
              <a:rPr lang="th-TH" altLang="th-TH" sz="4000" dirty="0" err="1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โปรตรอน</a:t>
            </a:r>
            <a:r>
              <a:rPr lang="th-TH" alt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และนิวตรอน ส่วนอิเล็กตรอนนั้นจะโคจรอยู่รอบๆ นิวเคลียส </a:t>
            </a:r>
          </a:p>
        </p:txBody>
      </p:sp>
      <p:pic>
        <p:nvPicPr>
          <p:cNvPr id="6" name="Picture 4" descr="las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5"/>
            <a:ext cx="2358441" cy="228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tom_model_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458" y="5085184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th-TH" alt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โครงสร้างอะตอม </a:t>
            </a:r>
          </a:p>
        </p:txBody>
      </p:sp>
      <p:pic>
        <p:nvPicPr>
          <p:cNvPr id="14339" name="Picture 4" descr="laser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4686843" cy="4539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atom_model_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92896"/>
            <a:ext cx="2803525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ลูกศรเชื่อมต่อแบบตรง 2"/>
          <p:cNvCxnSpPr/>
          <p:nvPr/>
        </p:nvCxnSpPr>
        <p:spPr>
          <a:xfrm flipH="1">
            <a:off x="3131840" y="3894658"/>
            <a:ext cx="2520280" cy="1478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466906" cy="796925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อิเล็กตรอนอิสระ</a:t>
            </a:r>
          </a:p>
        </p:txBody>
      </p:sp>
      <p:pic>
        <p:nvPicPr>
          <p:cNvPr id="18435" name="Picture 2" descr="e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3714750"/>
            <a:ext cx="46434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ชื่อเรื่อง 1"/>
          <p:cNvSpPr txBox="1">
            <a:spLocks/>
          </p:cNvSpPr>
          <p:nvPr/>
        </p:nvSpPr>
        <p:spPr>
          <a:xfrm>
            <a:off x="179512" y="1844824"/>
            <a:ext cx="8640960" cy="36724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th-TH" sz="3200" dirty="0">
                <a:latin typeface="2005_iannnnnUBC" panose="02000000000000000000" pitchFamily="2" charset="0"/>
                <a:cs typeface="2005_iannnnnUBC" panose="02000000000000000000" pitchFamily="2" charset="0"/>
              </a:rPr>
              <a:t>            อะตอมของวัตถุ สสาร หรือธาตุต่างๆ เมื่อได้รับพลังงานหรือแรงกระตุ้น ส่งผลให้อิเล็กตรอนที่เบาและวิ่งเคลื่อนที่รอบนิวเคลียส</a:t>
            </a:r>
            <a:r>
              <a:rPr lang="th-TH" sz="3200" dirty="0">
                <a:solidFill>
                  <a:srgbClr val="C0000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หลุดออกจากวงโคจรเดิม</a:t>
            </a:r>
            <a:r>
              <a:rPr lang="th-TH" sz="3200" dirty="0">
                <a:latin typeface="2005_iannnnnUBC" panose="02000000000000000000" pitchFamily="2" charset="0"/>
                <a:cs typeface="2005_iannnnnUBC" panose="02000000000000000000" pitchFamily="2" charset="0"/>
              </a:rPr>
              <a:t>ไปสู่วงโคจรของอะตอมข้างเคียง เป็นผลให้เกิดความไม่สมดุลของศักย์ไฟฟ้าขึ้นระหว่างประจุบวก (+) และประจุ (-) </a:t>
            </a:r>
            <a:r>
              <a:rPr lang="th-TH" sz="3200" dirty="0">
                <a:solidFill>
                  <a:srgbClr val="C00000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เกิดความต่างศักย์ทางไฟฟ้าขึ้นมาระหว่างอะตอม </a:t>
            </a:r>
            <a:r>
              <a:rPr lang="th-TH" sz="3200" dirty="0">
                <a:latin typeface="2005_iannnnnUBC" panose="02000000000000000000" pitchFamily="2" charset="0"/>
                <a:cs typeface="2005_iannnnnUBC" panose="02000000000000000000" pitchFamily="2" charset="0"/>
              </a:rPr>
              <a:t>คืออะตอมที่ขาดอิเล็กตรอนไปจะแสดงอำนาจไฟฟ้าออกมาเป็นบวก (+) อะตอมที่มีอิเล็กตรอนเพิ่มขึ้นจะแสดงอำนาจออกมาเป็น (-) อิเล็กตรอนตัวที่หลุดเคลื่อนที่ไปยังอะตอมอื่นๆ มีชื่อเรียกว่า 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"</a:t>
            </a:r>
            <a:r>
              <a:rPr lang="th-TH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อิเล็กตรอนอิสระ"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r>
              <a:rPr lang="en-US" sz="3200" dirty="0">
                <a:latin typeface="2005_iannnnnUBC" panose="02000000000000000000" pitchFamily="2" charset="0"/>
                <a:cs typeface="2005_iannnnnUBC" panose="02000000000000000000" pitchFamily="2" charset="0"/>
              </a:rPr>
              <a:t>(Free Electron)</a:t>
            </a:r>
            <a:br>
              <a:rPr lang="en-US" sz="3200" dirty="0">
                <a:latin typeface="2005_iannnnnUBC" panose="02000000000000000000" pitchFamily="2" charset="0"/>
                <a:cs typeface="2005_iannnnnUBC" panose="02000000000000000000" pitchFamily="2" charset="0"/>
              </a:rPr>
            </a:br>
            <a:endParaRPr lang="th-TH" sz="3200" dirty="0"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2005_iannnnnUBC" panose="02000000000000000000" pitchFamily="2" charset="0"/>
              <a:ea typeface="+mj-ea"/>
              <a:cs typeface="2005_iannnnnUBC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95536" y="500063"/>
            <a:ext cx="8538914" cy="714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h-TH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ไฟฟ้าเกิดขึ้นได้จากแหล่งกำเนิดแตกต่างกัน แยกออกได้เป็น </a:t>
            </a:r>
            <a:r>
              <a:rPr lang="en-US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6 </a:t>
            </a:r>
            <a:r>
              <a:rPr lang="th-TH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วิธีดังนี้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683568" y="1916832"/>
            <a:ext cx="7497763" cy="1500187"/>
          </a:xfrm>
        </p:spPr>
        <p:txBody>
          <a:bodyPr>
            <a:normAutofit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sz="3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ไฟฟ้าเกิดจากการเสียดสี </a:t>
            </a:r>
            <a:r>
              <a:rPr 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เช่น</a:t>
            </a:r>
            <a:r>
              <a:rPr lang="en-US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  </a:t>
            </a:r>
            <a:r>
              <a:rPr 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จากแท่งยางกับผ้าขนสัตว์</a:t>
            </a:r>
            <a:r>
              <a:rPr lang="en-US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  </a:t>
            </a:r>
            <a:r>
              <a:rPr 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แท่งแก้วกับผ้าแพร</a:t>
            </a:r>
            <a:r>
              <a:rPr lang="en-US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  </a:t>
            </a:r>
            <a:r>
              <a:rPr 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แผ่นพลาสติกกับผ้า</a:t>
            </a:r>
            <a:r>
              <a:rPr lang="en-US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  </a:t>
            </a:r>
            <a:r>
              <a:rPr 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และหวีกับผม</a:t>
            </a:r>
            <a:endParaRPr lang="th-TH" sz="3600" dirty="0"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pic>
        <p:nvPicPr>
          <p:cNvPr id="19460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93268"/>
            <a:ext cx="3816424" cy="2808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203848" y="2005781"/>
            <a:ext cx="5769571" cy="1838325"/>
          </a:xfrm>
        </p:spPr>
        <p:txBody>
          <a:bodyPr>
            <a:normAutofit fontScale="70000" lnSpcReduction="20000"/>
          </a:bodyPr>
          <a:lstStyle/>
          <a:p>
            <a:pPr marL="365760" indent="-283464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th-TH" sz="6500" dirty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ไฟฟ้าเกิดจากการทำปฏิกิริยาทางเคมี </a:t>
            </a:r>
            <a:r>
              <a:rPr 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เกิดจากการนำโลหะ </a:t>
            </a:r>
            <a:r>
              <a:rPr lang="en-US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2 </a:t>
            </a:r>
            <a:r>
              <a:rPr 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ชนิดที่แตกต่างกันเช่น สังกะสีกับทองแดงจุ่มลงใน</a:t>
            </a:r>
            <a:r>
              <a:rPr lang="th-TH" sz="4000" dirty="0" err="1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สารละลายอิ</a:t>
            </a:r>
            <a:r>
              <a:rPr 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เล็กโทร</a:t>
            </a:r>
            <a:r>
              <a:rPr lang="th-TH" sz="4000" dirty="0" err="1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ไลท์</a:t>
            </a:r>
            <a:r>
              <a:rPr 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โลหะทั้งสองจะทำ</a:t>
            </a:r>
            <a:r>
              <a:rPr 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ปฏิก</a:t>
            </a:r>
            <a:r>
              <a:rPr lang="th-TH" sz="4000" dirty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ิ</a:t>
            </a:r>
            <a:r>
              <a:rPr 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ริยา</a:t>
            </a:r>
            <a:r>
              <a:rPr 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เคมี กับ</a:t>
            </a:r>
            <a:r>
              <a:rPr lang="th-TH" sz="4000" dirty="0" err="1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สารละลายอิ</a:t>
            </a:r>
            <a:r>
              <a:rPr 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เล็กโทร</a:t>
            </a:r>
            <a:r>
              <a:rPr lang="th-TH" sz="4000" dirty="0" err="1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ไลท์</a:t>
            </a:r>
            <a:r>
              <a:rPr lang="th-TH" sz="4000" dirty="0" smtClean="0">
                <a:solidFill>
                  <a:schemeClr val="tx1"/>
                </a:solidFill>
                <a:latin typeface="2005_iannnnnUBC" panose="02000000000000000000" pitchFamily="2" charset="0"/>
                <a:cs typeface="2005_iannnnnUBC" panose="02000000000000000000" pitchFamily="2" charset="0"/>
              </a:rPr>
              <a:t> </a:t>
            </a:r>
            <a:endParaRPr lang="th-TH" sz="4000" dirty="0">
              <a:solidFill>
                <a:schemeClr val="tx1"/>
              </a:solidFill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807013"/>
              </p:ext>
            </p:extLst>
          </p:nvPr>
        </p:nvGraphicFramePr>
        <p:xfrm>
          <a:off x="467544" y="5445224"/>
          <a:ext cx="3810000" cy="914400"/>
        </p:xfrm>
        <a:graphic>
          <a:graphicData uri="http://schemas.openxmlformats.org/drawingml/2006/table">
            <a:tbl>
              <a:tblPr/>
              <a:tblGrid>
                <a:gridCol w="3810000"/>
              </a:tblGrid>
              <a:tr h="577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ส่วนประกอบของ</a:t>
                      </a:r>
                      <a:r>
                        <a:rPr kumimoji="0" lang="th-TH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โวล</a:t>
                      </a:r>
                      <a:r>
                        <a:rPr kumimoji="0" lang="th-TH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ตาอิกเซลล์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ngsana New" pitchFamily="18" charset="-34"/>
                          <a:cs typeface="Times New Roman" pitchFamily="18" charset="0"/>
                        </a:rPr>
                        <a:t> 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FF"/>
                    </a:solidFill>
                  </a:tcPr>
                </a:tc>
              </a:tr>
            </a:tbl>
          </a:graphicData>
        </a:graphic>
      </p:graphicFrame>
      <p:pic>
        <p:nvPicPr>
          <p:cNvPr id="20485" name="Picture 1" descr="http://www.rmutphysics.com/CHARUD/scibook/electric4/gen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4944"/>
            <a:ext cx="2636838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h-TH" sz="6000" b="0" dirty="0">
                <a:latin typeface="2005_iannnnnUBC" panose="02000000000000000000" pitchFamily="2" charset="0"/>
                <a:ea typeface="+mn-ea"/>
                <a:cs typeface="2005_iannnnnUBC" panose="02000000000000000000" pitchFamily="2" charset="0"/>
              </a:rPr>
              <a:t>ไฟฟ้าเกิดจากความร้อน</a:t>
            </a: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251520" y="1772816"/>
            <a:ext cx="8610922" cy="2052638"/>
          </a:xfrm>
        </p:spPr>
        <p:txBody>
          <a:bodyPr>
            <a:noAutofit/>
          </a:bodyPr>
          <a:lstStyle/>
          <a:p>
            <a:pPr marL="82296" indent="0" eaLnBrk="1" fontAlgn="auto" hangingPunct="1">
              <a:spcAft>
                <a:spcPts val="0"/>
              </a:spcAft>
              <a:buNone/>
              <a:defRPr/>
            </a:pPr>
            <a:r>
              <a:rPr 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เกิดขึ้นได้โดยนำแท่งโลหะหรือแผ่นโลหะต่างชนิดกันมา </a:t>
            </a:r>
            <a:r>
              <a:rPr lang="en-US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2 </a:t>
            </a:r>
            <a:r>
              <a:rPr 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แท่ง หรือ </a:t>
            </a:r>
            <a:r>
              <a:rPr lang="en-US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2 </a:t>
            </a:r>
            <a:r>
              <a:rPr 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แผ่น เช่น ทองแดง และเหล็ก นำปลายข้างหนึ่งของโลหะทั้งสองต่อติดกันโดยการเชื่อมหรือยึดด้วยหมุด</a:t>
            </a:r>
            <a:r>
              <a:rPr lang="en-US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  </a:t>
            </a:r>
            <a:r>
              <a:rPr lang="th-TH" sz="36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ปลายที่เหลืออีกด้านนำไปต่อกับเข้ามิเตอร์วัดแรงดัน</a:t>
            </a:r>
            <a:r>
              <a:rPr lang="en-US" sz="4000" dirty="0" smtClean="0">
                <a:latin typeface="2005_iannnnnUBC" panose="02000000000000000000" pitchFamily="2" charset="0"/>
                <a:cs typeface="2005_iannnnnUBC" panose="02000000000000000000" pitchFamily="2" charset="0"/>
              </a:rPr>
              <a:t> </a:t>
            </a:r>
            <a:endParaRPr lang="th-TH" sz="4000" dirty="0">
              <a:latin typeface="2005_iannnnnUBC" panose="02000000000000000000" pitchFamily="2" charset="0"/>
              <a:cs typeface="2005_iannnnnUBC" panose="02000000000000000000" pitchFamily="2" charset="0"/>
            </a:endParaRPr>
          </a:p>
        </p:txBody>
      </p:sp>
      <p:pic>
        <p:nvPicPr>
          <p:cNvPr id="21508" name="Picture 2" descr="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789040"/>
            <a:ext cx="3786187" cy="247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ชีวิตชีวา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TH Sarabun New"/>
        <a:ea typeface=""/>
        <a:cs typeface="TH Sarabun New"/>
      </a:majorFont>
      <a:minorFont>
        <a:latin typeface="TH Sarabun New"/>
        <a:ea typeface=""/>
        <a:cs typeface="TH Sarabun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1119</TotalTime>
  <Words>1061</Words>
  <Application>Microsoft Office PowerPoint</Application>
  <PresentationFormat>นำเสนอทางหน้าจอ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21</vt:i4>
      </vt:variant>
    </vt:vector>
  </HeadingPairs>
  <TitlesOfParts>
    <vt:vector size="22" baseType="lpstr">
      <vt:lpstr>ชุดรูปแบบของ Office</vt:lpstr>
      <vt:lpstr>รายวิชา   งานไฟฟ้าเบื้องต้นสำหรับครูอุตสาหกรรมศิลป์</vt:lpstr>
      <vt:lpstr>วัตถุประสงค์</vt:lpstr>
      <vt:lpstr>โครงสร้างของอะตอม</vt:lpstr>
      <vt:lpstr>โครงสร้างของอะตอม</vt:lpstr>
      <vt:lpstr>โครงสร้างอะตอม </vt:lpstr>
      <vt:lpstr>อิเล็กตรอนอิสระ</vt:lpstr>
      <vt:lpstr>ไฟฟ้าเกิดขึ้นได้จากแหล่งกำเนิดแตกต่างกัน แยกออกได้เป็น 6 วิธีดังนี้</vt:lpstr>
      <vt:lpstr>งานนำเสนอ PowerPoint</vt:lpstr>
      <vt:lpstr>ไฟฟ้าเกิดจากความร้อน</vt:lpstr>
      <vt:lpstr>ไฟฟ้าเกิดจากแสงสว่าง</vt:lpstr>
      <vt:lpstr>ไฟฟ้าเกิดจากแรงกดดัน</vt:lpstr>
      <vt:lpstr>ไฟฟ้าเกิดจากสนามแม่เหล็ก</vt:lpstr>
      <vt:lpstr>ไฟฟ้าเกิดขึ้นได้จากแหล่งกำเนิดหลายๆ แบบ ซึ่งแบ่งเป็น 2 แบบใหญ่ๆได้ดังนี้</vt:lpstr>
      <vt:lpstr>ไฟฟ้ากระแส</vt:lpstr>
      <vt:lpstr>รูปสัญญาณไฟฟ้ากระแส</vt:lpstr>
      <vt:lpstr>เปลี่ยนหน่วยทางไฟฟ้า</vt:lpstr>
      <vt:lpstr>กฎของโอห์ม </vt:lpstr>
      <vt:lpstr>กำลังไฟฟ้า </vt:lpstr>
      <vt:lpstr>สรุปประจำบท</vt:lpstr>
      <vt:lpstr>แบบฝึกหัด</vt:lpstr>
      <vt:lpstr>งานนำเสนอ PowerPoint</vt:lpstr>
    </vt:vector>
  </TitlesOfParts>
  <Company>AnimaG Online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ไฟฟ้าเบื้องต้น</dc:title>
  <dc:creator>Personal</dc:creator>
  <cp:lastModifiedBy>hp430</cp:lastModifiedBy>
  <cp:revision>69</cp:revision>
  <dcterms:created xsi:type="dcterms:W3CDTF">2010-04-01T06:54:13Z</dcterms:created>
  <dcterms:modified xsi:type="dcterms:W3CDTF">2017-10-03T08:05:35Z</dcterms:modified>
</cp:coreProperties>
</file>