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28" r:id="rId3"/>
    <p:sldId id="265" r:id="rId4"/>
    <p:sldId id="315" r:id="rId5"/>
    <p:sldId id="316" r:id="rId6"/>
    <p:sldId id="317" r:id="rId7"/>
    <p:sldId id="318" r:id="rId8"/>
    <p:sldId id="268" r:id="rId9"/>
    <p:sldId id="269" r:id="rId10"/>
    <p:sldId id="285" r:id="rId11"/>
    <p:sldId id="286" r:id="rId12"/>
    <p:sldId id="322" r:id="rId13"/>
    <p:sldId id="323" r:id="rId14"/>
    <p:sldId id="287" r:id="rId15"/>
    <p:sldId id="288" r:id="rId16"/>
    <p:sldId id="326" r:id="rId17"/>
    <p:sldId id="289" r:id="rId18"/>
    <p:sldId id="327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24" r:id="rId45"/>
    <p:sldId id="325" r:id="rId46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81" autoAdjust="0"/>
  </p:normalViewPr>
  <p:slideViewPr>
    <p:cSldViewPr>
      <p:cViewPr>
        <p:scale>
          <a:sx n="77" d="100"/>
          <a:sy n="77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648072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666CE-F96B-451F-AC32-6D74361F0D7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909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2F4C-EA49-4984-A5FD-2449EA92E8D7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70" y="2768552"/>
            <a:ext cx="8928992" cy="1470025"/>
          </a:xfrm>
        </p:spPr>
        <p:txBody>
          <a:bodyPr>
            <a:noAutofit/>
          </a:bodyPr>
          <a:lstStyle/>
          <a:p>
            <a:pPr algn="l"/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รายวิชา</a:t>
            </a:r>
            <a:b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งานไฟฟ้าเบื้องต้นสำหรับครูอุตสาหกรรมศิลป์</a:t>
            </a:r>
            <a:endParaRPr lang="th-TH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802" y="4437112"/>
            <a:ext cx="6400800" cy="1296144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บทที่ </a:t>
            </a:r>
            <a:r>
              <a:rPr lang="en-US" sz="36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9</a:t>
            </a:r>
          </a:p>
          <a:p>
            <a:r>
              <a:rPr lang="th-TH" altLang="th-TH" sz="4800" b="1" dirty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การออกแบบระบบ</a:t>
            </a:r>
            <a:r>
              <a:rPr lang="th-TH" altLang="th-TH" sz="48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ไฟฟ้าภายในอาคาร</a:t>
            </a:r>
            <a:endParaRPr lang="th-TH" altLang="th-TH" sz="4800" b="1" dirty="0">
              <a:solidFill>
                <a:srgbClr val="00B050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endParaRPr lang="th-TH" sz="36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68552"/>
            <a:ext cx="34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อ.โสภณ มหาเจริญ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5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206375"/>
            <a:ext cx="4658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แบบและสัญลักษณ์ทางไฟฟ้า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25462" y="2564904"/>
            <a:ext cx="8169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sz="4000" dirty="0">
                <a:latin typeface="2005_iannnnnUBC" panose="02000000000000000000" pitchFamily="2" charset="0"/>
                <a:cs typeface="2005_iannnnnUBC" panose="02000000000000000000" pitchFamily="2" charset="0"/>
              </a:rPr>
              <a:t>ในการออกแบบระบบไฟฟ้า จะต้องใช้สัญลักษณ์แทนอุปกรณ์ทั้งหมดในระบบ เพื่อสื่อให้ผู้ใช้งานมีความเข้าใจตรงกับผู้ออกแบบ เพื่อให้งานเป็นไปอย่างถูกต้องตรงกับที่ผู้ออกแบบได้ออกแบบไว้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3001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5400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สัญลักษณ์ของดวงโคมในระบบแสงสว่าง</a:t>
            </a:r>
          </a:p>
        </p:txBody>
      </p:sp>
      <p:pic>
        <p:nvPicPr>
          <p:cNvPr id="32772" name="Picture 4" descr="C:\Documents and Settings\Piyadanai Pachanapan\Desktop\Design\1. มาตรฐาน\รูป (1)\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07"/>
          <a:stretch/>
        </p:blipFill>
        <p:spPr bwMode="auto">
          <a:xfrm>
            <a:off x="683568" y="1640686"/>
            <a:ext cx="8234123" cy="4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3001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สัญลักษณ์ของดวงโคมในระบบแสงสว่าง</a:t>
            </a:r>
          </a:p>
        </p:txBody>
      </p:sp>
      <p:pic>
        <p:nvPicPr>
          <p:cNvPr id="32772" name="Picture 4" descr="C:\Documents and Settings\Piyadanai Pachanapan\Desktop\Design\1. มาตรฐาน\รูป (1)\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3"/>
          <a:stretch/>
        </p:blipFill>
        <p:spPr bwMode="auto">
          <a:xfrm>
            <a:off x="255833" y="1844824"/>
            <a:ext cx="87085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6525" y="180975"/>
            <a:ext cx="3389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สัญลักษณ์ของเต้ารับ</a:t>
            </a:r>
          </a:p>
        </p:txBody>
      </p:sp>
      <p:pic>
        <p:nvPicPr>
          <p:cNvPr id="33795" name="Picture 3" descr="C:\Documents and Settings\Piyadanai Pachanapan\Desktop\Design\1. มาตรฐาน\รูป (1)\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7"/>
          <a:stretch/>
        </p:blipFill>
        <p:spPr bwMode="auto">
          <a:xfrm>
            <a:off x="1065750" y="2060848"/>
            <a:ext cx="6840760" cy="42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6525" y="180975"/>
            <a:ext cx="3389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สัญลักษณ์ของเต้ารับ</a:t>
            </a:r>
          </a:p>
        </p:txBody>
      </p:sp>
      <p:pic>
        <p:nvPicPr>
          <p:cNvPr id="33795" name="Picture 3" descr="C:\Documents and Settings\Piyadanai Pachanapan\Desktop\Design\1. มาตรฐาน\รูป (1)\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3"/>
          <a:stretch/>
        </p:blipFill>
        <p:spPr bwMode="auto">
          <a:xfrm>
            <a:off x="2051720" y="1484784"/>
            <a:ext cx="6120680" cy="49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88925" y="180975"/>
            <a:ext cx="3256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สัญลักษณ์ของสวิตช์</a:t>
            </a:r>
          </a:p>
        </p:txBody>
      </p:sp>
      <p:pic>
        <p:nvPicPr>
          <p:cNvPr id="34819" name="Picture 3" descr="C:\Documents and Settings\Piyadanai Pachanapan\Desktop\Design\1. มาตรฐาน\รูป (1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" y="1700808"/>
            <a:ext cx="83058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cuments and Settings\Piyadanai Pachanapan\Desktop\Design\1. มาตรฐาน\รูป (1)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6"/>
          <a:stretch/>
        </p:blipFill>
        <p:spPr bwMode="auto">
          <a:xfrm>
            <a:off x="32386" y="2132857"/>
            <a:ext cx="88286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40324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sz="4400" dirty="0"/>
              <a:t>สัญลักษณ์การเดินสายไฟฟ้า</a:t>
            </a:r>
          </a:p>
        </p:txBody>
      </p:sp>
    </p:spTree>
    <p:extLst>
      <p:ext uri="{BB962C8B-B14F-4D97-AF65-F5344CB8AC3E}">
        <p14:creationId xmlns:p14="http://schemas.microsoft.com/office/powerpoint/2010/main" val="3314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40324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sz="4400" dirty="0"/>
              <a:t>สัญลักษณ์การเดินสายไฟฟ้า</a:t>
            </a:r>
          </a:p>
        </p:txBody>
      </p:sp>
      <p:pic>
        <p:nvPicPr>
          <p:cNvPr id="35844" name="Picture 4" descr="C:\Documents and Settings\Piyadanai Pachanapan\Desktop\Design\1. มาตรฐาน\รูป (1)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/>
          <a:stretch/>
        </p:blipFill>
        <p:spPr bwMode="auto">
          <a:xfrm>
            <a:off x="422851" y="1844824"/>
            <a:ext cx="7825066" cy="44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6525" y="180975"/>
            <a:ext cx="3066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สัญลักษณ์อื่นๆ (1)</a:t>
            </a:r>
          </a:p>
        </p:txBody>
      </p:sp>
      <p:pic>
        <p:nvPicPr>
          <p:cNvPr id="36868" name="Picture 4" descr="C:\Documents and Settings\Piyadanai Pachanapan\Desktop\Design\1. มาตรฐาน\รูป (1)\1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5773" b="56216"/>
          <a:stretch/>
        </p:blipFill>
        <p:spPr bwMode="auto">
          <a:xfrm>
            <a:off x="513771" y="1772816"/>
            <a:ext cx="804237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6525" y="180975"/>
            <a:ext cx="3066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สัญลักษณ์อื่นๆ (1)</a:t>
            </a:r>
          </a:p>
        </p:txBody>
      </p:sp>
      <p:pic>
        <p:nvPicPr>
          <p:cNvPr id="36868" name="Picture 4" descr="C:\Documents and Settings\Piyadanai Pachanapan\Desktop\Design\1. มาตรฐาน\รูป (1)\1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43063" r="15773"/>
          <a:stretch/>
        </p:blipFill>
        <p:spPr bwMode="auto">
          <a:xfrm>
            <a:off x="1187624" y="1700808"/>
            <a:ext cx="6768752" cy="46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 smtClean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วัตถุประสงค์</a:t>
            </a:r>
            <a:endParaRPr lang="th-TH" altLang="th-TH" sz="6000" b="0" dirty="0">
              <a:latin typeface="2005_iannnnnUBC" panose="02000000000000000000" pitchFamily="2" charset="0"/>
              <a:ea typeface="+mn-ea"/>
              <a:cs typeface="2005_iannnnnUBC" panose="020000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1793791"/>
            <a:ext cx="79208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วัตถุประสงค์ทั่วไป</a:t>
            </a:r>
            <a:endParaRPr kumimoji="0" lang="en-US" alt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          </a:t>
            </a: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9.1 </a:t>
            </a:r>
            <a:r>
              <a:rPr kumimoji="0" lang="th-TH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เพื่อให้ผู้เ</a:t>
            </a:r>
            <a:r>
              <a:rPr lang="th-TH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รียนเข้าใจถึงสัญลักษณ์ที่ใช้ในการเขียนแบบไฟฟ้า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         </a:t>
            </a:r>
            <a:r>
              <a:rPr kumimoji="0" lang="th-TH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 </a:t>
            </a:r>
            <a:r>
              <a:rPr lang="en-US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9.2 </a:t>
            </a:r>
            <a:r>
              <a:rPr lang="th-TH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เพื่อให้ผู้เรียนสามารถออกแบบระบบไฟฟ้าภายในอาคารในระดับเบื้องต้นได้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/>
            </a:r>
            <a:b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</a:br>
            <a:endParaRPr kumimoji="0" lang="en-US" alt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5616" y="4077072"/>
            <a:ext cx="66237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วัตถุประสงค์เชิงพฤติกรรม</a:t>
            </a: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/>
            </a:r>
            <a:b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</a:b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          </a:t>
            </a:r>
            <a:r>
              <a:rPr lang="th-TH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-เขียนแบบระบบไฟฟ้าภายในอาคารเบื้องต้นได้</a:t>
            </a: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/>
            </a:r>
            <a:b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</a:br>
            <a:r>
              <a:rPr kumimoji="0" lang="en-US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          </a:t>
            </a:r>
            <a:r>
              <a:rPr lang="th-TH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- </a:t>
            </a:r>
            <a:r>
              <a:rPr kumimoji="0" lang="th-TH" alt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อ่านแบบระบบไฟฟ้าภายในอาคารร</a:t>
            </a:r>
            <a:r>
              <a:rPr lang="th-TH" altLang="th-TH" dirty="0" smtClean="0">
                <a:latin typeface="2005_iannnnnUBC" panose="02000000000000000000" pitchFamily="2" charset="0"/>
                <a:ea typeface="Times New Roman" pitchFamily="18" charset="0"/>
                <a:cs typeface="2005_iannnnnUBC" panose="02000000000000000000" pitchFamily="2" charset="0"/>
              </a:rPr>
              <a:t>ะดับเบื้องต้นได้</a:t>
            </a:r>
            <a:endParaRPr kumimoji="0" lang="th-TH" alt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6525" y="180975"/>
            <a:ext cx="31694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สัญลักษณ์อื่นๆ (2)</a:t>
            </a:r>
          </a:p>
        </p:txBody>
      </p:sp>
      <p:pic>
        <p:nvPicPr>
          <p:cNvPr id="37892" name="Picture 4" descr="C:\Documents and Settings\Piyadanai Pachanapan\Desktop\Design\1. มาตรฐาน\รูป (1)\1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8"/>
          <a:stretch/>
        </p:blipFill>
        <p:spPr bwMode="auto">
          <a:xfrm>
            <a:off x="1043608" y="1700808"/>
            <a:ext cx="66584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68263"/>
            <a:ext cx="46506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ลักษณะการทำงานของสวิตช์</a:t>
            </a:r>
          </a:p>
        </p:txBody>
      </p:sp>
      <p:pic>
        <p:nvPicPr>
          <p:cNvPr id="38917" name="Picture 5" descr="C:\Documents and Settings\Piyadanai Pachanapan\Desktop\Design\1. มาตรฐาน\รูป (1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272"/>
            <a:ext cx="6449144" cy="4613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8787" y="188640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1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 </a:t>
            </a:r>
            <a:endParaRPr lang="th-TH" altLang="th-TH" dirty="0" smtClean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และ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ไดอะแกรมการเดินสายติดตั้งจริงของระบบในรูป</a:t>
            </a:r>
          </a:p>
        </p:txBody>
      </p:sp>
      <p:pic>
        <p:nvPicPr>
          <p:cNvPr id="39941" name="Picture 5" descr="C:\Documents and Settings\Piyadanai Pachanapan\Desktop\Design\1. มาตรฐาน\รูป (1)\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114800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41324" y="4018558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วิธีทำ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08125" y="4419600"/>
            <a:ext cx="5777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ระบบประกอบด้วย สวิตช์ทางเดียว (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Sa)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      1 ตัว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635896" y="4921250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pPr>
              <a:buNone/>
            </a:pPr>
            <a:r>
              <a:rPr lang="th-TH" altLang="th-TH" dirty="0"/>
              <a:t>ดวงโคมติดเพดาน         1 ดวง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452374" y="5407025"/>
            <a:ext cx="735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เดินสายจากแผงไฟย่อย </a:t>
            </a:r>
            <a:r>
              <a:rPr lang="en-US" altLang="th-TH" dirty="0"/>
              <a:t>LC </a:t>
            </a:r>
            <a:r>
              <a:rPr lang="th-TH" altLang="th-TH" dirty="0"/>
              <a:t>1 วงจร แบบ </a:t>
            </a:r>
            <a:r>
              <a:rPr lang="en-US" altLang="th-TH" dirty="0"/>
              <a:t>1 </a:t>
            </a:r>
            <a:r>
              <a:rPr lang="th-TH" altLang="th-TH" dirty="0"/>
              <a:t>เฟส  </a:t>
            </a:r>
            <a:r>
              <a:rPr lang="en-US" altLang="th-TH" dirty="0"/>
              <a:t>                </a:t>
            </a:r>
            <a:endParaRPr lang="th-TH" altLang="th-TH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452374" y="5877271"/>
            <a:ext cx="6341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สัญลักษณ์สายไม่มีขีด แสดงว่ามีสาย 2 เส้นในท่อเดินสาย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utoUpdateAnimBg="0"/>
      <p:bldP spid="39944" grpId="0" autoUpdateAnimBg="0"/>
      <p:bldP spid="39945" grpId="0" autoUpdateAnimBg="0"/>
      <p:bldP spid="399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Piyadanai Pachanapan\Desktop\Design\1. มาตรฐาน\รูป (1)\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7200"/>
            <a:ext cx="3810000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8204" y="379314"/>
            <a:ext cx="2768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4000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</a:t>
            </a:r>
            <a:r>
              <a:rPr lang="th-TH" altLang="th-TH" sz="4000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การต่อ</a:t>
            </a:r>
            <a:r>
              <a:rPr lang="th-TH" altLang="th-TH" sz="4000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วงจร</a:t>
            </a:r>
            <a:endParaRPr lang="th-TH" altLang="th-TH" sz="4000" dirty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40964" name="Picture 4" descr="C:\Documents and Settings\Piyadanai Pachanapan\Desktop\Design\1. มาตรฐาน\รูป (1)\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5486400" cy="325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555776" y="3356992"/>
            <a:ext cx="86409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531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การเดินสายติดตั้ง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จริง</a:t>
            </a:r>
            <a:endParaRPr lang="th-TH" altLang="th-TH" dirty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41987" name="Picture 3" descr="C:\Documents and Settings\Piyadanai Pachanapan\Desktop\Design\1. มาตรฐาน\รูป (1)\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965022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Documents and Settings\Piyadanai Pachanapan\Desktop\Design\1. มาตรฐาน\รูป (1)\13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29204"/>
          <a:stretch/>
        </p:blipFill>
        <p:spPr bwMode="auto">
          <a:xfrm>
            <a:off x="3836536" y="2338386"/>
            <a:ext cx="4191848" cy="40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555776" y="3356992"/>
            <a:ext cx="86409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73062" y="188640"/>
            <a:ext cx="8770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2 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วงจร</a:t>
            </a: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 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และ ไดอะแกรมการเดินสายติดตั้งจริงของระบบในรูป</a:t>
            </a:r>
          </a:p>
        </p:txBody>
      </p:sp>
      <p:pic>
        <p:nvPicPr>
          <p:cNvPr id="43014" name="Picture 6" descr="C:\Documents and Settings\Piyadanai Pachanapan\Desktop\Design\1. มาตรฐาน\รูป (1)\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75" y="1844824"/>
            <a:ext cx="45156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6794" y="4365104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วิธีทำ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07704" y="4688269"/>
            <a:ext cx="636366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ระบบประกอบด้วยสวิตช์ทางเดียว 1 ตัว ควบคุม การเปิด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–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ปิด โครมไฟ 2 ดวงพร้อมกัน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1445" y="281843"/>
            <a:ext cx="4145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ไดอะแกรมการต่อวงจรของตัวอย่างที่ 2</a:t>
            </a:r>
          </a:p>
        </p:txBody>
      </p:sp>
      <p:pic>
        <p:nvPicPr>
          <p:cNvPr id="44035" name="Picture 3" descr="C:\Documents and Settings\Piyadanai Pachanapan\Desktop\Design\1. มาตรฐาน\รูป (1)\1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1"/>
            <a:ext cx="5472608" cy="332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Documents and Settings\Piyadanai Pachanapan\Desktop\Design\1. มาตรฐาน\รูป (1)\1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581400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60694" y="3356992"/>
            <a:ext cx="7670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:\Documents and Settings\Piyadanai Pachanapan\Desktop\Design\1. มาตรฐาน\รูป (1)\1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35" y="2780928"/>
            <a:ext cx="6200529" cy="37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8891" y="260648"/>
            <a:ext cx="5165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ไดอะแกรมการเดินสายติดตั้งจริงของตัวอย่างที่ 2</a:t>
            </a:r>
          </a:p>
        </p:txBody>
      </p:sp>
      <p:pic>
        <p:nvPicPr>
          <p:cNvPr id="45060" name="Picture 4" descr="C:\Documents and Settings\Piyadanai Pachanapan\Desktop\Design\1. มาตรฐาน\รูป (1)\1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" y="1032111"/>
            <a:ext cx="3581400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03078" y="3429000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30284" y="188640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3 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 </a:t>
            </a:r>
            <a:endParaRPr lang="th-TH" altLang="th-TH" dirty="0" smtClean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และ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ไดอะแกรมการเดินสายติดตั้งจริงของระบบในรูป</a:t>
            </a:r>
          </a:p>
        </p:txBody>
      </p:sp>
      <p:pic>
        <p:nvPicPr>
          <p:cNvPr id="46088" name="Picture 8" descr="C:\Documents and Settings\Piyadanai Pachanapan\Desktop\Design\1. มาตรฐาน\รูป (1)\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5867400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Piyadanai Pachanapan\Desktop\Design\1. มาตรฐาน\รูป (1)\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9" y="692696"/>
            <a:ext cx="4343400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88924" y="2132856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pPr>
              <a:buNone/>
            </a:pPr>
            <a:r>
              <a:rPr lang="th-TH" altLang="th-TH" dirty="0"/>
              <a:t>วิธีทำ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31640" y="3429000"/>
            <a:ext cx="4350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สวิตช์ทางเดียว (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Sa) 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ต่อกับดวงโคม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a</a:t>
            </a:r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09198" y="4221088"/>
            <a:ext cx="4373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สวิตช์ทางเดียว (</a:t>
            </a:r>
            <a:r>
              <a:rPr lang="en-US" altLang="th-TH" dirty="0"/>
              <a:t>Sb) </a:t>
            </a:r>
            <a:r>
              <a:rPr lang="th-TH" altLang="th-TH" dirty="0"/>
              <a:t>ต่อกับดวงโคม </a:t>
            </a:r>
            <a:r>
              <a:rPr lang="en-US" altLang="th-TH" dirty="0"/>
              <a:t>b</a:t>
            </a:r>
            <a:endParaRPr lang="th-TH" altLang="th-TH" dirty="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97619" y="5085147"/>
            <a:ext cx="802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en-US" altLang="th-TH" dirty="0"/>
              <a:t> </a:t>
            </a:r>
            <a:r>
              <a:rPr lang="th-TH" altLang="th-TH" dirty="0"/>
              <a:t>มีการเดินสายไฟจากแผงจ่ายไฟย่อย </a:t>
            </a:r>
            <a:r>
              <a:rPr lang="en-US" altLang="th-TH" dirty="0"/>
              <a:t>(LC) 1 </a:t>
            </a:r>
            <a:r>
              <a:rPr lang="th-TH" altLang="th-TH" dirty="0"/>
              <a:t>วงจร คือ</a:t>
            </a:r>
            <a:r>
              <a:rPr lang="en-US" altLang="th-TH" dirty="0"/>
              <a:t>  </a:t>
            </a:r>
            <a:r>
              <a:rPr lang="th-TH" altLang="th-TH" dirty="0"/>
              <a:t>วงจรที่ 1 (เฟส </a:t>
            </a:r>
            <a:r>
              <a:rPr lang="en-US" altLang="th-TH" dirty="0"/>
              <a:t>A)</a:t>
            </a:r>
            <a:endParaRPr lang="th-TH" alt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06375"/>
            <a:ext cx="4373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sz="4800" b="1" dirty="0">
                <a:solidFill>
                  <a:schemeClr val="bg1"/>
                </a:solidFill>
              </a:rPr>
              <a:t>อุปกรณ์ในการออกระบบไฟฟ้า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69375" y="2348880"/>
            <a:ext cx="25506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1. เครื่องใช้ไฟฟ้าต่างๆ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72123" y="3140968"/>
            <a:ext cx="4094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2. ตัวนำไฟฟ้า (สายไฟฟ้า, บัสบาร์)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347787" y="4049494"/>
            <a:ext cx="38972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3. ท่อและราง สำหรับวางสายไฟฟ้า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372123" y="4695825"/>
            <a:ext cx="5295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4. อุปกรณ์ป้องกัน     	- </a:t>
            </a:r>
            <a:r>
              <a:rPr lang="th-TH" altLang="th-TH" dirty="0" err="1"/>
              <a:t>เซอร์กิต</a:t>
            </a:r>
            <a:r>
              <a:rPr lang="th-TH" altLang="th-TH" dirty="0"/>
              <a:t>เบรก</a:t>
            </a:r>
            <a:r>
              <a:rPr lang="th-TH" altLang="th-TH" dirty="0" err="1"/>
              <a:t>เกอร์</a:t>
            </a:r>
            <a:endParaRPr lang="th-TH" altLang="th-TH" dirty="0"/>
          </a:p>
          <a:p>
            <a:r>
              <a:rPr lang="th-TH" altLang="th-TH" dirty="0"/>
              <a:t>			- ฟิวส์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Piyadanai Pachanapan\Desktop\Design\1. มาตรฐาน\รูป (1)\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" y="1016715"/>
            <a:ext cx="38862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512" y="404664"/>
            <a:ext cx="4145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ไดอะแกรมการต่อวงจรของตัวอย่างที่ </a:t>
            </a:r>
            <a:r>
              <a:rPr lang="en-US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3</a:t>
            </a:r>
            <a:endParaRPr lang="th-TH" altLang="th-TH" dirty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48132" name="Picture 4" descr="C:\Documents and Settings\Piyadanai Pachanapan\Desktop\Design\1. มาตรฐาน\รูป (1)\1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0" y="3093016"/>
            <a:ext cx="5029200" cy="315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3078" y="3429000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181280" y="1844824"/>
            <a:ext cx="35317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จริง</a:t>
            </a:r>
          </a:p>
          <a:p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ของ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3</a:t>
            </a:r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49157" name="Picture 5" descr="C:\Documents and Settings\Piyadanai Pachanapan\Desktop\Design\1. มาตรฐาน\รูป (1)\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" y="404664"/>
            <a:ext cx="38862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C:\Documents and Settings\Piyadanai Pachanapan\Desktop\Design\1. มาตรฐาน\รูป (1)\15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61" y="3048322"/>
            <a:ext cx="5053206" cy="313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3078" y="3429000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41324" y="188640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4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 </a:t>
            </a:r>
            <a:endParaRPr lang="th-TH" altLang="th-TH" dirty="0" smtClean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 และ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ไดอะแกรมการเดินสายติดตั้งจริงของระบบในรูป</a:t>
            </a:r>
          </a:p>
        </p:txBody>
      </p:sp>
      <p:pic>
        <p:nvPicPr>
          <p:cNvPr id="50182" name="Picture 6" descr="C:\Documents and Settings\Piyadanai Pachanapan\Desktop\Design\1. มาตรฐาน\รูป (1)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76664" cy="34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5197" y="3045431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วิธีทำ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60253" y="3149125"/>
            <a:ext cx="4350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สวิตช์ทางเดียว (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Sa) 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ต่อกับดวงโคม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a</a:t>
            </a:r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60253" y="3814588"/>
            <a:ext cx="4373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สวิตช์ทางเดียว (</a:t>
            </a:r>
            <a:r>
              <a:rPr lang="en-US" altLang="th-TH" dirty="0"/>
              <a:t>Sb) </a:t>
            </a:r>
            <a:r>
              <a:rPr lang="th-TH" altLang="th-TH" dirty="0"/>
              <a:t>ต่อกับดวงโคม </a:t>
            </a:r>
            <a:r>
              <a:rPr lang="en-US" altLang="th-TH" dirty="0"/>
              <a:t>b</a:t>
            </a:r>
            <a:endParaRPr lang="th-TH" altLang="th-TH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52600" y="4460919"/>
            <a:ext cx="60933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en-US" altLang="th-TH" dirty="0"/>
              <a:t> </a:t>
            </a:r>
            <a:r>
              <a:rPr lang="th-TH" altLang="th-TH" dirty="0"/>
              <a:t>มีการเดินสายไฟจากแผงจ่ายไฟย่อย </a:t>
            </a:r>
            <a:r>
              <a:rPr lang="en-US" altLang="th-TH" dirty="0"/>
              <a:t>(LC) 2 </a:t>
            </a:r>
            <a:r>
              <a:rPr lang="th-TH" altLang="th-TH" dirty="0"/>
              <a:t>วงจร คือ</a:t>
            </a:r>
            <a:r>
              <a:rPr lang="en-US" altLang="th-TH" dirty="0"/>
              <a:t> </a:t>
            </a:r>
            <a:endParaRPr lang="en-US" altLang="th-TH" dirty="0" smtClean="0"/>
          </a:p>
          <a:p>
            <a:pPr>
              <a:buNone/>
            </a:pPr>
            <a:r>
              <a:rPr lang="en-US" altLang="th-TH" dirty="0" smtClean="0"/>
              <a:t> </a:t>
            </a:r>
            <a:r>
              <a:rPr lang="th-TH" altLang="th-TH" dirty="0"/>
              <a:t>วงจรที่ 1 (เฟส </a:t>
            </a:r>
            <a:r>
              <a:rPr lang="en-US" altLang="th-TH" dirty="0"/>
              <a:t>A) </a:t>
            </a:r>
            <a:r>
              <a:rPr lang="th-TH" altLang="th-TH" dirty="0"/>
              <a:t>และ วงจรที่ 3 (เฟส </a:t>
            </a:r>
            <a:r>
              <a:rPr lang="en-US" altLang="th-TH" dirty="0"/>
              <a:t>B)</a:t>
            </a:r>
            <a:endParaRPr lang="th-TH" altLang="th-TH" dirty="0"/>
          </a:p>
        </p:txBody>
      </p:sp>
      <p:pic>
        <p:nvPicPr>
          <p:cNvPr id="51207" name="Picture 7" descr="C:\Documents and Settings\Piyadanai Pachanapan\Desktop\Design\1. มาตรฐาน\รูป (1)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343400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60253" y="5661248"/>
            <a:ext cx="6208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มีการแยกสาย</a:t>
            </a:r>
            <a:r>
              <a:rPr lang="th-TH" altLang="th-TH" dirty="0" smtClean="0"/>
              <a:t>นิวตอล (</a:t>
            </a:r>
            <a:r>
              <a:rPr lang="th-TH" altLang="th-TH" dirty="0"/>
              <a:t>ดูจากแผงจ่ายไฟย่อยใช้ 4 สาย)</a:t>
            </a:r>
            <a:r>
              <a:rPr lang="en-US" altLang="th-TH" dirty="0"/>
              <a:t> </a:t>
            </a:r>
            <a:endParaRPr lang="th-TH" alt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393824" y="2467426"/>
            <a:ext cx="4140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ไดอะแกรมการต่อวงจรของตัวอย่างที่ 4</a:t>
            </a:r>
          </a:p>
        </p:txBody>
      </p:sp>
      <p:pic>
        <p:nvPicPr>
          <p:cNvPr id="52229" name="Picture 5" descr="C:\Documents and Settings\Piyadanai Pachanapan\Desktop\Design\1. มาตรฐาน\รูป (1)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3810000" cy="222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C:\Documents and Settings\Piyadanai Pachanapan\Desktop\Design\1. มาตรฐาน\รูป (1)\1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3757"/>
            <a:ext cx="7772400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932040" y="1927982"/>
            <a:ext cx="35317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จริง</a:t>
            </a:r>
          </a:p>
          <a:p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ของตัว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อย่างที่ 4</a:t>
            </a:r>
          </a:p>
        </p:txBody>
      </p:sp>
      <p:pic>
        <p:nvPicPr>
          <p:cNvPr id="53253" name="Picture 5" descr="C:\Documents and Settings\Piyadanai Pachanapan\Desktop\Design\1. มาตรฐาน\รูป (1)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810000" cy="222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C:\Documents and Settings\Piyadanai Pachanapan\Desktop\Design\1. มาตรฐาน\รูป (1)\17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79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3077" y="3284984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325" y="260648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5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 </a:t>
            </a:r>
            <a:endParaRPr lang="th-TH" altLang="th-TH" dirty="0" smtClean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 และ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ไดอะแกรมการเดินสายติดตั้งจริงของระบบในรูป</a:t>
            </a:r>
          </a:p>
        </p:txBody>
      </p:sp>
      <p:pic>
        <p:nvPicPr>
          <p:cNvPr id="54279" name="Picture 7" descr="C:\Documents and Settings\Piyadanai Pachanapan\Desktop\Design\1. มาตรฐาน\รูป (1)\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7241"/>
            <a:ext cx="6553200" cy="39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42771" y="3377174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วิธีทำ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78972" y="4096690"/>
            <a:ext cx="4046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สวิตช์ 3 ทาง (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S</a:t>
            </a:r>
            <a:r>
              <a:rPr lang="th-TH" altLang="th-TH" baseline="-25000" dirty="0">
                <a:latin typeface="2005_iannnnnUBC" panose="02000000000000000000" pitchFamily="2" charset="0"/>
                <a:cs typeface="2005_iannnnnUBC" panose="02000000000000000000" pitchFamily="2" charset="0"/>
              </a:rPr>
              <a:t>3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a) 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จำนวน 2 ตัว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78972" y="4726885"/>
            <a:ext cx="4019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สวิตช์ 4 ทาง (</a:t>
            </a:r>
            <a:r>
              <a:rPr lang="en-US" altLang="th-TH" dirty="0"/>
              <a:t>S</a:t>
            </a:r>
            <a:r>
              <a:rPr lang="th-TH" altLang="th-TH" dirty="0"/>
              <a:t>4</a:t>
            </a:r>
            <a:r>
              <a:rPr lang="en-US" altLang="th-TH" dirty="0"/>
              <a:t>a) </a:t>
            </a:r>
            <a:r>
              <a:rPr lang="th-TH" altLang="th-TH" dirty="0"/>
              <a:t>จำนวน 1 ตัว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33372" y="5373216"/>
            <a:ext cx="802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en-US" altLang="th-TH" dirty="0"/>
              <a:t> </a:t>
            </a:r>
            <a:r>
              <a:rPr lang="th-TH" altLang="th-TH" dirty="0"/>
              <a:t>มีการเดินสายไฟจากแผงจ่ายไฟย่อย </a:t>
            </a:r>
            <a:r>
              <a:rPr lang="en-US" altLang="th-TH" dirty="0"/>
              <a:t>(LC) </a:t>
            </a:r>
            <a:r>
              <a:rPr lang="th-TH" altLang="th-TH" dirty="0"/>
              <a:t>1</a:t>
            </a:r>
            <a:r>
              <a:rPr lang="en-US" altLang="th-TH" dirty="0"/>
              <a:t> </a:t>
            </a:r>
            <a:r>
              <a:rPr lang="th-TH" altLang="th-TH" dirty="0"/>
              <a:t>วงจร คือ</a:t>
            </a:r>
            <a:r>
              <a:rPr lang="en-US" altLang="th-TH" dirty="0"/>
              <a:t>  </a:t>
            </a:r>
            <a:r>
              <a:rPr lang="th-TH" altLang="th-TH" dirty="0"/>
              <a:t>วงจรที่ 1 (เฟส </a:t>
            </a:r>
            <a:r>
              <a:rPr lang="en-US" altLang="th-TH" dirty="0"/>
              <a:t>A)</a:t>
            </a:r>
            <a:endParaRPr lang="th-TH" altLang="th-TH" dirty="0"/>
          </a:p>
        </p:txBody>
      </p:sp>
      <p:pic>
        <p:nvPicPr>
          <p:cNvPr id="55304" name="Picture 8" descr="C:\Documents and Settings\Piyadanai Pachanapan\Desktop\Design\1. มาตรฐาน\รูป (1)\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81905"/>
            <a:ext cx="44196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283968" y="2115233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ไดอะแกรมการต่อวงจรของตัวอย่างที่ 5</a:t>
            </a:r>
          </a:p>
        </p:txBody>
      </p:sp>
      <p:pic>
        <p:nvPicPr>
          <p:cNvPr id="56325" name="Picture 5" descr="C:\Documents and Settings\Piyadanai Pachanapan\Desktop\Design\1. มาตรฐาน\รูป (1)\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824"/>
            <a:ext cx="3657600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C:\Documents and Settings\Piyadanai Pachanapan\Desktop\Design\1. มาตรฐาน\รูป (1)\1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7" y="3352800"/>
            <a:ext cx="82296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03648" y="2924944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0" y="1435250"/>
            <a:ext cx="35317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จริง</a:t>
            </a:r>
          </a:p>
          <a:p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ของ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5</a:t>
            </a:r>
          </a:p>
        </p:txBody>
      </p:sp>
      <p:pic>
        <p:nvPicPr>
          <p:cNvPr id="57349" name="Picture 5" descr="C:\Documents and Settings\Piyadanai Pachanapan\Desktop\Design\1. มาตรฐาน\รูป (1)\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364481"/>
            <a:ext cx="3581400" cy="21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C:\Documents and Settings\Piyadanai Pachanapan\Desktop\Design\1. มาตรฐาน\รูป (1)\1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12425"/>
            <a:ext cx="51816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3078" y="3429000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000" y="206375"/>
            <a:ext cx="14975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4600" b="1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สายไฟฟ้า</a:t>
            </a:r>
          </a:p>
        </p:txBody>
      </p:sp>
      <p:pic>
        <p:nvPicPr>
          <p:cNvPr id="62469" name="Picture 5" descr="C:\Users\hp430\Documents\งานสอน22559\ไฟฟ้า\imagesw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6" y="2431951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C:\Users\hp430\Documents\งานสอน22559\ไฟฟ้า\สายไฟ%20VAF%20yaz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700808"/>
            <a:ext cx="4038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552" y="54361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</a:t>
            </a:r>
            <a:r>
              <a:rPr lang="en-US" alt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6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แสดง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 </a:t>
            </a:r>
            <a:endParaRPr lang="th-TH" altLang="th-TH" dirty="0" smtClean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 และ </a:t>
            </a:r>
            <a:r>
              <a:rPr lang="th-TH" altLang="th-TH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ไดอะแกรมการเดินสายติดตั้งจริงของระบบในรูป</a:t>
            </a:r>
          </a:p>
        </p:txBody>
      </p:sp>
      <p:pic>
        <p:nvPicPr>
          <p:cNvPr id="58374" name="Picture 6" descr="C:\Documents and Settings\Piyadanai Pachanapan\Desktop\Design\1. มาตรฐาน\รูป (1)\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89" y="1916832"/>
            <a:ext cx="6781800" cy="446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139677" y="1902299"/>
            <a:ext cx="79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วิธีทำ</a:t>
            </a:r>
          </a:p>
        </p:txBody>
      </p:sp>
      <p:pic>
        <p:nvPicPr>
          <p:cNvPr id="59399" name="Picture 7" descr="C:\Documents and Settings\Piyadanai Pachanapan\Desktop\Design\1. มาตรฐาน\รูป (1)\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61"/>
            <a:ext cx="3672408" cy="241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132283" y="2769716"/>
            <a:ext cx="60083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สวิตช์ทางเดียว (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Sa) 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ต่อกับดวงโคม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a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จำนวน </a:t>
            </a:r>
            <a:r>
              <a:rPr lang="th-TH" altLang="th-TH" b="1" dirty="0">
                <a:latin typeface="2005_iannnnnUBC" panose="02000000000000000000" pitchFamily="2" charset="0"/>
                <a:cs typeface="2005_iannnnnUBC" panose="02000000000000000000" pitchFamily="2" charset="0"/>
              </a:rPr>
              <a:t>2 ดวง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143020" y="3305104"/>
            <a:ext cx="603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สวิตช์ทางเดียว (</a:t>
            </a:r>
            <a:r>
              <a:rPr lang="en-US" altLang="th-TH" dirty="0"/>
              <a:t>Sb) </a:t>
            </a:r>
            <a:r>
              <a:rPr lang="th-TH" altLang="th-TH" dirty="0"/>
              <a:t>ต่อกับดวงโคม </a:t>
            </a:r>
            <a:r>
              <a:rPr lang="en-US" altLang="th-TH" dirty="0"/>
              <a:t>b</a:t>
            </a:r>
            <a:r>
              <a:rPr lang="th-TH" altLang="th-TH" dirty="0"/>
              <a:t> จำนวน 2 ดวง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138695" y="4532531"/>
            <a:ext cx="662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en-US" altLang="th-TH" dirty="0"/>
              <a:t> </a:t>
            </a:r>
            <a:r>
              <a:rPr lang="th-TH" altLang="th-TH" dirty="0"/>
              <a:t>มีการเดินสายไฟจากแผงจ่ายไฟย่อย </a:t>
            </a:r>
            <a:r>
              <a:rPr lang="en-US" altLang="th-TH" dirty="0"/>
              <a:t>(LC) 3 </a:t>
            </a:r>
            <a:r>
              <a:rPr lang="th-TH" altLang="th-TH" dirty="0"/>
              <a:t>วงจร คือ</a:t>
            </a:r>
            <a:r>
              <a:rPr lang="en-US" altLang="th-TH" dirty="0"/>
              <a:t> </a:t>
            </a:r>
            <a:endParaRPr lang="en-US" altLang="th-TH" dirty="0" smtClean="0"/>
          </a:p>
          <a:p>
            <a:pPr>
              <a:buNone/>
            </a:pPr>
            <a:r>
              <a:rPr lang="th-TH" altLang="th-TH" dirty="0"/>
              <a:t> </a:t>
            </a:r>
            <a:r>
              <a:rPr lang="th-TH" altLang="th-TH" dirty="0" smtClean="0"/>
              <a:t>  วงจร</a:t>
            </a:r>
            <a:r>
              <a:rPr lang="th-TH" altLang="th-TH" dirty="0"/>
              <a:t>ที่ 1 (เฟส </a:t>
            </a:r>
            <a:r>
              <a:rPr lang="en-US" altLang="th-TH" dirty="0"/>
              <a:t>A) </a:t>
            </a:r>
            <a:r>
              <a:rPr lang="th-TH" altLang="th-TH" dirty="0"/>
              <a:t>วงจรที่ 3 (เฟส </a:t>
            </a:r>
            <a:r>
              <a:rPr lang="en-US" altLang="th-TH" dirty="0"/>
              <a:t>B) </a:t>
            </a:r>
            <a:r>
              <a:rPr lang="th-TH" altLang="th-TH" dirty="0"/>
              <a:t>วงจรที่ 5 (เฟส</a:t>
            </a:r>
            <a:r>
              <a:rPr lang="en-US" altLang="th-TH" dirty="0"/>
              <a:t> C)</a:t>
            </a:r>
            <a:endParaRPr lang="th-TH" altLang="th-TH" dirty="0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094789" y="5589240"/>
            <a:ext cx="6324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ใช้สาย</a:t>
            </a:r>
            <a:r>
              <a:rPr lang="th-TH" altLang="th-TH" dirty="0" err="1"/>
              <a:t>นิวทรอล</a:t>
            </a:r>
            <a:r>
              <a:rPr lang="th-TH" altLang="th-TH" dirty="0"/>
              <a:t>ร่วมกัน (ดูจากแผงจ่ายไฟย่อยใช้ 4 สาย)</a:t>
            </a:r>
            <a:r>
              <a:rPr lang="en-US" altLang="th-TH" dirty="0"/>
              <a:t> </a:t>
            </a:r>
            <a:endParaRPr lang="th-TH" altLang="th-TH" dirty="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138695" y="3922931"/>
            <a:ext cx="6001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สวิตช์ทางเดียว (</a:t>
            </a:r>
            <a:r>
              <a:rPr lang="en-US" altLang="th-TH" dirty="0" err="1"/>
              <a:t>Sc</a:t>
            </a:r>
            <a:r>
              <a:rPr lang="en-US" altLang="th-TH" dirty="0"/>
              <a:t>) </a:t>
            </a:r>
            <a:r>
              <a:rPr lang="th-TH" altLang="th-TH" dirty="0"/>
              <a:t>ต่อกับดวงโคม </a:t>
            </a:r>
            <a:r>
              <a:rPr lang="en-US" altLang="th-TH" dirty="0"/>
              <a:t>c</a:t>
            </a:r>
            <a:r>
              <a:rPr lang="th-TH" altLang="th-TH" dirty="0"/>
              <a:t> จำนวน 2 ดวง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427984" y="2037408"/>
            <a:ext cx="41376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ไดอะแกรมการต่อวงจรของตัวอย่างที่ 6</a:t>
            </a:r>
          </a:p>
        </p:txBody>
      </p:sp>
      <p:pic>
        <p:nvPicPr>
          <p:cNvPr id="60421" name="Picture 5" descr="C:\Documents and Settings\Piyadanai Pachanapan\Desktop\Design\1. มาตรฐาน\รูป (1)\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638550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C:\Documents and Settings\Piyadanai Pachanapan\Desktop\Design\1. มาตรฐาน\รูป (1)\1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4855"/>
            <a:ext cx="4996963" cy="38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3078" y="3429000"/>
            <a:ext cx="72470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C:\Documents and Settings\Piyadanai Pachanapan\Desktop\Design\1. มาตรฐาน\รูป (1)\1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72979"/>
            <a:ext cx="5904820" cy="40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491880" y="1772815"/>
            <a:ext cx="5256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ไดอะแกรมการเดินสายติดตั้ง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จริง ของ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ตัวอย่างที่ 6</a:t>
            </a:r>
          </a:p>
        </p:txBody>
      </p:sp>
      <p:pic>
        <p:nvPicPr>
          <p:cNvPr id="61445" name="Picture 5" descr="C:\Documents and Settings\Piyadanai Pachanapan\Desktop\Design\1. มาตรฐาน\รูป (1)\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63855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49009" y="1772816"/>
            <a:ext cx="86434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ช่างไฟฟ้า จะต้องมีความรู้ทั้งด้านทฤษฎีและปฏิบัติ งานที่สำคัญในด้านไฟฟ้าจำเป็นต้องออกแบบวงจรไฟฟ้าให้ถูกต้อง</a:t>
            </a:r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สรุปท้ายบท</a:t>
            </a:r>
            <a:endParaRPr lang="th-TH" sz="5400" dirty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22542" y="2492896"/>
            <a:ext cx="86434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ให้นักศึกษา วาดไดอะแกรมการ</a:t>
            </a: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ต่อวงจร </a:t>
            </a:r>
          </a:p>
          <a:p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              และ ไดอะแกรมการเดินสายติดตั้งจริงของ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ระบบให้ถูกต้อง  โดยใช้บ้านของนักศึกษา</a:t>
            </a:r>
            <a:r>
              <a:rPr lang="th-TH" altLang="th-TH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เป็นกรณีศึกษาจริง  </a:t>
            </a:r>
            <a:endParaRPr lang="th-TH" altLang="th-TH" dirty="0" smtClean="0"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แบบฝึกหัด</a:t>
            </a:r>
            <a:endParaRPr lang="th-TH" sz="5400" dirty="0">
              <a:solidFill>
                <a:schemeClr val="bg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4033906" cy="38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1000" y="206375"/>
            <a:ext cx="316945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sz="4600" b="1" dirty="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ท่อสำหรับใส่สายไฟฟ้า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206375"/>
            <a:ext cx="9124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ฟิวส์</a:t>
            </a:r>
          </a:p>
        </p:txBody>
      </p:sp>
      <p:pic>
        <p:nvPicPr>
          <p:cNvPr id="64518" name="Picture 6" descr="C:\Users\hp430\Documents\งานสอน22559\ไฟฟ้า\1424874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3500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1000" y="206375"/>
            <a:ext cx="30123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 err="1"/>
              <a:t>เซอร์กิต</a:t>
            </a:r>
            <a:r>
              <a:rPr lang="th-TH" altLang="th-TH" dirty="0"/>
              <a:t>เบรก</a:t>
            </a:r>
            <a:r>
              <a:rPr lang="th-TH" altLang="th-TH" dirty="0" err="1"/>
              <a:t>เกอร์</a:t>
            </a:r>
            <a:endParaRPr lang="th-TH" altLang="th-TH" dirty="0"/>
          </a:p>
        </p:txBody>
      </p:sp>
      <p:pic>
        <p:nvPicPr>
          <p:cNvPr id="65541" name="Picture 5" descr="C:\Users\hp430\Documents\งานสอน22559\ไฟฟ้า\backup-109639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8840"/>
            <a:ext cx="539319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C:\Users\hp430\Documents\งานสอน22559\ไฟฟ้า\cut_o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8"/>
          <a:stretch/>
        </p:blipFill>
        <p:spPr bwMode="auto">
          <a:xfrm>
            <a:off x="5988300" y="1988839"/>
            <a:ext cx="2472132" cy="43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206375"/>
            <a:ext cx="367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มาตรฐานวัสดุ</a:t>
            </a:r>
            <a:r>
              <a:rPr lang="th-TH" altLang="th-TH" dirty="0" smtClean="0"/>
              <a:t>อุปกรณ์</a:t>
            </a:r>
            <a:endParaRPr lang="th-TH" altLang="th-TH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0703" y="1563469"/>
            <a:ext cx="4799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หน่วยงานที่ตรวจสอบต้องมีความน่าเชื่อถือ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4059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สินค้าที่มีมาตรฐานจะเป็นที่ยอมรับ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799" y="2856131"/>
            <a:ext cx="629851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สินค้า หรือ อุปกรณ์ที่ผ่านเกณฑ์ทดสอบตามมาตรฐาน </a:t>
            </a:r>
            <a:endParaRPr lang="th-TH" altLang="th-TH" dirty="0" smtClean="0"/>
          </a:p>
          <a:p>
            <a:pPr>
              <a:buNone/>
            </a:pPr>
            <a:r>
              <a:rPr lang="th-TH" altLang="th-TH" dirty="0" smtClean="0"/>
              <a:t>จะ</a:t>
            </a:r>
            <a:r>
              <a:rPr lang="th-TH" altLang="th-TH" dirty="0"/>
              <a:t>ได้รับอนุญาตให้นำตราหรือสัญลักษณ์ของ</a:t>
            </a:r>
            <a:r>
              <a:rPr lang="th-TH" altLang="th-TH" dirty="0" smtClean="0"/>
              <a:t>หน่วยงาน</a:t>
            </a:r>
          </a:p>
          <a:p>
            <a:pPr>
              <a:buNone/>
            </a:pPr>
            <a:r>
              <a:rPr lang="th-TH" altLang="th-TH" dirty="0" smtClean="0"/>
              <a:t>ที่</a:t>
            </a:r>
            <a:r>
              <a:rPr lang="th-TH" altLang="th-TH" dirty="0"/>
              <a:t>ทำการทดสอบมาติดไว้บนตัวผลิตภัณฑ์นั้นๆ ได้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5799" y="4592739"/>
            <a:ext cx="66848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หน่วยงานทดสอบมาตรฐานวัสดุอุปกรณ์ของประเทศไทยคือ</a:t>
            </a:r>
          </a:p>
          <a:p>
            <a:r>
              <a:rPr lang="th-TH" altLang="th-TH" dirty="0"/>
              <a:t>   </a:t>
            </a:r>
            <a:r>
              <a:rPr lang="en-US" altLang="th-TH" dirty="0" smtClean="0"/>
              <a:t>“</a:t>
            </a:r>
            <a:r>
              <a:rPr lang="th-TH" altLang="th-TH" dirty="0"/>
              <a:t>สำนักงานมาตรฐานผลิตภัณฑ์อุตสาหกรรม (สมอ.)</a:t>
            </a:r>
            <a:r>
              <a:rPr lang="en-US" altLang="th-TH" dirty="0"/>
              <a:t>”</a:t>
            </a:r>
            <a:endParaRPr lang="th-TH" alt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206375"/>
            <a:ext cx="367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5400">
                <a:solidFill>
                  <a:schemeClr val="bg1"/>
                </a:solidFill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มาตรฐานวัสดุ</a:t>
            </a:r>
            <a:r>
              <a:rPr lang="th-TH" altLang="th-TH" dirty="0" smtClean="0"/>
              <a:t>อุปกรณ์</a:t>
            </a:r>
            <a:endParaRPr lang="th-TH" altLang="th-TH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7525" y="1707481"/>
            <a:ext cx="2608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pPr>
              <a:buNone/>
            </a:pPr>
            <a:r>
              <a:rPr lang="th-TH" altLang="th-TH" b="1" dirty="0">
                <a:solidFill>
                  <a:srgbClr val="0070C0"/>
                </a:solidFill>
              </a:rPr>
              <a:t> มาตรฐานต่างประเทศ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11760" y="3370213"/>
            <a:ext cx="10406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th-TH"/>
            </a:defPPr>
            <a:lvl1pPr>
              <a:buFontTx/>
              <a:buChar char="•"/>
              <a:defRPr>
                <a:latin typeface="2005_iannnnnUBC" panose="02000000000000000000" pitchFamily="2" charset="0"/>
                <a:cs typeface="2005_iannnnnUBC" panose="02000000000000000000" pitchFamily="2" charset="0"/>
              </a:defRPr>
            </a:lvl1pPr>
          </a:lstStyle>
          <a:p>
            <a:r>
              <a:rPr lang="th-TH" altLang="th-TH" dirty="0"/>
              <a:t> </a:t>
            </a:r>
            <a:r>
              <a:rPr lang="en-US" altLang="th-TH" dirty="0"/>
              <a:t>UL</a:t>
            </a:r>
          </a:p>
          <a:p>
            <a:r>
              <a:rPr lang="en-US" altLang="th-TH" dirty="0"/>
              <a:t> NEMA</a:t>
            </a:r>
          </a:p>
          <a:p>
            <a:r>
              <a:rPr lang="en-US" altLang="th-TH" dirty="0"/>
              <a:t> CSA</a:t>
            </a:r>
          </a:p>
          <a:p>
            <a:r>
              <a:rPr lang="en-US" altLang="th-TH" dirty="0"/>
              <a:t> IEC</a:t>
            </a:r>
            <a:endParaRPr lang="th-TH" altLang="th-TH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51920" y="1838766"/>
            <a:ext cx="47692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th-TH" b="1" dirty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มาตรฐานวัสดุอุปกรณ์สำหรับประเทศไทย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128" y="4637727"/>
            <a:ext cx="7457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en-US" altLang="th-TH" dirty="0">
                <a:latin typeface="2005_iannnnnUBC" panose="02000000000000000000" pitchFamily="2" charset="0"/>
                <a:cs typeface="2005_iannnnnUBC" panose="02000000000000000000" pitchFamily="2" charset="0"/>
              </a:rPr>
              <a:t>TIS</a:t>
            </a:r>
            <a:endParaRPr lang="th-TH" altLang="th-TH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" y="4524375"/>
            <a:ext cx="151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354312"/>
            <a:ext cx="2152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84984"/>
            <a:ext cx="1085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" y="5465981"/>
            <a:ext cx="1143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82962"/>
            <a:ext cx="1114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20" y="3002012"/>
            <a:ext cx="1076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tp_01</Template>
  <TotalTime>1315</TotalTime>
  <Words>841</Words>
  <Application>Microsoft Office PowerPoint</Application>
  <PresentationFormat>นำเสนอทางหน้าจอ (4:3)</PresentationFormat>
  <Paragraphs>109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ชุดรูปแบบของ Office</vt:lpstr>
      <vt:lpstr>รายวิชา   งานไฟฟ้าเบื้องต้นสำหรับครูอุตสาหกรรมศิลป์</vt:lpstr>
      <vt:lpstr>วัตถุประสงค์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EE 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TaaN</dc:creator>
  <cp:lastModifiedBy>hp430</cp:lastModifiedBy>
  <cp:revision>53</cp:revision>
  <dcterms:created xsi:type="dcterms:W3CDTF">2005-06-05T09:10:42Z</dcterms:created>
  <dcterms:modified xsi:type="dcterms:W3CDTF">2017-09-20T05:25:04Z</dcterms:modified>
</cp:coreProperties>
</file>