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60" r:id="rId4"/>
    <p:sldId id="276" r:id="rId5"/>
    <p:sldId id="261" r:id="rId6"/>
    <p:sldId id="258" r:id="rId7"/>
    <p:sldId id="277" r:id="rId8"/>
    <p:sldId id="278" r:id="rId9"/>
    <p:sldId id="279" r:id="rId10"/>
    <p:sldId id="280" r:id="rId11"/>
    <p:sldId id="281" r:id="rId12"/>
    <p:sldId id="262" r:id="rId13"/>
    <p:sldId id="322" r:id="rId14"/>
    <p:sldId id="323" r:id="rId15"/>
    <p:sldId id="324" r:id="rId16"/>
    <p:sldId id="286" r:id="rId17"/>
    <p:sldId id="287" r:id="rId18"/>
    <p:sldId id="288" r:id="rId19"/>
    <p:sldId id="289" r:id="rId20"/>
    <p:sldId id="291" r:id="rId21"/>
    <p:sldId id="292" r:id="rId22"/>
    <p:sldId id="293" r:id="rId23"/>
    <p:sldId id="290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2" r:id="rId32"/>
    <p:sldId id="321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2" r:id="rId41"/>
    <p:sldId id="311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6" r:id="rId51"/>
    <p:sldId id="325" r:id="rId52"/>
    <p:sldId id="327" r:id="rId53"/>
    <p:sldId id="328" r:id="rId54"/>
    <p:sldId id="329" r:id="rId55"/>
    <p:sldId id="330" r:id="rId56"/>
    <p:sldId id="275" r:id="rId57"/>
  </p:sldIdLst>
  <p:sldSz cx="9144000" cy="6858000" type="screen4x3"/>
  <p:notesSz cx="6858000" cy="9144000"/>
  <p:custDataLst>
    <p:tags r:id="rId59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34E8"/>
    <a:srgbClr val="9966FF"/>
    <a:srgbClr val="FF66CC"/>
    <a:srgbClr val="FF6600"/>
    <a:srgbClr val="560606"/>
    <a:srgbClr val="3E0404"/>
    <a:srgbClr val="1B6000"/>
    <a:srgbClr val="867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5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3000" err="1">
                        <a:solidFill>
                          <a:schemeClr val="bg1"/>
                        </a:solidFill>
                      </a:rPr>
                      <a:t>Metrhod</a:t>
                    </a:r>
                    <a:r>
                      <a:rPr lang="en-US" sz="3000">
                        <a:solidFill>
                          <a:schemeClr val="bg1"/>
                        </a:solidFill>
                      </a:rPr>
                      <a:t> #2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32-4FBC-B871-D645FD1E41E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3000" err="1">
                        <a:solidFill>
                          <a:schemeClr val="bg1"/>
                        </a:solidFill>
                      </a:rPr>
                      <a:t>Metrhod</a:t>
                    </a:r>
                    <a:r>
                      <a:rPr lang="en-US" sz="3000">
                        <a:solidFill>
                          <a:schemeClr val="bg1"/>
                        </a:solidFill>
                      </a:rPr>
                      <a:t> #3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32-4FBC-B871-D645FD1E41E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3000" err="1">
                        <a:solidFill>
                          <a:schemeClr val="bg1"/>
                        </a:solidFill>
                      </a:rPr>
                      <a:t>Metrhod</a:t>
                    </a:r>
                    <a:r>
                      <a:rPr lang="en-US" sz="3000">
                        <a:solidFill>
                          <a:schemeClr val="bg1"/>
                        </a:solidFill>
                      </a:rPr>
                      <a:t> #4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932-4FBC-B871-D645FD1E41E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3000" err="1">
                        <a:solidFill>
                          <a:schemeClr val="bg1"/>
                        </a:solidFill>
                      </a:rPr>
                      <a:t>Metrhod</a:t>
                    </a:r>
                    <a:r>
                      <a:rPr lang="en-US" sz="3000">
                        <a:solidFill>
                          <a:schemeClr val="bg1"/>
                        </a:solidFill>
                      </a:rPr>
                      <a:t> #5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932-4FBC-B871-D645FD1E41E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3000" err="1">
                        <a:solidFill>
                          <a:schemeClr val="bg1"/>
                        </a:solidFill>
                      </a:rPr>
                      <a:t>Metrhod</a:t>
                    </a:r>
                    <a:r>
                      <a:rPr lang="en-US" sz="3000">
                        <a:solidFill>
                          <a:schemeClr val="bg1"/>
                        </a:solidFill>
                      </a:rPr>
                      <a:t> #6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932-4FBC-B871-D645FD1E41E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3000">
                        <a:solidFill>
                          <a:schemeClr val="bg1"/>
                        </a:solidFill>
                      </a:rPr>
                      <a:t>Method #1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932-4FBC-B871-D645FD1E41E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Metrhod #1</c:v>
                </c:pt>
                <c:pt idx="1">
                  <c:v>Metrhod #2</c:v>
                </c:pt>
                <c:pt idx="2">
                  <c:v>Metrhod #3</c:v>
                </c:pt>
                <c:pt idx="3">
                  <c:v>Metrhod #4</c:v>
                </c:pt>
                <c:pt idx="4">
                  <c:v>Metrhod #5</c:v>
                </c:pt>
                <c:pt idx="5">
                  <c:v>Metrhod #6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932-4FBC-B871-D645FD1E41E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7624B-76A4-4686-BF08-1A826D2FE1C4}" type="datetimeFigureOut">
              <a:rPr lang="th-TH" smtClean="0"/>
              <a:t>05/07/60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558E3-CC79-4F6A-9CE5-FDA48EDB0F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282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3356992"/>
            <a:ext cx="6552728" cy="1524026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560606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552728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192688" cy="64807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3204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5900-0FB4-41BB-993A-DAE3CCFF5AB8}" type="datetimeFigureOut">
              <a:rPr lang="th-TH" smtClean="0"/>
              <a:t>05/07/60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556792"/>
            <a:ext cx="5797152" cy="1308002"/>
          </a:xfrm>
        </p:spPr>
        <p:txBody>
          <a:bodyPr/>
          <a:lstStyle/>
          <a:p>
            <a:r>
              <a:rPr lang="th-TH" dirty="0"/>
              <a:t>บทที่ </a:t>
            </a:r>
            <a:r>
              <a:rPr lang="en-US" dirty="0"/>
              <a:t>7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2920980"/>
            <a:ext cx="5797152" cy="652035"/>
          </a:xfrm>
        </p:spPr>
        <p:txBody>
          <a:bodyPr>
            <a:normAutofit/>
          </a:bodyPr>
          <a:lstStyle/>
          <a:p>
            <a:r>
              <a:rPr lang="th-TH" b="1" dirty="0"/>
              <a:t>การออกแบบซอฟต์แวร์</a:t>
            </a:r>
          </a:p>
        </p:txBody>
      </p:sp>
    </p:spTree>
    <p:extLst>
      <p:ext uri="{BB962C8B-B14F-4D97-AF65-F5344CB8AC3E}">
        <p14:creationId xmlns:p14="http://schemas.microsoft.com/office/powerpoint/2010/main" val="34701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แบบจำลองการวิเคราะห์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295400"/>
            <a:ext cx="8318310" cy="400725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sz="2400" dirty="0"/>
              <a:t>แบบจำลองการวิเคราะห์ ประกอบด้วย</a:t>
            </a:r>
          </a:p>
          <a:p>
            <a:r>
              <a:rPr lang="th-TH" sz="2400" b="1" dirty="0"/>
              <a:t>แบบจำลองเชิงฉากบรรยาย 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     </a:t>
            </a:r>
            <a:r>
              <a:rPr lang="en-US" sz="2200" dirty="0"/>
              <a:t>(</a:t>
            </a:r>
            <a:r>
              <a:rPr lang="th-TH" sz="2200" dirty="0"/>
              <a:t>แผนภาพยูเคส แผนภาพกิจกรรม</a:t>
            </a:r>
            <a:r>
              <a:rPr lang="en-US" sz="2200" dirty="0"/>
              <a:t> </a:t>
            </a:r>
            <a:r>
              <a:rPr lang="th-TH" sz="2200" dirty="0"/>
              <a:t>แผนภาพสวิมเลน</a:t>
            </a:r>
            <a:r>
              <a:rPr lang="en-US" sz="2200" dirty="0"/>
              <a:t>)</a:t>
            </a:r>
            <a:endParaRPr lang="th-TH" sz="2200" dirty="0"/>
          </a:p>
          <a:p>
            <a:r>
              <a:rPr lang="th-TH" sz="2400" b="1" dirty="0"/>
              <a:t>แบบจำลองข้อมูลและคลาส 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000" b="1" dirty="0"/>
              <a:t>      </a:t>
            </a:r>
            <a:r>
              <a:rPr lang="en-US" sz="2100" dirty="0"/>
              <a:t>(</a:t>
            </a:r>
            <a:r>
              <a:rPr lang="th-TH" sz="2100" dirty="0"/>
              <a:t>แผนภาพความสัมพันธ์เอนทิตี้ แผนภาพคลาส และแผนภาพ </a:t>
            </a:r>
            <a:r>
              <a:rPr lang="en-US" sz="2100" dirty="0"/>
              <a:t>Collaboration)</a:t>
            </a:r>
            <a:endParaRPr lang="th-TH" sz="2100" dirty="0"/>
          </a:p>
          <a:p>
            <a:r>
              <a:rPr lang="th-TH" sz="2400" b="1" dirty="0"/>
              <a:t>แบบจำลองการไหล 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     </a:t>
            </a:r>
            <a:r>
              <a:rPr lang="en-US" sz="2200" dirty="0"/>
              <a:t>(</a:t>
            </a:r>
            <a:r>
              <a:rPr lang="th-TH" sz="2200" dirty="0"/>
              <a:t>แผนภาพการไหลของข้อมูล</a:t>
            </a:r>
            <a:r>
              <a:rPr lang="en-US" sz="2200" dirty="0"/>
              <a:t>)</a:t>
            </a:r>
            <a:endParaRPr lang="th-TH" sz="2200" dirty="0"/>
          </a:p>
          <a:p>
            <a:r>
              <a:rPr lang="th-TH" sz="2400" b="1" dirty="0"/>
              <a:t>แบบจำลองเชิงพฤติกรรม</a:t>
            </a:r>
            <a:r>
              <a:rPr lang="th-TH" sz="2400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</a:t>
            </a:r>
            <a:r>
              <a:rPr lang="en-US" sz="2200" dirty="0"/>
              <a:t>(</a:t>
            </a:r>
            <a:r>
              <a:rPr lang="th-TH" sz="2200" dirty="0"/>
              <a:t>แผนภาพสถานะ และแผนภาพลำดับ</a:t>
            </a:r>
            <a:r>
              <a:rPr lang="en-US" sz="2200" dirty="0"/>
              <a:t>)</a:t>
            </a:r>
            <a:endParaRPr lang="th-TH" sz="2200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xmlns="" id="{6B0C3EDD-55EB-4EF0-8A84-7A0044577813}"/>
              </a:ext>
            </a:extLst>
          </p:cNvPr>
          <p:cNvSpPr/>
          <p:nvPr/>
        </p:nvSpPr>
        <p:spPr>
          <a:xfrm>
            <a:off x="685800" y="5302651"/>
            <a:ext cx="7696200" cy="10219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07B2F3D2-0116-4DC5-82D2-3441DB5436FF}"/>
              </a:ext>
            </a:extLst>
          </p:cNvPr>
          <p:cNvSpPr/>
          <p:nvPr/>
        </p:nvSpPr>
        <p:spPr>
          <a:xfrm>
            <a:off x="1409700" y="541020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</a:rPr>
              <a:t>แบบจำลองการวิเคราะห์นี้ จะใช้สร้างแบบจำลองการออกแบบ </a:t>
            </a:r>
          </a:p>
          <a:p>
            <a:pPr algn="ctr"/>
            <a:r>
              <a:rPr lang="th-TH" sz="2400" b="1" dirty="0">
                <a:solidFill>
                  <a:schemeClr val="bg1"/>
                </a:solidFill>
              </a:rPr>
              <a:t>และนำไปใช้ในขั้นตอนของการออกแบบซอฟต์แวร์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685800" y="1670252"/>
            <a:ext cx="792088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dirty="0"/>
              <a:t>แบบจำลองการออกแบบ แบ่งเป็น 4 ประเภทได้แก่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192688" cy="648072"/>
          </a:xfrm>
        </p:spPr>
        <p:txBody>
          <a:bodyPr/>
          <a:lstStyle/>
          <a:p>
            <a:r>
              <a:rPr lang="th-TH" dirty="0"/>
              <a:t>แบบจำลองการวิเคราะห์</a:t>
            </a: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xmlns="" id="{5B099235-D01E-4207-94AD-0E71CB15F3B5}"/>
              </a:ext>
            </a:extLst>
          </p:cNvPr>
          <p:cNvSpPr/>
          <p:nvPr/>
        </p:nvSpPr>
        <p:spPr>
          <a:xfrm>
            <a:off x="1171248" y="2840316"/>
            <a:ext cx="3048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57E49B51-7C51-439E-9C42-EA1EE9DD0CA6}"/>
              </a:ext>
            </a:extLst>
          </p:cNvPr>
          <p:cNvSpPr/>
          <p:nvPr/>
        </p:nvSpPr>
        <p:spPr>
          <a:xfrm>
            <a:off x="1437532" y="3028583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</a:rPr>
              <a:t>การออกแบบข้อมูลหรือคลาส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xmlns="" id="{FE8ACA4F-D1F9-4FD9-90B1-A2345C426DC1}"/>
              </a:ext>
            </a:extLst>
          </p:cNvPr>
          <p:cNvSpPr/>
          <p:nvPr/>
        </p:nvSpPr>
        <p:spPr>
          <a:xfrm>
            <a:off x="4876800" y="2840316"/>
            <a:ext cx="3048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786084F9-0E92-45C2-8943-01E9273430D2}"/>
              </a:ext>
            </a:extLst>
          </p:cNvPr>
          <p:cNvSpPr/>
          <p:nvPr/>
        </p:nvSpPr>
        <p:spPr>
          <a:xfrm>
            <a:off x="5078964" y="3028583"/>
            <a:ext cx="2643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</a:rPr>
              <a:t>การออกแบบเชิงสถาปัตยกรรม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10DF564D-4103-44EA-A64F-B65861CF05A1}"/>
              </a:ext>
            </a:extLst>
          </p:cNvPr>
          <p:cNvSpPr/>
          <p:nvPr/>
        </p:nvSpPr>
        <p:spPr>
          <a:xfrm>
            <a:off x="1171248" y="4285883"/>
            <a:ext cx="3048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EFE2CF3A-B664-43E8-AEA6-63F5C2957E2E}"/>
              </a:ext>
            </a:extLst>
          </p:cNvPr>
          <p:cNvSpPr/>
          <p:nvPr/>
        </p:nvSpPr>
        <p:spPr>
          <a:xfrm>
            <a:off x="1440738" y="4474150"/>
            <a:ext cx="2509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</a:rPr>
              <a:t>การออกแบบส่วนต่อประสาน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xmlns="" id="{5F361E64-82CD-4B1D-B48D-9B188D71508B}"/>
              </a:ext>
            </a:extLst>
          </p:cNvPr>
          <p:cNvSpPr/>
          <p:nvPr/>
        </p:nvSpPr>
        <p:spPr>
          <a:xfrm>
            <a:off x="4876800" y="4303360"/>
            <a:ext cx="3048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xmlns="" id="{25752F48-D25E-47D3-AD0F-27A9DF5C35BF}"/>
              </a:ext>
            </a:extLst>
          </p:cNvPr>
          <p:cNvSpPr/>
          <p:nvPr/>
        </p:nvSpPr>
        <p:spPr>
          <a:xfrm>
            <a:off x="5078964" y="4491627"/>
            <a:ext cx="2755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</a:rPr>
              <a:t>การออกแบบระดับส่วนประกอบ</a:t>
            </a:r>
          </a:p>
        </p:txBody>
      </p:sp>
    </p:spTree>
    <p:extLst>
      <p:ext uri="{BB962C8B-B14F-4D97-AF65-F5344CB8AC3E}">
        <p14:creationId xmlns:p14="http://schemas.microsoft.com/office/powerpoint/2010/main" val="8195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xmlns="" id="{78A89CD9-1E7F-4026-B965-4CBEE24091B4}"/>
              </a:ext>
            </a:extLst>
          </p:cNvPr>
          <p:cNvSpPr/>
          <p:nvPr/>
        </p:nvSpPr>
        <p:spPr>
          <a:xfrm>
            <a:off x="381000" y="2057400"/>
            <a:ext cx="8305800" cy="3886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การออกแบบข้อมูลหรือคลาส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(Data / Class Design)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th-TH" sz="3600" dirty="0">
                <a:solidFill>
                  <a:schemeClr val="bg1"/>
                </a:solidFill>
              </a:rPr>
              <a:t>คือการออกแบบข้อมูลที่จะใช้ในระบบ </a:t>
            </a:r>
          </a:p>
          <a:p>
            <a:pPr algn="ctr"/>
            <a:r>
              <a:rPr lang="th-TH" sz="3600" dirty="0">
                <a:solidFill>
                  <a:schemeClr val="bg1"/>
                </a:solidFill>
              </a:rPr>
              <a:t>หรือ การออกแบบคลาสลักษณะประจำ และความสัมพันธ์ระหว่างคลาสต่าง ๆ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th-TH" sz="360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192688" cy="648072"/>
          </a:xfrm>
        </p:spPr>
        <p:txBody>
          <a:bodyPr/>
          <a:lstStyle/>
          <a:p>
            <a:r>
              <a:rPr lang="th-TH" sz="3600" dirty="0"/>
              <a:t>การออกแบบข้อมูลหรือคลาส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97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xmlns="" id="{78A89CD9-1E7F-4026-B965-4CBEE24091B4}"/>
              </a:ext>
            </a:extLst>
          </p:cNvPr>
          <p:cNvSpPr/>
          <p:nvPr/>
        </p:nvSpPr>
        <p:spPr>
          <a:xfrm>
            <a:off x="457200" y="1524000"/>
            <a:ext cx="7848600" cy="3352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การออกแบบเชิงสถาปัตยกรรม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(Architectural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Design) 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dirty="0">
                <a:solidFill>
                  <a:schemeClr val="bg1"/>
                </a:solidFill>
              </a:rPr>
              <a:t>คือ การแสดงให้ผู้ใช้มองเห็นถึงส่วนประกอบความสัมพันธ์ระหว่าง</a:t>
            </a:r>
          </a:p>
          <a:p>
            <a:pPr algn="ctr"/>
            <a:r>
              <a:rPr lang="th-TH" dirty="0">
                <a:solidFill>
                  <a:schemeClr val="bg1"/>
                </a:solidFill>
              </a:rPr>
              <a:t>ส่วนประกอบเชิงโครงสร้างของซอฟต์แวร์ และรูปแบบเชิงสถาปัตยกรรม</a:t>
            </a:r>
          </a:p>
          <a:p>
            <a:pPr algn="ctr"/>
            <a:r>
              <a:rPr lang="th-TH" dirty="0">
                <a:solidFill>
                  <a:schemeClr val="bg1"/>
                </a:solidFill>
              </a:rPr>
              <a:t>ซึ่งนำมาจากแบบจำลองการวิเคราะห์และข้อกำหนดของระบบ</a:t>
            </a:r>
          </a:p>
          <a:p>
            <a:pPr algn="ctr"/>
            <a:r>
              <a:rPr lang="th-TH" dirty="0">
                <a:solidFill>
                  <a:schemeClr val="bg1"/>
                </a:solidFill>
              </a:rPr>
              <a:t>เพื่อรองรับความต้องการของผู้ใช้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192688" cy="648072"/>
          </a:xfrm>
        </p:spPr>
        <p:txBody>
          <a:bodyPr/>
          <a:lstStyle/>
          <a:p>
            <a:r>
              <a:rPr lang="th-TH" sz="3200" dirty="0"/>
              <a:t>การออกแบบเชิง</a:t>
            </a:r>
            <a:r>
              <a:rPr lang="th-TH" sz="3200" dirty="0" smtClean="0"/>
              <a:t>สถาปัต</a:t>
            </a:r>
            <a:r>
              <a:rPr lang="th-TH" sz="3200" dirty="0"/>
              <a:t>ย</a:t>
            </a:r>
            <a:r>
              <a:rPr lang="th-TH" sz="3200" dirty="0" smtClean="0"/>
              <a:t>กรรม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69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xmlns="" id="{78A89CD9-1E7F-4026-B965-4CBEE24091B4}"/>
              </a:ext>
            </a:extLst>
          </p:cNvPr>
          <p:cNvSpPr/>
          <p:nvPr/>
        </p:nvSpPr>
        <p:spPr>
          <a:xfrm>
            <a:off x="609600" y="1524000"/>
            <a:ext cx="7696200" cy="3962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chemeClr val="bg1"/>
                </a:solidFill>
              </a:rPr>
              <a:t>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การออกแบบส่วนต่อประสาน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(Interface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Design)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3200" b="1" dirty="0">
                <a:solidFill>
                  <a:schemeClr val="bg1"/>
                </a:solidFill>
              </a:rPr>
              <a:t>คือ การออกแบบหน้าจอที่ใช้สำหรับติดต่อกับผู้ใช้เพื่อใช้งานซอฟต์แวร์ </a:t>
            </a:r>
          </a:p>
          <a:p>
            <a:r>
              <a:rPr lang="th-TH" sz="3200" b="1" dirty="0">
                <a:solidFill>
                  <a:schemeClr val="bg1"/>
                </a:solidFill>
              </a:rPr>
              <a:t>ซึ่งต้องคำนึงถึงลำดับและขั้นตอนการทำงานของซอฟต์แวร์ และระบบอื่นที่จะใช้บริการ </a:t>
            </a:r>
          </a:p>
          <a:p>
            <a:r>
              <a:rPr lang="th-TH" sz="3200" b="1" dirty="0">
                <a:solidFill>
                  <a:schemeClr val="bg1"/>
                </a:solidFill>
              </a:rPr>
              <a:t>โดนไม่จำเป็นต้องทราบถึงรายละเอียดการทำงานในระบบย่อย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th-TH" sz="3200" b="1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192688" cy="648072"/>
          </a:xfrm>
        </p:spPr>
        <p:txBody>
          <a:bodyPr/>
          <a:lstStyle/>
          <a:p>
            <a:r>
              <a:rPr lang="th-TH" sz="3200" dirty="0"/>
              <a:t> การออกแบบส่วนต่อประสาน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96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xmlns="" id="{78A89CD9-1E7F-4026-B965-4CBEE24091B4}"/>
              </a:ext>
            </a:extLst>
          </p:cNvPr>
          <p:cNvSpPr/>
          <p:nvPr/>
        </p:nvSpPr>
        <p:spPr>
          <a:xfrm>
            <a:off x="609600" y="1752600"/>
            <a:ext cx="7696200" cy="3886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การออกแบบระดับส่วนประกอบ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(Component-Level Design) 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sz="3200" dirty="0">
                <a:solidFill>
                  <a:schemeClr val="tx1"/>
                </a:solidFill>
              </a:rPr>
              <a:t>คือ การออกแบบโปรแกรมย่อยฟังก์ชันย่อย หรือมอดูลย่อยต่าง ๆ </a:t>
            </a:r>
          </a:p>
          <a:p>
            <a:pPr algn="ctr"/>
            <a:r>
              <a:rPr lang="th-TH" sz="3200" dirty="0">
                <a:solidFill>
                  <a:schemeClr val="tx1"/>
                </a:solidFill>
              </a:rPr>
              <a:t>ของซอฟต์แวร์ที่ประกอบกันเป็นระบบ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192688" cy="648072"/>
          </a:xfrm>
        </p:spPr>
        <p:txBody>
          <a:bodyPr/>
          <a:lstStyle/>
          <a:p>
            <a:r>
              <a:rPr lang="th-TH" sz="3200" dirty="0"/>
              <a:t>การออกแบบระดับส่วนประกอบ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11560" y="3642449"/>
            <a:ext cx="3124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ounded Rectangle 3"/>
          <p:cNvSpPr/>
          <p:nvPr/>
        </p:nvSpPr>
        <p:spPr>
          <a:xfrm>
            <a:off x="580957" y="1475692"/>
            <a:ext cx="510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611560" y="7010400"/>
            <a:ext cx="792088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sz="2500" dirty="0"/>
              <a:t>คุณภาพของซอฟต์แวร์ ได้แก่ การใช้ผลิตภัณฑ์ การเปลี่ยนผลติภัณฑ์และการปรับปรุงผลิตภัณฑ์ </a:t>
            </a:r>
            <a:r>
              <a:rPr lang="en-US" sz="2500" dirty="0"/>
              <a:t>[</a:t>
            </a:r>
            <a:r>
              <a:rPr lang="en-US" sz="2500" dirty="0" err="1"/>
              <a:t>McCell</a:t>
            </a:r>
            <a:r>
              <a:rPr lang="en-US" sz="2500" dirty="0"/>
              <a:t> et al., 1977]</a:t>
            </a:r>
            <a:endParaRPr lang="th-TH" sz="2500" dirty="0"/>
          </a:p>
        </p:txBody>
      </p:sp>
      <p:sp>
        <p:nvSpPr>
          <p:cNvPr id="3" name="Rectangle 2"/>
          <p:cNvSpPr/>
          <p:nvPr/>
        </p:nvSpPr>
        <p:spPr>
          <a:xfrm>
            <a:off x="683306" y="1633182"/>
            <a:ext cx="4900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เป้าหมายหลักของการบวนการพัฒนาซอฟต์แวร์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0957" y="2518602"/>
            <a:ext cx="4507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th-TH" sz="2700" dirty="0">
                <a:solidFill>
                  <a:schemeClr val="tx2"/>
                </a:solidFill>
              </a:rPr>
              <a:t>ได้ซอฟต์แวร์ที่มีคุณภาพ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th-TH" sz="2700" dirty="0">
                <a:solidFill>
                  <a:schemeClr val="tx2"/>
                </a:solidFill>
              </a:rPr>
              <a:t>ตอบสนองความต้องการของผู้ใช้ซอฟต์แวร์ </a:t>
            </a:r>
          </a:p>
        </p:txBody>
      </p:sp>
      <p:sp>
        <p:nvSpPr>
          <p:cNvPr id="7" name="Rectangle 6"/>
          <p:cNvSpPr/>
          <p:nvPr/>
        </p:nvSpPr>
        <p:spPr>
          <a:xfrm>
            <a:off x="879675" y="3388534"/>
            <a:ext cx="1847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h-TH" sz="2700" dirty="0"/>
          </a:p>
        </p:txBody>
      </p:sp>
      <p:sp>
        <p:nvSpPr>
          <p:cNvPr id="8" name="Rectangle 7"/>
          <p:cNvSpPr/>
          <p:nvPr/>
        </p:nvSpPr>
        <p:spPr>
          <a:xfrm>
            <a:off x="856857" y="3799939"/>
            <a:ext cx="2478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คุณภาพของซอฟต์แวร์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6164" y="4709249"/>
            <a:ext cx="2476960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700" dirty="0">
                <a:solidFill>
                  <a:schemeClr val="tx2"/>
                </a:solidFill>
              </a:rPr>
              <a:t>การปรับปรุงผลิตภัณฑ์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700" dirty="0">
                <a:solidFill>
                  <a:schemeClr val="tx2"/>
                </a:solidFill>
              </a:rPr>
              <a:t>การเปลี่ยนผลติภัณฑ์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th-TH" sz="2700" dirty="0">
                <a:solidFill>
                  <a:schemeClr val="tx2"/>
                </a:solidFill>
              </a:rPr>
              <a:t>การใช้ผลิตภัณฑ์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62" y="1844744"/>
            <a:ext cx="1347716" cy="13477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4173658"/>
            <a:ext cx="1602841" cy="16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192688" cy="648072"/>
          </a:xfrm>
        </p:spPr>
        <p:txBody>
          <a:bodyPr/>
          <a:lstStyle/>
          <a:p>
            <a:r>
              <a:rPr lang="th-TH" sz="3200" dirty="0"/>
              <a:t>ปัจจัยที่ทำให้ซอฟต์แวร์ มีคุณภาพ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3716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Maintainability</a:t>
            </a:r>
          </a:p>
          <a:p>
            <a:r>
              <a:rPr lang="en-US" dirty="0">
                <a:solidFill>
                  <a:schemeClr val="tx2"/>
                </a:solidFill>
              </a:rPr>
              <a:t>Flexibility</a:t>
            </a:r>
          </a:p>
          <a:p>
            <a:r>
              <a:rPr lang="en-US" dirty="0">
                <a:solidFill>
                  <a:schemeClr val="tx2"/>
                </a:solidFill>
              </a:rPr>
              <a:t>Testability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6591" y="153537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Portability</a:t>
            </a:r>
          </a:p>
          <a:p>
            <a:pPr algn="r"/>
            <a:r>
              <a:rPr lang="en-US" dirty="0">
                <a:solidFill>
                  <a:schemeClr val="tx2"/>
                </a:solidFill>
              </a:rPr>
              <a:t>Reusability</a:t>
            </a:r>
          </a:p>
          <a:p>
            <a:pPr algn="r"/>
            <a:r>
              <a:rPr lang="en-US" dirty="0">
                <a:solidFill>
                  <a:schemeClr val="tx2"/>
                </a:solidFill>
              </a:rPr>
              <a:t>Interoperability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06" y="2299237"/>
            <a:ext cx="4288769" cy="25406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8506" y="3307937"/>
            <a:ext cx="2281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PRODUCT REVISION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536971" y="3344585"/>
            <a:ext cx="2590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PRODUCT TRANSITION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7430" y="5029200"/>
            <a:ext cx="2539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PRODUCT OPERATION</a:t>
            </a:r>
            <a:endParaRPr lang="th-TH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9658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Correctness	Usability		Efficiency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8385" y="6019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Integrity		Reliability</a:t>
            </a:r>
          </a:p>
        </p:txBody>
      </p:sp>
    </p:spTree>
    <p:extLst>
      <p:ext uri="{BB962C8B-B14F-4D97-AF65-F5344CB8AC3E}">
        <p14:creationId xmlns:p14="http://schemas.microsoft.com/office/powerpoint/2010/main" val="90950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192688" cy="648072"/>
          </a:xfrm>
        </p:spPr>
        <p:txBody>
          <a:bodyPr/>
          <a:lstStyle/>
          <a:p>
            <a:r>
              <a:rPr lang="th-TH" sz="3200" dirty="0"/>
              <a:t>การใช้ผลิตภัณฑ์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chemeClr val="tx2"/>
                </a:solidFill>
              </a:rPr>
              <a:t>การใช้ผลิตภัณฑ์ (</a:t>
            </a:r>
            <a:r>
              <a:rPr lang="en-US" b="1" u="sng" dirty="0">
                <a:solidFill>
                  <a:schemeClr val="tx2"/>
                </a:solidFill>
              </a:rPr>
              <a:t>Product Operation)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th-TH" dirty="0">
                <a:solidFill>
                  <a:schemeClr val="tx2"/>
                </a:solidFill>
              </a:rPr>
              <a:t>หมายถึง มุมมองความสามารถการทำงาน</a:t>
            </a:r>
            <a:br>
              <a:rPr lang="th-TH" dirty="0">
                <a:solidFill>
                  <a:schemeClr val="tx2"/>
                </a:solidFill>
              </a:rPr>
            </a:br>
            <a:r>
              <a:rPr lang="th-TH" dirty="0">
                <a:solidFill>
                  <a:schemeClr val="tx2"/>
                </a:solidFill>
              </a:rPr>
              <a:t>ของซอฟต์แวร์ประกอบด้วย </a:t>
            </a:r>
            <a:r>
              <a:rPr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th-TH" dirty="0">
                <a:solidFill>
                  <a:schemeClr val="tx2"/>
                </a:solidFill>
              </a:rPr>
              <a:t> ลักษณะ ดังนี้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594" y="259080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chemeClr val="tx2"/>
                </a:solidFill>
              </a:rPr>
              <a:t>ความถูกต้อง </a:t>
            </a:r>
            <a:r>
              <a:rPr lang="th-TH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Correctness)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chemeClr val="tx2"/>
                </a:solidFill>
              </a:rPr>
              <a:t>ความเชื่อถือได้</a:t>
            </a:r>
            <a:r>
              <a:rPr lang="th-TH" dirty="0">
                <a:solidFill>
                  <a:schemeClr val="tx2"/>
                </a:solidFill>
              </a:rPr>
              <a:t> (</a:t>
            </a:r>
            <a:r>
              <a:rPr lang="en-US" dirty="0">
                <a:solidFill>
                  <a:schemeClr val="tx2"/>
                </a:solidFill>
              </a:rPr>
              <a:t>Reliability)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chemeClr val="tx2"/>
                </a:solidFill>
              </a:rPr>
              <a:t>ความสามารถในการใช้งาน </a:t>
            </a:r>
            <a:r>
              <a:rPr lang="th-TH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Usability)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chemeClr val="tx2"/>
                </a:solidFill>
              </a:rPr>
              <a:t>ความบูรณภาพ </a:t>
            </a:r>
            <a:r>
              <a:rPr lang="th-TH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Integrity)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chemeClr val="tx2"/>
                </a:solidFill>
              </a:rPr>
              <a:t>ประสิทธิภาพ</a:t>
            </a:r>
            <a:r>
              <a:rPr lang="th-TH" dirty="0">
                <a:solidFill>
                  <a:schemeClr val="tx2"/>
                </a:solidFill>
              </a:rPr>
              <a:t> (</a:t>
            </a:r>
            <a:r>
              <a:rPr lang="en-US" dirty="0">
                <a:solidFill>
                  <a:schemeClr val="tx2"/>
                </a:solidFill>
              </a:rPr>
              <a:t>Efficiency)</a:t>
            </a:r>
            <a:endParaRPr lang="th-TH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65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192688" cy="648072"/>
          </a:xfrm>
        </p:spPr>
        <p:txBody>
          <a:bodyPr/>
          <a:lstStyle/>
          <a:p>
            <a:r>
              <a:rPr lang="th-TH" sz="3200" dirty="0"/>
              <a:t>การเปลี่ยนผลิตภัณฑ์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chemeClr val="tx2"/>
                </a:solidFill>
              </a:rPr>
              <a:t>การเปลี่ยนผลิตภัณฑ์ (</a:t>
            </a:r>
            <a:r>
              <a:rPr lang="en-US" b="1" u="sng" dirty="0">
                <a:solidFill>
                  <a:schemeClr val="tx2"/>
                </a:solidFill>
              </a:rPr>
              <a:t>Product Transition)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th-TH" dirty="0">
                <a:solidFill>
                  <a:schemeClr val="tx2"/>
                </a:solidFill>
              </a:rPr>
              <a:t>หมายถึง ความสามารถในการ</a:t>
            </a:r>
            <a:br>
              <a:rPr lang="th-TH" dirty="0">
                <a:solidFill>
                  <a:schemeClr val="tx2"/>
                </a:solidFill>
              </a:rPr>
            </a:br>
            <a:r>
              <a:rPr lang="th-TH" dirty="0">
                <a:solidFill>
                  <a:schemeClr val="tx2"/>
                </a:solidFill>
              </a:rPr>
              <a:t>นำซอฟต์แวร์ไปติดตั้งใช้งาน ประกอบด้วย 3 ลักษณะ ดังนี้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594" y="2590800"/>
            <a:ext cx="76598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chemeClr val="tx2"/>
                </a:solidFill>
              </a:rPr>
              <a:t>ความสามารถในการใช้งานได้หลายระบบ </a:t>
            </a:r>
            <a:r>
              <a:rPr lang="th-TH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Portability)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chemeClr val="tx2"/>
                </a:solidFill>
              </a:rPr>
              <a:t>ความสามารถในการนำกลับมาใช้ใหม่ </a:t>
            </a:r>
            <a:r>
              <a:rPr lang="th-TH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Reusability)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chemeClr val="tx2"/>
                </a:solidFill>
              </a:rPr>
              <a:t>ความสามารถในการใช้งานร่วมกัน </a:t>
            </a:r>
            <a:r>
              <a:rPr lang="th-TH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Interoperability)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4191000"/>
            <a:ext cx="1921787" cy="192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9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วัตถุประสงค์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เพื่อทำความรู้จักกับการออกแบบซอฟต์แวร์</a:t>
            </a:r>
          </a:p>
          <a:p>
            <a:r>
              <a:rPr lang="th-TH" dirty="0"/>
              <a:t>เพื่อให้เรียนรู้ปัจจัยที่ทำให้ซอฟต์แวร์มีคุณภาพ</a:t>
            </a:r>
          </a:p>
          <a:p>
            <a:r>
              <a:rPr lang="th-TH" dirty="0"/>
              <a:t>เพื่อให้เรียนรู้หลักการออกแบบซอฟแวร์</a:t>
            </a:r>
          </a:p>
          <a:p>
            <a:r>
              <a:rPr lang="th-TH" dirty="0"/>
              <a:t>เพื่อหลักการออกแบบเชิงกระบวนคำสั่ง</a:t>
            </a:r>
          </a:p>
          <a:p>
            <a:r>
              <a:rPr lang="th-TH" dirty="0"/>
              <a:t>เพื่อให้เรียนรู้แบบจำลองการออกแบบในรูปแบบต่าง ๆ</a:t>
            </a:r>
          </a:p>
        </p:txBody>
      </p:sp>
    </p:spTree>
    <p:extLst>
      <p:ext uri="{BB962C8B-B14F-4D97-AF65-F5344CB8AC3E}">
        <p14:creationId xmlns:p14="http://schemas.microsoft.com/office/powerpoint/2010/main" val="11031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192688" cy="648072"/>
          </a:xfrm>
        </p:spPr>
        <p:txBody>
          <a:bodyPr/>
          <a:lstStyle/>
          <a:p>
            <a:r>
              <a:rPr lang="th-TH" sz="3200" dirty="0"/>
              <a:t>การปรับปรุงผลิตภัณฑ์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chemeClr val="tx2"/>
                </a:solidFill>
              </a:rPr>
              <a:t>การปรับปรุงผลิตภัณฑ์ (</a:t>
            </a:r>
            <a:r>
              <a:rPr lang="en-US" b="1" u="sng" dirty="0">
                <a:solidFill>
                  <a:schemeClr val="tx2"/>
                </a:solidFill>
              </a:rPr>
              <a:t>Product Revision)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th-TH" dirty="0">
                <a:solidFill>
                  <a:schemeClr val="tx2"/>
                </a:solidFill>
              </a:rPr>
              <a:t>หมายถึง ความสามารถในการปรับปรุงเปลี่ยนแปลงการทำงานของซอฟต์แวร์ ประกอบด้วย 3 ลักษณะ ดังนี้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594" y="2590800"/>
            <a:ext cx="76598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chemeClr val="tx2"/>
                </a:solidFill>
              </a:rPr>
              <a:t>ความสามารถในการบำรุงรักษา </a:t>
            </a:r>
            <a:r>
              <a:rPr lang="th-TH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Portability)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chemeClr val="tx2"/>
                </a:solidFill>
              </a:rPr>
              <a:t>ความยืดหยุ่น </a:t>
            </a:r>
            <a:r>
              <a:rPr lang="th-TH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Flexibility)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chemeClr val="tx2"/>
                </a:solidFill>
              </a:rPr>
              <a:t>ความสามารถในการทดสอบ </a:t>
            </a:r>
            <a:r>
              <a:rPr lang="th-TH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Testability)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99" y="4441292"/>
            <a:ext cx="1910193" cy="191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88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192688" cy="648072"/>
          </a:xfrm>
        </p:spPr>
        <p:txBody>
          <a:bodyPr/>
          <a:lstStyle/>
          <a:p>
            <a:r>
              <a:rPr lang="th-TH" sz="3200" dirty="0"/>
              <a:t>หลักการออกแบบซอฟต์แวร์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tx2"/>
                </a:solidFill>
              </a:rPr>
              <a:t>        มุมมองของวิศวกรรมซอฟต์แวร์ หลักการออกแบบซอฟต์แวร์ มีวัตถุประสงค์เพื่อให้ทีมพัฒนาซอฟต์แวร์ประยุกต์ใช้หลักการและแนวคิดพื้นฐานสำหรับออกแบบซอฟต์แวร์ภายในองค์กรได้เป็นอย่างดี เนื่องจากแต่ละหยักการตะเหมาะสมกับการออกแบบซอฟต์แวร์ที่ต่างกัน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571755"/>
            <a:ext cx="1757792" cy="17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72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192688" cy="648072"/>
          </a:xfrm>
        </p:spPr>
        <p:txBody>
          <a:bodyPr/>
          <a:lstStyle/>
          <a:p>
            <a:r>
              <a:rPr lang="th-TH" sz="3200" dirty="0"/>
              <a:t>การกำหนดสาระสำคัญ</a:t>
            </a:r>
          </a:p>
        </p:txBody>
      </p:sp>
      <p:sp>
        <p:nvSpPr>
          <p:cNvPr id="4" name="Rectangle 3"/>
          <p:cNvSpPr/>
          <p:nvPr/>
        </p:nvSpPr>
        <p:spPr>
          <a:xfrm>
            <a:off x="328684" y="1378424"/>
            <a:ext cx="835811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chemeClr val="tx2"/>
                </a:solidFill>
              </a:rPr>
              <a:t>การกำหนดสาระสำคัญ (</a:t>
            </a:r>
            <a:r>
              <a:rPr lang="en-US" b="1" u="sng" dirty="0">
                <a:solidFill>
                  <a:schemeClr val="tx2"/>
                </a:solidFill>
              </a:rPr>
              <a:t>Abstraction)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th-TH" dirty="0">
                <a:solidFill>
                  <a:schemeClr val="tx2"/>
                </a:solidFill>
              </a:rPr>
              <a:t>เป็นแนวคิดพื้นฐานของการออกแบบซอฟต์แวร์ที่จะช่วยลดความซับซ้อนของระบบ เมื่อพิจารณาถึงแนวทางของการแก้ไขปัญหา การกำหนดสาระสำคัญแบ่งเป็นหลายระดับ โดยระดับบนสุดอธิบายภาพรวมของปัญหาและสภาพแวดล้อมภายนอก และระดับถัด</a:t>
            </a:r>
            <a:r>
              <a:rPr lang="th-TH" dirty="0" err="1">
                <a:solidFill>
                  <a:schemeClr val="tx2"/>
                </a:solidFill>
              </a:rPr>
              <a:t>มาอะธิ</a:t>
            </a:r>
            <a:r>
              <a:rPr lang="th-TH" dirty="0">
                <a:solidFill>
                  <a:schemeClr val="tx2"/>
                </a:solidFill>
              </a:rPr>
              <a:t>บายวิธีการแก้ปัญหาที่มีความละเอียด </a:t>
            </a:r>
          </a:p>
          <a:p>
            <a:r>
              <a:rPr lang="th-TH" dirty="0">
                <a:solidFill>
                  <a:schemeClr val="tx2"/>
                </a:solidFill>
              </a:rPr>
              <a:t>การกำหนดสาระสำคัญ แบ่งเป็น </a:t>
            </a:r>
            <a:r>
              <a:rPr lang="th-TH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h-TH" dirty="0">
                <a:solidFill>
                  <a:schemeClr val="tx2"/>
                </a:solidFill>
              </a:rPr>
              <a:t> ประเภทคือ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4267200"/>
            <a:ext cx="79248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533400" y="5257800"/>
            <a:ext cx="7924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2360335" y="4348490"/>
            <a:ext cx="4471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</a:rPr>
              <a:t>การกำหนดสาระสำคัญเชิงกระบวนการคำสั่ง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36615" y="5339090"/>
            <a:ext cx="3318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</a:rPr>
              <a:t>การกำหนดสาระสำคัญเชิงข้อมูล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558395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การกำหนดสาระสำคัญเชิงกระบวนการคำสั่ง</a:t>
            </a:r>
            <a:br>
              <a:rPr lang="th-TH" sz="3200" dirty="0"/>
            </a:br>
            <a:r>
              <a:rPr lang="en-US" sz="3200" dirty="0"/>
              <a:t>(Procedural  Abstraction)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700" dirty="0"/>
              <a:t>        คือการสร้างลำกับชุดคำสั่งของฟังก์ชันใดฟังก์ชันหนึ่งและทำหน้าที่เฉพาะเจาะจงอย่างหนึ่ง โดยชื่อของการกำหนดสาระสำคัญเชิงกระบวนการคำสั่ง ได้แก่ ชื่อของฟังก์ชัน แต่จะไม่ระบุถึงรายละเอียดภายในฟังก์ชัน เช่นเมื่อพิจารณาปัญหาเรื่องการเดินจากห้อง ก ผ่านไปห้อง ข ต้องแก้ไขปัญหาด้วยการเปิดประตูลักษณะแนวคิดนี้ จะทำให้เกิดการกำหนดสาระสำคัญเชิงกระบวนคำสั่งที่ชื่อว่า </a:t>
            </a:r>
            <a:r>
              <a:rPr lang="en-US" sz="2700" dirty="0"/>
              <a:t>“</a:t>
            </a:r>
            <a:r>
              <a:rPr lang="th-TH" sz="2700" dirty="0"/>
              <a:t>เปิด </a:t>
            </a:r>
            <a:r>
              <a:rPr lang="en-US" sz="2700" dirty="0"/>
              <a:t>(Open)”</a:t>
            </a:r>
            <a:r>
              <a:rPr lang="th-TH" sz="2700" dirty="0"/>
              <a:t> หมายถึง ขั้นตอนอื่นที่ต่อเนื่องเป็นลำกับก่อนจะเปิดประตู เช่น เดินไปที่ประตู จับลูกบิด หมุนลูกบิด ดึงประตู เดินออกจากห้อง ก ไปห้อง ข เป็นต้น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25840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266328"/>
            <a:ext cx="8105775" cy="648072"/>
          </a:xfrm>
        </p:spPr>
        <p:txBody>
          <a:bodyPr/>
          <a:lstStyle/>
          <a:p>
            <a:r>
              <a:rPr lang="th-TH" sz="3200" dirty="0"/>
              <a:t>การกำหนดสาระสำคัญเชิงกระบวนการคำสั่ง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(Procedural  Abstraction)</a:t>
            </a:r>
            <a:endParaRPr lang="th-TH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295400"/>
            <a:ext cx="79819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25845" y="5877580"/>
            <a:ext cx="4692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chemeClr val="tx2"/>
                </a:solidFill>
              </a:rPr>
              <a:t>ตัวอย่างการกำหนดสาระสำคัญเชิงกระบวนคำสั่ง</a:t>
            </a:r>
          </a:p>
        </p:txBody>
      </p:sp>
    </p:spTree>
    <p:extLst>
      <p:ext uri="{BB962C8B-B14F-4D97-AF65-F5344CB8AC3E}">
        <p14:creationId xmlns:p14="http://schemas.microsoft.com/office/powerpoint/2010/main" val="3470414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การกำหนดสาระสำคัญเชิงข้อมูล</a:t>
            </a:r>
            <a:br>
              <a:rPr lang="th-TH" sz="3200" dirty="0"/>
            </a:br>
            <a:r>
              <a:rPr lang="en-US" sz="3200" dirty="0"/>
              <a:t>(Data  Abstraction)</a:t>
            </a:r>
            <a:endParaRPr lang="th-TH" sz="3200" dirty="0"/>
          </a:p>
        </p:txBody>
      </p:sp>
      <p:sp>
        <p:nvSpPr>
          <p:cNvPr id="2" name="Rectangle 1"/>
          <p:cNvSpPr/>
          <p:nvPr/>
        </p:nvSpPr>
        <p:spPr>
          <a:xfrm>
            <a:off x="457200" y="1492155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tx2"/>
                </a:solidFill>
              </a:rPr>
              <a:t>        คือ ชื่อของออบเจ็กต์ที่อยู่ในการกำหนดสาระสำคัญเชิงกระบวนการคำสั่ง ได้แก่ ประตู ซึ่งมีลักษณะประจำ เช่น ข้อมูลผู้ผลิตหมายถึงเลขรุ่น รูปแบบ ทิศทางการหมุน เป็นต้น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3" b="8213"/>
          <a:stretch/>
        </p:blipFill>
        <p:spPr bwMode="auto">
          <a:xfrm>
            <a:off x="1238250" y="2859358"/>
            <a:ext cx="6591300" cy="368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221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สถาปัตยกรรม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92155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chemeClr val="tx2"/>
                </a:solidFill>
              </a:rPr>
              <a:t>สถาปัตยกรรม (</a:t>
            </a:r>
            <a:r>
              <a:rPr lang="en-US" b="1" u="sng" dirty="0">
                <a:solidFill>
                  <a:schemeClr val="tx2"/>
                </a:solidFill>
              </a:rPr>
              <a:t>Architecture)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th-TH" dirty="0">
                <a:solidFill>
                  <a:schemeClr val="tx2"/>
                </a:solidFill>
              </a:rPr>
              <a:t>คือ โครงสร้างของซอฟต์แวร์ที่แสดงให้เห็นถึงโครงสร้างของมอดูลหรือโปรแกรมย่อย และฟังก์ชันการทำงานของโปรแกรมย่อย พร้อมทั้งแสดงโครงสร้างข้อมูลที่ถูกใช้ในแต่ละโปรแกรมย่อยด้วยการออกแบบเชิงสถาปัตยกรรม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10" y="3962400"/>
            <a:ext cx="2296386" cy="22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แบบอย่าง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92155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700" dirty="0">
                <a:solidFill>
                  <a:schemeClr val="tx2"/>
                </a:solidFill>
              </a:rPr>
              <a:t>แบบอย่าง (</a:t>
            </a:r>
            <a:r>
              <a:rPr lang="en-US" sz="2700" dirty="0">
                <a:solidFill>
                  <a:schemeClr val="tx2"/>
                </a:solidFill>
              </a:rPr>
              <a:t>Pattern) </a:t>
            </a:r>
            <a:r>
              <a:rPr lang="th-TH" sz="2700" dirty="0">
                <a:solidFill>
                  <a:schemeClr val="tx2"/>
                </a:solidFill>
              </a:rPr>
              <a:t>หรือแบบอย่างการออกแบบ (</a:t>
            </a:r>
            <a:r>
              <a:rPr lang="en-US" sz="2700" dirty="0">
                <a:solidFill>
                  <a:schemeClr val="tx2"/>
                </a:solidFill>
              </a:rPr>
              <a:t>Design Pattern) </a:t>
            </a:r>
            <a:endParaRPr lang="th-TH" sz="2700" dirty="0">
              <a:solidFill>
                <a:schemeClr val="tx2"/>
              </a:solidFill>
            </a:endParaRPr>
          </a:p>
          <a:p>
            <a:endParaRPr lang="th-TH" sz="27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700" dirty="0">
                <a:solidFill>
                  <a:schemeClr val="tx2"/>
                </a:solidFill>
              </a:rPr>
              <a:t>อธิบายถึงโครงสร้างตัวแบบที่ช่วยแก้ปัญหาของการออกแบบซอฟต์แวร์ หรือเป็นวิธีการแก้ปัญหาที่นำมาใช้กับปัญหาชนิดเดียวกันที่เกิดขึ้นซ้ำได้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27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700" dirty="0">
                <a:solidFill>
                  <a:schemeClr val="tx2"/>
                </a:solidFill>
              </a:rPr>
              <a:t>การใช้ </a:t>
            </a:r>
            <a:r>
              <a:rPr lang="en-US" sz="2700" dirty="0">
                <a:solidFill>
                  <a:schemeClr val="tx2"/>
                </a:solidFill>
              </a:rPr>
              <a:t>pattern </a:t>
            </a:r>
            <a:r>
              <a:rPr lang="th-TH" sz="2700" dirty="0">
                <a:solidFill>
                  <a:schemeClr val="tx2"/>
                </a:solidFill>
              </a:rPr>
              <a:t>จะช่วยให้งานผลิตซอฟต์แวร์ดำเนินไปได้อย่างรวดเร็ว ประหยดเวลาในการออกแบบ</a:t>
            </a:r>
          </a:p>
          <a:p>
            <a:endParaRPr lang="th-TH" sz="27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4136409"/>
            <a:ext cx="2143986" cy="2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72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ความเป็นมอดูล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524000"/>
            <a:ext cx="84138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700" dirty="0">
                <a:solidFill>
                  <a:schemeClr val="tx2"/>
                </a:solidFill>
              </a:rPr>
              <a:t>        ในมุมมองของศาสตร์ทางด้านวิศวกรรมซอฟต์แวร์ </a:t>
            </a:r>
            <a:r>
              <a:rPr lang="th-TH" sz="2700" b="1" u="sng" dirty="0">
                <a:solidFill>
                  <a:schemeClr val="tx2"/>
                </a:solidFill>
              </a:rPr>
              <a:t>ความเป็นมอดูล (</a:t>
            </a:r>
            <a:r>
              <a:rPr lang="en-US" sz="2700" b="1" u="sng" dirty="0">
                <a:solidFill>
                  <a:schemeClr val="tx2"/>
                </a:solidFill>
              </a:rPr>
              <a:t>Modularity)</a:t>
            </a:r>
            <a:r>
              <a:rPr lang="en-US" sz="2700" dirty="0">
                <a:solidFill>
                  <a:schemeClr val="tx2"/>
                </a:solidFill>
              </a:rPr>
              <a:t> </a:t>
            </a:r>
            <a:r>
              <a:rPr lang="th-TH" sz="2700" dirty="0">
                <a:solidFill>
                  <a:schemeClr val="tx2"/>
                </a:solidFill>
              </a:rPr>
              <a:t>คือ หน่วยที่ประกอบด้วยชุดคำสั่งที่ใช้ในการประมวลผล โครงสร้างข้อมูล และความสัมพันธ์ระหว่างข้อมูล โดยแต่ละมอดูลสามารถแยกนำไป </a:t>
            </a:r>
            <a:r>
              <a:rPr lang="en-US" sz="2700" dirty="0">
                <a:solidFill>
                  <a:schemeClr val="tx2"/>
                </a:solidFill>
              </a:rPr>
              <a:t>Compile </a:t>
            </a:r>
            <a:r>
              <a:rPr lang="th-TH" sz="2700" dirty="0">
                <a:solidFill>
                  <a:schemeClr val="tx2"/>
                </a:solidFill>
              </a:rPr>
              <a:t>หรือใช้ร่วมกับมอดูลอื่นได้ ดังนั้นบางโปรแกรมอาจอยู่ในรูปของมอดูล ซอฟต์แวร์ที่ประกอบด้วยมอดูล คือ ลดความซ้ำซ้อน สะดวกในการจัดการเมื่อมีการเปลี่ยนแปลงมีการพัฒนาแบบขนาน และสามารถนำมอดูลกลับมาใช้ใหม่ได้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3810000"/>
            <a:ext cx="2698845" cy="26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48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การซ่อนสารสนเทศ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92155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tx2"/>
                </a:solidFill>
              </a:rPr>
              <a:t>        นักออกแบบได้เล็งเห็นถึงปัญหาที่ระบบออกแบบเป็นมอดูลย่อย เมื่อนำมอดูลมาต่อประสากัน ทำให้เกิดความยุ่งยากในการใช้ข้อมูลร่วมกัน จึงได้ออกแบบซอฟต์แวร์ โดนให้แต่ละมอดูล</a:t>
            </a:r>
            <a:r>
              <a:rPr lang="th-TH" b="1" u="sng" dirty="0">
                <a:solidFill>
                  <a:schemeClr val="tx2"/>
                </a:solidFill>
              </a:rPr>
              <a:t>ซ่อนสารสนเทศ (</a:t>
            </a:r>
            <a:r>
              <a:rPr lang="en-US" b="1" u="sng" dirty="0">
                <a:solidFill>
                  <a:schemeClr val="tx2"/>
                </a:solidFill>
              </a:rPr>
              <a:t>Information Hiding)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th-TH" dirty="0">
                <a:solidFill>
                  <a:schemeClr val="tx2"/>
                </a:solidFill>
              </a:rPr>
              <a:t>หรือซ่อนรายละเอียดการทำงาน ไม่ว่าจะเป็นขั้นตอนวิธี เมธอด หรือข้อมูลของมอดูลก็ตาม เพื่อป้องกันการเข้าถึงข้อมูลในโมดูลโดยไม่จำเป็น ที่อาจทำให้เกิดความผิดพลาดได้ ข้อดีของหลักการซ่อนสารสนเทศในการออกแบบมอดูล คือ ทำให้ง่ายต่อการการปรับปรุง ทดสอบ และการบำรุงรักษาซอฟต์แวร์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91000"/>
            <a:ext cx="2296386" cy="22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6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บทนำ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075240" cy="432048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th-TH" sz="2400" b="1" u="sng" dirty="0"/>
              <a:t>การออกแบบซอฟต์แวร์</a:t>
            </a:r>
            <a:r>
              <a:rPr lang="th-TH" sz="2400" b="1" dirty="0"/>
              <a:t> </a:t>
            </a:r>
            <a:r>
              <a:rPr lang="th-TH" sz="2400" dirty="0"/>
              <a:t>เป็นขั้นตอนที่ทำหลังจากขั้นตอนของการวิเคราะห์ซอฟแวร์ ซึ่งการออกแบบซอฟต์แวร์หมายถึง </a:t>
            </a:r>
          </a:p>
          <a:p>
            <a:r>
              <a:rPr lang="th-TH" sz="2400" dirty="0" smtClean="0"/>
              <a:t>กระบวนการกำหนดสถาปัตยกรรม</a:t>
            </a:r>
            <a:endParaRPr lang="th-TH" sz="2400" dirty="0"/>
          </a:p>
          <a:p>
            <a:r>
              <a:rPr lang="th-TH" sz="2400" dirty="0"/>
              <a:t>ส่วนประกอบ </a:t>
            </a:r>
          </a:p>
          <a:p>
            <a:r>
              <a:rPr lang="th-TH" sz="2400" dirty="0"/>
              <a:t>ส่วนต่อประสาน 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th-TH" sz="2400" dirty="0"/>
              <a:t>และด้านอื่น ๆ</a:t>
            </a:r>
          </a:p>
          <a:p>
            <a:pPr marL="0" lvl="1" indent="0">
              <a:buNone/>
            </a:pPr>
            <a:r>
              <a:rPr lang="th-TH" sz="2400" b="1" dirty="0"/>
              <a:t>ผลลัพธ์ที่ได้จากการออกแบบซอฟต์แวร์ </a:t>
            </a:r>
            <a:r>
              <a:rPr lang="th-TH" sz="2400" dirty="0"/>
              <a:t>คือ  </a:t>
            </a:r>
            <a:r>
              <a:rPr lang="th-TH" sz="2400" b="1" dirty="0"/>
              <a:t>แบบจำลองการออกแบบ </a:t>
            </a:r>
            <a:r>
              <a:rPr lang="th-TH" sz="2400" dirty="0"/>
              <a:t>เพื่อจะนำไปใช้สำหรับ</a:t>
            </a:r>
          </a:p>
          <a:p>
            <a:r>
              <a:rPr lang="th-TH" sz="2400" dirty="0"/>
              <a:t>ขั้นตอนของการเขียนโปรแกรม</a:t>
            </a:r>
          </a:p>
          <a:p>
            <a:r>
              <a:rPr lang="th-TH" sz="2400" dirty="0"/>
              <a:t>การทดสอบซอฟต์แวร์</a:t>
            </a:r>
          </a:p>
          <a:p>
            <a:r>
              <a:rPr lang="th-TH" sz="2400" dirty="0"/>
              <a:t>การบำรุงรักษาซอฟต์แวร์</a:t>
            </a:r>
          </a:p>
        </p:txBody>
      </p:sp>
    </p:spTree>
    <p:extLst>
      <p:ext uri="{BB962C8B-B14F-4D97-AF65-F5344CB8AC3E}">
        <p14:creationId xmlns:p14="http://schemas.microsoft.com/office/powerpoint/2010/main" val="12241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การซ่อนสารสนเทศ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11567136"/>
              </p:ext>
            </p:extLst>
          </p:nvPr>
        </p:nvGraphicFramePr>
        <p:xfrm>
          <a:off x="3283511" y="381000"/>
          <a:ext cx="5936689" cy="711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5982658" y="2761152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5576335" y="321556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6109735" y="321556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6643135" y="321556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5576335" y="374896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6109735" y="374896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6643135" y="374896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5576335" y="428236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109735" y="428236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6643135" y="428236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Striped Right Arrow 16"/>
          <p:cNvSpPr/>
          <p:nvPr/>
        </p:nvSpPr>
        <p:spPr>
          <a:xfrm>
            <a:off x="762000" y="3135858"/>
            <a:ext cx="2514600" cy="17448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53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ความเป็นอิสระเชิงฟังก์ชัน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600200"/>
            <a:ext cx="769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dirty="0">
                <a:solidFill>
                  <a:schemeClr val="tx2"/>
                </a:solidFill>
              </a:rPr>
              <a:t>ความเป็นอิสระเชิงฟังก์ชัน (</a:t>
            </a:r>
            <a:r>
              <a:rPr lang="en-US" sz="2400" b="1" u="sng" dirty="0">
                <a:solidFill>
                  <a:schemeClr val="tx2"/>
                </a:solidFill>
              </a:rPr>
              <a:t>Functional Independence)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th-TH" sz="2400" dirty="0">
                <a:solidFill>
                  <a:schemeClr val="tx2"/>
                </a:solidFill>
              </a:rPr>
              <a:t>เป็นปัจจัยสำคัญของการออกแบบ การออกแบบให้มอดูลมีความอิสระต่อกันภายในมอดูลมีฟังก์ชันทำหน้าที่อย่างเดียว </a:t>
            </a:r>
            <a:br>
              <a:rPr lang="th-TH" sz="2400" dirty="0">
                <a:solidFill>
                  <a:schemeClr val="tx2"/>
                </a:solidFill>
              </a:rPr>
            </a:br>
            <a:r>
              <a:rPr lang="th-TH" sz="2400" dirty="0">
                <a:solidFill>
                  <a:schemeClr val="tx2"/>
                </a:solidFill>
              </a:rPr>
              <a:t>ซึ่งสามารถประเมินความอิสระเชิงฟังก์ชันของมอดูลได้จากการเกาะกลุ่มกัน (</a:t>
            </a:r>
            <a:r>
              <a:rPr lang="en-US" sz="2400" dirty="0">
                <a:solidFill>
                  <a:schemeClr val="tx2"/>
                </a:solidFill>
              </a:rPr>
              <a:t>Cohesion) </a:t>
            </a:r>
            <a:r>
              <a:rPr lang="th-TH" sz="2400" dirty="0">
                <a:solidFill>
                  <a:schemeClr val="tx2"/>
                </a:solidFill>
              </a:rPr>
              <a:t/>
            </a:r>
            <a:br>
              <a:rPr lang="th-TH" sz="2400" dirty="0">
                <a:solidFill>
                  <a:schemeClr val="tx2"/>
                </a:solidFill>
              </a:rPr>
            </a:br>
            <a:r>
              <a:rPr lang="th-TH" sz="2400" dirty="0">
                <a:solidFill>
                  <a:schemeClr val="tx2"/>
                </a:solidFill>
              </a:rPr>
              <a:t>และการพึ่งพากัน (</a:t>
            </a:r>
            <a:r>
              <a:rPr lang="en-US" sz="2400" dirty="0">
                <a:solidFill>
                  <a:schemeClr val="tx2"/>
                </a:solidFill>
              </a:rPr>
              <a:t>Coupling)</a:t>
            </a:r>
            <a:endParaRPr lang="th-TH" sz="2400" dirty="0">
              <a:solidFill>
                <a:schemeClr val="tx2"/>
              </a:solidFill>
            </a:endParaRPr>
          </a:p>
          <a:p>
            <a:endParaRPr lang="th-TH" sz="2400" b="1" u="sng" dirty="0">
              <a:solidFill>
                <a:schemeClr val="tx2"/>
              </a:solidFill>
            </a:endParaRPr>
          </a:p>
          <a:p>
            <a:r>
              <a:rPr lang="th-TH" sz="2400" b="1" u="sng" dirty="0">
                <a:solidFill>
                  <a:schemeClr val="tx2"/>
                </a:solidFill>
              </a:rPr>
              <a:t>ส่วนพึ่งพากัน </a:t>
            </a:r>
          </a:p>
          <a:p>
            <a:r>
              <a:rPr lang="th-TH" sz="2400" dirty="0">
                <a:solidFill>
                  <a:schemeClr val="tx2"/>
                </a:solidFill>
              </a:rPr>
              <a:t>       เป็นการวัดความสัมพันธ์หรือส่วนต่อประสารระหว่างมอดูลซึ่งการพึ่งพากันของมอดูลจะผ่านส่วนต่อประสาน สามารถตรวจสอบว่า มีความซับซ้อนและการพึ่งพากันของมอดูล มากน้อยเพียงใด</a:t>
            </a:r>
          </a:p>
          <a:p>
            <a:endParaRPr lang="th-TH" sz="2400" dirty="0">
              <a:solidFill>
                <a:schemeClr val="tx2"/>
              </a:solidFill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E9646350-F3EC-4928-99CF-6FC02D30A3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388" y="4732521"/>
            <a:ext cx="1474427" cy="14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00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xmlns="" id="{6D83955D-8E9F-4B40-94C6-361210B05992}"/>
              </a:ext>
            </a:extLst>
          </p:cNvPr>
          <p:cNvSpPr/>
          <p:nvPr/>
        </p:nvSpPr>
        <p:spPr>
          <a:xfrm>
            <a:off x="515923" y="4937966"/>
            <a:ext cx="7620000" cy="1066800"/>
          </a:xfrm>
          <a:prstGeom prst="roundRect">
            <a:avLst/>
          </a:prstGeom>
          <a:solidFill>
            <a:srgbClr val="99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xmlns="" id="{0DBDC848-051A-42D8-B7F7-5B1260307104}"/>
              </a:ext>
            </a:extLst>
          </p:cNvPr>
          <p:cNvSpPr/>
          <p:nvPr/>
        </p:nvSpPr>
        <p:spPr>
          <a:xfrm>
            <a:off x="515923" y="3186764"/>
            <a:ext cx="76200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xmlns="" id="{6CC72806-FD4C-4AF3-A647-FEFCBEB04287}"/>
              </a:ext>
            </a:extLst>
          </p:cNvPr>
          <p:cNvSpPr/>
          <p:nvPr/>
        </p:nvSpPr>
        <p:spPr>
          <a:xfrm>
            <a:off x="517321" y="1538813"/>
            <a:ext cx="7620000" cy="106680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ความเป็นอิสระเชิงฟังก์ชัน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D5ADEA48-53C3-43D9-BDBD-CF72D9535EBE}"/>
              </a:ext>
            </a:extLst>
          </p:cNvPr>
          <p:cNvSpPr/>
          <p:nvPr/>
        </p:nvSpPr>
        <p:spPr>
          <a:xfrm>
            <a:off x="1068373" y="5055867"/>
            <a:ext cx="6515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u="sng" dirty="0">
                <a:solidFill>
                  <a:schemeClr val="bg1"/>
                </a:solidFill>
              </a:rPr>
              <a:t>ข้อดีของมอดูลที่เป็นอิสระต่อกัน</a:t>
            </a:r>
          </a:p>
          <a:p>
            <a:pPr algn="ctr"/>
            <a:r>
              <a:rPr lang="th-TH" sz="2400" dirty="0">
                <a:solidFill>
                  <a:schemeClr val="bg1"/>
                </a:solidFill>
              </a:rPr>
              <a:t>• ง่ายต่อการบำรุงรักษาซอฟต์แวร์    • ลดการแพร่กระจายความผิดพลาด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6874ED6C-6378-41FD-8398-715BB21CBACC}"/>
              </a:ext>
            </a:extLst>
          </p:cNvPr>
          <p:cNvSpPr/>
          <p:nvPr/>
        </p:nvSpPr>
        <p:spPr>
          <a:xfrm>
            <a:off x="575062" y="3360003"/>
            <a:ext cx="7328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u="sng" dirty="0">
                <a:solidFill>
                  <a:schemeClr val="bg1"/>
                </a:solidFill>
              </a:rPr>
              <a:t>ลักษณะของมอดูลที่ดี</a:t>
            </a:r>
          </a:p>
          <a:p>
            <a:pPr algn="ctr"/>
            <a:r>
              <a:rPr lang="th-TH" sz="2400" dirty="0">
                <a:solidFill>
                  <a:schemeClr val="bg1"/>
                </a:solidFill>
              </a:rPr>
              <a:t>มีการเกาะกลุ่มของฟังก์ชันในมอดูลสูง (</a:t>
            </a:r>
            <a:r>
              <a:rPr lang="th-TH" sz="2400" dirty="0" err="1">
                <a:solidFill>
                  <a:schemeClr val="bg1"/>
                </a:solidFill>
              </a:rPr>
              <a:t>High</a:t>
            </a:r>
            <a:r>
              <a:rPr lang="th-TH" sz="2400" dirty="0">
                <a:solidFill>
                  <a:schemeClr val="bg1"/>
                </a:solidFill>
              </a:rPr>
              <a:t> </a:t>
            </a:r>
            <a:r>
              <a:rPr lang="th-TH" sz="2400" dirty="0" err="1">
                <a:solidFill>
                  <a:schemeClr val="bg1"/>
                </a:solidFill>
              </a:rPr>
              <a:t>Cohesion</a:t>
            </a:r>
            <a:r>
              <a:rPr lang="th-TH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78A7C35C-EB2D-4A66-8D39-0E956AA1F079}"/>
              </a:ext>
            </a:extLst>
          </p:cNvPr>
          <p:cNvSpPr/>
          <p:nvPr/>
        </p:nvSpPr>
        <p:spPr>
          <a:xfrm>
            <a:off x="630430" y="1701319"/>
            <a:ext cx="7273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u="sng" dirty="0">
                <a:solidFill>
                  <a:schemeClr val="bg1"/>
                </a:solidFill>
              </a:rPr>
              <a:t>โครงสร้างของมอดูลที่ดี</a:t>
            </a:r>
          </a:p>
          <a:p>
            <a:pPr algn="ctr"/>
            <a:r>
              <a:rPr lang="th-TH" sz="2400" dirty="0">
                <a:solidFill>
                  <a:schemeClr val="bg1"/>
                </a:solidFill>
              </a:rPr>
              <a:t>มีระดับการพึ่งพากันของมอดูลน้อย (</a:t>
            </a:r>
            <a:r>
              <a:rPr lang="th-TH" sz="2400" dirty="0" err="1">
                <a:solidFill>
                  <a:schemeClr val="bg1"/>
                </a:solidFill>
              </a:rPr>
              <a:t>Low</a:t>
            </a:r>
            <a:r>
              <a:rPr lang="th-TH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Coupling</a:t>
            </a:r>
            <a:r>
              <a:rPr lang="th-TH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9205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244FFA09-0C6F-4531-BAD7-4A3D79BC054E}"/>
              </a:ext>
            </a:extLst>
          </p:cNvPr>
          <p:cNvSpPr/>
          <p:nvPr/>
        </p:nvSpPr>
        <p:spPr>
          <a:xfrm>
            <a:off x="1066800" y="2909582"/>
            <a:ext cx="7162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การแบ่งละเอียด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0182" y="3147617"/>
            <a:ext cx="5536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การแบ่งละเอียด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(Refinement) </a:t>
            </a:r>
            <a:endParaRPr lang="th-TH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sz="2400" dirty="0">
                <a:solidFill>
                  <a:schemeClr val="bg1"/>
                </a:solidFill>
              </a:rPr>
              <a:t>คือการลงรายละเอียดเพิ่มเติมของกระบวนการทำงาน</a:t>
            </a:r>
          </a:p>
          <a:p>
            <a:pPr algn="ctr"/>
            <a:r>
              <a:rPr lang="th-TH" sz="2400" dirty="0">
                <a:solidFill>
                  <a:schemeClr val="bg1"/>
                </a:solidFill>
              </a:rPr>
              <a:t>ที่ระบุหน้าที่ไปทีละขั้นตอนจนกว่าจะได้ภาษาโปรแกรม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05400"/>
            <a:ext cx="1305786" cy="1305786"/>
          </a:xfrm>
          <a:prstGeom prst="rect">
            <a:avLst/>
          </a:prstGeom>
        </p:spPr>
      </p:pic>
      <p:pic>
        <p:nvPicPr>
          <p:cNvPr id="5" name="กราฟิก 4" descr="เสียง">
            <a:extLst>
              <a:ext uri="{FF2B5EF4-FFF2-40B4-BE49-F238E27FC236}">
                <a16:creationId xmlns:a16="http://schemas.microsoft.com/office/drawing/2014/main" xmlns="" id="{ED7A923A-9435-4B90-A5A3-49C69112D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4800" y="1066800"/>
            <a:ext cx="1682692" cy="16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46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การปรับโครงสร้างการออกแบบ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7526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chemeClr val="tx2"/>
                </a:solidFill>
              </a:rPr>
              <a:t>การปรับโครงสร้างการออกแบบ (</a:t>
            </a:r>
            <a:r>
              <a:rPr lang="en-US" b="1" u="sng" dirty="0">
                <a:solidFill>
                  <a:schemeClr val="tx2"/>
                </a:solidFill>
              </a:rPr>
              <a:t>Refactoring)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th-TH" dirty="0">
                <a:solidFill>
                  <a:schemeClr val="tx2"/>
                </a:solidFill>
              </a:rPr>
              <a:t>คือ การแยกส่วนประกอบใหม่ หรือการจัดระเบียบมอดูลใหม่ เพื่อให้การออกแบบมอดูลย่อยหรือโปรแกรมง่ายขึ้น โดยไม่เปลี่ยนแปลงพฤติกรรมการทำงาน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1991586" cy="199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69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การออกแบบคลาส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92155"/>
            <a:ext cx="81534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chemeClr val="tx2"/>
                </a:solidFill>
              </a:rPr>
              <a:t>คลาสของข้อมูล</a:t>
            </a:r>
            <a:r>
              <a:rPr lang="th-TH" u="sng" dirty="0">
                <a:solidFill>
                  <a:schemeClr val="tx2"/>
                </a:solidFill>
              </a:rPr>
              <a:t> </a:t>
            </a:r>
            <a:r>
              <a:rPr lang="th-TH" dirty="0">
                <a:solidFill>
                  <a:schemeClr val="tx2"/>
                </a:solidFill>
              </a:rPr>
              <a:t>อธิบายส่วนประกอบของโดเมนปัญหาที่มองเห็นได้จากมุมมองของผู้ใช้งานหรือลูกค้า แสดงให้เห็นโครงสร้างภายใน การออกแบบคลาสมี </a:t>
            </a:r>
            <a:r>
              <a:rPr lang="th-TH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th-TH" dirty="0">
                <a:solidFill>
                  <a:schemeClr val="tx2"/>
                </a:solidFill>
              </a:rPr>
              <a:t> ประเภท</a:t>
            </a:r>
          </a:p>
          <a:p>
            <a:endParaRPr lang="th-TH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2"/>
                </a:solidFill>
              </a:rPr>
              <a:t>คลาสส่วนต่อประสานกับผู้ใช้ (</a:t>
            </a:r>
            <a:r>
              <a:rPr lang="en-US" dirty="0">
                <a:solidFill>
                  <a:schemeClr val="tx2"/>
                </a:solidFill>
              </a:rPr>
              <a:t>User Interface Class)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2"/>
                </a:solidFill>
              </a:rPr>
              <a:t>คลาสโดเมนธุรกิจ (</a:t>
            </a:r>
            <a:r>
              <a:rPr lang="en-US" dirty="0">
                <a:solidFill>
                  <a:schemeClr val="tx2"/>
                </a:solidFill>
              </a:rPr>
              <a:t>Business Domain Class)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2"/>
                </a:solidFill>
              </a:rPr>
              <a:t>คลาสกระบวนการ (</a:t>
            </a:r>
            <a:r>
              <a:rPr lang="en-US" dirty="0">
                <a:solidFill>
                  <a:schemeClr val="tx2"/>
                </a:solidFill>
              </a:rPr>
              <a:t>Process Class)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2"/>
                </a:solidFill>
              </a:rPr>
              <a:t>คลาสที่คงอยู่นาน (</a:t>
            </a:r>
            <a:r>
              <a:rPr lang="en-US" dirty="0">
                <a:solidFill>
                  <a:schemeClr val="tx2"/>
                </a:solidFill>
              </a:rPr>
              <a:t>Persistent Class)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2"/>
                </a:solidFill>
              </a:rPr>
              <a:t>คลาสระบบ (</a:t>
            </a:r>
            <a:r>
              <a:rPr lang="en-US" dirty="0">
                <a:solidFill>
                  <a:schemeClr val="tx2"/>
                </a:solidFill>
              </a:rPr>
              <a:t>System Class)</a:t>
            </a:r>
            <a:endParaRPr lang="th-TH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1991586" cy="199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86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การออกแบบเชิงกระบวนคำสั่ง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92155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chemeClr val="tx2"/>
                </a:solidFill>
              </a:rPr>
              <a:t>การออกแบบเชิงกระบวนคำสั่ง (</a:t>
            </a:r>
            <a:r>
              <a:rPr lang="en-US" b="1" u="sng" dirty="0">
                <a:solidFill>
                  <a:schemeClr val="tx2"/>
                </a:solidFill>
              </a:rPr>
              <a:t>Procedural Design)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th-TH" dirty="0">
                <a:solidFill>
                  <a:schemeClr val="tx2"/>
                </a:solidFill>
              </a:rPr>
              <a:t>คือ การออกแบบกระบวนการทำงานของซอฟต์แวร์ และแสดงรายละเอียดของขั้นตอนวิธี โดยใช้ภาษาโปรแกรม และรหัสเทียม เช่นภาษาการออกแบบโปรแกรม เป็นต้น การออกแบบเชิงกระบวนคำสั่ง สามารถเขียนเป็นแผนภาพได้ 4 ลักษณะ ได้แก่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66159"/>
            <a:ext cx="1658289" cy="16582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7544" y="368736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2"/>
                </a:solidFill>
              </a:rPr>
              <a:t>ผังงาน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2"/>
                </a:solidFill>
              </a:rPr>
              <a:t>แผนภาพกล่อง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2"/>
                </a:solidFill>
              </a:rPr>
              <a:t>ตารางการตัดสินใจ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2"/>
                </a:solidFill>
              </a:rPr>
              <a:t>ต้นไม้การตัดสินใจ</a:t>
            </a:r>
          </a:p>
        </p:txBody>
      </p:sp>
    </p:spTree>
    <p:extLst>
      <p:ext uri="{BB962C8B-B14F-4D97-AF65-F5344CB8AC3E}">
        <p14:creationId xmlns:p14="http://schemas.microsoft.com/office/powerpoint/2010/main" val="864736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ผังงาน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92155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chemeClr val="tx2"/>
                </a:solidFill>
              </a:rPr>
              <a:t>ผังงาน (</a:t>
            </a:r>
            <a:r>
              <a:rPr lang="en-US" b="1" u="sng" dirty="0">
                <a:solidFill>
                  <a:schemeClr val="tx2"/>
                </a:solidFill>
              </a:rPr>
              <a:t>Flowchart)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th-TH" dirty="0">
                <a:solidFill>
                  <a:schemeClr val="tx2"/>
                </a:solidFill>
              </a:rPr>
              <a:t>เป็นแผนภาพที่ใช้อธิบายกรทำงานของคำสั่ง โดยมีการทำงานแบบเรียงลำดับตัดสินใจ และวนซ้ำ สัญลักษณ์ของผังงาน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3467986" y="2667000"/>
            <a:ext cx="2131828" cy="3505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40988" y="4152900"/>
            <a:ext cx="0" cy="5334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62400" y="4686300"/>
            <a:ext cx="1143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50735" y="2857500"/>
            <a:ext cx="0" cy="5334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972147" y="3390900"/>
            <a:ext cx="1143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3743547" y="5562600"/>
            <a:ext cx="1600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Sequential</a:t>
            </a:r>
            <a:endParaRPr lang="th-TH" sz="2500" dirty="0"/>
          </a:p>
        </p:txBody>
      </p:sp>
    </p:spTree>
    <p:extLst>
      <p:ext uri="{BB962C8B-B14F-4D97-AF65-F5344CB8AC3E}">
        <p14:creationId xmlns:p14="http://schemas.microsoft.com/office/powerpoint/2010/main" val="3729972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ผังงาน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83622"/>
            <a:ext cx="3214614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6900" y="233216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2587235" y="232021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1679016" y="5705073"/>
            <a:ext cx="14628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If-then-else</a:t>
            </a:r>
            <a:endParaRPr lang="th-TH" sz="2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5"/>
          <a:stretch/>
        </p:blipFill>
        <p:spPr>
          <a:xfrm>
            <a:off x="5181600" y="2133819"/>
            <a:ext cx="3200851" cy="34048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91200" y="5608594"/>
            <a:ext cx="163538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Selection CASE</a:t>
            </a:r>
            <a:endParaRPr lang="th-TH" sz="2500" dirty="0"/>
          </a:p>
        </p:txBody>
      </p:sp>
    </p:spTree>
    <p:extLst>
      <p:ext uri="{BB962C8B-B14F-4D97-AF65-F5344CB8AC3E}">
        <p14:creationId xmlns:p14="http://schemas.microsoft.com/office/powerpoint/2010/main" val="3806489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ผังงาน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79016" y="5705073"/>
            <a:ext cx="14628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Do While</a:t>
            </a:r>
            <a:endParaRPr lang="th-TH" sz="2500" dirty="0"/>
          </a:p>
        </p:txBody>
      </p:sp>
      <p:sp>
        <p:nvSpPr>
          <p:cNvPr id="9" name="Rectangle 8"/>
          <p:cNvSpPr/>
          <p:nvPr/>
        </p:nvSpPr>
        <p:spPr>
          <a:xfrm>
            <a:off x="5791200" y="5705073"/>
            <a:ext cx="126829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Repeat </a:t>
            </a:r>
            <a:r>
              <a:rPr lang="en-US" sz="2500" dirty="0" err="1"/>
              <a:t>Util</a:t>
            </a:r>
            <a:endParaRPr lang="th-TH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43" y="1981200"/>
            <a:ext cx="3094408" cy="322001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95" y="1524000"/>
            <a:ext cx="2218186" cy="3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31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บทนำ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075240" cy="432048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th-TH" sz="2500" b="1" dirty="0"/>
              <a:t>การออกแบบซอฟต์แวร์ที่ดี </a:t>
            </a:r>
            <a:r>
              <a:rPr lang="th-TH" sz="2500" dirty="0"/>
              <a:t>เพื่อให้ได้</a:t>
            </a:r>
          </a:p>
          <a:p>
            <a:r>
              <a:rPr lang="th-TH" sz="2500" dirty="0"/>
              <a:t>ซอฟต์แวร์ที่มีคุณภาพ</a:t>
            </a:r>
          </a:p>
          <a:p>
            <a:r>
              <a:rPr lang="th-TH" sz="2500" dirty="0"/>
              <a:t>มีความยืดหยุ่น</a:t>
            </a:r>
          </a:p>
          <a:p>
            <a:r>
              <a:rPr lang="th-TH" sz="2500" dirty="0"/>
              <a:t>ความซับซ้อนต่ำ</a:t>
            </a:r>
          </a:p>
          <a:p>
            <a:r>
              <a:rPr lang="th-TH" sz="2500" dirty="0"/>
              <a:t>จัดการง่าย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5800" y="2133600"/>
            <a:ext cx="4038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500" dirty="0"/>
              <a:t>ขยายตัวง่าย</a:t>
            </a:r>
          </a:p>
          <a:p>
            <a:r>
              <a:rPr lang="th-TH" sz="2500" dirty="0"/>
              <a:t>เคลื่อนย้ายง่าย</a:t>
            </a:r>
          </a:p>
          <a:p>
            <a:r>
              <a:rPr lang="th-TH" sz="2500" dirty="0"/>
              <a:t>บำรุงรักษาง่าย</a:t>
            </a:r>
          </a:p>
          <a:p>
            <a:r>
              <a:rPr lang="th-TH" sz="2500" dirty="0"/>
              <a:t>สามารถนำกลับมาใช้ใหม่ได้</a:t>
            </a:r>
          </a:p>
        </p:txBody>
      </p:sp>
    </p:spTree>
    <p:extLst>
      <p:ext uri="{BB962C8B-B14F-4D97-AF65-F5344CB8AC3E}">
        <p14:creationId xmlns:p14="http://schemas.microsoft.com/office/powerpoint/2010/main" val="26331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แผนภาพกล่อง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3212752"/>
            <a:ext cx="426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u="sng" dirty="0">
                <a:solidFill>
                  <a:schemeClr val="tx2"/>
                </a:solidFill>
              </a:rPr>
              <a:t>แผนภาพกล่อง (</a:t>
            </a:r>
            <a:r>
              <a:rPr lang="en-US" b="1" u="sng" dirty="0">
                <a:solidFill>
                  <a:schemeClr val="tx2"/>
                </a:solidFill>
              </a:rPr>
              <a:t>Box Diagram)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th-TH" dirty="0">
              <a:solidFill>
                <a:schemeClr val="tx2"/>
              </a:solidFill>
            </a:endParaRPr>
          </a:p>
          <a:p>
            <a:pPr algn="ctr"/>
            <a:r>
              <a:rPr lang="th-TH" dirty="0">
                <a:solidFill>
                  <a:schemeClr val="tx2"/>
                </a:solidFill>
              </a:rPr>
              <a:t>ใช้อธิบายการทำงานของคำสั่ง</a:t>
            </a:r>
          </a:p>
          <a:p>
            <a:pPr algn="ctr"/>
            <a:r>
              <a:rPr lang="th-TH" dirty="0">
                <a:solidFill>
                  <a:schemeClr val="tx2"/>
                </a:solidFill>
              </a:rPr>
              <a:t>แบบเรียงลำดับ ตัดสินใจ และวนซ้ำ</a:t>
            </a:r>
          </a:p>
        </p:txBody>
      </p:sp>
      <p:pic>
        <p:nvPicPr>
          <p:cNvPr id="3074" name="Picture 2" descr="C:\Users\hp430\Documents\ch 7\diagram\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254"/>
          <a:stretch/>
        </p:blipFill>
        <p:spPr bwMode="auto">
          <a:xfrm>
            <a:off x="4876800" y="1390650"/>
            <a:ext cx="381107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16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แผนภาพกล่อง</a:t>
            </a:r>
          </a:p>
        </p:txBody>
      </p:sp>
      <p:pic>
        <p:nvPicPr>
          <p:cNvPr id="3074" name="Picture 2" descr="C:\Users\hp430\Documents\ch 7\diagram\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6" b="27837"/>
          <a:stretch/>
        </p:blipFill>
        <p:spPr bwMode="auto">
          <a:xfrm>
            <a:off x="533400" y="1524000"/>
            <a:ext cx="8174194" cy="479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4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แผนภาพกล่อง</a:t>
            </a:r>
          </a:p>
        </p:txBody>
      </p:sp>
      <p:pic>
        <p:nvPicPr>
          <p:cNvPr id="3074" name="Picture 2" descr="C:\Users\hp430\Documents\ch 7\diagram\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65" b="316"/>
          <a:stretch/>
        </p:blipFill>
        <p:spPr bwMode="auto">
          <a:xfrm>
            <a:off x="457200" y="2286000"/>
            <a:ext cx="8174194" cy="304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5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ตารางการตัดสินใจ</a:t>
            </a:r>
          </a:p>
        </p:txBody>
      </p:sp>
      <p:sp>
        <p:nvSpPr>
          <p:cNvPr id="2" name="Rectangle 1"/>
          <p:cNvSpPr/>
          <p:nvPr/>
        </p:nvSpPr>
        <p:spPr>
          <a:xfrm>
            <a:off x="583096" y="1371600"/>
            <a:ext cx="8103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tx2"/>
                </a:solidFill>
                <a:latin typeface="+mj-lt"/>
              </a:rPr>
              <a:t>ตารางการตัดสินใจ (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Decision Table) </a:t>
            </a:r>
            <a:r>
              <a:rPr lang="th-TH" sz="2400" dirty="0">
                <a:solidFill>
                  <a:schemeClr val="tx2"/>
                </a:solidFill>
                <a:latin typeface="+mj-lt"/>
              </a:rPr>
              <a:t>ใช้แสดง</a:t>
            </a:r>
            <a:r>
              <a:rPr lang="th-TH" sz="2400" b="1" dirty="0">
                <a:solidFill>
                  <a:schemeClr val="tx2"/>
                </a:solidFill>
                <a:latin typeface="+mj-lt"/>
              </a:rPr>
              <a:t>เงื่อนไข (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Condition) </a:t>
            </a:r>
            <a:r>
              <a:rPr lang="th-TH" sz="2400" dirty="0">
                <a:solidFill>
                  <a:schemeClr val="tx2"/>
                </a:solidFill>
                <a:latin typeface="+mj-lt"/>
              </a:rPr>
              <a:t>ของการตัดสินใจ ซึ่งมีค่าเป็น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T </a:t>
            </a:r>
            <a:r>
              <a:rPr lang="th-TH" sz="2400" dirty="0">
                <a:solidFill>
                  <a:schemeClr val="tx2"/>
                </a:solidFill>
                <a:latin typeface="+mj-lt"/>
              </a:rPr>
              <a:t>และ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F </a:t>
            </a:r>
            <a:r>
              <a:rPr lang="th-TH" sz="2400" dirty="0">
                <a:solidFill>
                  <a:schemeClr val="tx2"/>
                </a:solidFill>
                <a:latin typeface="+mj-lt"/>
              </a:rPr>
              <a:t>และใช้สัญลักษณ์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X </a:t>
            </a:r>
            <a:r>
              <a:rPr lang="th-TH" sz="2400" dirty="0">
                <a:solidFill>
                  <a:schemeClr val="tx2"/>
                </a:solidFill>
                <a:latin typeface="+mj-lt"/>
              </a:rPr>
              <a:t>เพื่อเลือกการทำงานหรือ</a:t>
            </a:r>
            <a:r>
              <a:rPr lang="th-TH" sz="2400" b="1" dirty="0">
                <a:solidFill>
                  <a:schemeClr val="tx2"/>
                </a:solidFill>
                <a:latin typeface="+mj-lt"/>
              </a:rPr>
              <a:t>ทำกิจกรรม (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Action) </a:t>
            </a:r>
            <a:r>
              <a:rPr lang="th-TH" sz="2400" dirty="0">
                <a:solidFill>
                  <a:schemeClr val="tx2"/>
                </a:solidFill>
                <a:latin typeface="+mj-lt"/>
              </a:rPr>
              <a:t>ภายใต้เหตุการณ์ของเงื่อนไขที่ระบุ แต่ถ้าเงื่อนไขไม่เป็นไปตามที่กำหนด จะ</a:t>
            </a:r>
            <a:r>
              <a:rPr lang="th-TH" sz="2400" b="1" dirty="0">
                <a:solidFill>
                  <a:schemeClr val="tx2"/>
                </a:solidFill>
                <a:latin typeface="+mj-lt"/>
              </a:rPr>
              <a:t>เกิดความผิดพลาด (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Prompt Error)</a:t>
            </a:r>
            <a:endParaRPr lang="th-TH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1883"/>
          <a:stretch/>
        </p:blipFill>
        <p:spPr>
          <a:xfrm>
            <a:off x="2007006" y="2743200"/>
            <a:ext cx="5255884" cy="362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68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ตารางการตัดสินใจ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240668"/>
            <a:ext cx="8305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tx2"/>
                </a:solidFill>
                <a:latin typeface="+mj-lt"/>
              </a:rPr>
              <a:t>ร้านค้าแห่งหนึ่ง กำหนดส่วนลดสำหรับลูกค้าที่เข้ามาซื้อของในร้านค้า คือ ถ้าซื้อสินค้าด้วยเงินสด ราคา 100-1,000 บาท จะได้รับส่วนลด 5% ราคา 1,001-10,000 บาท จะได้รับส่วนลด 10% และราคา 10,0001 บาทขึ้นไป จะได้รับส่วนลด 5% แต่ถ้าลูกค้าซื้อสินค้าด้วยบัตรเครดิต ราคา 100-1,000 บาท จะไม่ได้รับส่วนลด ราคา 1,001-10,000 บาท จะได้รับส่วนลด 5% และราคา 10,001 บาทขึ้นไป จะได้รับส่วนลด 10% จากเงื่อนไขดังกล่าว สามารถเขียนตารางการตัดสินใจได้ดังนี้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43" y="3105905"/>
            <a:ext cx="6257557" cy="33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86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ต้นไม้การตัดสินใจ</a:t>
            </a:r>
          </a:p>
        </p:txBody>
      </p:sp>
      <p:sp>
        <p:nvSpPr>
          <p:cNvPr id="2" name="Rectangle 1"/>
          <p:cNvSpPr/>
          <p:nvPr/>
        </p:nvSpPr>
        <p:spPr>
          <a:xfrm>
            <a:off x="367749" y="1643666"/>
            <a:ext cx="449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dirty="0">
                <a:solidFill>
                  <a:schemeClr val="tx2"/>
                </a:solidFill>
                <a:latin typeface="+mj-lt"/>
              </a:rPr>
              <a:t>ต้นไม้การตัดสินใจ (</a:t>
            </a:r>
            <a:r>
              <a:rPr lang="en-US" sz="2400" b="1" u="sng" dirty="0">
                <a:solidFill>
                  <a:schemeClr val="tx2"/>
                </a:solidFill>
                <a:latin typeface="+mj-lt"/>
              </a:rPr>
              <a:t>Decision Tree) </a:t>
            </a:r>
            <a:endParaRPr lang="th-TH" sz="2400" b="1" u="sng" dirty="0">
              <a:solidFill>
                <a:schemeClr val="tx2"/>
              </a:solidFill>
              <a:latin typeface="+mj-lt"/>
            </a:endParaRPr>
          </a:p>
          <a:p>
            <a:r>
              <a:rPr lang="th-TH" sz="2400" dirty="0">
                <a:solidFill>
                  <a:schemeClr val="tx2"/>
                </a:solidFill>
                <a:latin typeface="+mj-lt"/>
              </a:rPr>
              <a:t>เป็นแผนภาพที่ใช้อธิบายการทำงานของกระบวนการที่มีเงื่อนไขการตัดสินใจ ซึ่งแสดงอยู่ในรูปของ</a:t>
            </a:r>
            <a:r>
              <a:rPr lang="th-TH" sz="2400" dirty="0" err="1">
                <a:solidFill>
                  <a:schemeClr val="tx2"/>
                </a:solidFill>
                <a:latin typeface="+mj-lt"/>
              </a:rPr>
              <a:t>โหนด</a:t>
            </a:r>
            <a:r>
              <a:rPr lang="th-TH" sz="2400" dirty="0">
                <a:solidFill>
                  <a:schemeClr val="tx2"/>
                </a:solidFill>
                <a:latin typeface="+mj-lt"/>
              </a:rPr>
              <a:t> และเชื่อมต่อกับเงื่อนไขของการตัดสินใจอีกเงื่อนไขหนึ่งด้วยเส้นตรง โดยเส้นทางการตัดสินใจของแต่ละเงื่อนไขจะสิ้นสุดลงที่กิจกรรม ซึ่งอยู่ในรูปวงรี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03" y="1600200"/>
            <a:ext cx="3686096" cy="47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80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ต้นไม้การตัดสินใจ</a:t>
            </a:r>
          </a:p>
        </p:txBody>
      </p:sp>
      <p:sp>
        <p:nvSpPr>
          <p:cNvPr id="2" name="Rectangle 1"/>
          <p:cNvSpPr/>
          <p:nvPr/>
        </p:nvSpPr>
        <p:spPr>
          <a:xfrm>
            <a:off x="387626" y="1546832"/>
            <a:ext cx="8166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tx2"/>
                </a:solidFill>
                <a:latin typeface="+mj-lt"/>
              </a:rPr>
              <a:t>จากตัวอย่างการซื้อสินค้าในตารางแสดงการตัดสินใจของลูกค้า สามารถวาดต้นไม้การตัดสินใจได้ดังนี้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03" y="2008497"/>
            <a:ext cx="5123698" cy="43799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4154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แบบจำลองการออกแบบ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546832"/>
            <a:ext cx="8166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dirty="0">
                <a:solidFill>
                  <a:schemeClr val="tx2"/>
                </a:solidFill>
                <a:latin typeface="+mj-lt"/>
              </a:rPr>
              <a:t>แบบจำลองการออกแบบ (</a:t>
            </a:r>
            <a:r>
              <a:rPr lang="en-US" sz="2400" b="1" u="sng" dirty="0">
                <a:solidFill>
                  <a:schemeClr val="tx2"/>
                </a:solidFill>
                <a:latin typeface="+mj-lt"/>
              </a:rPr>
              <a:t>Design Model)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th-TH" sz="2400" dirty="0">
                <a:solidFill>
                  <a:schemeClr val="tx2"/>
                </a:solidFill>
                <a:latin typeface="+mj-lt"/>
              </a:rPr>
              <a:t>คือ แบบจำลองที่ใช้ในกระบวนการของการออกแบบซอฟต์แวร์ นักออกแบบระบบจะนำแบบจำลองการวิเคราะห์และข้อกำหนดกระบวนการมาแปลงเป็นแบบจำลองการออกแบบ ตัวอย่างของแบบจำลองการออกแบบ ได้แก่ แผนภาพคลาสแผนภาพส่วนประกอบ และแผนภาพ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Deployment</a:t>
            </a:r>
            <a:endParaRPr lang="th-TH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4056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แบบจำลองการออกแบบ</a:t>
            </a:r>
          </a:p>
        </p:txBody>
      </p:sp>
      <p:sp>
        <p:nvSpPr>
          <p:cNvPr id="5" name="Oval 4"/>
          <p:cNvSpPr/>
          <p:nvPr/>
        </p:nvSpPr>
        <p:spPr>
          <a:xfrm>
            <a:off x="1441844" y="1954889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2547146" y="1545745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3706120" y="1239457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3332044" y="2459075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4379030" y="3186836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4754212" y="2242921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4970236" y="1162801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26906" y="2348535"/>
            <a:ext cx="504096" cy="17755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17868" y="1954889"/>
            <a:ext cx="504096" cy="16467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62004" y="1495859"/>
            <a:ext cx="540080" cy="887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82184" y="1395653"/>
            <a:ext cx="616044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18308" y="1378825"/>
            <a:ext cx="616044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96658" y="2119561"/>
            <a:ext cx="461410" cy="3177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86871" y="2526087"/>
            <a:ext cx="72332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08108" y="2963001"/>
            <a:ext cx="436104" cy="266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932274" y="3762899"/>
            <a:ext cx="504056" cy="35222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87172" y="2570992"/>
            <a:ext cx="539158" cy="10397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96940" y="3096391"/>
            <a:ext cx="1473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Analysis Model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09705" y="4480998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Design Model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08415" y="4099254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/>
          <p:cNvSpPr/>
          <p:nvPr/>
        </p:nvSpPr>
        <p:spPr>
          <a:xfrm>
            <a:off x="4783507" y="4836557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/>
          <p:cNvSpPr/>
          <p:nvPr/>
        </p:nvSpPr>
        <p:spPr>
          <a:xfrm>
            <a:off x="5708415" y="4836557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/>
          <p:cNvSpPr/>
          <p:nvPr/>
        </p:nvSpPr>
        <p:spPr>
          <a:xfrm>
            <a:off x="6621669" y="4836557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3883742" y="5587752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ectangle 28"/>
          <p:cNvSpPr/>
          <p:nvPr/>
        </p:nvSpPr>
        <p:spPr>
          <a:xfrm>
            <a:off x="4567483" y="5587752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5282097" y="5587752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0"/>
          <p:cNvSpPr/>
          <p:nvPr/>
        </p:nvSpPr>
        <p:spPr>
          <a:xfrm>
            <a:off x="5996447" y="5587752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6724911" y="5587752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/>
          <p:cNvSpPr/>
          <p:nvPr/>
        </p:nvSpPr>
        <p:spPr>
          <a:xfrm>
            <a:off x="7475823" y="5587752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4" name="Straight Connector 33"/>
          <p:cNvCxnSpPr>
            <a:stCxn id="24" idx="2"/>
            <a:endCxn id="27" idx="0"/>
          </p:cNvCxnSpPr>
          <p:nvPr/>
        </p:nvCxnSpPr>
        <p:spPr>
          <a:xfrm>
            <a:off x="5996447" y="4531302"/>
            <a:ext cx="913254" cy="3052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4" idx="2"/>
            <a:endCxn id="26" idx="0"/>
          </p:cNvCxnSpPr>
          <p:nvPr/>
        </p:nvCxnSpPr>
        <p:spPr>
          <a:xfrm>
            <a:off x="5996447" y="4531302"/>
            <a:ext cx="0" cy="3052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2"/>
            <a:endCxn id="25" idx="0"/>
          </p:cNvCxnSpPr>
          <p:nvPr/>
        </p:nvCxnSpPr>
        <p:spPr>
          <a:xfrm flipH="1">
            <a:off x="5071539" y="4531302"/>
            <a:ext cx="924908" cy="3052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5" idx="2"/>
            <a:endCxn id="28" idx="0"/>
          </p:cNvCxnSpPr>
          <p:nvPr/>
        </p:nvCxnSpPr>
        <p:spPr>
          <a:xfrm flipH="1">
            <a:off x="4171774" y="5268605"/>
            <a:ext cx="899765" cy="319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" idx="2"/>
            <a:endCxn id="29" idx="0"/>
          </p:cNvCxnSpPr>
          <p:nvPr/>
        </p:nvCxnSpPr>
        <p:spPr>
          <a:xfrm flipH="1">
            <a:off x="4855515" y="5268605"/>
            <a:ext cx="216024" cy="319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6" idx="2"/>
            <a:endCxn id="30" idx="0"/>
          </p:cNvCxnSpPr>
          <p:nvPr/>
        </p:nvCxnSpPr>
        <p:spPr>
          <a:xfrm flipH="1">
            <a:off x="5570129" y="5268605"/>
            <a:ext cx="426318" cy="319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6" idx="2"/>
            <a:endCxn id="31" idx="0"/>
          </p:cNvCxnSpPr>
          <p:nvPr/>
        </p:nvCxnSpPr>
        <p:spPr>
          <a:xfrm>
            <a:off x="5996447" y="5268605"/>
            <a:ext cx="288032" cy="319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7" idx="2"/>
            <a:endCxn id="32" idx="0"/>
          </p:cNvCxnSpPr>
          <p:nvPr/>
        </p:nvCxnSpPr>
        <p:spPr>
          <a:xfrm>
            <a:off x="6909701" y="5268605"/>
            <a:ext cx="103242" cy="319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2"/>
            <a:endCxn id="33" idx="0"/>
          </p:cNvCxnSpPr>
          <p:nvPr/>
        </p:nvCxnSpPr>
        <p:spPr>
          <a:xfrm>
            <a:off x="6909701" y="5268605"/>
            <a:ext cx="854154" cy="319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450014" y="2851040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Maps Model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2362" y="6172676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solidFill>
                  <a:schemeClr val="tx2"/>
                </a:solidFill>
              </a:rPr>
              <a:t>แสดงการแปลงจากแบบจำลองการวิเคราะห์เป็นแบบจำลองการออกแบบ</a:t>
            </a:r>
          </a:p>
        </p:txBody>
      </p:sp>
      <p:sp>
        <p:nvSpPr>
          <p:cNvPr id="45" name="ส่วนโค้ง 44">
            <a:extLst>
              <a:ext uri="{FF2B5EF4-FFF2-40B4-BE49-F238E27FC236}">
                <a16:creationId xmlns:a16="http://schemas.microsoft.com/office/drawing/2014/main" xmlns="" id="{EB9E2A4C-5033-45C2-9359-4D92ADF93F55}"/>
              </a:ext>
            </a:extLst>
          </p:cNvPr>
          <p:cNvSpPr/>
          <p:nvPr/>
        </p:nvSpPr>
        <p:spPr>
          <a:xfrm rot="3676017">
            <a:off x="4154445" y="1769064"/>
            <a:ext cx="2948672" cy="2741466"/>
          </a:xfrm>
          <a:prstGeom prst="arc">
            <a:avLst>
              <a:gd name="adj1" fmla="val 14346454"/>
              <a:gd name="adj2" fmla="val 2096303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99288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219200" y="3648350"/>
            <a:ext cx="1981200" cy="22267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แบบจำลองการออกแบบ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18749" y="1222891"/>
            <a:ext cx="561462" cy="3849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816904" y="4070911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PSPEC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563" y="1943828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/>
          <p:cNvSpPr/>
          <p:nvPr/>
        </p:nvSpPr>
        <p:spPr>
          <a:xfrm>
            <a:off x="5171655" y="2681131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/>
          <p:cNvSpPr/>
          <p:nvPr/>
        </p:nvSpPr>
        <p:spPr>
          <a:xfrm>
            <a:off x="6096563" y="2681131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/>
          <p:cNvSpPr/>
          <p:nvPr/>
        </p:nvSpPr>
        <p:spPr>
          <a:xfrm>
            <a:off x="7009817" y="2681131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4271890" y="3432326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ectangle 28"/>
          <p:cNvSpPr/>
          <p:nvPr/>
        </p:nvSpPr>
        <p:spPr>
          <a:xfrm>
            <a:off x="4955631" y="3432326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5670245" y="3432326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0"/>
          <p:cNvSpPr/>
          <p:nvPr/>
        </p:nvSpPr>
        <p:spPr>
          <a:xfrm>
            <a:off x="6384595" y="3432326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7113059" y="3432326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/>
          <p:cNvSpPr/>
          <p:nvPr/>
        </p:nvSpPr>
        <p:spPr>
          <a:xfrm>
            <a:off x="7863971" y="3432326"/>
            <a:ext cx="576064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4" name="Straight Connector 33"/>
          <p:cNvCxnSpPr>
            <a:stCxn id="24" idx="2"/>
            <a:endCxn id="27" idx="0"/>
          </p:cNvCxnSpPr>
          <p:nvPr/>
        </p:nvCxnSpPr>
        <p:spPr>
          <a:xfrm>
            <a:off x="6384595" y="2375876"/>
            <a:ext cx="913254" cy="3052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4" idx="2"/>
            <a:endCxn id="26" idx="0"/>
          </p:cNvCxnSpPr>
          <p:nvPr/>
        </p:nvCxnSpPr>
        <p:spPr>
          <a:xfrm>
            <a:off x="6384595" y="2375876"/>
            <a:ext cx="0" cy="3052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2"/>
            <a:endCxn id="25" idx="0"/>
          </p:cNvCxnSpPr>
          <p:nvPr/>
        </p:nvCxnSpPr>
        <p:spPr>
          <a:xfrm flipH="1">
            <a:off x="5459687" y="2375876"/>
            <a:ext cx="924908" cy="3052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5" idx="2"/>
            <a:endCxn id="28" idx="0"/>
          </p:cNvCxnSpPr>
          <p:nvPr/>
        </p:nvCxnSpPr>
        <p:spPr>
          <a:xfrm flipH="1">
            <a:off x="4559922" y="3113179"/>
            <a:ext cx="899765" cy="319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" idx="2"/>
            <a:endCxn id="29" idx="0"/>
          </p:cNvCxnSpPr>
          <p:nvPr/>
        </p:nvCxnSpPr>
        <p:spPr>
          <a:xfrm flipH="1">
            <a:off x="5243663" y="3113179"/>
            <a:ext cx="216024" cy="319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6" idx="2"/>
            <a:endCxn id="30" idx="0"/>
          </p:cNvCxnSpPr>
          <p:nvPr/>
        </p:nvCxnSpPr>
        <p:spPr>
          <a:xfrm flipH="1">
            <a:off x="5958277" y="3113179"/>
            <a:ext cx="426318" cy="319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6" idx="2"/>
            <a:endCxn id="31" idx="0"/>
          </p:cNvCxnSpPr>
          <p:nvPr/>
        </p:nvCxnSpPr>
        <p:spPr>
          <a:xfrm>
            <a:off x="6384595" y="3113179"/>
            <a:ext cx="288032" cy="319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7" idx="2"/>
            <a:endCxn id="32" idx="0"/>
          </p:cNvCxnSpPr>
          <p:nvPr/>
        </p:nvCxnSpPr>
        <p:spPr>
          <a:xfrm>
            <a:off x="7297849" y="3113179"/>
            <a:ext cx="103242" cy="319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2"/>
            <a:endCxn id="33" idx="0"/>
          </p:cNvCxnSpPr>
          <p:nvPr/>
        </p:nvCxnSpPr>
        <p:spPr>
          <a:xfrm>
            <a:off x="7297849" y="3113179"/>
            <a:ext cx="854154" cy="319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08011" y="6096908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solidFill>
                  <a:schemeClr val="tx2"/>
                </a:solidFill>
              </a:rPr>
              <a:t>แสดงการแปลงจากข้อกำหนดกระบวนการเป็นส่วนประกอบต่าง ๆ</a:t>
            </a:r>
          </a:p>
        </p:txBody>
      </p:sp>
      <p:cxnSp>
        <p:nvCxnSpPr>
          <p:cNvPr id="46" name="Straight Arrow Connector 45"/>
          <p:cNvCxnSpPr>
            <a:stCxn id="7" idx="6"/>
          </p:cNvCxnSpPr>
          <p:nvPr/>
        </p:nvCxnSpPr>
        <p:spPr>
          <a:xfrm flipV="1">
            <a:off x="2268370" y="1942504"/>
            <a:ext cx="745441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1630314" y="2528503"/>
            <a:ext cx="1570087" cy="1119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219200" y="2681131"/>
            <a:ext cx="202690" cy="9672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7" idx="3"/>
          </p:cNvCxnSpPr>
          <p:nvPr/>
        </p:nvCxnSpPr>
        <p:spPr>
          <a:xfrm flipH="1" flipV="1">
            <a:off x="1018461" y="2460234"/>
            <a:ext cx="200740" cy="32213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04011" y="1210325"/>
            <a:ext cx="1464359" cy="14643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0" name="Rectangle 79"/>
          <p:cNvSpPr/>
          <p:nvPr/>
        </p:nvSpPr>
        <p:spPr>
          <a:xfrm>
            <a:off x="4128481" y="4624959"/>
            <a:ext cx="2419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One or more “components”</a:t>
            </a:r>
          </a:p>
          <a:p>
            <a:pPr algn="ctr"/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in the software design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ส่วนโค้ง 8">
            <a:extLst>
              <a:ext uri="{FF2B5EF4-FFF2-40B4-BE49-F238E27FC236}">
                <a16:creationId xmlns:a16="http://schemas.microsoft.com/office/drawing/2014/main" xmlns="" id="{A8C577AA-A552-46F1-BE2E-4F10843AD6E9}"/>
              </a:ext>
            </a:extLst>
          </p:cNvPr>
          <p:cNvSpPr/>
          <p:nvPr/>
        </p:nvSpPr>
        <p:spPr>
          <a:xfrm rot="7977999">
            <a:off x="2454145" y="2026996"/>
            <a:ext cx="4460839" cy="3263003"/>
          </a:xfrm>
          <a:prstGeom prst="arc">
            <a:avLst>
              <a:gd name="adj1" fmla="val 14346454"/>
              <a:gd name="adj2" fmla="val 2096303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956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80" y="228600"/>
            <a:ext cx="6192688" cy="810344"/>
          </a:xfrm>
        </p:spPr>
        <p:txBody>
          <a:bodyPr/>
          <a:lstStyle/>
          <a:p>
            <a:r>
              <a:rPr lang="th-TH" sz="3600" dirty="0"/>
              <a:t>แนวทางการออกแบบซอฟต์แวร์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69" y="2807039"/>
            <a:ext cx="1447800" cy="1447800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13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500" dirty="0"/>
              <a:t>การออกแบบ</a:t>
            </a:r>
            <a:r>
              <a:rPr lang="th-TH" sz="2500" dirty="0" smtClean="0"/>
              <a:t>ซอฟต์แวร์ </a:t>
            </a:r>
            <a:r>
              <a:rPr lang="th-TH" sz="2500" dirty="0"/>
              <a:t>คือการนำแบบจำลองการวิเคราะห์ ข้อกำหนดกระบวนการ และต้นแบบมากำหนดโครงสร้าง</a:t>
            </a:r>
            <a:r>
              <a:rPr lang="th-TH" sz="2500" dirty="0" smtClean="0"/>
              <a:t>ของซอฟต์แวร์</a:t>
            </a:r>
            <a:r>
              <a:rPr lang="th-TH" sz="2500" dirty="0"/>
              <a:t>พร้อมทั้งกำหนดรายละเอียดโครงสร้างภายในของซอฟต์แวร์ เพื่อนำไปใช้สำหรับขั้นตอนการเขียนโปรแกรมและการทดสอบซอฟต์แวร์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1869" y="4289109"/>
            <a:ext cx="157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Prototype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5644985" y="5839123"/>
            <a:ext cx="158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Design</a:t>
            </a:r>
            <a:endParaRPr lang="th-TH" dirty="0"/>
          </a:p>
        </p:txBody>
      </p:sp>
      <p:sp>
        <p:nvSpPr>
          <p:cNvPr id="8" name="Oval 7"/>
          <p:cNvSpPr/>
          <p:nvPr/>
        </p:nvSpPr>
        <p:spPr>
          <a:xfrm>
            <a:off x="423942" y="3216263"/>
            <a:ext cx="2426083" cy="12256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564025" y="358849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Analysis Model</a:t>
            </a:r>
            <a:endParaRPr lang="th-TH" dirty="0"/>
          </a:p>
        </p:txBody>
      </p:sp>
      <p:sp>
        <p:nvSpPr>
          <p:cNvPr id="12" name="Rectangle 11"/>
          <p:cNvSpPr/>
          <p:nvPr/>
        </p:nvSpPr>
        <p:spPr>
          <a:xfrm>
            <a:off x="2113185" y="4081433"/>
            <a:ext cx="1168882" cy="1714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Rectangle 12"/>
          <p:cNvSpPr/>
          <p:nvPr/>
        </p:nvSpPr>
        <p:spPr>
          <a:xfrm>
            <a:off x="2265585" y="4233833"/>
            <a:ext cx="1168882" cy="1714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Rectangle 13"/>
          <p:cNvSpPr/>
          <p:nvPr/>
        </p:nvSpPr>
        <p:spPr>
          <a:xfrm>
            <a:off x="2417985" y="4386233"/>
            <a:ext cx="1168882" cy="171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446623" y="4981873"/>
            <a:ext cx="1111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PSPEC</a:t>
            </a:r>
            <a:endParaRPr lang="th-TH" dirty="0"/>
          </a:p>
        </p:txBody>
      </p:sp>
      <p:sp>
        <p:nvSpPr>
          <p:cNvPr id="16" name="Oval 15"/>
          <p:cNvSpPr/>
          <p:nvPr/>
        </p:nvSpPr>
        <p:spPr>
          <a:xfrm>
            <a:off x="4876800" y="3048000"/>
            <a:ext cx="906769" cy="9658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16386"/>
            <a:ext cx="723721" cy="723721"/>
          </a:xfrm>
          <a:prstGeom prst="rect">
            <a:avLst/>
          </a:prstGeom>
        </p:spPr>
      </p:pic>
      <p:cxnSp>
        <p:nvCxnSpPr>
          <p:cNvPr id="18" name="Straight Connector 17"/>
          <p:cNvCxnSpPr>
            <a:endCxn id="5" idx="1"/>
          </p:cNvCxnSpPr>
          <p:nvPr/>
        </p:nvCxnSpPr>
        <p:spPr>
          <a:xfrm flipH="1">
            <a:off x="6441869" y="4013879"/>
            <a:ext cx="613559" cy="5368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5" idx="1"/>
          </p:cNvCxnSpPr>
          <p:nvPr/>
        </p:nvCxnSpPr>
        <p:spPr>
          <a:xfrm>
            <a:off x="5644985" y="4013879"/>
            <a:ext cx="796884" cy="5368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1"/>
            <a:endCxn id="6" idx="0"/>
          </p:cNvCxnSpPr>
          <p:nvPr/>
        </p:nvCxnSpPr>
        <p:spPr>
          <a:xfrm flipH="1">
            <a:off x="6437168" y="4550719"/>
            <a:ext cx="4701" cy="12884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3"/>
            <a:endCxn id="6" idx="1"/>
          </p:cNvCxnSpPr>
          <p:nvPr/>
        </p:nvCxnSpPr>
        <p:spPr>
          <a:xfrm>
            <a:off x="3586867" y="5243483"/>
            <a:ext cx="2058118" cy="8572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7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45C30430-24C9-4D1D-BFDA-0B5BBC49AE9C}"/>
              </a:ext>
            </a:extLst>
          </p:cNvPr>
          <p:cNvSpPr/>
          <p:nvPr/>
        </p:nvSpPr>
        <p:spPr>
          <a:xfrm>
            <a:off x="753194" y="2931214"/>
            <a:ext cx="7620000" cy="1703457"/>
          </a:xfrm>
          <a:prstGeom prst="roundRect">
            <a:avLst/>
          </a:prstGeom>
          <a:solidFill>
            <a:srgbClr val="99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6328"/>
            <a:ext cx="6192688" cy="648072"/>
          </a:xfrm>
        </p:spPr>
        <p:txBody>
          <a:bodyPr/>
          <a:lstStyle/>
          <a:p>
            <a:r>
              <a:rPr lang="th-TH" sz="3200" dirty="0"/>
              <a:t>แบบจำลองการออกแบบ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8B5E2E29-1115-4EC1-B158-6A5B5C005B97}"/>
              </a:ext>
            </a:extLst>
          </p:cNvPr>
          <p:cNvSpPr/>
          <p:nvPr/>
        </p:nvSpPr>
        <p:spPr>
          <a:xfrm>
            <a:off x="753194" y="3205861"/>
            <a:ext cx="76023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solidFill>
                  <a:schemeClr val="bg1"/>
                </a:solidFill>
              </a:rPr>
              <a:t>แผนภาพคลาสในขั้นตอนการออกแบบซอฟต์แวร์นักออกแบบระบบใช้แผนภาพคลาส</a:t>
            </a:r>
          </a:p>
          <a:p>
            <a:pPr algn="ctr">
              <a:lnSpc>
                <a:spcPct val="150000"/>
              </a:lnSpc>
            </a:pPr>
            <a:r>
              <a:rPr lang="th-TH" sz="2400" b="1" dirty="0">
                <a:solidFill>
                  <a:schemeClr val="bg1"/>
                </a:solidFill>
              </a:rPr>
              <a:t>จากการวิเคราะห์ซอฟต์แวร์เขิงละเอียดเพื่อเป็นประโยชน์ในการเขียนโปรแกรม</a:t>
            </a:r>
            <a:endParaRPr lang="th-T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514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772400" cy="648072"/>
          </a:xfrm>
        </p:spPr>
        <p:txBody>
          <a:bodyPr/>
          <a:lstStyle/>
          <a:p>
            <a:r>
              <a:rPr lang="th-TH" sz="2800" dirty="0"/>
              <a:t>การออกแบบคลาสสำหรับสั่งซื้อสินค้าและความสัมพันธ์ระหว่างคลาส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2DE6EB7-4A67-4E17-8548-8E582AA35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00564"/>
            <a:ext cx="4269356" cy="5490866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8B5E2E29-1115-4EC1-B158-6A5B5C005B97}"/>
              </a:ext>
            </a:extLst>
          </p:cNvPr>
          <p:cNvSpPr/>
          <p:nvPr/>
        </p:nvSpPr>
        <p:spPr>
          <a:xfrm>
            <a:off x="4953000" y="1953171"/>
            <a:ext cx="342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tx2"/>
                </a:solidFill>
              </a:rPr>
              <a:t>แผลภาพสำหรับสั่งซื้อสินค้าของ</a:t>
            </a:r>
          </a:p>
          <a:p>
            <a:pPr algn="ctr"/>
            <a:r>
              <a:rPr lang="th-TH" sz="2000" b="1" dirty="0">
                <a:solidFill>
                  <a:schemeClr val="tx2"/>
                </a:solidFill>
              </a:rPr>
              <a:t>Online UTCC Book Center System</a:t>
            </a:r>
          </a:p>
          <a:p>
            <a:endParaRPr lang="th-TH" sz="2000" dirty="0">
              <a:solidFill>
                <a:schemeClr val="tx2"/>
              </a:solidFill>
            </a:endParaRPr>
          </a:p>
          <a:p>
            <a:pPr algn="ctr"/>
            <a:r>
              <a:rPr lang="th-TH" sz="2000" dirty="0">
                <a:solidFill>
                  <a:schemeClr val="tx2"/>
                </a:solidFill>
              </a:rPr>
              <a:t>ประกอบด้วยคลาส</a:t>
            </a:r>
          </a:p>
          <a:p>
            <a:r>
              <a:rPr lang="th-TH" sz="2000" dirty="0">
                <a:solidFill>
                  <a:schemeClr val="tx2"/>
                </a:solidFill>
              </a:rPr>
              <a:t>Custumer</a:t>
            </a:r>
          </a:p>
          <a:p>
            <a:r>
              <a:rPr lang="th-TH" sz="2000" dirty="0">
                <a:solidFill>
                  <a:schemeClr val="tx2"/>
                </a:solidFill>
              </a:rPr>
              <a:t>Credit Card Center</a:t>
            </a:r>
          </a:p>
          <a:p>
            <a:r>
              <a:rPr lang="th-TH" sz="2000" dirty="0">
                <a:solidFill>
                  <a:schemeClr val="tx2"/>
                </a:solidFill>
              </a:rPr>
              <a:t>S</a:t>
            </a:r>
            <a:r>
              <a:rPr lang="en-US" sz="2000" dirty="0">
                <a:solidFill>
                  <a:schemeClr val="tx2"/>
                </a:solidFill>
              </a:rPr>
              <a:t>e</a:t>
            </a:r>
            <a:r>
              <a:rPr lang="th-TH" sz="2000" dirty="0">
                <a:solidFill>
                  <a:schemeClr val="tx2"/>
                </a:solidFill>
              </a:rPr>
              <a:t>arch Request</a:t>
            </a:r>
          </a:p>
          <a:p>
            <a:r>
              <a:rPr lang="th-TH" sz="2000" dirty="0">
                <a:solidFill>
                  <a:schemeClr val="tx2"/>
                </a:solidFill>
              </a:rPr>
              <a:t>Order Student</a:t>
            </a:r>
          </a:p>
          <a:p>
            <a:r>
              <a:rPr lang="th-TH" sz="2000" dirty="0">
                <a:solidFill>
                  <a:schemeClr val="tx2"/>
                </a:solidFill>
              </a:rPr>
              <a:t>Alumni, Visitor</a:t>
            </a:r>
          </a:p>
          <a:p>
            <a:r>
              <a:rPr lang="th-TH" sz="2000" dirty="0">
                <a:solidFill>
                  <a:schemeClr val="tx2"/>
                </a:solidFill>
              </a:rPr>
              <a:t>Product List</a:t>
            </a:r>
          </a:p>
          <a:p>
            <a:r>
              <a:rPr lang="th-TH" sz="2000" dirty="0">
                <a:solidFill>
                  <a:schemeClr val="tx2"/>
                </a:solidFill>
              </a:rPr>
              <a:t>Order Item</a:t>
            </a:r>
          </a:p>
          <a:p>
            <a:endParaRPr lang="th-TH" sz="2000" dirty="0">
              <a:solidFill>
                <a:schemeClr val="tx2"/>
              </a:solidFill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6660E9F2-679B-4432-B229-80F5FBADBB7A}"/>
              </a:ext>
            </a:extLst>
          </p:cNvPr>
          <p:cNvSpPr/>
          <p:nvPr/>
        </p:nvSpPr>
        <p:spPr>
          <a:xfrm>
            <a:off x="6752304" y="3199010"/>
            <a:ext cx="2057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tx2"/>
                </a:solidFill>
              </a:rPr>
              <a:t>Shopping Cart Item</a:t>
            </a:r>
          </a:p>
          <a:p>
            <a:r>
              <a:rPr lang="th-TH" sz="2000" dirty="0">
                <a:solidFill>
                  <a:schemeClr val="tx2"/>
                </a:solidFill>
              </a:rPr>
              <a:t>Vendor</a:t>
            </a:r>
          </a:p>
          <a:p>
            <a:r>
              <a:rPr lang="th-TH" sz="2000" dirty="0">
                <a:solidFill>
                  <a:schemeClr val="tx2"/>
                </a:solidFill>
              </a:rPr>
              <a:t>Product</a:t>
            </a:r>
          </a:p>
          <a:p>
            <a:r>
              <a:rPr lang="th-TH" sz="2000" dirty="0">
                <a:solidFill>
                  <a:schemeClr val="tx2"/>
                </a:solidFill>
              </a:rPr>
              <a:t>Marketing Information</a:t>
            </a:r>
          </a:p>
          <a:p>
            <a:r>
              <a:rPr lang="th-TH" sz="2000" dirty="0">
                <a:solidFill>
                  <a:schemeClr val="tx2"/>
                </a:solidFill>
              </a:rPr>
              <a:t>Product Review</a:t>
            </a:r>
          </a:p>
          <a:p>
            <a:r>
              <a:rPr lang="th-TH" sz="2000" dirty="0">
                <a:solidFill>
                  <a:schemeClr val="tx2"/>
                </a:solidFill>
              </a:rPr>
              <a:t>Author Information</a:t>
            </a:r>
          </a:p>
          <a:p>
            <a:r>
              <a:rPr lang="th-TH" sz="2000" dirty="0">
                <a:solidFill>
                  <a:schemeClr val="tx2"/>
                </a:solidFill>
              </a:rPr>
              <a:t>Sample Chapter </a:t>
            </a:r>
          </a:p>
        </p:txBody>
      </p:sp>
    </p:spTree>
    <p:extLst>
      <p:ext uri="{BB962C8B-B14F-4D97-AF65-F5344CB8AC3E}">
        <p14:creationId xmlns:p14="http://schemas.microsoft.com/office/powerpoint/2010/main" val="326297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772400" cy="648072"/>
          </a:xfrm>
        </p:spPr>
        <p:txBody>
          <a:bodyPr/>
          <a:lstStyle/>
          <a:p>
            <a:r>
              <a:rPr lang="th-TH" sz="3200" dirty="0"/>
              <a:t>แผนภาพส่วนประกอบ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8B5E2E29-1115-4EC1-B158-6A5B5C005B97}"/>
              </a:ext>
            </a:extLst>
          </p:cNvPr>
          <p:cNvSpPr/>
          <p:nvPr/>
        </p:nvSpPr>
        <p:spPr>
          <a:xfrm>
            <a:off x="304800" y="15240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chemeClr val="tx2"/>
                </a:solidFill>
              </a:rPr>
              <a:t>แผนภาพส่วนประกอบ (</a:t>
            </a:r>
            <a:r>
              <a:rPr lang="en-US" sz="2000" b="1" u="sng" dirty="0">
                <a:solidFill>
                  <a:schemeClr val="tx2"/>
                </a:solidFill>
              </a:rPr>
              <a:t>Component Diagram)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th-TH" sz="2000" dirty="0">
                <a:solidFill>
                  <a:schemeClr val="tx2"/>
                </a:solidFill>
              </a:rPr>
              <a:t>เป็นแผนภาพที่แสดงถึงโครงสร้างทางการภาพของซอฟต์แวร์ประกอบด้วยส่วนประกอบ (</a:t>
            </a:r>
            <a:r>
              <a:rPr lang="en-US" sz="2000" dirty="0">
                <a:solidFill>
                  <a:schemeClr val="tx2"/>
                </a:solidFill>
              </a:rPr>
              <a:t>Component) </a:t>
            </a:r>
            <a:r>
              <a:rPr lang="th-TH" sz="2000" dirty="0">
                <a:solidFill>
                  <a:schemeClr val="tx2"/>
                </a:solidFill>
              </a:rPr>
              <a:t>ซึ่งเป็นส่วนประกอบย่อยของซอฟต์แวร์ และความสัมพันธ์ระหว่างส่วนประกอบภายในแผนภาพส่วนประกอบเหมือนกับความสัมพันธ์ภายในแผนภาพคลาสเช่น </a:t>
            </a:r>
            <a:r>
              <a:rPr lang="en-US" sz="2000" dirty="0">
                <a:solidFill>
                  <a:schemeClr val="tx2"/>
                </a:solidFill>
              </a:rPr>
              <a:t>Interface, </a:t>
            </a:r>
            <a:r>
              <a:rPr lang="en-US" sz="2000" dirty="0" err="1">
                <a:solidFill>
                  <a:schemeClr val="tx2"/>
                </a:solidFill>
              </a:rPr>
              <a:t>Dependancy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th-TH" sz="2000" dirty="0">
                <a:solidFill>
                  <a:schemeClr val="tx2"/>
                </a:solidFill>
              </a:rPr>
              <a:t>เป็นต้น สัญลักษณ์ของแผนภาพส่วนประกอบดังรูป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722861BF-810D-4E8C-BD4A-5BAB1E4CE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66314"/>
            <a:ext cx="4233681" cy="34564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32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772400" cy="648072"/>
          </a:xfrm>
        </p:spPr>
        <p:txBody>
          <a:bodyPr/>
          <a:lstStyle/>
          <a:p>
            <a:r>
              <a:rPr lang="th-TH" sz="3200" dirty="0"/>
              <a:t>แผนภาพ </a:t>
            </a:r>
            <a:r>
              <a:rPr lang="en-US" sz="3200" dirty="0"/>
              <a:t>Deployment</a:t>
            </a:r>
            <a:endParaRPr lang="th-TH" sz="3200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8B5E2E29-1115-4EC1-B158-6A5B5C005B97}"/>
              </a:ext>
            </a:extLst>
          </p:cNvPr>
          <p:cNvSpPr/>
          <p:nvPr/>
        </p:nvSpPr>
        <p:spPr>
          <a:xfrm>
            <a:off x="304800" y="15240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chemeClr val="tx2"/>
                </a:solidFill>
              </a:rPr>
              <a:t>แผนภาพ </a:t>
            </a:r>
            <a:r>
              <a:rPr lang="en-US" sz="2000" b="1" u="sng" dirty="0">
                <a:solidFill>
                  <a:schemeClr val="tx2"/>
                </a:solidFill>
              </a:rPr>
              <a:t>Deployment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th-TH" sz="2000" dirty="0">
                <a:solidFill>
                  <a:schemeClr val="tx2"/>
                </a:solidFill>
              </a:rPr>
              <a:t>เป็นแผนภาพที่แสดงถึงระบบสถาปัตยกรรมหรือโครงสร้างของฮาร์ดแวร์หรือซอฟต์แวร์ รวมทั้งความสันพันธ์ระหว่างฮาร์ดแวร์หรือซอฟต์แวร์ ความสัมพันธ์ภายในแผนภาพ </a:t>
            </a:r>
            <a:r>
              <a:rPr lang="en-US" sz="2000" dirty="0">
                <a:solidFill>
                  <a:schemeClr val="tx2"/>
                </a:solidFill>
              </a:rPr>
              <a:t>Deployment </a:t>
            </a:r>
            <a:r>
              <a:rPr lang="th-TH" sz="2000" dirty="0">
                <a:solidFill>
                  <a:schemeClr val="tx2"/>
                </a:solidFill>
              </a:rPr>
              <a:t>จะเหมือนกับความสัมพันธ์ภายในแผนภาพคลาส สัญลักษณ์ของแผนภาพ </a:t>
            </a:r>
            <a:r>
              <a:rPr lang="en-US" sz="2000" dirty="0">
                <a:solidFill>
                  <a:schemeClr val="tx2"/>
                </a:solidFill>
              </a:rPr>
              <a:t>Deployment </a:t>
            </a:r>
            <a:r>
              <a:rPr lang="th-TH" sz="2000" dirty="0">
                <a:solidFill>
                  <a:schemeClr val="tx2"/>
                </a:solidFill>
              </a:rPr>
              <a:t>ดังรูป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9571D25-39ED-4F13-87BC-BB5F1F740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16" y="2819400"/>
            <a:ext cx="4596167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38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772400" cy="648072"/>
          </a:xfrm>
        </p:spPr>
        <p:txBody>
          <a:bodyPr/>
          <a:lstStyle/>
          <a:p>
            <a:r>
              <a:rPr lang="th-TH" sz="3200" dirty="0"/>
              <a:t>สรุป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8B5E2E29-1115-4EC1-B158-6A5B5C005B97}"/>
              </a:ext>
            </a:extLst>
          </p:cNvPr>
          <p:cNvSpPr/>
          <p:nvPr/>
        </p:nvSpPr>
        <p:spPr>
          <a:xfrm>
            <a:off x="304800" y="12954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chemeClr val="tx2"/>
                </a:solidFill>
              </a:rPr>
              <a:t>การออกแบบซอฟต์แวร์</a:t>
            </a:r>
            <a:r>
              <a:rPr lang="th-TH" sz="2000" b="1" dirty="0">
                <a:solidFill>
                  <a:schemeClr val="tx2"/>
                </a:solidFill>
              </a:rPr>
              <a:t> </a:t>
            </a:r>
            <a:r>
              <a:rPr lang="th-TH" sz="2000" dirty="0">
                <a:solidFill>
                  <a:schemeClr val="tx2"/>
                </a:solidFill>
              </a:rPr>
              <a:t>เป็นขั้นตอนที่สำคัญ เพราะหากไม่มีการออกแบบหรือออกแบบไม่ดี จะทำให้การทดสอบและบำรุงรักษาทำได้ยาก และอาจเกิดความผิดพลาดได้</a:t>
            </a:r>
          </a:p>
          <a:p>
            <a:pPr>
              <a:spcAft>
                <a:spcPts val="1200"/>
              </a:spcAft>
            </a:pPr>
            <a:r>
              <a:rPr lang="th-TH" sz="2000" dirty="0">
                <a:solidFill>
                  <a:schemeClr val="tx2"/>
                </a:solidFill>
              </a:rPr>
              <a:t>เป้าหมายของการออกแบบซอฟต์แวร์ คือ เพื่อให้ได้ซอฟต์แวร์ที่มีคุณภาพสูงสุดและตอบสนองการใช้งานของผู้ใช้</a:t>
            </a:r>
          </a:p>
          <a:p>
            <a:r>
              <a:rPr lang="th-TH" sz="2000" b="1" u="sng" dirty="0">
                <a:solidFill>
                  <a:schemeClr val="tx2"/>
                </a:solidFill>
              </a:rPr>
              <a:t>หลักการออกแบบซอฟต์แวร์</a:t>
            </a:r>
            <a:r>
              <a:rPr lang="th-TH" sz="2000" b="1" dirty="0">
                <a:solidFill>
                  <a:schemeClr val="tx2"/>
                </a:solidFill>
              </a:rPr>
              <a:t> </a:t>
            </a:r>
            <a:r>
              <a:rPr lang="th-TH" sz="2000" dirty="0">
                <a:solidFill>
                  <a:schemeClr val="tx2"/>
                </a:solidFill>
              </a:rPr>
              <a:t>มี 9 ลักษณะ ได้แก่</a:t>
            </a:r>
          </a:p>
          <a:p>
            <a:r>
              <a:rPr lang="th-TH" sz="2000" dirty="0">
                <a:solidFill>
                  <a:schemeClr val="tx2"/>
                </a:solidFill>
              </a:rPr>
              <a:t>• การกำหนดสาระสำคัญ		• สถาปัตยกรรม		• แบบอย่าง</a:t>
            </a:r>
          </a:p>
          <a:p>
            <a:r>
              <a:rPr lang="th-TH" sz="2000" dirty="0">
                <a:solidFill>
                  <a:schemeClr val="tx2"/>
                </a:solidFill>
              </a:rPr>
              <a:t>• ความเป็นมอดูล 		• การซ่อนข่าวสาร		• ความเป็นอิสระเชิงฟัก์ชัน</a:t>
            </a:r>
          </a:p>
          <a:p>
            <a:pPr>
              <a:spcAft>
                <a:spcPts val="1200"/>
              </a:spcAft>
            </a:pPr>
            <a:r>
              <a:rPr lang="th-TH" sz="2000" dirty="0">
                <a:solidFill>
                  <a:schemeClr val="tx2"/>
                </a:solidFill>
              </a:rPr>
              <a:t>• การแบ่งละเอียด		• การปรับโครงสร้างการออกแบบ	• การออกแบบคลาส</a:t>
            </a:r>
          </a:p>
          <a:p>
            <a:r>
              <a:rPr lang="th-TH" sz="2000" b="1" u="sng" dirty="0">
                <a:solidFill>
                  <a:schemeClr val="tx2"/>
                </a:solidFill>
              </a:rPr>
              <a:t>การออกแบบเชิงกระบวนคำสั่ง</a:t>
            </a:r>
            <a:r>
              <a:rPr lang="th-TH" sz="2000" b="1" dirty="0">
                <a:solidFill>
                  <a:schemeClr val="tx2"/>
                </a:solidFill>
              </a:rPr>
              <a:t> </a:t>
            </a:r>
            <a:r>
              <a:rPr lang="th-TH" sz="2000" dirty="0">
                <a:solidFill>
                  <a:schemeClr val="tx2"/>
                </a:solidFill>
              </a:rPr>
              <a:t>คือ การออกแบบกระบวนการทำงานของซอฟต์แวร์ และแสดงรายละเอียดของขั้นตอนวิธี โดยใช้ภาษาโปรแกรม และรหัสเทียม สามารถเขียนเป็นแผนภาพได้ 4 ลักษณะ ได้แก่</a:t>
            </a:r>
          </a:p>
          <a:p>
            <a:pPr>
              <a:spcAft>
                <a:spcPts val="1200"/>
              </a:spcAft>
            </a:pPr>
            <a:r>
              <a:rPr lang="th-TH" sz="2000" dirty="0">
                <a:solidFill>
                  <a:schemeClr val="tx2"/>
                </a:solidFill>
              </a:rPr>
              <a:t>• ผังงาน		• แผนภาพกล่อง	• ตารางการตัดสินใจ	• ต้นไม้การตัดสินใจ</a:t>
            </a:r>
          </a:p>
          <a:p>
            <a:pPr>
              <a:spcAft>
                <a:spcPts val="1200"/>
              </a:spcAft>
            </a:pPr>
            <a:r>
              <a:rPr lang="th-TH" sz="2000" b="1" u="sng" dirty="0">
                <a:solidFill>
                  <a:schemeClr val="tx2"/>
                </a:solidFill>
              </a:rPr>
              <a:t>แบบจำลองการออกแบบ</a:t>
            </a:r>
            <a:r>
              <a:rPr lang="th-TH" sz="2000" b="1" dirty="0">
                <a:solidFill>
                  <a:schemeClr val="tx2"/>
                </a:solidFill>
              </a:rPr>
              <a:t> </a:t>
            </a:r>
            <a:r>
              <a:rPr lang="th-TH" sz="2000" dirty="0">
                <a:solidFill>
                  <a:schemeClr val="tx2"/>
                </a:solidFill>
              </a:rPr>
              <a:t>คือ แบบจำลองที่ใช้ในขั้นตอนของการออกแบบซอฟต์แวร์ โดยนำแบบจำลองการวิเคราะห์และข้อกำหนดการะบวนการมาใช้ในการออกแบบซอฟต์แวร์ </a:t>
            </a:r>
          </a:p>
          <a:p>
            <a:r>
              <a:rPr lang="th-TH" sz="2000" b="1" u="sng" dirty="0">
                <a:solidFill>
                  <a:schemeClr val="tx2"/>
                </a:solidFill>
              </a:rPr>
              <a:t>ตัวอย่างแบบจำลองซอฟต์แวร์</a:t>
            </a:r>
            <a:r>
              <a:rPr lang="th-TH" sz="2000" b="1" dirty="0">
                <a:solidFill>
                  <a:schemeClr val="tx2"/>
                </a:solidFill>
              </a:rPr>
              <a:t> </a:t>
            </a:r>
            <a:r>
              <a:rPr lang="th-TH" sz="2000" dirty="0">
                <a:solidFill>
                  <a:schemeClr val="tx2"/>
                </a:solidFill>
              </a:rPr>
              <a:t>ได้แก่</a:t>
            </a:r>
          </a:p>
          <a:p>
            <a:r>
              <a:rPr lang="th-TH" sz="2000" dirty="0">
                <a:solidFill>
                  <a:schemeClr val="tx2"/>
                </a:solidFill>
              </a:rPr>
              <a:t>• แผนภาพคลาส	• แผนภาพส่วนประกอบ	• แผนภาพ </a:t>
            </a:r>
            <a:r>
              <a:rPr lang="en-US" sz="2000" dirty="0">
                <a:solidFill>
                  <a:schemeClr val="tx2"/>
                </a:solidFill>
              </a:rPr>
              <a:t>Deployment</a:t>
            </a:r>
            <a:endParaRPr lang="th-TH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peech bubbles with question marks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2"/>
          <a:stretch/>
        </p:blipFill>
        <p:spPr bwMode="auto">
          <a:xfrm>
            <a:off x="2150706" y="1676400"/>
            <a:ext cx="4343400" cy="394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คำถามท้ายบท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วิศวกรรมการออกแบบคืออะไร และมีเป้าหมายหลักอย่างไร</a:t>
            </a:r>
          </a:p>
          <a:p>
            <a:r>
              <a:rPr lang="th-TH" sz="2400" dirty="0"/>
              <a:t>ความเป็นอิสระเชิงฟัก์ชันคืออะไร และมีความสำคัญอย่างไร</a:t>
            </a:r>
          </a:p>
          <a:p>
            <a:r>
              <a:rPr lang="th-TH" sz="2400" dirty="0"/>
              <a:t>อธิบายความแตกต่างระหว่างตารางตัดสินใจและต้นไม้การตัดสินใจ</a:t>
            </a:r>
          </a:p>
          <a:p>
            <a:r>
              <a:rPr lang="th-TH" sz="2400" dirty="0"/>
              <a:t>แบบจำลองการออกแบบคืออะไร พร้อมทั้งยกตัวอย่างประกอบ</a:t>
            </a:r>
          </a:p>
          <a:p>
            <a:r>
              <a:rPr lang="th-TH" sz="2400" dirty="0"/>
              <a:t>แผนภาพส่วนประกอบคืออะไร และมีความสำคัญอย่างไร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8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/>
              <a:t>แนวทางการออกแบบซอฟต์แวร์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82700" y="1472793"/>
            <a:ext cx="70866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960" y="1676400"/>
            <a:ext cx="6854080" cy="609600"/>
          </a:xfrm>
        </p:spPr>
        <p:txBody>
          <a:bodyPr/>
          <a:lstStyle/>
          <a:p>
            <a:pPr marL="0" indent="0" algn="ctr">
              <a:buNone/>
            </a:pPr>
            <a:r>
              <a:rPr lang="th-TH" b="1" dirty="0">
                <a:solidFill>
                  <a:schemeClr val="bg1"/>
                </a:solidFill>
              </a:rPr>
              <a:t>นักพัฒนาซอฟต์แวร์มีการออกแบบซอฟต์แวร์ที่ดี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8984" y="2992188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ym typeface="Wingdings"/>
              </a:rPr>
              <a:t>ง่ายต่อการเขียนโปรแกรม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4640300" y="2992188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ym typeface="Wingdings"/>
              </a:rPr>
              <a:t>ง่ายต่อการบำรุงรักษาซอฟต์แวร์</a:t>
            </a:r>
            <a:endParaRPr lang="th-TH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607852" y="2382644"/>
            <a:ext cx="0" cy="461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82900" y="2387193"/>
            <a:ext cx="0" cy="461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84447" y="3930527"/>
            <a:ext cx="70866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100707" y="4114800"/>
            <a:ext cx="685408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h-TH" b="1" dirty="0">
                <a:solidFill>
                  <a:schemeClr val="bg1"/>
                </a:solidFill>
              </a:rPr>
              <a:t>นักพัฒนาซอฟต์แวร์ข้ามขั้นตอนของการออกแบบซอฟต์แวร์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0973" y="5867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ym typeface="Wingdings"/>
              </a:rPr>
              <a:t></a:t>
            </a:r>
            <a:r>
              <a:rPr lang="th-TH" sz="100" dirty="0">
                <a:sym typeface="Wingdings"/>
              </a:rPr>
              <a:t>    </a:t>
            </a:r>
            <a:r>
              <a:rPr lang="th-TH" dirty="0">
                <a:sym typeface="Wingdings"/>
              </a:rPr>
              <a:t>ยากต่อการเขียนโปรแกรม</a:t>
            </a:r>
            <a:endParaRPr lang="th-TH" dirty="0"/>
          </a:p>
        </p:txBody>
      </p:sp>
      <p:sp>
        <p:nvSpPr>
          <p:cNvPr id="24" name="Rectangle 23"/>
          <p:cNvSpPr/>
          <p:nvPr/>
        </p:nvSpPr>
        <p:spPr>
          <a:xfrm>
            <a:off x="5382447" y="5879910"/>
            <a:ext cx="3408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ym typeface="Wingdings"/>
              </a:rPr>
              <a:t>ยากต่อการบำรุงรักษาซอฟต์แวร์</a:t>
            </a:r>
            <a:endParaRPr lang="th-TH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086599" y="4840377"/>
            <a:ext cx="1" cy="1027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  <a:endCxn id="28" idx="0"/>
          </p:cNvCxnSpPr>
          <p:nvPr/>
        </p:nvCxnSpPr>
        <p:spPr>
          <a:xfrm flipH="1">
            <a:off x="4516901" y="4844927"/>
            <a:ext cx="10846" cy="521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44014" y="5366787"/>
            <a:ext cx="334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ym typeface="Wingdings"/>
              </a:rPr>
              <a:t></a:t>
            </a:r>
            <a:r>
              <a:rPr lang="th-TH" sz="100" dirty="0">
                <a:sym typeface="Wingdings"/>
              </a:rPr>
              <a:t>    </a:t>
            </a:r>
            <a:r>
              <a:rPr lang="th-TH" dirty="0">
                <a:sym typeface="Wingdings"/>
              </a:rPr>
              <a:t>ยากต่อการทดสอบซอฟต์แวร์</a:t>
            </a:r>
            <a:endParaRPr lang="th-TH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981200" y="4829946"/>
            <a:ext cx="1" cy="1027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/>
              <a:t>แนวทางการออกแบบซอฟต์แวร์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3608" y="4653136"/>
            <a:ext cx="6984776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" name="Rectangle 18"/>
          <p:cNvSpPr/>
          <p:nvPr/>
        </p:nvSpPr>
        <p:spPr>
          <a:xfrm>
            <a:off x="1655676" y="3717032"/>
            <a:ext cx="5760640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6" name="Rectangle 25"/>
          <p:cNvSpPr/>
          <p:nvPr/>
        </p:nvSpPr>
        <p:spPr>
          <a:xfrm>
            <a:off x="2078723" y="2780928"/>
            <a:ext cx="4914546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9" name="Rectangle 28"/>
          <p:cNvSpPr/>
          <p:nvPr/>
        </p:nvSpPr>
        <p:spPr>
          <a:xfrm>
            <a:off x="2580528" y="1844824"/>
            <a:ext cx="3910935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0" name="TextBox 29"/>
          <p:cNvSpPr txBox="1"/>
          <p:nvPr/>
        </p:nvSpPr>
        <p:spPr>
          <a:xfrm>
            <a:off x="2968731" y="205126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Maintenance</a:t>
            </a:r>
            <a:endParaRPr lang="th-TH" dirty="0"/>
          </a:p>
        </p:txBody>
      </p:sp>
      <p:sp>
        <p:nvSpPr>
          <p:cNvPr id="31" name="TextBox 30"/>
          <p:cNvSpPr txBox="1"/>
          <p:nvPr/>
        </p:nvSpPr>
        <p:spPr>
          <a:xfrm>
            <a:off x="2951819" y="298737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</a:t>
            </a:r>
            <a:endParaRPr lang="th-TH" dirty="0"/>
          </a:p>
        </p:txBody>
      </p:sp>
      <p:sp>
        <p:nvSpPr>
          <p:cNvPr id="32" name="TextBox 31"/>
          <p:cNvSpPr txBox="1"/>
          <p:nvPr/>
        </p:nvSpPr>
        <p:spPr>
          <a:xfrm>
            <a:off x="2951820" y="392347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Implementation</a:t>
            </a:r>
            <a:endParaRPr lang="th-TH" dirty="0"/>
          </a:p>
        </p:txBody>
      </p:sp>
      <p:sp>
        <p:nvSpPr>
          <p:cNvPr id="33" name="TextBox 32"/>
          <p:cNvSpPr txBox="1"/>
          <p:nvPr/>
        </p:nvSpPr>
        <p:spPr>
          <a:xfrm>
            <a:off x="2951819" y="485957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Design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95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/>
              <a:t>แนวทางการออกแบบซอฟต์แวร์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3608" y="4653136"/>
            <a:ext cx="6984776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2" name="TextBox 31"/>
          <p:cNvSpPr txBox="1"/>
          <p:nvPr/>
        </p:nvSpPr>
        <p:spPr>
          <a:xfrm>
            <a:off x="2842247" y="300340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Implementation</a:t>
            </a:r>
            <a:endParaRPr lang="th-TH" dirty="0"/>
          </a:p>
        </p:txBody>
      </p:sp>
      <p:sp>
        <p:nvSpPr>
          <p:cNvPr id="33" name="TextBox 32"/>
          <p:cNvSpPr txBox="1"/>
          <p:nvPr/>
        </p:nvSpPr>
        <p:spPr>
          <a:xfrm>
            <a:off x="2951819" y="485957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Without Design</a:t>
            </a:r>
            <a:endParaRPr lang="th-TH" dirty="0"/>
          </a:p>
        </p:txBody>
      </p:sp>
      <p:sp>
        <p:nvSpPr>
          <p:cNvPr id="3" name="Isosceles Triangle 2"/>
          <p:cNvSpPr/>
          <p:nvPr/>
        </p:nvSpPr>
        <p:spPr>
          <a:xfrm rot="10800000">
            <a:off x="3054824" y="2719328"/>
            <a:ext cx="2743200" cy="1905000"/>
          </a:xfrm>
          <a:prstGeom prst="triangl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Cloud 3"/>
          <p:cNvSpPr/>
          <p:nvPr/>
        </p:nvSpPr>
        <p:spPr>
          <a:xfrm>
            <a:off x="3023829" y="1306398"/>
            <a:ext cx="2843571" cy="133673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7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928048" cy="648072"/>
          </a:xfrm>
        </p:spPr>
        <p:txBody>
          <a:bodyPr/>
          <a:lstStyle/>
          <a:p>
            <a:r>
              <a:rPr lang="th-TH" sz="3000" dirty="0"/>
              <a:t>การแปลงแบบจำลองการวิเคราะห์เป็นแบบจำลองการออกแบบ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5" y="1369284"/>
            <a:ext cx="8382000" cy="508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p_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tp_07</Template>
  <TotalTime>824</TotalTime>
  <Words>2342</Words>
  <Application>Microsoft Office PowerPoint</Application>
  <PresentationFormat>นำเสนอทางหน้าจอ (4:3)</PresentationFormat>
  <Paragraphs>272</Paragraphs>
  <Slides>56</Slides>
  <Notes>0</Notes>
  <HiddenSlides>3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56</vt:i4>
      </vt:variant>
    </vt:vector>
  </HeadingPairs>
  <TitlesOfParts>
    <vt:vector size="57" baseType="lpstr">
      <vt:lpstr>tp_07</vt:lpstr>
      <vt:lpstr>บทที่ 7</vt:lpstr>
      <vt:lpstr>วัตถุประสงค์</vt:lpstr>
      <vt:lpstr>บทนำ</vt:lpstr>
      <vt:lpstr>บทนำ</vt:lpstr>
      <vt:lpstr>แนวทางการออกแบบซอฟต์แวร์</vt:lpstr>
      <vt:lpstr>แนวทางการออกแบบซอฟต์แวร์</vt:lpstr>
      <vt:lpstr>แนวทางการออกแบบซอฟต์แวร์</vt:lpstr>
      <vt:lpstr>แนวทางการออกแบบซอฟต์แวร์</vt:lpstr>
      <vt:lpstr>การแปลงแบบจำลองการวิเคราะห์เป็นแบบจำลองการออกแบบ</vt:lpstr>
      <vt:lpstr>แบบจำลองการวิเคราะห์</vt:lpstr>
      <vt:lpstr>แบบจำลองการวิเคราะห์</vt:lpstr>
      <vt:lpstr>การออกแบบข้อมูลหรือคลาส</vt:lpstr>
      <vt:lpstr>การออกแบบเชิงสถาปัตยกรรม</vt:lpstr>
      <vt:lpstr> การออกแบบส่วนต่อประสาน </vt:lpstr>
      <vt:lpstr>การออกแบบระดับส่วนประกอบ</vt:lpstr>
      <vt:lpstr>งานนำเสนอ PowerPoint</vt:lpstr>
      <vt:lpstr>ปัจจัยที่ทำให้ซอฟต์แวร์ มีคุณภาพ</vt:lpstr>
      <vt:lpstr>การใช้ผลิตภัณฑ์</vt:lpstr>
      <vt:lpstr>การเปลี่ยนผลิตภัณฑ์</vt:lpstr>
      <vt:lpstr>การปรับปรุงผลิตภัณฑ์</vt:lpstr>
      <vt:lpstr>หลักการออกแบบซอฟต์แวร์</vt:lpstr>
      <vt:lpstr>การกำหนดสาระสำคัญ</vt:lpstr>
      <vt:lpstr>การกำหนดสาระสำคัญเชิงกระบวนการคำสั่ง (Procedural  Abstraction)</vt:lpstr>
      <vt:lpstr>การกำหนดสาระสำคัญเชิงกระบวนการคำสั่ง  (Procedural  Abstraction)</vt:lpstr>
      <vt:lpstr>การกำหนดสาระสำคัญเชิงข้อมูล (Data  Abstraction)</vt:lpstr>
      <vt:lpstr>สถาปัตยกรรม</vt:lpstr>
      <vt:lpstr>แบบอย่าง</vt:lpstr>
      <vt:lpstr>ความเป็นมอดูล</vt:lpstr>
      <vt:lpstr>การซ่อนสารสนเทศ</vt:lpstr>
      <vt:lpstr>การซ่อนสารสนเทศ</vt:lpstr>
      <vt:lpstr>ความเป็นอิสระเชิงฟังก์ชัน</vt:lpstr>
      <vt:lpstr>ความเป็นอิสระเชิงฟังก์ชัน</vt:lpstr>
      <vt:lpstr>การแบ่งละเอียด</vt:lpstr>
      <vt:lpstr>การปรับโครงสร้างการออกแบบ</vt:lpstr>
      <vt:lpstr>การออกแบบคลาส</vt:lpstr>
      <vt:lpstr>การออกแบบเชิงกระบวนคำสั่ง</vt:lpstr>
      <vt:lpstr>ผังงาน</vt:lpstr>
      <vt:lpstr>ผังงาน</vt:lpstr>
      <vt:lpstr>ผังงาน</vt:lpstr>
      <vt:lpstr>แผนภาพกล่อง</vt:lpstr>
      <vt:lpstr>แผนภาพกล่อง</vt:lpstr>
      <vt:lpstr>แผนภาพกล่อง</vt:lpstr>
      <vt:lpstr>ตารางการตัดสินใจ</vt:lpstr>
      <vt:lpstr>ตารางการตัดสินใจ</vt:lpstr>
      <vt:lpstr>ต้นไม้การตัดสินใจ</vt:lpstr>
      <vt:lpstr>ต้นไม้การตัดสินใจ</vt:lpstr>
      <vt:lpstr>แบบจำลองการออกแบบ</vt:lpstr>
      <vt:lpstr>แบบจำลองการออกแบบ</vt:lpstr>
      <vt:lpstr>แบบจำลองการออกแบบ</vt:lpstr>
      <vt:lpstr>แบบจำลองการออกแบบ</vt:lpstr>
      <vt:lpstr>การออกแบบคลาสสำหรับสั่งซื้อสินค้าและความสัมพันธ์ระหว่างคลาส</vt:lpstr>
      <vt:lpstr>แผนภาพส่วนประกอบ</vt:lpstr>
      <vt:lpstr>แผนภาพ Deployment</vt:lpstr>
      <vt:lpstr>สรุป</vt:lpstr>
      <vt:lpstr>งานนำเสนอ PowerPoint</vt:lpstr>
      <vt:lpstr>คำถามท้ายบท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4</dc:title>
  <dc:creator>su</dc:creator>
  <cp:lastModifiedBy>su</cp:lastModifiedBy>
  <cp:revision>246</cp:revision>
  <dcterms:created xsi:type="dcterms:W3CDTF">2017-07-02T12:07:35Z</dcterms:created>
  <dcterms:modified xsi:type="dcterms:W3CDTF">2017-07-04T23:46:40Z</dcterms:modified>
</cp:coreProperties>
</file>