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83" r:id="rId2"/>
    <p:sldId id="314" r:id="rId3"/>
    <p:sldId id="304" r:id="rId4"/>
    <p:sldId id="286" r:id="rId5"/>
    <p:sldId id="299" r:id="rId6"/>
    <p:sldId id="287" r:id="rId7"/>
    <p:sldId id="311" r:id="rId8"/>
    <p:sldId id="288" r:id="rId9"/>
    <p:sldId id="310" r:id="rId10"/>
    <p:sldId id="301" r:id="rId11"/>
    <p:sldId id="300" r:id="rId12"/>
    <p:sldId id="305" r:id="rId13"/>
    <p:sldId id="289" r:id="rId14"/>
    <p:sldId id="292" r:id="rId15"/>
    <p:sldId id="293" r:id="rId16"/>
    <p:sldId id="295" r:id="rId17"/>
    <p:sldId id="294" r:id="rId18"/>
    <p:sldId id="296" r:id="rId19"/>
    <p:sldId id="307" r:id="rId20"/>
    <p:sldId id="306" r:id="rId21"/>
    <p:sldId id="308" r:id="rId22"/>
    <p:sldId id="291" r:id="rId23"/>
    <p:sldId id="312" r:id="rId24"/>
    <p:sldId id="313" r:id="rId25"/>
    <p:sldId id="309" r:id="rId26"/>
    <p:sldId id="297" r:id="rId27"/>
    <p:sldId id="290" r:id="rId28"/>
    <p:sldId id="302" r:id="rId29"/>
    <p:sldId id="285" r:id="rId30"/>
    <p:sldId id="280" r:id="rId3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7127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648072"/>
          </a:xfrm>
        </p:spPr>
        <p:txBody>
          <a:bodyPr>
            <a:no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64137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EDC321-BE99-4E8B-9111-B9BFC53CFDF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921279"/>
            <a:ext cx="2816157" cy="864096"/>
          </a:xfrm>
        </p:spPr>
        <p:txBody>
          <a:bodyPr>
            <a:noAutofit/>
          </a:bodyPr>
          <a:lstStyle/>
          <a:p>
            <a:pPr algn="l"/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รายวิชา</a:t>
            </a:r>
            <a:b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dirty="0"/>
              <a:t> </a:t>
            </a:r>
            <a:endParaRPr lang="th-TH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562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768552"/>
            <a:ext cx="341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dirty="0" smtClean="0"/>
              <a:t>อ.โสภณ มหาเจริญ</a:t>
            </a:r>
            <a:endParaRPr lang="th-TH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89" y="3861048"/>
            <a:ext cx="892899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h-TH" sz="6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6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9560206   </a:t>
            </a:r>
            <a:br>
              <a:rPr lang="th-TH" sz="6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6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ไมโครโปรเซสเซอร์ในงานอุตสาหกรรม</a:t>
            </a:r>
            <a:r>
              <a:rPr lang="th-TH" sz="6000" dirty="0" smtClean="0"/>
              <a:t> </a:t>
            </a:r>
            <a:endParaRPr lang="th-TH" sz="60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51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ส่วนประกอบของบอร์ด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Arduino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pic>
        <p:nvPicPr>
          <p:cNvPr id="3074" name="Picture 2" descr="D:\aduinoLMS\callou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2481"/>
            <a:ext cx="7488832" cy="47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ตำแหน่งหน้าที่ของขาสัญญาณของบอร์ด </a:t>
            </a:r>
            <a:r>
              <a:rPr lang="en-US" alt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Arduino</a:t>
            </a:r>
            <a:endParaRPr lang="th-TH" altLang="th-TH" sz="3200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pic>
        <p:nvPicPr>
          <p:cNvPr id="4099" name="Picture 3" descr="D:\aduinoLMS\dVkQ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4"/>
          <a:stretch/>
        </p:blipFill>
        <p:spPr bwMode="auto">
          <a:xfrm>
            <a:off x="2339752" y="1429040"/>
            <a:ext cx="5745777" cy="50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76872"/>
            <a:ext cx="6048672" cy="64807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sz="6000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การดาวน์โหลดโปรแกรม</a:t>
            </a:r>
            <a:endParaRPr lang="th-TH" altLang="th-TH" sz="6000" b="0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23928" y="3645024"/>
            <a:ext cx="40324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th-TH" sz="7200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Sketch Editor</a:t>
            </a:r>
            <a:endParaRPr lang="th-TH" altLang="th-TH" sz="7200" b="0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73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การดาวน์โหลดโปรแกรม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827584" y="1988840"/>
            <a:ext cx="7461250" cy="439248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เข้าเว็บ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Google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เพื่อค้นหาโปรแกรม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Sketch </a:t>
            </a:r>
            <a:r>
              <a:rPr lang="en-US" altLang="th-TH" sz="3600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editer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โดยพิมพ์คำค้นหา  “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download”</a:t>
            </a: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4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97" y="3284984"/>
            <a:ext cx="6191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2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การดาวน์โหลดโปรแกรม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827584" y="1988840"/>
            <a:ext cx="7461250" cy="439248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คลิกเลือก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– Software </a:t>
            </a:r>
            <a:r>
              <a:rPr lang="en-US" altLang="th-TH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โดยเน้นที่เว็บไซต์ </a:t>
            </a:r>
          </a:p>
          <a:p>
            <a:pPr marL="0" indent="0" eaLnBrk="1" hangingPunct="1">
              <a:buNone/>
            </a:pP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Arduino.cc </a:t>
            </a: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4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09" y="3645024"/>
            <a:ext cx="6191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1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การดาวน์โหลดโปรแกรม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915513" y="1628800"/>
            <a:ext cx="7461250" cy="20882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ผู้เรียนสามารถพัฒนาโปรแกรมผ่านบอร์ด </a:t>
            </a:r>
            <a:r>
              <a:rPr lang="en-US" altLang="th-TH" sz="3600" dirty="0" err="1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Aduino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ได้อย่างสมบูรณ์</a:t>
            </a:r>
          </a:p>
          <a:p>
            <a:pPr marL="0" indent="0" eaLnBrk="1" hangingPunct="1">
              <a:buNone/>
            </a:pP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4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6" r="2080" b="5439"/>
          <a:stretch/>
        </p:blipFill>
        <p:spPr bwMode="auto">
          <a:xfrm>
            <a:off x="15474" y="1628800"/>
            <a:ext cx="9015792" cy="450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altLang="th-TH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ดาวน์ด</a:t>
            </a: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โหลดโปรแกรม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486548" y="1742466"/>
            <a:ext cx="7757860" cy="168653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เลือกระบบปฏิบัติการของเครื่องคอมพิวเตอร์ที่ใช้พัฒนา </a:t>
            </a:r>
            <a:endParaRPr lang="th-TH" altLang="th-TH" sz="36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กรณีนี้ให้เลือกระบบปฏิบัติการ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Windows </a:t>
            </a: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4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4" r="2189" b="6230"/>
          <a:stretch/>
        </p:blipFill>
        <p:spPr bwMode="auto">
          <a:xfrm>
            <a:off x="179512" y="3106453"/>
            <a:ext cx="6071042" cy="301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7" t="29868" r="16056" b="24905"/>
          <a:stretch/>
        </p:blipFill>
        <p:spPr bwMode="auto">
          <a:xfrm>
            <a:off x="6259199" y="2564903"/>
            <a:ext cx="2561627" cy="266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6084168" y="2708920"/>
            <a:ext cx="1872208" cy="2880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" name="ตัวเชื่อมต่อตรง 3"/>
          <p:cNvCxnSpPr/>
          <p:nvPr/>
        </p:nvCxnSpPr>
        <p:spPr>
          <a:xfrm flipV="1">
            <a:off x="3995936" y="2708920"/>
            <a:ext cx="2263263" cy="1189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flipV="1">
            <a:off x="5276749" y="5232498"/>
            <a:ext cx="3399707" cy="178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3995936" y="39299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5364088" y="3933037"/>
            <a:ext cx="0" cy="1477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การดาวน์โหลดโปรแกรม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201482" y="1736812"/>
            <a:ext cx="6696744" cy="18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คลิกที่ปุ่มข้อความ 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JUST DOWNLOAD</a:t>
            </a: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4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0" r="1641" b="5969"/>
          <a:stretch/>
        </p:blipFill>
        <p:spPr bwMode="auto">
          <a:xfrm>
            <a:off x="182260" y="2636912"/>
            <a:ext cx="7060665" cy="349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0" t="65484" r="12939" b="6424"/>
          <a:stretch/>
        </p:blipFill>
        <p:spPr bwMode="auto">
          <a:xfrm>
            <a:off x="4499992" y="2384521"/>
            <a:ext cx="4409662" cy="183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004048" y="3601174"/>
            <a:ext cx="1368152" cy="3256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ตัวเชื่อมต่อตรง 6"/>
          <p:cNvCxnSpPr/>
          <p:nvPr/>
        </p:nvCxnSpPr>
        <p:spPr>
          <a:xfrm flipV="1">
            <a:off x="4100833" y="2492896"/>
            <a:ext cx="399159" cy="327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flipV="1">
            <a:off x="4804468" y="4131902"/>
            <a:ext cx="3583956" cy="1783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มุมมน 10"/>
          <p:cNvSpPr/>
          <p:nvPr/>
        </p:nvSpPr>
        <p:spPr>
          <a:xfrm>
            <a:off x="4100833" y="5752082"/>
            <a:ext cx="703635" cy="3256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91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การดาวน์โหลดโปรแกรม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827584" y="1829500"/>
            <a:ext cx="3456384" cy="72008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คลิก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Save </a:t>
            </a: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4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1" r="1963" b="5612"/>
          <a:stretch/>
        </p:blipFill>
        <p:spPr bwMode="auto">
          <a:xfrm>
            <a:off x="185875" y="2564904"/>
            <a:ext cx="6825819" cy="340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4932040" y="5686520"/>
            <a:ext cx="703635" cy="32568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91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76872"/>
            <a:ext cx="6048672" cy="64807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sz="6000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การติดตั้งโปรแกรม</a:t>
            </a:r>
            <a:endParaRPr lang="th-TH" altLang="th-TH" sz="6000" b="0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23928" y="3861048"/>
            <a:ext cx="40324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th-TH" sz="7200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Sketch Editor</a:t>
            </a:r>
            <a:endParaRPr lang="th-TH" altLang="th-TH" sz="7200" b="0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55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921279"/>
            <a:ext cx="3672408" cy="864096"/>
          </a:xfrm>
        </p:spPr>
        <p:txBody>
          <a:bodyPr>
            <a:noAutofit/>
          </a:bodyPr>
          <a:lstStyle/>
          <a:p>
            <a:pPr algn="l"/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คำอธิบายรายวิชา</a:t>
            </a:r>
            <a:b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/>
              <a:t> </a:t>
            </a:r>
            <a:endParaRPr lang="th-TH" sz="40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562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768552"/>
            <a:ext cx="341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dirty="0" smtClean="0"/>
              <a:t>อ.โสภณ มหาเจริญ</a:t>
            </a:r>
            <a:endParaRPr lang="th-TH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889" y="3861048"/>
            <a:ext cx="892899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ไมโครโปรเซสเซอร์ในงานอุตสาหกรรม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(Microprocessor in Industry) 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โครงสร้างของตัวไมโครโปรเซสเซอร์ บัสอุปกรณ์บันทึกข้อมูล และหน่วยความจำ ศึกษาวิธีการเขียนผังงาน และโปรแกรมสำหรับไมโครคอมพิวเตอร์และการใช้งาน เทคนิคการเชื่อมต่ออุปกรณ์ภายนอกและการประยุกต์ในงานอุตสาหกรรม</a:t>
            </a:r>
            <a:endParaRPr lang="th-TH" sz="28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27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การติดตั้งโปรแกรม 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32498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57489" y="1916832"/>
            <a:ext cx="3405064" cy="1620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ดับเบิลคลิกที่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icon</a:t>
            </a:r>
          </a:p>
          <a:p>
            <a:pPr algn="l" fontAlgn="auto">
              <a:spcAft>
                <a:spcPts val="0"/>
              </a:spcAft>
            </a:pP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10" y="2764718"/>
            <a:ext cx="1123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436096" y="4365104"/>
            <a:ext cx="3405064" cy="1620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จากนั้น โปรแกรมจะติดตั้งให้อัตโนมัติ</a:t>
            </a:r>
            <a:endParaRPr lang="en-US" alt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l" fontAlgn="auto">
              <a:spcAft>
                <a:spcPts val="0"/>
              </a:spcAft>
            </a:pP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37148" y="550"/>
            <a:ext cx="280831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เข้าไปที่ โฟลเดอร์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Downloads</a:t>
            </a:r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 flipH="1">
            <a:off x="2267744" y="692696"/>
            <a:ext cx="207426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altLang="th-TH" dirty="0" smtClean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เปิด</a:t>
            </a: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 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57489" y="1916832"/>
            <a:ext cx="3405064" cy="1620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ดับเบิลคลิกที่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icon</a:t>
            </a:r>
          </a:p>
          <a:p>
            <a:pPr algn="l" fontAlgn="auto">
              <a:spcAft>
                <a:spcPts val="0"/>
              </a:spcAft>
            </a:pP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436096" y="4365104"/>
            <a:ext cx="3405064" cy="1620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จากนั้น โปรแกรมจะติดตั้งให้อัตโนมัติ</a:t>
            </a:r>
            <a:endParaRPr lang="en-US" alt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l" fontAlgn="auto">
              <a:spcAft>
                <a:spcPts val="0"/>
              </a:spcAft>
            </a:pP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8" y="1966420"/>
            <a:ext cx="7559876" cy="425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ลูกศรเชื่อมต่อแบบตรง 3"/>
          <p:cNvCxnSpPr/>
          <p:nvPr/>
        </p:nvCxnSpPr>
        <p:spPr>
          <a:xfrm flipH="1">
            <a:off x="1331640" y="4869160"/>
            <a:ext cx="3600400" cy="5185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169701" y="3803382"/>
            <a:ext cx="280831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ดับเบิลคลิกที่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icon </a:t>
            </a: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ของโปรแกรม </a:t>
            </a:r>
          </a:p>
          <a:p>
            <a:pPr algn="l" fontAlgn="auto">
              <a:spcAft>
                <a:spcPts val="0"/>
              </a:spcAft>
            </a:pP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Arduino</a:t>
            </a:r>
          </a:p>
        </p:txBody>
      </p:sp>
    </p:spTree>
    <p:extLst>
      <p:ext uri="{BB962C8B-B14F-4D97-AF65-F5344CB8AC3E}">
        <p14:creationId xmlns:p14="http://schemas.microsoft.com/office/powerpoint/2010/main" val="8869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หน้าต่างโปรแกรม</a:t>
            </a:r>
            <a:r>
              <a:rPr lang="th-TH" alt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sketch editor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1453669"/>
            <a:ext cx="4320480" cy="5124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การเลือกรุ่นของ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Arduino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1484784"/>
            <a:ext cx="5075656" cy="473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204864"/>
            <a:ext cx="2520280" cy="401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altLang="th-TH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บอร์ด </a:t>
            </a:r>
            <a:r>
              <a:rPr lang="en-US" altLang="th-TH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th-TH" altLang="th-TH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มีหลากหลายรุ่นให้เลือกใช้ วิธีการเลือกรุ่นที่ถูกต้องให้สังเกตชื่อรุ่นที่บอร์ดของ </a:t>
            </a:r>
            <a:r>
              <a:rPr lang="en-US" altLang="th-TH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</a:t>
            </a:r>
            <a:endParaRPr lang="th-TH" altLang="th-TH" b="0" dirty="0">
              <a:solidFill>
                <a:schemeClr val="tx1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47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alt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Set port </a:t>
            </a:r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ของ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Arduino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204864"/>
            <a:ext cx="2736304" cy="401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เพื่อให้บอร์ด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เชื่อมต่อกับเครื่องคอมพิวเตอร์เพื่อการโปรแกรมได้จะต้องกำหนดพอร์ตให้ถูกต้อง</a:t>
            </a:r>
            <a:endParaRPr lang="th-TH" altLang="th-TH" sz="3600" b="0" dirty="0">
              <a:solidFill>
                <a:schemeClr val="tx1"/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6322" y="1268760"/>
            <a:ext cx="5914249" cy="535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1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76872"/>
            <a:ext cx="7056784" cy="64807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sz="6000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การเขียนโปรแกรม </a:t>
            </a:r>
            <a:r>
              <a:rPr lang="en-US" altLang="th-TH" sz="6000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th-TH" altLang="th-TH" sz="6000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ด้วย</a:t>
            </a:r>
            <a:endParaRPr lang="th-TH" altLang="th-TH" sz="6000" b="0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23928" y="3861048"/>
            <a:ext cx="403244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th-TH" sz="7200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Sketch Editor</a:t>
            </a:r>
            <a:endParaRPr lang="th-TH" altLang="th-TH" sz="7200" b="0" dirty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91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การเขียนโปรแกรมเบื้องต้น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827584" y="1988840"/>
            <a:ext cx="7461250" cy="2592288"/>
          </a:xfrm>
        </p:spPr>
        <p:txBody>
          <a:bodyPr>
            <a:noAutofit/>
          </a:bodyPr>
          <a:lstStyle/>
          <a:p>
            <a:endParaRPr lang="th-TH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h-TH" sz="2400" dirty="0" smtClean="0">
                <a:solidFill>
                  <a:schemeClr val="tx1"/>
                </a:solidFill>
              </a:rPr>
              <a:t>ในบทนี้ จะยังไม่เน้นการเขียนโปรแกรม แต่จะเป็นการตรวจสอบการเชื่อมต่อกันระหว่างบอร์ด </a:t>
            </a:r>
            <a:r>
              <a:rPr lang="en-US" sz="2400" dirty="0" smtClean="0">
                <a:solidFill>
                  <a:schemeClr val="tx1"/>
                </a:solidFill>
              </a:rPr>
              <a:t>Arduino </a:t>
            </a:r>
            <a:r>
              <a:rPr lang="th-TH" sz="2400" dirty="0" smtClean="0">
                <a:solidFill>
                  <a:schemeClr val="tx1"/>
                </a:solidFill>
              </a:rPr>
              <a:t>กับเครื่องคอมพิวเตอร์ ด้วยการเขียนโปรแกรม ให้ </a:t>
            </a:r>
            <a:r>
              <a:rPr lang="en-US" sz="2400" dirty="0" smtClean="0">
                <a:solidFill>
                  <a:schemeClr val="tx1"/>
                </a:solidFill>
              </a:rPr>
              <a:t>Arduino </a:t>
            </a:r>
            <a:r>
              <a:rPr lang="th-TH" sz="2400" dirty="0" smtClean="0">
                <a:solidFill>
                  <a:schemeClr val="tx1"/>
                </a:solidFill>
              </a:rPr>
              <a:t>ส่งข้อความ </a:t>
            </a:r>
            <a:r>
              <a:rPr lang="en-US" sz="2400" dirty="0" smtClean="0">
                <a:solidFill>
                  <a:schemeClr val="tx1"/>
                </a:solidFill>
              </a:rPr>
              <a:t>“Hello!” </a:t>
            </a:r>
            <a:r>
              <a:rPr lang="th-TH" sz="2400" dirty="0" smtClean="0">
                <a:solidFill>
                  <a:schemeClr val="tx1"/>
                </a:solidFill>
              </a:rPr>
              <a:t>ที่หน้าต่าง </a:t>
            </a:r>
            <a:r>
              <a:rPr lang="en-US" sz="2400" dirty="0" smtClean="0">
                <a:solidFill>
                  <a:schemeClr val="tx1"/>
                </a:solidFill>
              </a:rPr>
              <a:t>serial monitor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h-TH" sz="2400" dirty="0" smtClean="0">
                <a:solidFill>
                  <a:schemeClr val="tx1"/>
                </a:solidFill>
              </a:rPr>
              <a:t>โดยพิมพ์คำสั่งดังต่อไปนี้ </a:t>
            </a:r>
          </a:p>
          <a:p>
            <a:pPr marL="0" indent="0">
              <a:buNone/>
            </a:pPr>
            <a:endParaRPr lang="th-TH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พิมพ์โปรแกรมนี้ลงใน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Sketch editor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827584" y="1988840"/>
            <a:ext cx="7461250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void </a:t>
            </a:r>
            <a:r>
              <a:rPr lang="en-US" sz="2000" dirty="0"/>
              <a:t>setup() </a:t>
            </a:r>
          </a:p>
          <a:p>
            <a:pPr marL="0" indent="0">
              <a:buNone/>
            </a:pPr>
            <a:r>
              <a:rPr lang="th-TH" sz="2000" dirty="0"/>
              <a:t>{ </a:t>
            </a:r>
          </a:p>
          <a:p>
            <a:pPr marL="0" indent="0">
              <a:buNone/>
            </a:pPr>
            <a:r>
              <a:rPr lang="en-US" sz="2000" dirty="0"/>
              <a:t>Serial.begin(9600); </a:t>
            </a:r>
          </a:p>
          <a:p>
            <a:pPr marL="0" indent="0">
              <a:buNone/>
            </a:pPr>
            <a:r>
              <a:rPr lang="en-US" sz="2000" dirty="0"/>
              <a:t>Serial.print("Hello!"); </a:t>
            </a:r>
          </a:p>
          <a:p>
            <a:pPr marL="0" indent="0">
              <a:buNone/>
            </a:pPr>
            <a:r>
              <a:rPr lang="th-TH" sz="2000" dirty="0"/>
              <a:t>} </a:t>
            </a:r>
          </a:p>
          <a:p>
            <a:pPr marL="0" indent="0">
              <a:buNone/>
            </a:pPr>
            <a:r>
              <a:rPr lang="en-US" sz="2000" dirty="0"/>
              <a:t>void loop() </a:t>
            </a:r>
          </a:p>
          <a:p>
            <a:pPr marL="0" indent="0">
              <a:buNone/>
            </a:pPr>
            <a:r>
              <a:rPr lang="th-TH" sz="2000" dirty="0"/>
              <a:t>{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th-TH" sz="2000" dirty="0" smtClean="0"/>
              <a:t>} </a:t>
            </a:r>
            <a:endParaRPr lang="th-TH" sz="2000" dirty="0"/>
          </a:p>
          <a:p>
            <a:pPr marL="0" indent="0">
              <a:buNone/>
            </a:pPr>
            <a:r>
              <a:rPr lang="th-TH" sz="2000" dirty="0"/>
              <a:t> </a:t>
            </a:r>
          </a:p>
          <a:p>
            <a:pPr marL="0" indent="0">
              <a:buNone/>
            </a:pPr>
            <a:endParaRPr lang="th-TH" altLang="th-TH" sz="2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altLang="th-TH" sz="24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80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หน้าต่างโปรแกรม</a:t>
            </a:r>
            <a:r>
              <a:rPr lang="th-TH" alt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sketch editor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1628801"/>
            <a:ext cx="546383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th-TH" altLang="th-TH" sz="6000" b="0" dirty="0" smtClean="0"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สรุปประจำบท</a:t>
            </a:r>
            <a:endParaRPr lang="th-TH" altLang="th-TH" dirty="0" smtClean="0">
              <a:effectLst/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464496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th-TH" alt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	</a:t>
            </a:r>
            <a:r>
              <a:rPr lang="en-US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Uno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เป็นบอร์ด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ไมโครคอนโทรลเลอร์แบบ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Open-source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บนแพลตฟอร์ม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ออกแบบมาให้ใช้งานได้ง่าย ใช้ชิพ </a:t>
            </a:r>
            <a:r>
              <a:rPr lang="en-US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ATmega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328 รันที่ความถี่ 16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MHz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หน่วยความจำ</a:t>
            </a:r>
            <a:r>
              <a:rPr lang="th-TH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แฟลช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32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KB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แรม 2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KB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มีระดับแรงดันไฟฟ้าในการทำงานและขาสัญญาณอยู่ที่ 5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 (TTL)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Digital Input / Output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14 ขา (เป็น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PWM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ได้ 6 ขา) มี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Analog Input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 ขา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Serial UART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ชุด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ชุด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SPI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ชุด เขียนโปรแกรมบนซอฟท์แวร์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IDE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และโปรแกรมผ่านพอร์ต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USB </a:t>
            </a:r>
          </a:p>
          <a:p>
            <a:pPr>
              <a:buFont typeface="Wingdings 2" pitchFamily="18" charset="2"/>
              <a:buNone/>
            </a:pP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บอร์ด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ถูกออกแบบมาให้ใช้งานได้ง่าย ดังนั้นจึงเหมาะสำหรับผู้เริ่มต้นศึกษา ทั้งนี้ผู้ใช้งานยังสามารถดัดแปลง เพิ่มเติม พัฒนาต่อยอดทั้งตัวบอร์ด หรือโปรแกรมต่อได้อีกด้วย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            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ความง่ายของบอร์ด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ในการต่ออุปกรณ์เสริมต่างๆ </a:t>
            </a:r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ผู้ใช้งาน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สามารถต่อวงจรอิเล็กทรอนิคส์จากภายนอกแล้วเชื่อมต่อเข้ามาที่ขา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I/O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ของบอร์ด </a:t>
            </a:r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เพื่อความสะดวกสามารถเลือกต่อกับบอร์ดเสริม (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Shield)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ประเภท</a:t>
            </a:r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ต่างๆ</a:t>
            </a:r>
            <a:r>
              <a:rPr lang="en-US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en-US" sz="24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XBee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Shield, Arduino Music Shield, Arduino Relay Shield, Arduino Wireless Shield, Arduino GPRS Shield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เป็นต้น มาเสียบกับบอร์ดบนบอร์ด 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th-TH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แล้วเขียนโปรแกรมพัฒนาต่อได้เลย</a:t>
            </a:r>
            <a: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th-TH" altLang="th-TH" sz="24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23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797152"/>
            <a:ext cx="7344816" cy="1228184"/>
          </a:xfrm>
        </p:spPr>
        <p:txBody>
          <a:bodyPr>
            <a:noAutofit/>
          </a:bodyPr>
          <a:lstStyle/>
          <a:p>
            <a:r>
              <a:rPr lang="th-TH" sz="44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การติดตั้งและการใช้งานบอร์ด </a:t>
            </a:r>
            <a:r>
              <a:rPr lang="en-US" sz="44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th-TH" sz="4400" b="1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เบื้องต้น</a:t>
            </a:r>
            <a:endParaRPr lang="th-TH" sz="44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562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768552"/>
            <a:ext cx="341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dirty="0" smtClean="0"/>
              <a:t>อ.โสภณ มหาเจริญ</a:t>
            </a:r>
            <a:endParaRPr lang="th-TH" sz="32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39752" y="3645024"/>
            <a:ext cx="446449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th-TH" sz="6000" b="1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บทที่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3054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3419872" y="260648"/>
            <a:ext cx="2776538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th-TH" altLang="th-TH" sz="6000" b="0" dirty="0"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แบบฝึกหัด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611560" y="2132856"/>
            <a:ext cx="8280400" cy="4060601"/>
          </a:xfrm>
        </p:spPr>
        <p:txBody>
          <a:bodyPr>
            <a:normAutofit/>
          </a:bodyPr>
          <a:lstStyle/>
          <a:p>
            <a:pPr marL="82550" indent="0">
              <a:buNone/>
            </a:pPr>
            <a:r>
              <a:rPr lang="th-TH" alt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จากโปรแกรม แสดงข้อความ </a:t>
            </a:r>
            <a:r>
              <a:rPr lang="en-US" alt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Hello! </a:t>
            </a:r>
            <a:r>
              <a:rPr lang="th-TH" altLang="th-TH" sz="28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ให้ผู้เรียนปรับเปลี่ยนโปรแกรมให้สามารถแสดงข้อความดังต่อไปนี้</a:t>
            </a:r>
          </a:p>
          <a:p>
            <a:pPr marL="596900" indent="-514350">
              <a:buAutoNum type="arabicPeriod"/>
            </a:pPr>
            <a:r>
              <a:rPr lang="th-TH" altLang="th-TH" sz="28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แสดงข้อความเป็น </a:t>
            </a:r>
            <a:r>
              <a:rPr lang="en-US" altLang="th-TH" sz="28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“Hello ! &lt;</a:t>
            </a:r>
            <a:r>
              <a:rPr lang="th-TH" altLang="th-TH" sz="28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ชื่อของผู้เรียน</a:t>
            </a:r>
            <a:r>
              <a:rPr lang="en-US" altLang="th-TH" sz="28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&gt;”</a:t>
            </a:r>
          </a:p>
          <a:p>
            <a:pPr marL="596900" indent="-514350">
              <a:buAutoNum type="arabicPeriod"/>
            </a:pPr>
            <a:r>
              <a:rPr lang="th-TH" altLang="th-TH" sz="28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แสดงข้อความแบบขึ้นบรรทัดใหม่</a:t>
            </a:r>
          </a:p>
          <a:p>
            <a:pPr marL="596900" indent="-514350">
              <a:buAutoNum type="arabicPeriod"/>
            </a:pPr>
            <a:r>
              <a:rPr lang="th-TH" altLang="th-TH" sz="28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แสดงชื่อของเพื่อนรวม </a:t>
            </a:r>
            <a:r>
              <a:rPr lang="en-US" altLang="th-TH" sz="28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 </a:t>
            </a:r>
            <a:r>
              <a:rPr lang="th-TH" altLang="th-TH" sz="28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คน </a:t>
            </a:r>
          </a:p>
          <a:p>
            <a:pPr marL="596900" indent="-514350">
              <a:buAutoNum type="arabicPeriod"/>
            </a:pPr>
            <a:r>
              <a:rPr lang="th-TH" altLang="th-TH" sz="28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หน่วงเวลาในการแสดงของแต่ละชื่อ</a:t>
            </a:r>
          </a:p>
          <a:p>
            <a:pPr marL="596900" indent="-514350">
              <a:buAutoNum type="arabicPeriod"/>
            </a:pPr>
            <a:r>
              <a:rPr lang="th-TH" altLang="th-TH" sz="28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แสดงต่อเนื่องไม่หยุด </a:t>
            </a:r>
          </a:p>
          <a:p>
            <a:pPr marL="692150" indent="-609600">
              <a:buFont typeface="Wingdings 2" pitchFamily="18" charset="2"/>
              <a:buAutoNum type="arabicPeriod"/>
            </a:pPr>
            <a:endParaRPr lang="th-TH" altLang="th-TH" sz="28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th-TH" altLang="th-TH" sz="6000" b="0" dirty="0" smtClean="0"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วัตถุประสงค์</a:t>
            </a:r>
            <a:endParaRPr lang="th-TH" altLang="th-TH" sz="6000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467544" y="2060848"/>
            <a:ext cx="8352928" cy="341176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1.1 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เพื่อให้ผู้เรียนเข้าใจขั้นตอนการลงโปรแกรม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Sketch editor</a:t>
            </a: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1.2 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เพื่อให้ผู้เรียนเข้าใจ ขั้นตอนการติดต่อบอร์ด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กับเครื่องคอมพิวเตอร์</a:t>
            </a:r>
          </a:p>
          <a:p>
            <a:pPr marL="0" indent="0" eaLnBrk="1" hangingPunct="1">
              <a:buNone/>
            </a:pP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1.3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เพื่อให้ผู้เรียนสามารถเขียนโปรแกรมควบคุมบอร์ด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เบื้องต้นได้ </a:t>
            </a:r>
          </a:p>
          <a:p>
            <a:pPr marL="0" indent="0" eaLnBrk="1" hangingPunct="1">
              <a:buNone/>
            </a:pPr>
            <a:endParaRPr lang="th-TH" altLang="th-TH" sz="4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98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วัตถุประสงค์เชิงพฤติกรรม 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971600" y="3068960"/>
            <a:ext cx="7461250" cy="165618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40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ผู้เรียนมีความเข้าใจ และสามารถเตรียมความพร้อมบอร์ด </a:t>
            </a:r>
            <a:r>
              <a:rPr lang="en-US" altLang="th-TH" sz="40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th-TH" altLang="th-TH" sz="40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เพื่อการพัฒนาโปรแกรมได้</a:t>
            </a:r>
          </a:p>
          <a:p>
            <a:pPr marL="0" indent="0" eaLnBrk="1" hangingPunct="1">
              <a:buNone/>
            </a:pPr>
            <a:endParaRPr lang="th-TH" altLang="th-TH" sz="4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44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96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th-TH" altLang="th-TH" sz="6000" b="0" dirty="0" smtClean="0"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เนื้อหาประจำบท</a:t>
            </a:r>
            <a:endParaRPr lang="th-TH" altLang="th-TH" sz="6000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827584" y="1988840"/>
            <a:ext cx="7461250" cy="4392488"/>
          </a:xfrm>
        </p:spPr>
        <p:txBody>
          <a:bodyPr>
            <a:noAutofit/>
          </a:bodyPr>
          <a:lstStyle/>
          <a:p>
            <a:pPr marL="742950" indent="-742950" eaLnBrk="1" hangingPunct="1">
              <a:buAutoNum type="arabicParenR"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ส่วนประกอบของบอร์ด </a:t>
            </a:r>
            <a:r>
              <a:rPr lang="en-US" altLang="th-TH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rduino UN</a:t>
            </a:r>
            <a:r>
              <a:rPr lang="en-US" altLang="th-TH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</a:t>
            </a: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742950" indent="-742950" eaLnBrk="1" hangingPunct="1">
              <a:buAutoNum type="arabicParenR"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การดาวน์โหลดโปรแกรม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sketch Editor</a:t>
            </a:r>
          </a:p>
          <a:p>
            <a:pPr marL="742950" indent="-742950" eaLnBrk="1" hangingPunct="1">
              <a:buAutoNum type="arabicParenR"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การติดตั้งโปรแกรม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Sketch Editor </a:t>
            </a:r>
          </a:p>
          <a:p>
            <a:pPr marL="742950" indent="-742950" eaLnBrk="1" hangingPunct="1">
              <a:buAutoNum type="arabicParenR"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การเชื่อมต่อบอร์ด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ผ่านพอร์ต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USB</a:t>
            </a:r>
          </a:p>
          <a:p>
            <a:pPr marL="742950" indent="-742950" eaLnBrk="1" hangingPunct="1">
              <a:buAutoNum type="arabicParenR"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การเขียนโปรแกรมเบื้องต้น  </a:t>
            </a:r>
          </a:p>
          <a:p>
            <a:pPr marL="0" indent="0" eaLnBrk="1" hangingPunct="1">
              <a:buNone/>
            </a:pP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4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57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ส่วนประกอบของบอร์ด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Arduino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</a:t>
            </a:r>
            <a:r>
              <a:rPr lang="en-US" sz="3600" i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อ่านว่า (อา-ดู-</a:t>
            </a:r>
            <a:r>
              <a:rPr lang="th-TH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อิ</a:t>
            </a:r>
            <a:r>
              <a:rPr lang="th-TH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  <a:r>
              <a:rPr lang="th-TH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โน่</a:t>
            </a:r>
            <a:r>
              <a:rPr lang="th-TH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หรือ อา</a:t>
            </a:r>
            <a:r>
              <a:rPr lang="th-TH" sz="3600" dirty="0" err="1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ดุยโน่</a:t>
            </a:r>
            <a:r>
              <a:rPr lang="th-TH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เป็นบอร์ดไมโครคอนโทรเลอร์ตระกูล </a:t>
            </a:r>
            <a:r>
              <a:rPr lang="en-US" sz="3600" i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AVR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ที่มีการพัฒนาแบบ 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Open Source </a:t>
            </a:r>
            <a:r>
              <a:rPr lang="th-TH" sz="3600" i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</a:t>
            </a:r>
            <a:r>
              <a:rPr lang="th-TH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มีการเปิดเผยข้อมูลทั้งด้าน 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Hardware </a:t>
            </a:r>
            <a:r>
              <a:rPr lang="th-TH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 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Software </a:t>
            </a:r>
            <a:r>
              <a:rPr lang="th-TH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 บอร์ด </a:t>
            </a:r>
            <a:r>
              <a:rPr lang="en-US" sz="3600" i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</a:t>
            </a:r>
            <a:r>
              <a:rPr lang="en-US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6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ถูกออกแบบมาให้ใช้งานได้ง่าย ดังนั้นจึงเหมาะสำหรับผู้เริ่มต้นศึกษา ทั้งนี้ผู้ใช้งานยังสามารถดัดแปลง เพิ่มเติม พัฒนาต่อยอดทั้งตัวบอร์ด หรือโปรแกรมต่อได้</a:t>
            </a:r>
            <a:r>
              <a:rPr 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อีกด้วย</a:t>
            </a:r>
            <a:endParaRPr lang="th-TH" altLang="th-TH" sz="4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19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ส่วนประกอบของบอร์ด </a:t>
            </a:r>
            <a:r>
              <a:rPr lang="en-US" alt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Arduino</a:t>
            </a:r>
            <a:endParaRPr lang="th-TH" altLang="th-TH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827584" y="1988840"/>
            <a:ext cx="7461250" cy="439248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บอร์ด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Arduino                             </a:t>
            </a:r>
            <a:r>
              <a:rPr lang="th-TH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สาย </a:t>
            </a:r>
            <a:r>
              <a:rPr lang="en-US" altLang="th-TH" sz="36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USB   </a:t>
            </a: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36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 eaLnBrk="1" hangingPunct="1">
              <a:buNone/>
            </a:pPr>
            <a:endParaRPr lang="th-TH" altLang="th-TH" sz="4000" dirty="0" smtClean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76581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4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th-TH" alt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คุณสมบัติของบอร์ด </a:t>
            </a:r>
            <a:r>
              <a:rPr lang="en-US" alt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Arduino</a:t>
            </a:r>
            <a:endParaRPr lang="th-TH" altLang="th-TH" sz="3200" b="0" dirty="0"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pic>
        <p:nvPicPr>
          <p:cNvPr id="4098" name="Picture 2" descr="D:\aduinoLMS\Arduino-u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1525"/>
            <a:ext cx="8497888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7880</TotalTime>
  <Words>583</Words>
  <Application>Microsoft Office PowerPoint</Application>
  <PresentationFormat>นำเสนอทางหน้าจอ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31" baseType="lpstr">
      <vt:lpstr>ชุดรูปแบบของ Office</vt:lpstr>
      <vt:lpstr>รายวิชา  </vt:lpstr>
      <vt:lpstr>คำอธิบายรายวิชา  </vt:lpstr>
      <vt:lpstr>งานนำเสนอ PowerPoint</vt:lpstr>
      <vt:lpstr>วัตถุประสงค์</vt:lpstr>
      <vt:lpstr>วัตถุประสงค์เชิงพฤติกรรม </vt:lpstr>
      <vt:lpstr>เนื้อหาประจำบท</vt:lpstr>
      <vt:lpstr>ส่วนประกอบของบอร์ด Arduino</vt:lpstr>
      <vt:lpstr>ส่วนประกอบของบอร์ด Arduino</vt:lpstr>
      <vt:lpstr>คุณสมบัติของบอร์ด Arduino</vt:lpstr>
      <vt:lpstr>ส่วนประกอบของบอร์ด Arduino</vt:lpstr>
      <vt:lpstr>ตำแหน่งหน้าที่ของขาสัญญาณของบอร์ด Arduino</vt:lpstr>
      <vt:lpstr>การดาวน์โหลดโปรแกรม</vt:lpstr>
      <vt:lpstr>การดาวน์โหลดโปรแกรม</vt:lpstr>
      <vt:lpstr>การดาวน์โหลดโปรแกรม</vt:lpstr>
      <vt:lpstr>การดาวน์โหลดโปรแกรม</vt:lpstr>
      <vt:lpstr>การดาวน์ดโหลดโปรแกรม</vt:lpstr>
      <vt:lpstr>การดาวน์โหลดโปรแกรม</vt:lpstr>
      <vt:lpstr>การดาวน์โหลดโปรแกรม</vt:lpstr>
      <vt:lpstr>การติดตั้งโปรแกรม</vt:lpstr>
      <vt:lpstr>การติดตั้งโปรแกรม </vt:lpstr>
      <vt:lpstr>การเปิดโปรแกรม </vt:lpstr>
      <vt:lpstr>หน้าต่างโปรแกรม sketch editor</vt:lpstr>
      <vt:lpstr>การเลือกรุ่นของ Arduino</vt:lpstr>
      <vt:lpstr>การ Set port ของ Arduino</vt:lpstr>
      <vt:lpstr>การเขียนโปรแกรม Arduino ด้วย</vt:lpstr>
      <vt:lpstr>การเขียนโปรแกรมเบื้องต้น</vt:lpstr>
      <vt:lpstr>พิมพ์โปรแกรมนี้ลงใน Sketch editor</vt:lpstr>
      <vt:lpstr>หน้าต่างโปรแกรม sketch editor</vt:lpstr>
      <vt:lpstr>สรุปประจำบท</vt:lpstr>
      <vt:lpstr>แบบฝึกหัด</vt:lpstr>
    </vt:vector>
  </TitlesOfParts>
  <Company>AnimaG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ไฟฟ้าเบื้องต้น</dc:title>
  <dc:creator>Personal</dc:creator>
  <cp:lastModifiedBy>hp430</cp:lastModifiedBy>
  <cp:revision>99</cp:revision>
  <dcterms:created xsi:type="dcterms:W3CDTF">2010-04-01T06:54:13Z</dcterms:created>
  <dcterms:modified xsi:type="dcterms:W3CDTF">2018-04-20T03:50:44Z</dcterms:modified>
</cp:coreProperties>
</file>