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8" r:id="rId4"/>
    <p:sldId id="266" r:id="rId5"/>
    <p:sldId id="267" r:id="rId6"/>
    <p:sldId id="265" r:id="rId7"/>
    <p:sldId id="264" r:id="rId8"/>
    <p:sldId id="262" r:id="rId9"/>
    <p:sldId id="261" r:id="rId10"/>
    <p:sldId id="260" r:id="rId11"/>
    <p:sldId id="273" r:id="rId12"/>
    <p:sldId id="275" r:id="rId13"/>
    <p:sldId id="277" r:id="rId14"/>
    <p:sldId id="279" r:id="rId15"/>
    <p:sldId id="280" r:id="rId16"/>
    <p:sldId id="282" r:id="rId17"/>
    <p:sldId id="283" r:id="rId18"/>
    <p:sldId id="284" r:id="rId19"/>
    <p:sldId id="295" r:id="rId20"/>
    <p:sldId id="30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7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9242" y="1138692"/>
            <a:ext cx="8164287" cy="23876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6600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9242" y="3618367"/>
            <a:ext cx="8164288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7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0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0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494"/>
            <a:ext cx="10515600" cy="1104450"/>
          </a:xfrm>
        </p:spPr>
        <p:txBody>
          <a:bodyPr/>
          <a:lstStyle>
            <a:lvl1pPr>
              <a:defRPr b="1">
                <a:solidFill>
                  <a:srgbClr val="6600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230"/>
            <a:ext cx="10515600" cy="4674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66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5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3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9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4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54F63-30A2-4D50-9618-2E5E8A122CA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17847-A4C8-498A-9BE5-9F16A24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4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รายวิชา ไวยากรณ์จีน </a:t>
            </a:r>
            <a:r>
              <a:rPr lang="en-US" sz="4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4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(รหัสวิชา</a:t>
            </a:r>
            <a:r>
              <a:rPr lang="en-US" sz="4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1573313</a:t>
            </a:r>
            <a:r>
              <a:rPr lang="th-TH" sz="4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4400" dirty="0">
                <a:solidFill>
                  <a:prstClr val="black"/>
                </a:solidFill>
                <a:latin typeface="TH Sarabun New"/>
              </a:rPr>
              <a:t/>
            </a:r>
            <a:br>
              <a:rPr lang="th-TH" sz="4400" dirty="0">
                <a:solidFill>
                  <a:prstClr val="black"/>
                </a:solidFill>
                <a:latin typeface="TH Sarabun New"/>
              </a:rPr>
            </a:br>
            <a:r>
              <a:rPr lang="zh-CN" altLang="en-US" sz="36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汉语语法（一）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 algn="r">
              <a:lnSpc>
                <a:spcPct val="100000"/>
              </a:lnSpc>
              <a:spcBef>
                <a:spcPct val="20000"/>
              </a:spcBef>
            </a:pPr>
            <a:r>
              <a:rPr lang="th-TH" sz="4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บรรยายโดย อาจารย์จักรกฤช แนมสมบัติ</a:t>
            </a:r>
          </a:p>
          <a:p>
            <a:pPr lvl="0" algn="r">
              <a:lnSpc>
                <a:spcPct val="100000"/>
              </a:lnSpc>
              <a:spcBef>
                <a:spcPct val="20000"/>
              </a:spcBef>
            </a:pPr>
            <a:r>
              <a:rPr lang="th-TH" sz="4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สาขาวิชาภาษาจีน คณะมนุษยศาสตร์และสังคมศาสตร์ </a:t>
            </a:r>
          </a:p>
          <a:p>
            <a:pPr lvl="0" algn="r">
              <a:lnSpc>
                <a:spcPct val="100000"/>
              </a:lnSpc>
              <a:spcBef>
                <a:spcPct val="20000"/>
              </a:spcBef>
            </a:pPr>
            <a:r>
              <a:rPr lang="th-TH" sz="4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มหาวิทยาลัยราช</a:t>
            </a:r>
            <a:r>
              <a:rPr lang="th-TH" sz="4000" b="1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ภัฏ</a:t>
            </a:r>
            <a:r>
              <a:rPr lang="th-TH" sz="4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นครปฐม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70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69"/>
    </mc:Choice>
    <mc:Fallback xmlns="">
      <p:transition spd="slow" advTm="2766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9886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thaiDist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抽象名词</a:t>
            </a:r>
            <a:r>
              <a:rPr lang="en-US" altLang="zh-CN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th-TH" altLang="zh-CN" sz="3600" dirty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คำนามที่เป็น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นามธรรม</a:t>
            </a:r>
            <a:r>
              <a:rPr lang="zh-CN" altLang="en-US" sz="36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CN" sz="36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 algn="thaiDist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en-US" altLang="zh-CN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思想、文化、道德、理由、感觉、优点</a:t>
            </a:r>
            <a:endParaRPr lang="en-US" altLang="zh-CN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thaiDist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方位名词</a:t>
            </a:r>
            <a:r>
              <a:rPr lang="th-TH" altLang="zh-CN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th-TH" altLang="zh-CN" sz="3600" dirty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คำนามบอกทิศทางและตำแหน่ง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ที่ตั้ง</a:t>
            </a:r>
            <a:endParaRPr lang="en-US" altLang="zh-CN" sz="3600" dirty="0">
              <a:solidFill>
                <a:prstClr val="black"/>
              </a:solidFill>
              <a:latin typeface="TH SarabunPSK" panose="020B0500040200020003" pitchFamily="34" charset="-34"/>
              <a:ea typeface="KaiTi" panose="02010609060101010101" pitchFamily="49" charset="-122"/>
              <a:cs typeface="TH SarabunPSK" panose="020B0500040200020003" pitchFamily="34" charset="-34"/>
            </a:endParaRPr>
          </a:p>
          <a:p>
            <a:pPr marL="0" lvl="0" indent="0" algn="thaiDist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en-US" altLang="zh-CN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上、下、内、外、前、后、中间、对面</a:t>
            </a:r>
            <a:endParaRPr lang="en-US" altLang="zh-CN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 algn="thaiDist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时间名词 </a:t>
            </a:r>
            <a:r>
              <a:rPr lang="th-TH" sz="3600" dirty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คำนามบอกเวลา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26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年、月、日、星期 、今天、明天</a:t>
            </a:r>
          </a:p>
          <a:p>
            <a:pPr marL="0" indent="0" algn="thaiDist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处所名词 </a:t>
            </a:r>
            <a:r>
              <a:rPr lang="th-TH" sz="3600" dirty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คำนามบอกสถานที่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200" dirty="0">
                <a:solidFill>
                  <a:srgbClr val="666666">
                    <a:lumMod val="75000"/>
                  </a:srgbClr>
                </a:solidFill>
                <a:latin typeface="TH Sarabun New"/>
              </a:rPr>
              <a:t>	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学校、公司、商场、银行、酒店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2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585"/>
    </mc:Choice>
    <mc:Fallback xmlns="">
      <p:transition spd="slow" advTm="13358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zh-CN" altLang="en-US" sz="3600" dirty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动</a:t>
            </a:r>
            <a:r>
              <a:rPr lang="zh-CN" altLang="en-US" sz="3600" dirty="0" smtClean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sz="3600" dirty="0" smtClean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th-TH" altLang="zh-CN" sz="4000" dirty="0" smtClean="0">
                <a:solidFill>
                  <a:prstClr val="white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คำกริยา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1019"/>
            <a:ext cx="10515600" cy="1910671"/>
          </a:xfrm>
          <a:ln>
            <a:solidFill>
              <a:schemeClr val="tx1"/>
            </a:solidFill>
          </a:ln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动词表示人或事物的动作、行为、发展、变化。</a:t>
            </a:r>
            <a:r>
              <a:rPr lang="th-TH" altLang="zh-CN" sz="32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/>
            </a:r>
            <a:br>
              <a:rPr lang="th-TH" altLang="zh-CN" sz="32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</a:br>
            <a:r>
              <a:rPr lang="th-TH" altLang="zh-CN" sz="36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- </a:t>
            </a:r>
            <a:r>
              <a:rPr lang="th-TH" sz="3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คำกริยา 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หมายถึง คำที่</a:t>
            </a:r>
            <a:r>
              <a:rPr lang="th-TH" sz="3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ใช้แสดงให้เห็นถึงกริยาอาการ พฤติกรรม 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การพัฒนาการ การเปลี่ยนแปลงของคน 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สัตว์ หรือสิ่งของ</a:t>
            </a:r>
            <a:endParaRPr lang="th-TH" sz="3600" dirty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6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53"/>
    </mc:Choice>
    <mc:Fallback xmlns="">
      <p:transition spd="slow" advTm="2265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b="1" dirty="0">
                <a:latin typeface="KaiTi" pitchFamily="49" charset="-122"/>
                <a:ea typeface="KaiTi" pitchFamily="49" charset="-122"/>
              </a:rPr>
              <a:t>动词</a:t>
            </a: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类</a:t>
            </a:r>
            <a:r>
              <a:rPr lang="zh-CN" altLang="en-US" b="1" dirty="0">
                <a:latin typeface="KaiTi" pitchFamily="49" charset="-122"/>
                <a:ea typeface="KaiTi" pitchFamily="49" charset="-122"/>
              </a:rPr>
              <a:t>别 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ประเภทของ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คำกริยา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表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示一般的动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作 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คำกริยาที่ใช้แสดงกริยาอาการทั่วๆไป </a:t>
            </a:r>
            <a:endParaRPr lang="en-US" altLang="zh-CN" sz="2600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r>
              <a:rPr lang="en-US" altLang="zh-CN" sz="26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来、去、说、走、跑、学习、起飞、审查、认识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表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示心理活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动 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คำกริยาที่ใช้แสดงการกระทำทางด้านจิตใจ</a:t>
            </a:r>
            <a:endParaRPr lang="en-US" altLang="zh-CN" sz="2600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想、重视、注重、尊敬、了解、相信、佩服等，这样的动词前面往往可以加上“很”“十分”等程度副词。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สามารถเติมคำวิเศษณ์เพื่อบอกระดับไว้ข้างหน้าคำกริยาประเภทนี้ได้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97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866"/>
    </mc:Choice>
    <mc:Fallback xmlns="">
      <p:transition spd="slow" advTm="9186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958" y="811369"/>
            <a:ext cx="10515600" cy="53913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表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示能够、愿意这些意思，叫做“能愿动词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”。</a:t>
            </a:r>
            <a:endParaRPr lang="en-US" altLang="zh-CN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lvl="0" indent="0">
              <a:buNone/>
            </a:pP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คำกริยาที่ใช้แสดงความเป็นไปได้ ความยินยอม </a:t>
            </a:r>
            <a:endParaRPr lang="en-US" altLang="zh-CN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zh-CN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能、要、应、肯、敢、得、能够、应该</a:t>
            </a:r>
            <a:endParaRPr lang="en-US" altLang="zh-CN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zh-CN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应当、愿意、可以、可能、必须</a:t>
            </a:r>
            <a:endParaRPr lang="en-US" altLang="zh-CN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这些能愿动词常常用在一般的动词前面：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คำกริยา</a:t>
            </a:r>
            <a:r>
              <a:rPr lang="th-TH" altLang="zh-CN" sz="3600" dirty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ประเภทนี้สามารถ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วาง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ไว้</a:t>
            </a:r>
            <a:r>
              <a:rPr lang="th-TH" altLang="zh-CN" sz="3600" dirty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หน้า คำกริยาทั่วไป(แสดงกริยาอาการ)ได้</a:t>
            </a:r>
            <a:endParaRPr lang="zh-CN" altLang="en-US" sz="3600" dirty="0">
              <a:solidFill>
                <a:prstClr val="black"/>
              </a:solidFill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得去、能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够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做、可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以考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虑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、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愿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意学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习、应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该说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明</a:t>
            </a:r>
            <a:endParaRPr lang="en-US" altLang="zh-CN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95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174"/>
    </mc:Choice>
    <mc:Fallback xmlns="">
      <p:transition spd="slow" advTm="8317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表示趋向，叫做“趋向动词”。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คำกริยาใช้เพื่อบอกทิศทางของการกระทำ</a:t>
            </a:r>
          </a:p>
          <a:p>
            <a:pPr marL="0" lvl="0" indent="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来、去、上、下、进、出、上来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上去、下来、下去、过来、过去、起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它们往往用在一般动词后面表示趋向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มักจะใช้วางต่อท้ายคำกริยาทั่วไป (แสดงกริยาอาการ)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 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跳起来、走下去、抬上来、跑过去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6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423"/>
    </mc:Choice>
    <mc:Fallback xmlns="">
      <p:transition spd="slow" advTm="7142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“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是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”、“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有”也是动词，跟动词的用法一样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，</a:t>
            </a:r>
            <a:endParaRPr lang="en-US" altLang="zh-CN" dirty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“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是”也称为判断动词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。</a:t>
            </a:r>
            <a:endParaRPr lang="en-US" altLang="zh-CN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zh-CN" dirty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“是”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และ </a:t>
            </a:r>
            <a:r>
              <a:rPr lang="zh-CN" altLang="en-US" dirty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“有”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ก็เป็นกริยาด้วยเช่นกัน วิธีใช้เหมือนกับคำกริยาทั่วไป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โดย </a:t>
            </a:r>
            <a:r>
              <a:rPr lang="zh-CN" altLang="en-US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“是”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เป็นคำกริยาที่ใช้เพื่อแสดงการพิจารณา</a:t>
            </a:r>
            <a:endParaRPr lang="zh-CN" altLang="en-US" sz="3600" dirty="0">
              <a:solidFill>
                <a:prstClr val="black"/>
              </a:solidFill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00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90"/>
    </mc:Choice>
    <mc:Fallback xmlns="">
      <p:transition spd="slow" advTm="3309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zh-CN" altLang="en-US" sz="3600" dirty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形容</a:t>
            </a:r>
            <a:r>
              <a:rPr lang="zh-CN" altLang="en-US" sz="3600" dirty="0" smtClean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sz="3600" dirty="0" smtClean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th-TH" altLang="zh-CN" sz="4000" dirty="0" smtClean="0">
                <a:solidFill>
                  <a:prstClr val="white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คำคุณศัพท์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1019"/>
            <a:ext cx="10515600" cy="4074322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sz="30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形容词表示事物的形状、样式、性</a:t>
            </a:r>
            <a:r>
              <a:rPr lang="zh-CN" altLang="en-US" sz="30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质，动作行为态度的。</a:t>
            </a:r>
            <a:endParaRPr lang="en-US" altLang="zh-CN" sz="3000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  <a:cs typeface="TH SarabunPSK" pitchFamily="34" charset="-34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9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คำคุณศัพท์ หมายถึง คำที่แสดงถึงรูปร่าง รูปแบบ ประเภทของคน </a:t>
            </a:r>
            <a:endParaRPr lang="th-TH" sz="39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9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สัตว์</a:t>
            </a:r>
            <a:r>
              <a:rPr lang="th-TH" sz="39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หรือสิ่งของ</a:t>
            </a:r>
            <a:endParaRPr lang="en-US" sz="3900" dirty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th-TH" altLang="zh-CN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  <a:cs typeface="TH SarabunPSK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	</a:t>
            </a:r>
            <a:r>
              <a:rPr lang="zh-CN" altLang="en-US" sz="30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多、少、高、胖、奢侈、胆小</a:t>
            </a:r>
            <a:endParaRPr lang="en-US" altLang="zh-CN" sz="3000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  <a:cs typeface="TH SarabunPSK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zh-CN" sz="30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	</a:t>
            </a:r>
            <a:endParaRPr lang="en-US" altLang="zh-CN" sz="3000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  <a:cs typeface="TH SarabunPSK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zh-CN" sz="30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	</a:t>
            </a:r>
            <a:r>
              <a:rPr lang="zh-CN" altLang="en-US" sz="30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快、慢、早、晚、认真、热烈</a:t>
            </a:r>
            <a:endParaRPr lang="th-TH" altLang="zh-CN" sz="3000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  <a:cs typeface="TH SarabunPSK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altLang="zh-CN" sz="32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	</a:t>
            </a:r>
            <a:r>
              <a:rPr lang="th-TH" altLang="zh-CN" sz="32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/>
            </a:r>
            <a:br>
              <a:rPr lang="th-TH" altLang="zh-CN" sz="32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</a:b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58"/>
    </mc:Choice>
    <mc:Fallback xmlns="">
      <p:transition spd="slow" advTm="5555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zh-CN" altLang="en-US" sz="3600" dirty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数词</a:t>
            </a:r>
            <a:r>
              <a:rPr lang="th-TH" altLang="zh-CN" sz="4000" dirty="0" smtClean="0">
                <a:solidFill>
                  <a:prstClr val="white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คำบอกจำนวน (ตัวเลข)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1019"/>
            <a:ext cx="10515600" cy="357204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数词是表示事物数目的词。</a:t>
            </a:r>
            <a:r>
              <a:rPr lang="th-TH" altLang="zh-CN" sz="36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เป็นคำที่ใช้บอกจำนวนของสิ่งต่างๆ</a:t>
            </a:r>
            <a:r>
              <a:rPr lang="en-US" altLang="zh-CN" sz="36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	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zh-CN" sz="36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	</a:t>
            </a:r>
            <a:r>
              <a:rPr lang="en-US" altLang="zh-CN" sz="36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	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“一”“二”“两”“三”“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十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”</a:t>
            </a:r>
            <a:endParaRPr lang="en-US" altLang="zh-CN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  <a:cs typeface="TH SarabunPSK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zh-CN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  <a:cs typeface="TH SarabunPSK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		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“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百”“千”“万”“亿”“半</a:t>
            </a:r>
            <a:r>
              <a:rPr lang="zh-CN" altLang="en-US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”</a:t>
            </a:r>
            <a:r>
              <a:rPr lang="th-TH" altLang="zh-CN" sz="32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/>
            </a:r>
            <a:br>
              <a:rPr lang="th-TH" altLang="zh-CN" sz="32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</a:b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14"/>
    </mc:Choice>
    <mc:Fallback xmlns="">
      <p:transition spd="slow" advTm="3831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zh-CN" altLang="en-US" sz="3600" dirty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量</a:t>
            </a:r>
            <a:r>
              <a:rPr lang="zh-CN" altLang="en-US" sz="3600" dirty="0" smtClean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sz="3600" dirty="0" smtClean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th-TH" altLang="zh-CN" sz="4000" dirty="0" smtClean="0">
                <a:solidFill>
                  <a:prstClr val="white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</a:t>
            </a:r>
            <a:r>
              <a:rPr lang="th-TH" altLang="zh-CN" sz="4000" dirty="0" err="1" smtClean="0">
                <a:solidFill>
                  <a:prstClr val="white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ลักษณ</a:t>
            </a:r>
            <a:r>
              <a:rPr lang="th-TH" altLang="zh-CN" sz="4000" dirty="0" smtClean="0">
                <a:solidFill>
                  <a:prstClr val="white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นาม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1019"/>
            <a:ext cx="10515600" cy="19106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sz="30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量词是表示事物或动作单位的词</a:t>
            </a:r>
            <a:r>
              <a:rPr lang="zh-CN" altLang="en-US" sz="30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。</a:t>
            </a:r>
            <a:endParaRPr lang="th-TH" altLang="zh-CN" sz="3000" dirty="0" smtClean="0">
              <a:solidFill>
                <a:prstClr val="black"/>
              </a:solidFill>
              <a:latin typeface="KaiTi" pitchFamily="49" charset="-122"/>
              <a:ea typeface="KaiTi" pitchFamily="49" charset="-122"/>
              <a:cs typeface="TH SarabunPSK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altLang="zh-CN" sz="36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คำ</a:t>
            </a:r>
            <a:r>
              <a:rPr lang="th-TH" altLang="zh-CN" sz="3600" dirty="0" err="1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ลักษณ</a:t>
            </a:r>
            <a:r>
              <a:rPr lang="th-TH" altLang="zh-CN" sz="3600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นาม คือหน่วยเพื่อใช้แสดงจำนวนของสิ่งต่างๆ</a:t>
            </a:r>
            <a:r>
              <a:rPr lang="th-TH" altLang="zh-CN" sz="3200" b="1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/>
            </a:r>
            <a:br>
              <a:rPr lang="th-TH" altLang="zh-CN" sz="3200" b="1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</a:b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9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31"/>
    </mc:Choice>
    <mc:Fallback xmlns="">
      <p:transition spd="slow" advTm="2533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汉语的量词分为名量词和动量词 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。</a:t>
            </a:r>
            <a:endParaRPr lang="th-TH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สามารถแบ่งคำ</a:t>
            </a:r>
            <a:r>
              <a:rPr lang="th-TH" altLang="zh-CN" sz="3600" dirty="0" err="1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ลักษณ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นามที่ใช้กับคำนาม และคำ</a:t>
            </a:r>
            <a:r>
              <a:rPr lang="th-TH" altLang="zh-CN" sz="3600" dirty="0" err="1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ลักษณ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นามที่ใช้กับคำกริยา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一、名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量词表示事物的数量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，分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为单位量词和度量量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	คำ</a:t>
            </a:r>
            <a:r>
              <a:rPr lang="th-TH" altLang="zh-CN" sz="3600" dirty="0" err="1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ลักษณ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นามที่ใช้กับคำนาม เพื่อแสดงจำนวนของสิ่งต่าง สามารถแบ่งออกเป็นจำนวนหน่วยนับ และหน่วยวัดความยาว ปริมาตร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（</a:t>
            </a:r>
            <a:r>
              <a:rPr lang="en-US" altLang="zh-CN" dirty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）单位量词表示事物的单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位</a:t>
            </a:r>
            <a:r>
              <a:rPr lang="en-US" altLang="zh-CN" dirty="0">
                <a:latin typeface="KaiTi" pitchFamily="49" charset="-122"/>
                <a:ea typeface="KaiTi" pitchFamily="49" charset="-122"/>
              </a:rPr>
              <a:t> 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</a:t>
            </a:r>
            <a:r>
              <a:rPr lang="th-TH" altLang="zh-CN" sz="3600" dirty="0" err="1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ลักษณ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นามที่ใช้แสดงหน่วยนับ</a:t>
            </a:r>
            <a:endParaRPr lang="en-US" altLang="zh-CN" dirty="0"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个、张、只、支、本、台、架、辆、颗、头、间、把、扇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lvl="0" indent="0"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（</a:t>
            </a:r>
            <a:r>
              <a:rPr lang="en-US" altLang="zh-CN" dirty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）度量量词表示事物的度量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</a:t>
            </a:r>
            <a:r>
              <a:rPr lang="th-TH" altLang="zh-CN" sz="3600" dirty="0" err="1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ลักษณ</a:t>
            </a:r>
            <a:r>
              <a:rPr lang="th-TH" altLang="zh-CN" sz="3600" dirty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นามที่ใช้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แสดง</a:t>
            </a:r>
            <a:r>
              <a:rPr lang="th-TH" altLang="zh-CN" sz="3600" dirty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หน่วยวัดความยาว 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และปริมาตร</a:t>
            </a:r>
            <a:endParaRPr lang="zh-CN" altLang="en-US" sz="3600" dirty="0">
              <a:solidFill>
                <a:prstClr val="black"/>
              </a:solidFill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寸、尺、丈、斤、两、吨、升、立方米。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38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471"/>
    </mc:Choice>
    <mc:Fallback xmlns="">
      <p:transition spd="slow" advTm="414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จุดมุ่งหมายของรายวิชา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4050"/>
            <a:ext cx="10515600" cy="4203111"/>
          </a:xfrm>
          <a:ln>
            <a:solidFill>
              <a:schemeClr val="tx1"/>
            </a:solidFill>
          </a:ln>
        </p:spPr>
        <p:txBody>
          <a:bodyPr/>
          <a:lstStyle/>
          <a:p>
            <a:pPr marL="742950" lvl="0" indent="-742950" algn="thaiDist">
              <a:lnSpc>
                <a:spcPct val="10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นักศึกษาสามารถอธิบายหลักการใช้คำแต่ละประเภท </a:t>
            </a: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 ลักษณะโครงสร้างไวยากรณ์ภาษาจีนของคำ วลีประโยค </a:t>
            </a: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 ตลอดจนประเภทของประโยคต่าง ๆ</a:t>
            </a:r>
          </a:p>
          <a:p>
            <a:pPr marL="742950" lvl="0" indent="-742950" algn="thaiDist">
              <a:lnSpc>
                <a:spcPct val="100000"/>
              </a:lnSpc>
              <a:spcBef>
                <a:spcPct val="20000"/>
              </a:spcBef>
              <a:buFont typeface="Arial" pitchFamily="34" charset="0"/>
              <a:buAutoNum type="arabicPeriod" startAt="2"/>
            </a:pP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นักศึกษาสามารถใช้ภาษาจีนได้อย่างถูกต้องตามหลัก</a:t>
            </a: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 ไวยากรณ์จีน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“ตรามหาวิทยาลัยราชภัฏนครปฐม”的图片搜索结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050" y="0"/>
            <a:ext cx="18859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67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25"/>
    </mc:Choice>
    <mc:Fallback xmlns="">
      <p:transition spd="slow" advTm="2902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二、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动量词表示动作的数量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，用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在动词前后表示动作的单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位。 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</a:t>
            </a:r>
            <a:r>
              <a:rPr lang="th-TH" altLang="zh-CN" sz="3600" dirty="0" err="1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ลักษณ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นามที่ใช้กับคำกริยา วางไว้หลังคำกริยา แสดงถึงจำนวนครั้ง</a:t>
            </a:r>
          </a:p>
          <a:p>
            <a:pPr marL="0" indent="0"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“次”“下”“回”“趟”“场”。</a:t>
            </a:r>
            <a:endParaRPr lang="en-US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36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965"/>
    </mc:Choice>
    <mc:Fallback xmlns="">
      <p:transition spd="slow" advTm="4496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ทำไมต้องเรียนวิชาไวยากรณ์ ?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37" y="1579504"/>
            <a:ext cx="10515600" cy="4674734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108" y="2316252"/>
            <a:ext cx="7370775" cy="282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89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38"/>
    </mc:Choice>
    <mc:Fallback xmlns="">
      <p:transition spd="slow" advTm="1323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ไวยากรณ์คืออะไร 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5413"/>
            <a:ext cx="10515600" cy="448644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(ความหมายจาก </a:t>
            </a:r>
            <a:r>
              <a:rPr lang="en-US" altLang="zh-CN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www.google.co.th</a:t>
            </a: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dirty="0">
                <a:solidFill>
                  <a:srgbClr val="666666">
                    <a:lumMod val="75000"/>
                  </a:srgb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วิชา</a:t>
            </a:r>
            <a:r>
              <a:rPr lang="th-TH" sz="3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หลักภาษา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ว่าด้วยเรื่อง</a:t>
            </a:r>
            <a:r>
              <a:rPr lang="th-TH" sz="3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อักษร คำวลี และประโยค ซึ่งประกอบกันเข้าตามระเบียบแบบแผน</a:t>
            </a: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(ความหมายจาก พจนานุกรม</a:t>
            </a:r>
            <a:r>
              <a:rPr lang="th-TH" sz="3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แปลไทย</a:t>
            </a: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-ไทย ราชบัณฑิตยสถาน)</a:t>
            </a: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dirty="0">
                <a:solidFill>
                  <a:srgbClr val="666666">
                    <a:lumMod val="75000"/>
                  </a:srgb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ไวยากรณ์ น. วิชาภาษาว่าด้วยรูป</a:t>
            </a:r>
            <a:r>
              <a:rPr lang="th-TH" sz="3600" dirty="0" err="1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คํา</a:t>
            </a:r>
            <a:r>
              <a:rPr lang="th-TH" sz="3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ระเบียบในการประกอบรูป</a:t>
            </a:r>
            <a:r>
              <a:rPr lang="th-TH" sz="3600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คํา</a:t>
            </a:r>
            <a:r>
              <a:rPr lang="th-TH" sz="36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ให้เป็นประโยค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397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73"/>
    </mc:Choice>
    <mc:Fallback xmlns="">
      <p:transition spd="slow" advTm="8637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สรุป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3897"/>
            <a:ext cx="10515600" cy="3546289"/>
          </a:xfrm>
          <a:ln>
            <a:solidFill>
              <a:schemeClr val="tx1"/>
            </a:solidFill>
          </a:ln>
        </p:spPr>
        <p:txBody>
          <a:bodyPr/>
          <a:lstStyle/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กฎเกณฑ์ของโครงสร้างที่มีอยู่จริงในภาษา</a:t>
            </a: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การเรียนรู้และเข้าใจอย่างเป็นเหตุเป็นผล </a:t>
            </a:r>
            <a:endParaRPr lang="th-TH" sz="3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จนถึง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การสรุปอย่างเป็นนามธรรมทางไวยากรณ์</a:t>
            </a:r>
            <a:r>
              <a:rPr lang="th-TH" sz="3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ต่อกฎเกณฑ์โครงสร้าง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ของไวยากรณ์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53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971"/>
    </mc:Choice>
    <mc:Fallback xmlns="">
      <p:transition spd="slow" advTm="15697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th-TH" sz="40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เนื้อหาของไวยากรณ์จีน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1708292"/>
            <a:ext cx="10515600" cy="3881139"/>
          </a:xfrm>
          <a:ln>
            <a:solidFill>
              <a:schemeClr val="tx1"/>
            </a:solidFill>
          </a:ln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เนื้อหาของไวยากรณ์จีนแบ่งเป็น </a:t>
            </a:r>
            <a:r>
              <a:rPr lang="en-US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ส่วนคือ</a:t>
            </a: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3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ไวยากรณ์คำ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词法</a:t>
            </a:r>
            <a:r>
              <a:rPr lang="th-TH" altLang="zh-CN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 </a:t>
            </a:r>
            <a:r>
              <a:rPr lang="th-TH" sz="3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</a:t>
            </a:r>
            <a:r>
              <a:rPr lang="th-TH" sz="360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กฏเกณฑ์</a:t>
            </a:r>
            <a:r>
              <a:rPr lang="th-TH" sz="3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รูปแบบโครงสร้างของคำ </a:t>
            </a: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sz="3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การเปลี่ยนรูปของคำและการแยกประเภทคุณสมบัติของคำเป็น</a:t>
            </a:r>
            <a:r>
              <a:rPr lang="th-TH" sz="3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  <a:endParaRPr lang="th-TH" sz="36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 algn="thaiDist">
              <a:lnSpc>
                <a:spcPct val="100000"/>
              </a:lnSpc>
              <a:spcBef>
                <a:spcPct val="20000"/>
              </a:spcBef>
              <a:buNone/>
            </a:pPr>
            <a:r>
              <a:rPr lang="th-TH" altLang="zh-CN" sz="36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2. ไวยากรณ์ประโยค </a:t>
            </a: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句法</a:t>
            </a:r>
            <a:r>
              <a:rPr lang="th-TH" altLang="zh-CN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 </a:t>
            </a:r>
            <a:r>
              <a:rPr lang="th-TH" altLang="zh-CN" sz="36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หมายถึงกฎการประกอบและเปลี่ยนแปลงของหน่วยไวยากรณ์เช่น วลี ประโยค ฯลฯ เป็นหลัก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3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400"/>
    </mc:Choice>
    <mc:Fallback xmlns="">
      <p:transition spd="slow" advTm="554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n-US" altLang="zh-CN" sz="4000" dirty="0" smtClean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/>
            </a:r>
            <a:br>
              <a:rPr lang="en-US" altLang="zh-CN" sz="4000" dirty="0" smtClean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</a:br>
            <a:r>
              <a:rPr lang="zh-CN" altLang="en-US" sz="4000" dirty="0" smtClean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词</a:t>
            </a:r>
            <a:r>
              <a:rPr lang="zh-CN" altLang="en-US" sz="4000" dirty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类 </a:t>
            </a:r>
            <a:r>
              <a:rPr lang="th-TH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ประเภทของคำ</a:t>
            </a:r>
            <a:r>
              <a:rPr lang="th-TH" sz="4000" dirty="0">
                <a:solidFill>
                  <a:prstClr val="white"/>
                </a:solidFill>
                <a:latin typeface="TH Sarabun New"/>
              </a:rPr>
              <a:t/>
            </a:r>
            <a:br>
              <a:rPr lang="th-TH" sz="4000" dirty="0">
                <a:solidFill>
                  <a:prstClr val="white"/>
                </a:solidFill>
                <a:latin typeface="TH Sarabun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3897"/>
            <a:ext cx="10515600" cy="4370537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b="1" dirty="0" smtClean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词</a:t>
            </a:r>
            <a:r>
              <a:rPr lang="zh-CN" altLang="en-US" b="1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类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▪ 名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 smtClean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คำนาม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▪ 介词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คำบุพบท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▪ 动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 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คำกริยา</a:t>
            </a:r>
            <a:r>
              <a:rPr lang="en-US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	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▪ 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连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คำสันธาน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▪ 形容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คำคุณศัพท์</a:t>
            </a:r>
            <a:r>
              <a:rPr lang="en-US" altLang="zh-CN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	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▪ 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助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คำช่วย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▪ 数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คำบอกจำนวน(ตัวเลข)</a:t>
            </a:r>
            <a:r>
              <a:rPr lang="en-US" altLang="zh-CN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▪ 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语气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คำเสริมน้ำเสียง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▪ 量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</a:t>
            </a:r>
            <a:r>
              <a:rPr lang="th-TH" altLang="zh-CN" sz="3600" dirty="0" err="1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ลักษณ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นาม</a:t>
            </a:r>
            <a:r>
              <a:rPr lang="en-US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	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▪ 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叹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คำอุทาน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▪ 代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คำสรรพนาม</a:t>
            </a:r>
            <a:r>
              <a:rPr lang="en-US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	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▪ 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拟声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คำเลียนเสียง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latin typeface="KaiTi" pitchFamily="49" charset="-122"/>
                <a:ea typeface="KaiTi" pitchFamily="49" charset="-122"/>
              </a:rPr>
              <a:t>▪ 副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词</a:t>
            </a:r>
            <a:r>
              <a:rPr lang="th-TH" altLang="zh-CN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th-TH" altLang="zh-CN" sz="3600" dirty="0"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คำวิเศษณ์</a:t>
            </a:r>
            <a:endParaRPr lang="zh-CN" altLang="en-US" sz="3600" dirty="0">
              <a:latin typeface="TH SarabunPSK" pitchFamily="34" charset="-34"/>
              <a:ea typeface="KaiTi" pitchFamily="49" charset="-122"/>
              <a:cs typeface="TH SarabunPSK" pitchFamily="34" charset="-34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66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601"/>
    </mc:Choice>
    <mc:Fallback xmlns="">
      <p:transition spd="slow" advTm="15060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zh-CN" altLang="en-US" sz="3600" dirty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名词</a:t>
            </a:r>
            <a:r>
              <a:rPr lang="th-TH" altLang="zh-CN" sz="3600" dirty="0">
                <a:solidFill>
                  <a:prstClr val="white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th-TH" altLang="zh-CN" sz="4000" dirty="0">
                <a:solidFill>
                  <a:prstClr val="white"/>
                </a:solidFill>
                <a:latin typeface="TH SarabunPSK" pitchFamily="34" charset="-34"/>
                <a:ea typeface="KaiTi" pitchFamily="49" charset="-122"/>
                <a:cs typeface="TH SarabunPSK" pitchFamily="34" charset="-34"/>
              </a:rPr>
              <a:t>คำนาม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1019"/>
            <a:ext cx="10515600" cy="1910671"/>
          </a:xfrm>
          <a:ln>
            <a:solidFill>
              <a:schemeClr val="tx1"/>
            </a:solidFill>
          </a:ln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表示人或事物名称的词叫名词</a:t>
            </a:r>
            <a:r>
              <a:rPr lang="th-TH" altLang="zh-CN" sz="32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/>
            </a:r>
            <a:br>
              <a:rPr lang="th-TH" altLang="zh-CN" sz="32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</a:br>
            <a:r>
              <a:rPr lang="th-TH" altLang="zh-CN" sz="3600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  <a:cs typeface="TH SarabunPSK" pitchFamily="34" charset="-34"/>
              </a:rPr>
              <a:t>- </a:t>
            </a:r>
            <a:r>
              <a:rPr lang="th-TH" sz="3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คำนาม หมายถึง คำที่ใช้เรียกคน สัตว์ หรือสิ่งของ</a:t>
            </a:r>
            <a:endParaRPr lang="th-TH" sz="3600" dirty="0">
              <a:solidFill>
                <a:prstClr val="black"/>
              </a:solidFill>
              <a:latin typeface="KaiTi" pitchFamily="49" charset="-122"/>
              <a:ea typeface="KaiTi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57116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37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9"/>
    </mc:Choice>
    <mc:Fallback xmlns="">
      <p:transition spd="slow" advTm="3600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zh-CN" altLang="en-US" b="1" dirty="0">
                <a:solidFill>
                  <a:prstClr val="black"/>
                </a:solidFill>
                <a:latin typeface="KaiTi" pitchFamily="49" charset="-122"/>
                <a:ea typeface="KaiTi" pitchFamily="49" charset="-122"/>
              </a:rPr>
              <a:t>名词类别 </a:t>
            </a:r>
            <a:r>
              <a:rPr lang="th-TH" sz="4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ประเภทของคำนาม</a:t>
            </a:r>
          </a:p>
          <a:p>
            <a:pPr marL="0" lvl="0" indent="0" algn="thaiDist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一般名词 </a:t>
            </a:r>
            <a:r>
              <a:rPr lang="th-TH" altLang="zh-CN" sz="3600" dirty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คำนาม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ทั่วไป</a:t>
            </a:r>
            <a:r>
              <a:rPr lang="en-US" altLang="zh-CN" sz="3600" dirty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 </a:t>
            </a:r>
            <a:endParaRPr lang="en-US" altLang="zh-CN" sz="3600" dirty="0" smtClean="0">
              <a:solidFill>
                <a:prstClr val="black"/>
              </a:solidFill>
              <a:latin typeface="TH SarabunPSK" panose="020B0500040200020003" pitchFamily="34" charset="-34"/>
              <a:ea typeface="KaiTi" panose="02010609060101010101" pitchFamily="49" charset="-122"/>
              <a:cs typeface="TH SarabunPSK" panose="020B0500040200020003" pitchFamily="34" charset="-34"/>
            </a:endParaRPr>
          </a:p>
          <a:p>
            <a:pPr marL="0" lvl="0" indent="0" algn="thaiDist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en-US" altLang="zh-CN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山 </a:t>
            </a:r>
            <a:r>
              <a:rPr lang="th-TH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ngsana New"/>
              </a:rPr>
              <a:t>、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石</a:t>
            </a:r>
            <a:r>
              <a:rPr lang="th-TH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ngsana New"/>
              </a:rPr>
              <a:t>、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田 </a:t>
            </a:r>
            <a:r>
              <a:rPr lang="th-TH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ngsana New"/>
              </a:rPr>
              <a:t>、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飞机 </a:t>
            </a:r>
            <a:r>
              <a:rPr lang="th-TH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ngsana New"/>
              </a:rPr>
              <a:t>、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电脑 </a:t>
            </a:r>
            <a:r>
              <a:rPr lang="th-TH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ngsana New"/>
              </a:rPr>
              <a:t>、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化妆品</a:t>
            </a:r>
            <a:endParaRPr lang="en-US" altLang="zh-CN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thaiDist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专有名词</a:t>
            </a:r>
            <a:r>
              <a:rPr lang="th-TH" altLang="zh-CN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</a:t>
            </a:r>
            <a:r>
              <a:rPr lang="th-TH" altLang="zh-CN" sz="3600" dirty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คำนามชี้</a:t>
            </a:r>
            <a:r>
              <a:rPr lang="th-TH" altLang="zh-CN" sz="3600" dirty="0" smtClean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เฉพาะ</a:t>
            </a:r>
            <a:r>
              <a:rPr lang="en-US" altLang="zh-CN" sz="3600" dirty="0" smtClean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 </a:t>
            </a:r>
            <a:endParaRPr lang="en-US" altLang="zh-CN" sz="3600" dirty="0">
              <a:solidFill>
                <a:prstClr val="black"/>
              </a:solidFill>
              <a:latin typeface="TH SarabunPSK" panose="020B0500040200020003" pitchFamily="34" charset="-34"/>
              <a:ea typeface="KaiTi" panose="02010609060101010101" pitchFamily="49" charset="-122"/>
              <a:cs typeface="TH SarabunPSK" panose="020B0500040200020003" pitchFamily="34" charset="-34"/>
            </a:endParaRPr>
          </a:p>
          <a:p>
            <a:pPr marL="0" indent="0" algn="thaiDist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en-US" altLang="zh-CN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中国、孔子、玉佛寺、长城</a:t>
            </a:r>
            <a:r>
              <a:rPr lang="th-TH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北京</a:t>
            </a:r>
            <a:endParaRPr lang="en-US" altLang="zh-CN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 algn="thaiDist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集体名词</a:t>
            </a:r>
            <a:r>
              <a:rPr lang="th-TH" altLang="zh-CN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th-TH" altLang="zh-CN" sz="3600" dirty="0">
                <a:solidFill>
                  <a:prstClr val="black"/>
                </a:solidFill>
                <a:latin typeface="TH SarabunPSK" panose="020B0500040200020003" pitchFamily="34" charset="-34"/>
                <a:ea typeface="KaiTi" panose="02010609060101010101" pitchFamily="49" charset="-122"/>
                <a:cs typeface="TH SarabunPSK" panose="020B0500040200020003" pitchFamily="34" charset="-34"/>
              </a:rPr>
              <a:t>คำนามแสดงความเป็นกลุ่มก้อน </a:t>
            </a:r>
            <a:endParaRPr lang="en-US" altLang="zh-CN" sz="3600" dirty="0">
              <a:solidFill>
                <a:prstClr val="black"/>
              </a:solidFill>
              <a:latin typeface="TH SarabunPSK" panose="020B0500040200020003" pitchFamily="34" charset="-34"/>
              <a:ea typeface="KaiTi" panose="02010609060101010101" pitchFamily="49" charset="-122"/>
              <a:cs typeface="TH SarabunPSK" panose="020B0500040200020003" pitchFamily="34" charset="-34"/>
            </a:endParaRPr>
          </a:p>
          <a:p>
            <a:pPr marL="0" lvl="0" indent="0" algn="thaiDist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None/>
            </a:pPr>
            <a:r>
              <a:rPr lang="en-US" altLang="zh-CN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人类、鸟类、树木、花朵、山川</a:t>
            </a:r>
            <a:endParaRPr lang="th-TH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37" y="0"/>
            <a:ext cx="1884363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98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923"/>
    </mc:Choice>
    <mc:Fallback xmlns="">
      <p:transition spd="slow" advTm="15492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585</Words>
  <Application>Microsoft Office PowerPoint</Application>
  <PresentationFormat>กำหนดเอง</PresentationFormat>
  <Paragraphs>107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Office Theme</vt:lpstr>
      <vt:lpstr>รายวิชา ไวยากรณ์จีน 1 (รหัสวิชา 1573313) 汉语语法（一）</vt:lpstr>
      <vt:lpstr>จุดมุ่งหมายของรายวิชา</vt:lpstr>
      <vt:lpstr>ทำไมต้องเรียนวิชาไวยากรณ์ ? </vt:lpstr>
      <vt:lpstr>ไวยากรณ์คืออะไร ?</vt:lpstr>
      <vt:lpstr>สรุป</vt:lpstr>
      <vt:lpstr>เนื้อหาของไวยากรณ์จีน</vt:lpstr>
      <vt:lpstr> 词类 ประเภทของคำ </vt:lpstr>
      <vt:lpstr>名词 คำนาม</vt:lpstr>
      <vt:lpstr>งานนำเสนอ PowerPoint</vt:lpstr>
      <vt:lpstr>งานนำเสนอ PowerPoint</vt:lpstr>
      <vt:lpstr>动词 คำกริยา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形容词 คำคุณศัพท์</vt:lpstr>
      <vt:lpstr>数词คำบอกจำนวน (ตัวเลข)</vt:lpstr>
      <vt:lpstr>量词 คำลักษณนาม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DungKo Kurozaki</dc:creator>
  <cp:lastModifiedBy>User</cp:lastModifiedBy>
  <cp:revision>82</cp:revision>
  <dcterms:created xsi:type="dcterms:W3CDTF">2016-11-01T08:51:17Z</dcterms:created>
  <dcterms:modified xsi:type="dcterms:W3CDTF">2018-08-19T13:36:32Z</dcterms:modified>
</cp:coreProperties>
</file>