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37" r:id="rId2"/>
    <p:sldId id="327" r:id="rId3"/>
    <p:sldId id="264" r:id="rId4"/>
    <p:sldId id="257" r:id="rId5"/>
    <p:sldId id="317" r:id="rId6"/>
    <p:sldId id="318" r:id="rId7"/>
    <p:sldId id="319" r:id="rId8"/>
    <p:sldId id="320" r:id="rId9"/>
    <p:sldId id="321" r:id="rId10"/>
    <p:sldId id="322" r:id="rId11"/>
    <p:sldId id="311" r:id="rId12"/>
    <p:sldId id="312" r:id="rId13"/>
    <p:sldId id="329" r:id="rId14"/>
    <p:sldId id="328" r:id="rId15"/>
    <p:sldId id="313" r:id="rId16"/>
    <p:sldId id="330" r:id="rId17"/>
    <p:sldId id="333" r:id="rId18"/>
    <p:sldId id="332" r:id="rId19"/>
    <p:sldId id="314" r:id="rId20"/>
    <p:sldId id="335" r:id="rId21"/>
    <p:sldId id="334" r:id="rId22"/>
    <p:sldId id="315" r:id="rId23"/>
    <p:sldId id="336" r:id="rId24"/>
    <p:sldId id="316" r:id="rId25"/>
    <p:sldId id="33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0" d="100"/>
          <a:sy n="50" d="100"/>
        </p:scale>
        <p:origin x="3152" y="1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22F31-F1EF-49D2-900B-87D931358494}" type="datetimeFigureOut">
              <a:rPr lang="th-TH" smtClean="0"/>
              <a:t>08/08/61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7D28F-B35D-4705-B18A-038DEE4AA6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723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A0C1-E69B-4829-8CF3-CF13E9109CAB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423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A0C1-E69B-4829-8CF3-CF13E9109CAB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423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7804" y="1060579"/>
            <a:ext cx="5756704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7804" y="3564968"/>
            <a:ext cx="57567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7804" y="5386947"/>
            <a:ext cx="1209418" cy="365125"/>
          </a:xfrm>
        </p:spPr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63106" y="5386946"/>
            <a:ext cx="24566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0994" y="5379567"/>
            <a:ext cx="1853513" cy="372504"/>
          </a:xfrm>
        </p:spPr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3342"/>
            <a:ext cx="7886700" cy="68519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97459"/>
            <a:ext cx="7886700" cy="48795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7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3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6844"/>
            <a:ext cx="7886700" cy="833479"/>
          </a:xfrm>
        </p:spPr>
        <p:txBody>
          <a:bodyPr>
            <a:normAutofit/>
          </a:bodyPr>
          <a:lstStyle>
            <a:lvl1pPr>
              <a:defRPr lang="en-US" sz="3600" dirty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4"/>
            <a:ext cx="7886700" cy="48099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3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9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5771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5103"/>
            <a:ext cx="3886200" cy="48918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5103"/>
            <a:ext cx="3886200" cy="48918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9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59339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3517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59082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3517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59082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9841" y="5996204"/>
            <a:ext cx="2057400" cy="365125"/>
          </a:xfrm>
        </p:spPr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86100" y="5996204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9141" y="5996204"/>
            <a:ext cx="2057400" cy="365125"/>
          </a:xfrm>
        </p:spPr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2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7136"/>
            <a:ext cx="7886700" cy="766119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5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8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0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4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26CC-0460-4E19-A76E-4ACFD43B8D5D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19D66-F7FE-44C4-B2B8-240B0DE5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28650" y="-381000"/>
            <a:ext cx="10096500" cy="77816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8" name="Picture 4" descr="D:\NPRU\LMS\บทเรียนออนไลน์\หน้าแรกและหน้าสุดท้าย1080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626655"/>
            <a:ext cx="630555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5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7700" y="338435"/>
            <a:ext cx="552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การวินิจฉัยโรค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1280815"/>
            <a:ext cx="83248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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ประวัติ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การเจ็บป่วย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ทั่วไป</a:t>
            </a: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  <a:sym typeface="Wingdings"/>
              </a:rPr>
              <a:t>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ประวัติ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ปัจจุบัน </a:t>
            </a: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  <a:sym typeface="Wingdings"/>
              </a:rPr>
              <a:t>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ประวัติ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อดีต </a:t>
            </a: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  <a:sym typeface="Wingdings"/>
              </a:rPr>
              <a:t>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ประวัติ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ทำงาน</a:t>
            </a: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  <a:sym typeface="Wingdings"/>
              </a:rPr>
              <a:t>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ข้อมูล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อนามัยสิ่งแวดล้อม </a:t>
            </a: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  <a:sym typeface="Wingdings"/>
              </a:rPr>
              <a:t>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ตรวจร่างกายควรมีการตรวจร่างกายโดยทั่วไป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186428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1150" y="971550"/>
            <a:ext cx="857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การบรรยายลักษณะการทำงานโดยละเอียด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631097"/>
            <a:ext cx="85725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นโยบาย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อาชีวอนามัยและความปลอดภัยของสถาน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ประกอบการ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ขั้นตอนการทำงาน (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work process flow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) 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สภาพงาน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work condition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สิ่งแวดล้อมในการทำงาน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working environments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สิ่งคุกคามต่อสุขภาพ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occupational health hazards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มาตรการควบคุมสิ่งคุกคามต่อสุขภาพที่ดำเนินการอยู่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มาตรการที่ควรดำเนินการเพิ่มเติม</a:t>
            </a:r>
          </a:p>
        </p:txBody>
      </p:sp>
    </p:spTree>
    <p:extLst>
      <p:ext uri="{BB962C8B-B14F-4D97-AF65-F5344CB8AC3E}">
        <p14:creationId xmlns:p14="http://schemas.microsoft.com/office/powerpoint/2010/main" val="265582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9550" y="830759"/>
            <a:ext cx="7448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หลักในการเฝ้าระวังโรคจากการประกอบอาชีพ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" y="1790700"/>
            <a:ext cx="8724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เฝ้าระวังโรคจากการประกอบอาชีพ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              โรค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เกี่ยวเนื่องจากการทำงาน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การนำหลักการและวิธีการเฝ้าระวังทางระบาดวิทยามาใช้กับสถานการณ์ โรคจากการประกอบอาชีพหรือโรคเกี่ยวเนื่องกับการทำงานของผู้ปฏิบัติงาน และสิ่งคุกคามในสิ่งแวดล้อมการทำงานนั้น  เพื่อเป็นประโยชน์ในการป้องกันโรคและการดำเนินสาธารณสุข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ต่อไป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356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-5715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12053"/>
            <a:ext cx="590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หลักการป้องกันโรคจากการทำงาน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774" y="1771650"/>
            <a:ext cx="86518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การป้องกันปฐมภูมิ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primary prevention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1. การควบคุมที่แหล่งกำเนิด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1.1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การเปลี่ยนใช้วัตถุดิบที่มีอันตรายต่อสุขภาพทดแทน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1.2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การเปลี่ยนแปลงกระบวนการผลิต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1.3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การปิดครอบกระบวนการผลิต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1.4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การใช้น้ำลดปริมาณฝุ่น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1.5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การใช้เครื่องดูดควันเฉพาะที่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local exhaust ventilation) 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1.6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การดูแลรักษาเครื่องจักรกลให้อยู่ในสภาพที่ดี </a:t>
            </a:r>
          </a:p>
        </p:txBody>
      </p:sp>
    </p:spTree>
    <p:extLst>
      <p:ext uri="{BB962C8B-B14F-4D97-AF65-F5344CB8AC3E}">
        <p14:creationId xmlns:p14="http://schemas.microsoft.com/office/powerpoint/2010/main" val="183516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-5715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12053"/>
            <a:ext cx="590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หลักการป้องกันโรคจากการทำงาน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771650"/>
            <a:ext cx="84772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การป้องกันปฐมภูมิ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primary prevention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2. การควบคุมที่ทางผ่าน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2.1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การทำความสะอาดสถานที่ทำงาน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2.2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การติดตั้งพัดลมดูดอากาศทั่วไป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general exhaust ventilation)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2.3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การเจือจางด้วยอากาศ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dilution ventilation)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2.4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การแยกกระบวนการผลิต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2.5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การตรวจวัดค่าสิ่งคุกคามต่อสุขภาพในบรรยากาศที่ทำงาน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environmental monitoring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516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-5715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12053"/>
            <a:ext cx="590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หลักการป้องกันโรคจากการทำงาน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771650"/>
            <a:ext cx="8477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การป้องกันปฐมภูมิ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primary prevention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3. การควบคุมที่ตัวคนทำงาน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3.1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การใช้อุปกรณ์ป้องกันส่วนบุคคล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personal protective equipment)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3.2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การสับเปลี่ยนคนงาน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3.3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การจัดให้คนงานทำงานในที่ปิดมิดชิด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3.4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การตรวจวัดค่าสิ่งคุกคามต่อสุขภาพที่ตัวคนงาน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35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-5715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12053"/>
            <a:ext cx="590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หลักการป้องกันโรคจากการทำงาน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771650"/>
            <a:ext cx="8477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การป้องกันทุติยภูมิ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secondary prevention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1. การตรวจสุขภาพก่อนเข้าทำงาน (</a:t>
            </a:r>
            <a:r>
              <a:rPr lang="en-US" sz="3600" dirty="0" err="1">
                <a:latin typeface="TH SarabunPSK" pitchFamily="34" charset="-34"/>
                <a:cs typeface="TH SarabunPSK" pitchFamily="34" charset="-34"/>
              </a:rPr>
              <a:t>preplacement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examination)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1.1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การซักประวัติ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1.2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การตรวจร่างกาย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1.3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การตรวจพิเศษทางห้องปฏิบัติการ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5363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-5715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12053"/>
            <a:ext cx="590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หลักการป้องกันโรคจากการทำงาน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771650"/>
            <a:ext cx="84772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การป้องกันทุติยภูมิ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secondary prevention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2. การตรวจสุขภาพระหว่างการทำงาน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periodic examination)</a:t>
            </a:r>
          </a:p>
          <a:p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การตรวจสุขภาพก่อนกลับเข้าทำงานหลังจากการเจ็บป่วย (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return-to-work health examination)</a:t>
            </a:r>
          </a:p>
          <a:p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การตรวจสุขภาพก่อนออกจากงาน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0037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-5715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12053"/>
            <a:ext cx="590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หลักการป้องกันโรคจากการทำงาน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771650"/>
            <a:ext cx="8477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การป้องกันตติยภูมิ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tertiary prevention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เป็นการค้นหาวินิจฉัยผู้ที่ป่วยเป็นโรค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ให้การรักษา และฟื้นฟูสภาพให้กลับเป็นปกติ หลักสำคัญที่จะทำการรักษาและฟื้นฟูได้                        คงต้องมีการวินิจฉัยที่ถูกต้องนำมาก่อน การวินิจฉัยโรคจากการทำงานมีทั้งส่วนที่เหมือน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และส่วน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ที่แตกต่างจากการวินิจฉัยโรคทั่วๆไป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0037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950" y="1028700"/>
            <a:ext cx="628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การจัดบริการอาชีวอนา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มัย</a:t>
            </a:r>
            <a:endParaRPr lang="en-US" sz="6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2479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1. การศึกษาข้อมูลเบื้องต้นของสถานประกอบการ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2. การเฝ้าระวังสิ่งแวดล้อมในสถานประกอบการ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3. แจ้งผลการเฝ้าระวังสิ่งแวดล้อม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4. การประเมินความเสี่ยงต่อสุขภาพ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health risk assessment)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การเฝ้าระวังสุขภาพของพนักงาน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surveillance of workers’ health)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0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4142" y="1809750"/>
            <a:ext cx="5969858" cy="1295529"/>
          </a:xfrm>
        </p:spPr>
        <p:txBody>
          <a:bodyPr>
            <a:noAutofit/>
          </a:bodyPr>
          <a:lstStyle/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จากการประกอบ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อาชีพ</a:t>
            </a:r>
            <a:br>
              <a:rPr lang="th-TH" sz="4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การควบคุม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Occupational Disease and Control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0296" y="3468688"/>
            <a:ext cx="5756704" cy="1274762"/>
          </a:xfrm>
        </p:spPr>
        <p:txBody>
          <a:bodyPr>
            <a:no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บทที่ </a:t>
            </a:r>
            <a:r>
              <a:rPr lang="en-US" sz="6000" b="1" dirty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6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โรคจากการประกอบอาชีพ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-15240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88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950" y="1028700"/>
            <a:ext cx="628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การจัดบริการอาชีวอนา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มัย</a:t>
            </a:r>
            <a:endParaRPr lang="en-US" sz="6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044363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6. แนะนำมาตรการการป้องกันและควบคุมสิ่งคุกคามต่อสุขภาพ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7. การจัดการปฐมพยาบาลและแผนรองรับเหตุฉุกเฉิน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8. การจัดบริการสุขภาพ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9. การฟื้นฟูสภาพ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rehabilitation)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10.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การปรับงานให้เหมาะสมกับพนักงาน</a:t>
            </a:r>
          </a:p>
        </p:txBody>
      </p:sp>
    </p:spTree>
    <p:extLst>
      <p:ext uri="{BB962C8B-B14F-4D97-AF65-F5344CB8AC3E}">
        <p14:creationId xmlns:p14="http://schemas.microsoft.com/office/powerpoint/2010/main" val="3674142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950" y="1028700"/>
            <a:ext cx="628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การจัดบริการอาชีวอนา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มัย</a:t>
            </a:r>
            <a:endParaRPr lang="en-US" sz="6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305050"/>
            <a:ext cx="8248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11. การคุ้มครองกลุ่มเสี่ยง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12. การฝึกอบรมและการให้ข้อมูล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13. การสร้างเสริมสุขภาพ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health promotion)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14.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ระบบการจัดเก็บข้อมูล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15. การวิจัย</a:t>
            </a:r>
          </a:p>
        </p:txBody>
      </p:sp>
    </p:spTree>
    <p:extLst>
      <p:ext uri="{BB962C8B-B14F-4D97-AF65-F5344CB8AC3E}">
        <p14:creationId xmlns:p14="http://schemas.microsoft.com/office/powerpoint/2010/main" val="3674142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" y="1600200"/>
            <a:ext cx="87820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เกิดองค์ความรู้ใหม่ด้านวิทยาศาสตร์ทางการแพทย์และความคาดหวังของสังคม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จึง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ทำให้เกิดความรู้ด้านอาชีวเวชศาสตร์ขึ้น เป็นศาสตร์ที่เกี่ยวข้องกับการดูแลสุขภาพอนามัย                 ของคนทำงานทุกอาชีพ และผลกระทบของงานที่ทำให้เกิดอันตรายต่อสุขภาพ ที่เกิดความไม่สมดุลระหว่างคนทำงาน สิ่งคุกคามและสภาพแวดล้อมการทำงาน ขอบเขตของงานอาชีวเวชศาสตร์ครอบคลุมด้านการส่งเสริมสุขภาพ การควบคุมป้องกันโรค การรักษาโรค และการฟื้นฟูสมรรถภาพ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0500"/>
            <a:ext cx="3448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latin typeface="TH SarabunPSK" pitchFamily="34" charset="-34"/>
                <a:cs typeface="TH SarabunPSK" pitchFamily="34" charset="-34"/>
              </a:rPr>
              <a:t>บทสรุป</a:t>
            </a:r>
            <a:endParaRPr lang="th-TH" sz="6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8439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82650" y="0"/>
            <a:ext cx="3714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ทบทวน</a:t>
            </a:r>
            <a:endParaRPr lang="en-US" sz="6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925" y="1600200"/>
            <a:ext cx="8858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	1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ให้นักศึกษาอธิบายความหมายของโรคจากการประกอบอาชีพ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ให้นักศึกษาอธิบายปัจจัยที่ทำให้เกิดโรค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	3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ให้นักศึกษาอธิบายสาเหตุ กลไก การทำงานของร่างกายและการเกิดโรค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	4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ให้นักศึกษาอธิบายหลักการ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วินิจฉัยโรค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8481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82650" y="0"/>
            <a:ext cx="3714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ทบทวน</a:t>
            </a:r>
            <a:endParaRPr lang="en-US" sz="6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925" y="1600200"/>
            <a:ext cx="88582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5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. ให้นักศึกษาอธิบายหลักในการเฝ้าระวังโรคจากการประกอบอาชีพ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6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. ให้นักศึกษาอธิบายหลักการป้องกันโรคจากการทำงาน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7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 ให้นักศึกษาอธิบายความแตกต่างระหว่างความเจ็บป่วยจากการทำงาน และความเจ็บป่วยโรคอื่นๆ ตามประเด็นดังนี้ วิทยาการระบาด  การส่งเสริมสุขภาพ  การวินิจฉัยโรค  การรักษาพยาบาล  การฟื้นฟูสมรรถภาพ</a:t>
            </a:r>
          </a:p>
        </p:txBody>
      </p:sp>
    </p:spTree>
    <p:extLst>
      <p:ext uri="{BB962C8B-B14F-4D97-AF65-F5344CB8AC3E}">
        <p14:creationId xmlns:p14="http://schemas.microsoft.com/office/powerpoint/2010/main" val="1864283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28650" y="-381000"/>
            <a:ext cx="10096500" cy="77816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8" name="Picture 4" descr="D:\NPRU\LMS\บทเรียนออนไลน์\หน้าแรกและหน้าสุดท้าย1080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626655"/>
            <a:ext cx="630555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5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0050" y="2076450"/>
            <a:ext cx="8515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จากการประกอบอาชีพ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4000" b="1" dirty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ปัจจัย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ที่ทำให้เกิดโรค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4000" b="1" dirty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สาเหตุ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กลไก การทำงานของร่างกายและการเกิดโรค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4000" b="1" dirty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วินิจฉัยโรค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4000" b="1" dirty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หลัก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ในการเฝ้าระวังโรคจากการประกอบอาชีพ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4000" b="1" dirty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หลักการ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ป้องกันโรคจากการ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ทำงาน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50" y="4191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หัวข้อเนื้อหาประจำ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บท</a:t>
            </a:r>
            <a:endParaRPr lang="en-US" sz="5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068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1828800"/>
            <a:ext cx="8572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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นักศึกษาทราบความหมายของโรคจากการประกอบอาชีพ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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นักศึกษาทราบปัจจัยที่ทำให้เกิดโรค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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นักศึกษาทราบสาเหตุ กลไก การทำงานของร่างกายและการเกิดโรค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dirty="0">
                <a:latin typeface="TH SarabunPSK" pitchFamily="34" charset="-34"/>
                <a:cs typeface="TH SarabunPSK" pitchFamily="34" charset="-34"/>
                <a:sym typeface="Wingdings"/>
              </a:rPr>
              <a:t>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นักศึกษาทราบหลักการวินิจฉัยโรค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dirty="0">
                <a:latin typeface="TH SarabunPSK" pitchFamily="34" charset="-34"/>
                <a:cs typeface="TH SarabunPSK" pitchFamily="34" charset="-34"/>
                <a:sym typeface="Wingdings"/>
              </a:rPr>
              <a:t>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นักศึกษาทราบหลักในการเฝ้าระวังโรคจากการประกอบอาชีพ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dirty="0">
                <a:latin typeface="TH SarabunPSK" pitchFamily="34" charset="-34"/>
                <a:cs typeface="TH SarabunPSK" pitchFamily="34" charset="-34"/>
                <a:sym typeface="Wingdings"/>
              </a:rPr>
              <a:t>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นักศึกษาทราบหลักการป้องกันโรคจากการ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ทำงาน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438150"/>
            <a:ext cx="415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วัตถุประสงค์เชิง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พฤติกรรม</a:t>
            </a:r>
            <a:endParaRPr lang="en-US" sz="4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000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" y="731103"/>
            <a:ext cx="501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โรคจากการประกอบอาชีพ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โรค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ที่เกิดจากการประกอบอาชีพกับคนงานจะแบ่งได้เป็น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3 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กลุ่มใหญ่ๆ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คือ</a:t>
            </a:r>
          </a:p>
          <a:p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buAutoNum type="arabicPeriod"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r>
              <a:rPr lang="th-TH" sz="4000" b="1" u="sng" dirty="0">
                <a:latin typeface="TH SarabunPSK" pitchFamily="34" charset="-34"/>
                <a:cs typeface="TH SarabunPSK" pitchFamily="34" charset="-34"/>
              </a:rPr>
              <a:t>ทั่วไป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ได้แก่ โรคความดันโลหิตสูง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โรคเบาหวาน</a:t>
            </a:r>
          </a:p>
          <a:p>
            <a:pPr marL="342900" indent="-342900">
              <a:buAutoNum type="arabicPeriod"/>
            </a:pPr>
            <a:r>
              <a:rPr lang="th-TH" sz="4000" b="1" u="sng" dirty="0">
                <a:latin typeface="TH SarabunPSK" pitchFamily="34" charset="-34"/>
                <a:cs typeface="TH SarabunPSK" pitchFamily="34" charset="-34"/>
              </a:rPr>
              <a:t>โรคที่เกี่ยวข้องกับการทำงาน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ไม่ได้เกิดจากการทำงาน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โดยตรง</a:t>
            </a:r>
          </a:p>
          <a:p>
            <a:pPr marL="342900" indent="-342900">
              <a:buAutoNum type="arabicPeriod"/>
            </a:pPr>
            <a:r>
              <a:rPr lang="th-TH" sz="4000" b="1" u="sng" dirty="0">
                <a:latin typeface="TH SarabunPSK" pitchFamily="34" charset="-34"/>
                <a:cs typeface="TH SarabunPSK" pitchFamily="34" charset="-34"/>
              </a:rPr>
              <a:t>โรคจากการทำงาน (</a:t>
            </a:r>
            <a:r>
              <a:rPr lang="en-US" sz="4000" b="1" u="sng" dirty="0">
                <a:latin typeface="TH SarabunPSK" pitchFamily="34" charset="-34"/>
                <a:cs typeface="TH SarabunPSK" pitchFamily="34" charset="-34"/>
              </a:rPr>
              <a:t>occupational disease</a:t>
            </a:r>
            <a:r>
              <a:rPr lang="th-TH" sz="4000" b="1" u="sng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ได้แก่ โรคที่เกิดจากสารเคมี วัตถุอันตรายกระบวนการในการทำงานโดยตรง เช่น โรคปอดจากการประกอบอาชีพ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pneumoconiosis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582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00050"/>
            <a:ext cx="4400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ปัจจัยที่ทำให้เกิด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endParaRPr lang="en-US" sz="6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15713"/>
            <a:ext cx="8210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ประกอบ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อาชีพ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1.1 คุณสมบัติ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พื้นฐาน</a:t>
            </a: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1.2 พฤติกรรมทางสุขภาพของผู้ประกอบ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อาชีพ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2. สภาพการ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ทำงาน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2.1 การจัดระบบงานและการมอบหมายงาน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2.2 ระยะเวลาการทำงาน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2.3 การควบคุมกำกับงาน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2.4 สวัสดิการพื้นฐานต่างๆ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3. สิ่งแวดล้อมในการ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ทำงาน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3.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สิ่งแวดล้อมทางเคมี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3.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สิ่งแวดล้อมทางชีวภาพ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3.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สิ่งแวดล้อมทางเศรษฐกิจและสังคม </a:t>
            </a:r>
          </a:p>
        </p:txBody>
      </p:sp>
    </p:spTree>
    <p:extLst>
      <p:ext uri="{BB962C8B-B14F-4D97-AF65-F5344CB8AC3E}">
        <p14:creationId xmlns:p14="http://schemas.microsoft.com/office/powerpoint/2010/main" val="54356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" y="800100"/>
            <a:ext cx="765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สาเหตุ กลไก การทำงานของร่างกายและการเกิด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16002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ต้อง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ใช้มาตรการทางอาชีวอนามัย ในการค้นหาสาเหตุจากสภาพแวดล้อมที่เป็นปัจจัยเสี่ยง โดยเข้าไปตรวจสิ่งคุกคามโดยตรง หรือการวัดเมตาบอไลต์ในเลือด มาตรการทั้งสองวิธีต้องอาศัยอ้างอิงค่ามาตรฐานกำหนดโดยหน่วยงานในสหรัฐอเมริกา ซึ่งเป็นที่ยอมรับ 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 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OSHA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(occupational safety and health administration)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dirty="0">
                <a:latin typeface="TH SarabunPSK" pitchFamily="34" charset="-34"/>
                <a:cs typeface="TH SarabunPSK" pitchFamily="34" charset="-34"/>
                <a:sym typeface="Wingdings"/>
              </a:rPr>
              <a:t>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ระดับ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ที่อนุญาตให้สัมผัสได้ (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permissible exposure level ; PEL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) ของ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NIOSH (national institute for occupational safety and health)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dirty="0">
                <a:latin typeface="TH SarabunPSK" pitchFamily="34" charset="-34"/>
                <a:cs typeface="TH SarabunPSK" pitchFamily="34" charset="-34"/>
                <a:sym typeface="Wingdings"/>
              </a:rPr>
              <a:t>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ระดับ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ความเข้มข้นของสารที่จำกัดให้มีได้ในช่วงเวลากำหนด (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threshold limit value; TLV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)ของ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ACGIH (</a:t>
            </a:r>
            <a:r>
              <a:rPr lang="en-US" sz="3200" dirty="0" err="1">
                <a:latin typeface="TH SarabunPSK" pitchFamily="34" charset="-34"/>
                <a:cs typeface="TH SarabunPSK" pitchFamily="34" charset="-34"/>
              </a:rPr>
              <a:t>american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conference of governmental industrial hygienists) 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35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9550" y="1790700"/>
            <a:ext cx="86296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การรักษาผู้ป่วยโรคเหตุอาชีพมีหลักการและแนวทางการรักษาเหมือนการรักษาโรคทั่วไป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มาตรการเสริมสำคัญ คือ ต้องไม่ให้ผู้ป่วยสัมผัสกับสิ่งคุกคามในสถานประกอบการโดยการแยกผู้ป่วยออกไปจากการสัมผัสสารก่อโรค จนกว่าจะได้มีการแก้ไขสิ่งคุกคามให้หมดไปหรือเบาบางลงจนไม่เป็นพิษภัยต่อผู้ใดอีก ดังนั้นหลังจากผู้ป่วยได้รับการเยียวยารักษาจนหายดีแล้วเมื่อกลับไปทำงานก็จะไม่กลับเป็นโรคอีก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753993"/>
            <a:ext cx="712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การรักษาและการป้องกันการเกิดโรค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ซ้ำ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013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NPRU\LMS\บทเรียนออนไลน์\มุมบนด้านขวามือ72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4749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675" y="1619250"/>
            <a:ext cx="85534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ผู้ป่วยที่ได้รับการวินิจฉัยว่าเป็นโรคที่เกิดจากการทำงาน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   จะ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ได้รับการพิจารณารับเงินชดเชยตามพระราชบัญญัติเงินทดแทน พ.ศ. 2537 และกฎหมายของกระทรวงแรงงานและสวัสดิการสังคม  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ตามกำหนดชนิดของโรค  ทั้งนี้การเห็นชอบอนุมัติจะอยู่ในดุลพินิจของคณะกรรมการ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แพทย์  ซึ่ง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แต่งตั้งโดยรัฐมนตรีกระทรวงแรงงานฯ (ตามมาตรา 31 และ 38 ในหมวด 4) การประเมินการสูญเสียสมรรถภาพหรือบาดเจ็บให้เป็นไปตามประกาศกระทรวงแรงงานเรื่อง หลักเกณฑ์การวินิจฉัย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และการประเมินการสูญเสียสมรรถภาพของผู้ป่วย หรือบาดเจ็บด้วยโรคจากการทำงาน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" y="873264"/>
            <a:ext cx="605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การประเมินความสูญเสียหรือความ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พิการ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843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557</Words>
  <Application>Microsoft Macintosh PowerPoint</Application>
  <PresentationFormat>นำเสนอทางหน้าจอ (4:3)</PresentationFormat>
  <Paragraphs>132</Paragraphs>
  <Slides>25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Cordia New</vt:lpstr>
      <vt:lpstr>TH SarabunPSK</vt:lpstr>
      <vt:lpstr>Wingdings</vt:lpstr>
      <vt:lpstr>Office Theme</vt:lpstr>
      <vt:lpstr>งานนำเสนอ PowerPoint</vt:lpstr>
      <vt:lpstr>โรคจากการประกอบอาชีพ และการควบคุม  (Occupational Disease and Control)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DungKo Kurozaki</dc:creator>
  <cp:lastModifiedBy>kamonwan butprasert</cp:lastModifiedBy>
  <cp:revision>32</cp:revision>
  <dcterms:created xsi:type="dcterms:W3CDTF">2016-11-02T02:28:20Z</dcterms:created>
  <dcterms:modified xsi:type="dcterms:W3CDTF">2018-08-08T01:07:07Z</dcterms:modified>
</cp:coreProperties>
</file>