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0" r:id="rId2"/>
    <p:sldId id="262" r:id="rId3"/>
    <p:sldId id="257" r:id="rId4"/>
    <p:sldId id="294" r:id="rId5"/>
    <p:sldId id="258" r:id="rId6"/>
    <p:sldId id="263" r:id="rId7"/>
    <p:sldId id="295" r:id="rId8"/>
    <p:sldId id="288" r:id="rId9"/>
    <p:sldId id="289" r:id="rId10"/>
    <p:sldId id="290" r:id="rId11"/>
    <p:sldId id="279" r:id="rId12"/>
    <p:sldId id="297" r:id="rId13"/>
    <p:sldId id="299" r:id="rId14"/>
    <p:sldId id="298" r:id="rId15"/>
    <p:sldId id="296" r:id="rId16"/>
    <p:sldId id="271" r:id="rId17"/>
  </p:sldIdLst>
  <p:sldSz cx="9144000" cy="6858000" type="screen4x3"/>
  <p:notesSz cx="6858000" cy="9144000"/>
  <p:custDataLst>
    <p:tags r:id="rId19"/>
  </p:custDataLst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0" clrIdx="0">
    <p:extLst>
      <p:ext uri="{19B8F6BF-5375-455C-9EA6-DF929625EA0E}">
        <p15:presenceInfo xmlns:p15="http://schemas.microsoft.com/office/powerpoint/2012/main" userId="Windows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B0B2"/>
    <a:srgbClr val="FFF8D1"/>
    <a:srgbClr val="78B564"/>
    <a:srgbClr val="FFC2EC"/>
    <a:srgbClr val="FDFDFD"/>
    <a:srgbClr val="FF66FF"/>
    <a:srgbClr val="9E4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94660"/>
  </p:normalViewPr>
  <p:slideViewPr>
    <p:cSldViewPr>
      <p:cViewPr varScale="1">
        <p:scale>
          <a:sx n="64" d="100"/>
          <a:sy n="64" d="100"/>
        </p:scale>
        <p:origin x="1308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D32EE0-B1C2-4845-988F-8BDBD7B04F5D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8DAA8-0E62-4205-9F5A-7024C9EFD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122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8DAA8-0E62-4205-9F5A-7024C9EFD24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730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8DAA8-0E62-4205-9F5A-7024C9EFD24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730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8DAA8-0E62-4205-9F5A-7024C9EFD24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730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8DAA8-0E62-4205-9F5A-7024C9EFD24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73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8DAA8-0E62-4205-9F5A-7024C9EFD24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72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8DAA8-0E62-4205-9F5A-7024C9EFD24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73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8DAA8-0E62-4205-9F5A-7024C9EFD24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73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8DAA8-0E62-4205-9F5A-7024C9EFD24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73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8DAA8-0E62-4205-9F5A-7024C9EFD24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73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8DAA8-0E62-4205-9F5A-7024C9EFD24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73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8DAA8-0E62-4205-9F5A-7024C9EFD24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730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8DAA8-0E62-4205-9F5A-7024C9EFD24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73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2204864"/>
            <a:ext cx="7056784" cy="1524026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9752" y="4005064"/>
            <a:ext cx="4536504" cy="720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3277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632848" cy="648072"/>
          </a:xfrm>
        </p:spPr>
        <p:txBody>
          <a:bodyPr>
            <a:noAutofit/>
          </a:bodyPr>
          <a:lstStyle>
            <a:lvl1pPr algn="l">
              <a:defRPr sz="40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72816"/>
            <a:ext cx="7632848" cy="4320480"/>
          </a:xfrm>
        </p:spPr>
        <p:txBody>
          <a:bodyPr/>
          <a:lstStyle>
            <a:lvl1pPr>
              <a:defRPr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40000"/>
                    <a:lumOff val="6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40000"/>
                    <a:lumOff val="6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40000"/>
                    <a:lumOff val="6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40000"/>
                    <a:lumOff val="6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2398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45900-0FB4-41BB-993A-DAE3CCFF5AB8}" type="datetimeFigureOut">
              <a:rPr lang="th-TH" smtClean="0"/>
              <a:t>29/07/61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79C68-9599-4891-BF3E-9B650C7E82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281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332656"/>
            <a:ext cx="8388424" cy="936104"/>
          </a:xfrm>
        </p:spPr>
        <p:txBody>
          <a:bodyPr/>
          <a:lstStyle/>
          <a:p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3" y="1556792"/>
            <a:ext cx="3888434" cy="3445334"/>
          </a:xfr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093417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7632848" cy="648072"/>
          </a:xfrm>
        </p:spPr>
        <p:txBody>
          <a:bodyPr/>
          <a:lstStyle/>
          <a:p>
            <a:r>
              <a:rPr lang="th-TH" sz="4800" dirty="0">
                <a:solidFill>
                  <a:srgbClr val="66B0B2"/>
                </a:solidFill>
              </a:rPr>
              <a:t>หลักการเขียนและจัดทำข่าว</a:t>
            </a:r>
            <a:endParaRPr lang="th-TH" sz="3600" dirty="0">
              <a:solidFill>
                <a:srgbClr val="66B0B2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11560" y="1772816"/>
            <a:ext cx="8280920" cy="4320480"/>
          </a:xfrm>
        </p:spPr>
        <p:txBody>
          <a:bodyPr>
            <a:normAutofit fontScale="85000" lnSpcReduction="10000"/>
          </a:bodyPr>
          <a:lstStyle/>
          <a:p>
            <a:pPr marL="0" indent="0" algn="thaiDist">
              <a:spcBef>
                <a:spcPts val="0"/>
              </a:spcBef>
              <a:buNone/>
            </a:pPr>
            <a:r>
              <a:rPr lang="th-TH" dirty="0">
                <a:solidFill>
                  <a:srgbClr val="92D050"/>
                </a:solidFill>
              </a:rPr>
              <a:t>            </a:t>
            </a:r>
            <a:r>
              <a:rPr lang="th-TH" dirty="0">
                <a:solidFill>
                  <a:schemeClr val="bg1"/>
                </a:solidFill>
              </a:rPr>
              <a:t>การเผยแพร่ข่าววิทยุโทรทัศน์เพื่อการประชาสัมพันธ์ในรูปแบบใหม่ ๆ ก็มักจะกระทำหลังจากกิจกรรมหรือเหตุการณ์นั้น ๆ เกิดขึ้นแล้ว โดยไม่นิยมเผยแพร่ข่าวทางวิทยุโทรทัศน์เป็นการล่วงหน้า แต่จะอาศัยการแจ้งล่วงหน้าทางสื่ออื่น ๆ ทั้งค่าใช้จ่ายยังถูกกว่าด้วยนั่นเองก็คือสื่อหนังสือพิมพ์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dirty="0">
                <a:solidFill>
                  <a:srgbClr val="FFF8D1"/>
                </a:solidFill>
              </a:rPr>
              <a:t>โครงสร้างของข่าววิทยุโทรทัศน์เพื่อการประชาสัมพันธ์ 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dirty="0">
                <a:solidFill>
                  <a:schemeClr val="bg1"/>
                </a:solidFill>
              </a:rPr>
              <a:t>	1. </a:t>
            </a:r>
            <a:r>
              <a:rPr lang="th-TH" b="1" dirty="0">
                <a:solidFill>
                  <a:schemeClr val="bg1"/>
                </a:solidFill>
              </a:rPr>
              <a:t>ไม่นิยมเขียนวรรคนำ </a:t>
            </a:r>
            <a:r>
              <a:rPr lang="th-TH" dirty="0">
                <a:solidFill>
                  <a:schemeClr val="bg1"/>
                </a:solidFill>
              </a:rPr>
              <a:t>(</a:t>
            </a:r>
            <a:r>
              <a:rPr lang="en-US" dirty="0">
                <a:solidFill>
                  <a:schemeClr val="bg1"/>
                </a:solidFill>
              </a:rPr>
              <a:t>lead) </a:t>
            </a:r>
            <a:r>
              <a:rPr lang="th-TH" dirty="0">
                <a:solidFill>
                  <a:schemeClr val="bg1"/>
                </a:solidFill>
              </a:rPr>
              <a:t>เพื่อสรุปเรื่องในตอนต้น ยกเว้นข่าวนั้น ๆ มีประเด็นที่ซับซ้อน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dirty="0">
                <a:solidFill>
                  <a:schemeClr val="bg1"/>
                </a:solidFill>
              </a:rPr>
              <a:t>  	2. </a:t>
            </a:r>
            <a:r>
              <a:rPr lang="th-TH" b="1" dirty="0">
                <a:solidFill>
                  <a:schemeClr val="bg1"/>
                </a:solidFill>
              </a:rPr>
              <a:t>ยึดหลักการเรียบเรียงโครงสร้างข่าวแบบปีระมิดหัวกลับ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dirty="0">
                <a:solidFill>
                  <a:schemeClr val="bg1"/>
                </a:solidFill>
              </a:rPr>
              <a:t>	3. </a:t>
            </a:r>
            <a:r>
              <a:rPr lang="th-TH" b="1" dirty="0">
                <a:solidFill>
                  <a:schemeClr val="bg1"/>
                </a:solidFill>
              </a:rPr>
              <a:t>นำเสนอประเด็นเกี่ยวกับ 5</a:t>
            </a:r>
            <a:r>
              <a:rPr lang="en-US" b="1" dirty="0">
                <a:solidFill>
                  <a:schemeClr val="bg1"/>
                </a:solidFill>
              </a:rPr>
              <a:t>W </a:t>
            </a:r>
            <a:r>
              <a:rPr lang="th-TH" b="1" dirty="0">
                <a:solidFill>
                  <a:schemeClr val="bg1"/>
                </a:solidFill>
              </a:rPr>
              <a:t>และ 1</a:t>
            </a:r>
            <a:r>
              <a:rPr lang="en-US" b="1" dirty="0">
                <a:solidFill>
                  <a:schemeClr val="bg1"/>
                </a:solidFill>
              </a:rPr>
              <a:t>H </a:t>
            </a:r>
            <a:r>
              <a:rPr lang="th-TH" dirty="0">
                <a:solidFill>
                  <a:schemeClr val="bg1"/>
                </a:solidFill>
              </a:rPr>
              <a:t>เพื่อตอบคำถามในใจผู้ชม โดยมีความยาวของเนื้อหาข่าวประชาสัมพันธ์โดยทั่วไปไม่เกิน 1 นาที ด้วยเหตุนี้ การเรียบเรียงเนื้อหาข่าวจึงต้องสั้น กระชับ คล้ายกับข่าววิทยุกระจายเสียง และให้จบภายในเวลาที่กำหนด</a:t>
            </a:r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88640"/>
            <a:ext cx="3131840" cy="1055112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592" y="3700603"/>
            <a:ext cx="261937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593" y="4437112"/>
            <a:ext cx="261937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250" y="4797152"/>
            <a:ext cx="261937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764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7632848" cy="648072"/>
          </a:xfrm>
        </p:spPr>
        <p:txBody>
          <a:bodyPr/>
          <a:lstStyle/>
          <a:p>
            <a:r>
              <a:rPr lang="th-TH" sz="3200" dirty="0">
                <a:solidFill>
                  <a:srgbClr val="66B0B2"/>
                </a:solidFill>
              </a:rPr>
              <a:t>ศัพท์เทคนิคในการผลิตรายการโทรทัศน์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39552" y="1628800"/>
            <a:ext cx="8352928" cy="3744416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2800" dirty="0">
                <a:solidFill>
                  <a:schemeClr val="bg1"/>
                </a:solidFill>
              </a:rPr>
              <a:t>      สำหรับส่วนแรกคือ ศัพท์ในการสั่งช่างกล้องในการถ่ายทำนั้น กล้องแต่ละตัวจะมีหมายเลขประจำกล้อง และในการสั่งกล้องจะต้องเรียกหมายเลขนั้นนำหน้าคำสั่งเสมอ</a:t>
            </a:r>
          </a:p>
          <a:p>
            <a:pPr marL="0" indent="0" algn="thaiDist">
              <a:buNone/>
            </a:pPr>
            <a:r>
              <a:rPr lang="th-TH" sz="3600" b="1" dirty="0">
                <a:solidFill>
                  <a:schemeClr val="bg1"/>
                </a:solidFill>
              </a:rPr>
              <a:t>  1. </a:t>
            </a:r>
            <a:r>
              <a:rPr lang="en-US" sz="3600" b="1" dirty="0">
                <a:solidFill>
                  <a:schemeClr val="bg1"/>
                </a:solidFill>
              </a:rPr>
              <a:t>cue </a:t>
            </a:r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th-TH" sz="2800" dirty="0">
                <a:solidFill>
                  <a:schemeClr val="bg1"/>
                </a:solidFill>
              </a:rPr>
              <a:t>คือ สัญญาณบอกนักแสดงให้เริ่มแสดง </a:t>
            </a:r>
          </a:p>
          <a:p>
            <a:pPr marL="0" indent="0" algn="thaiDist">
              <a:buNone/>
            </a:pPr>
            <a:r>
              <a:rPr lang="th-TH" sz="3600" b="1" dirty="0">
                <a:solidFill>
                  <a:schemeClr val="bg1"/>
                </a:solidFill>
              </a:rPr>
              <a:t>  2. </a:t>
            </a:r>
            <a:r>
              <a:rPr lang="en-US" sz="3600" b="1" dirty="0">
                <a:solidFill>
                  <a:schemeClr val="bg1"/>
                </a:solidFill>
              </a:rPr>
              <a:t>cut </a:t>
            </a:r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th-TH" sz="2800" dirty="0">
                <a:solidFill>
                  <a:schemeClr val="bg1"/>
                </a:solidFill>
              </a:rPr>
              <a:t>คือ การสั่งของผู้กำกับเพื่อให้หยุดการบันทึก</a:t>
            </a:r>
            <a:r>
              <a:rPr lang="th-TH" sz="2800" dirty="0" err="1">
                <a:solidFill>
                  <a:schemeClr val="bg1"/>
                </a:solidFill>
              </a:rPr>
              <a:t>ของช็อต</a:t>
            </a:r>
            <a:r>
              <a:rPr lang="th-TH" sz="2800" dirty="0">
                <a:solidFill>
                  <a:schemeClr val="bg1"/>
                </a:solidFill>
              </a:rPr>
              <a:t>นั้น </a:t>
            </a:r>
            <a:endParaRPr lang="en-US" sz="2800" dirty="0">
              <a:solidFill>
                <a:schemeClr val="bg1"/>
              </a:solidFill>
            </a:endParaRPr>
          </a:p>
          <a:p>
            <a:pPr marL="0" indent="0" algn="thaiDist">
              <a:buNone/>
            </a:pPr>
            <a:r>
              <a:rPr lang="en-US" sz="2800" dirty="0">
                <a:solidFill>
                  <a:schemeClr val="bg1"/>
                </a:solidFill>
              </a:rPr>
              <a:t>  </a:t>
            </a:r>
            <a:r>
              <a:rPr lang="en-US" sz="3600" b="1" dirty="0">
                <a:solidFill>
                  <a:schemeClr val="bg1"/>
                </a:solidFill>
              </a:rPr>
              <a:t>3. fade in</a:t>
            </a:r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th-TH" sz="2800" dirty="0">
                <a:solidFill>
                  <a:schemeClr val="bg1"/>
                </a:solidFill>
              </a:rPr>
              <a:t>คือ การสั่งภาพให้ปรากฏบนจอ หรือการนำเสียงเข้าสู่รายการ</a:t>
            </a:r>
          </a:p>
          <a:p>
            <a:pPr marL="0" indent="0" algn="thaiDist">
              <a:buNone/>
            </a:pPr>
            <a:r>
              <a:rPr lang="th-TH" sz="2800" dirty="0">
                <a:solidFill>
                  <a:schemeClr val="bg1"/>
                </a:solidFill>
              </a:rPr>
              <a:t>  </a:t>
            </a:r>
            <a:r>
              <a:rPr lang="th-TH" sz="3600" b="1" dirty="0">
                <a:solidFill>
                  <a:schemeClr val="bg1"/>
                </a:solidFill>
              </a:rPr>
              <a:t>4. </a:t>
            </a:r>
            <a:r>
              <a:rPr lang="en-US" sz="3600" b="1" dirty="0">
                <a:solidFill>
                  <a:schemeClr val="bg1"/>
                </a:solidFill>
              </a:rPr>
              <a:t>fade out</a:t>
            </a:r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th-TH" sz="2800" dirty="0">
                <a:solidFill>
                  <a:schemeClr val="bg1"/>
                </a:solidFill>
              </a:rPr>
              <a:t>คือ การสั่งภาพหายไปจากจอ หรือการนำเสียงออกจากรายการ</a:t>
            </a:r>
          </a:p>
          <a:p>
            <a:pPr marL="0" indent="0" algn="thaiDist">
              <a:buNone/>
            </a:pPr>
            <a:r>
              <a:rPr lang="th-TH" sz="2800" dirty="0">
                <a:solidFill>
                  <a:schemeClr val="bg1"/>
                </a:solidFill>
              </a:rPr>
              <a:t>  </a:t>
            </a:r>
            <a:r>
              <a:rPr lang="th-TH" sz="3600" b="1" dirty="0">
                <a:solidFill>
                  <a:schemeClr val="bg1"/>
                </a:solidFill>
              </a:rPr>
              <a:t>5. </a:t>
            </a:r>
            <a:r>
              <a:rPr lang="en-US" sz="3600" b="1" dirty="0">
                <a:solidFill>
                  <a:schemeClr val="bg1"/>
                </a:solidFill>
              </a:rPr>
              <a:t>dooly in (out)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th-TH" sz="2800" dirty="0">
                <a:solidFill>
                  <a:schemeClr val="bg1"/>
                </a:solidFill>
              </a:rPr>
              <a:t>  คือ การเคลื่อนกล้องเข้าหา หรือการเคลื่อนที่กล้องออกจาก  บุคคล หรือวัตถุ</a:t>
            </a:r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88640"/>
            <a:ext cx="3131840" cy="105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573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7632848" cy="648072"/>
          </a:xfrm>
        </p:spPr>
        <p:txBody>
          <a:bodyPr/>
          <a:lstStyle/>
          <a:p>
            <a:r>
              <a:rPr lang="th-TH" sz="3200" dirty="0">
                <a:solidFill>
                  <a:srgbClr val="66B0B2"/>
                </a:solidFill>
              </a:rPr>
              <a:t>ศัพท์เทคนิคในการผลิตรายการโทรทัศน์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1484784"/>
            <a:ext cx="8712968" cy="37444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b="1" dirty="0">
                <a:solidFill>
                  <a:schemeClr val="bg1"/>
                </a:solidFill>
              </a:rPr>
              <a:t>ระยะหรือขนาดของภาพ</a:t>
            </a:r>
          </a:p>
          <a:p>
            <a:pPr marL="0" indent="0" algn="thaiDist">
              <a:buNone/>
            </a:pPr>
            <a:r>
              <a:rPr lang="th-TH" b="1" dirty="0">
                <a:solidFill>
                  <a:schemeClr val="bg1"/>
                </a:solidFill>
              </a:rPr>
              <a:t>1. </a:t>
            </a:r>
            <a:r>
              <a:rPr lang="en-US" b="1" dirty="0">
                <a:solidFill>
                  <a:schemeClr val="bg1"/>
                </a:solidFill>
              </a:rPr>
              <a:t>ELS/XLS </a:t>
            </a:r>
            <a:r>
              <a:rPr lang="th-TH" sz="2400" b="1" dirty="0">
                <a:solidFill>
                  <a:schemeClr val="bg1"/>
                </a:solidFill>
              </a:rPr>
              <a:t>หรือ </a:t>
            </a:r>
            <a:r>
              <a:rPr lang="en-US" sz="2400" b="1" dirty="0">
                <a:solidFill>
                  <a:schemeClr val="bg1"/>
                </a:solidFill>
              </a:rPr>
              <a:t>extreme long shot </a:t>
            </a:r>
            <a:r>
              <a:rPr lang="th-TH" sz="2400" b="1" dirty="0">
                <a:solidFill>
                  <a:schemeClr val="bg1"/>
                </a:solidFill>
              </a:rPr>
              <a:t>คือ ภาพระยะไกลมาก ๆ (เห็นตัวคนลิบ ๆ)	</a:t>
            </a:r>
          </a:p>
          <a:p>
            <a:pPr marL="0" indent="0" algn="thaiDist">
              <a:buNone/>
            </a:pPr>
            <a:r>
              <a:rPr lang="th-TH" b="1" dirty="0">
                <a:solidFill>
                  <a:schemeClr val="bg1"/>
                </a:solidFill>
              </a:rPr>
              <a:t>2. </a:t>
            </a:r>
            <a:r>
              <a:rPr lang="en-US" b="1" dirty="0">
                <a:solidFill>
                  <a:schemeClr val="bg1"/>
                </a:solidFill>
              </a:rPr>
              <a:t>LS</a:t>
            </a:r>
            <a:r>
              <a:rPr lang="en-US" sz="2400" b="1" dirty="0">
                <a:solidFill>
                  <a:schemeClr val="bg1"/>
                </a:solidFill>
              </a:rPr>
              <a:t>	</a:t>
            </a:r>
            <a:r>
              <a:rPr lang="th-TH" sz="2400" b="1" dirty="0">
                <a:solidFill>
                  <a:schemeClr val="bg1"/>
                </a:solidFill>
              </a:rPr>
              <a:t>หรือ </a:t>
            </a:r>
            <a:r>
              <a:rPr lang="en-US" sz="2400" b="1" dirty="0">
                <a:solidFill>
                  <a:schemeClr val="bg1"/>
                </a:solidFill>
              </a:rPr>
              <a:t>long shot </a:t>
            </a:r>
            <a:r>
              <a:rPr lang="th-TH" sz="2400" b="1" dirty="0">
                <a:solidFill>
                  <a:schemeClr val="bg1"/>
                </a:solidFill>
              </a:rPr>
              <a:t>คือ ภาพระยะไกล   (เห็นทั้งตัวคน) </a:t>
            </a:r>
          </a:p>
          <a:p>
            <a:pPr marL="0" indent="0" algn="thaiDist">
              <a:buNone/>
            </a:pPr>
            <a:r>
              <a:rPr lang="th-TH" b="1" dirty="0">
                <a:solidFill>
                  <a:schemeClr val="bg1"/>
                </a:solidFill>
              </a:rPr>
              <a:t>3. </a:t>
            </a:r>
            <a:r>
              <a:rPr lang="en-US" b="1" dirty="0">
                <a:solidFill>
                  <a:schemeClr val="bg1"/>
                </a:solidFill>
              </a:rPr>
              <a:t>MLS    </a:t>
            </a:r>
            <a:r>
              <a:rPr lang="th-TH" sz="2400" b="1" dirty="0">
                <a:solidFill>
                  <a:schemeClr val="bg1"/>
                </a:solidFill>
              </a:rPr>
              <a:t>หรือ </a:t>
            </a:r>
            <a:r>
              <a:rPr lang="en-US" sz="2400" b="1" dirty="0">
                <a:solidFill>
                  <a:schemeClr val="bg1"/>
                </a:solidFill>
              </a:rPr>
              <a:t>medium long shot </a:t>
            </a:r>
            <a:r>
              <a:rPr lang="th-TH" sz="2400" b="1" dirty="0">
                <a:solidFill>
                  <a:schemeClr val="bg1"/>
                </a:solidFill>
              </a:rPr>
              <a:t>คือ ภาพระยะไกลปานกลาง (ศีรษะ – เข่า) </a:t>
            </a:r>
          </a:p>
          <a:p>
            <a:pPr marL="0" indent="0" algn="thaiDist">
              <a:buNone/>
            </a:pPr>
            <a:r>
              <a:rPr lang="th-TH" b="1" dirty="0">
                <a:solidFill>
                  <a:schemeClr val="bg1"/>
                </a:solidFill>
              </a:rPr>
              <a:t>4. </a:t>
            </a:r>
            <a:r>
              <a:rPr lang="en-US" b="1" dirty="0">
                <a:solidFill>
                  <a:schemeClr val="bg1"/>
                </a:solidFill>
              </a:rPr>
              <a:t>MS      </a:t>
            </a:r>
            <a:r>
              <a:rPr lang="th-TH" sz="2400" b="1" dirty="0">
                <a:solidFill>
                  <a:schemeClr val="bg1"/>
                </a:solidFill>
              </a:rPr>
              <a:t>หรือ </a:t>
            </a:r>
            <a:r>
              <a:rPr lang="en-US" sz="2400" b="1" dirty="0">
                <a:solidFill>
                  <a:schemeClr val="bg1"/>
                </a:solidFill>
              </a:rPr>
              <a:t>medium shot </a:t>
            </a:r>
            <a:r>
              <a:rPr lang="th-TH" sz="2400" b="1" dirty="0">
                <a:solidFill>
                  <a:schemeClr val="bg1"/>
                </a:solidFill>
              </a:rPr>
              <a:t>คือ ภาพระยะปานกลาง (ศีรษะ – เอว) </a:t>
            </a:r>
          </a:p>
          <a:p>
            <a:pPr marL="0" indent="0" algn="thaiDist">
              <a:buNone/>
            </a:pPr>
            <a:r>
              <a:rPr lang="th-TH" b="1" dirty="0">
                <a:solidFill>
                  <a:schemeClr val="bg1"/>
                </a:solidFill>
              </a:rPr>
              <a:t>5. </a:t>
            </a:r>
            <a:r>
              <a:rPr lang="en-US" b="1" dirty="0">
                <a:solidFill>
                  <a:schemeClr val="bg1"/>
                </a:solidFill>
              </a:rPr>
              <a:t>MCU </a:t>
            </a:r>
            <a:r>
              <a:rPr lang="th-TH" sz="2400" b="1" dirty="0">
                <a:solidFill>
                  <a:schemeClr val="bg1"/>
                </a:solidFill>
              </a:rPr>
              <a:t>หรือ </a:t>
            </a:r>
            <a:r>
              <a:rPr lang="en-US" sz="2400" b="1" dirty="0">
                <a:solidFill>
                  <a:schemeClr val="bg1"/>
                </a:solidFill>
              </a:rPr>
              <a:t>medium close up </a:t>
            </a:r>
            <a:r>
              <a:rPr lang="th-TH" sz="2400" b="1" dirty="0">
                <a:solidFill>
                  <a:schemeClr val="bg1"/>
                </a:solidFill>
              </a:rPr>
              <a:t>คือ ภาพระยะใกล้ปานกลาง (ศีรษะ-กระดุมเสื้อเม็ดที่ 2 จากกระดุมคอ) </a:t>
            </a:r>
          </a:p>
          <a:p>
            <a:pPr marL="0" indent="0" algn="thaiDist">
              <a:buNone/>
            </a:pPr>
            <a:r>
              <a:rPr lang="th-TH" b="1" dirty="0">
                <a:solidFill>
                  <a:schemeClr val="bg1"/>
                </a:solidFill>
              </a:rPr>
              <a:t>6. </a:t>
            </a:r>
            <a:r>
              <a:rPr lang="en-US" b="1" dirty="0">
                <a:solidFill>
                  <a:schemeClr val="bg1"/>
                </a:solidFill>
              </a:rPr>
              <a:t>CU       </a:t>
            </a:r>
            <a:r>
              <a:rPr lang="th-TH" sz="2400" b="1" dirty="0">
                <a:solidFill>
                  <a:schemeClr val="bg1"/>
                </a:solidFill>
              </a:rPr>
              <a:t>หรือ </a:t>
            </a:r>
            <a:r>
              <a:rPr lang="en-US" sz="2400" b="1" dirty="0">
                <a:solidFill>
                  <a:schemeClr val="bg1"/>
                </a:solidFill>
              </a:rPr>
              <a:t>close up </a:t>
            </a:r>
            <a:r>
              <a:rPr lang="th-TH" sz="2400" b="1" dirty="0">
                <a:solidFill>
                  <a:schemeClr val="bg1"/>
                </a:solidFill>
              </a:rPr>
              <a:t>คือ ภาพระยะใกล้ (ศีรษะ – บ่า)</a:t>
            </a:r>
          </a:p>
          <a:p>
            <a:pPr marL="0" indent="0" algn="thaiDist">
              <a:buNone/>
            </a:pPr>
            <a:r>
              <a:rPr lang="th-TH" b="1" dirty="0">
                <a:solidFill>
                  <a:schemeClr val="bg1"/>
                </a:solidFill>
              </a:rPr>
              <a:t>7. </a:t>
            </a:r>
            <a:r>
              <a:rPr lang="en-US" b="1" dirty="0">
                <a:solidFill>
                  <a:schemeClr val="bg1"/>
                </a:solidFill>
              </a:rPr>
              <a:t>ECU</a:t>
            </a:r>
            <a:r>
              <a:rPr lang="th-TH" b="1" dirty="0">
                <a:solidFill>
                  <a:schemeClr val="bg1"/>
                </a:solidFill>
              </a:rPr>
              <a:t>     </a:t>
            </a:r>
            <a:r>
              <a:rPr lang="th-TH" sz="2400" b="1" dirty="0">
                <a:solidFill>
                  <a:schemeClr val="bg1"/>
                </a:solidFill>
              </a:rPr>
              <a:t>หรือ </a:t>
            </a:r>
            <a:r>
              <a:rPr lang="en-US" sz="2400" b="1" dirty="0">
                <a:solidFill>
                  <a:schemeClr val="bg1"/>
                </a:solidFill>
              </a:rPr>
              <a:t>extreme close up </a:t>
            </a:r>
            <a:r>
              <a:rPr lang="th-TH" sz="2400" b="1" dirty="0">
                <a:solidFill>
                  <a:schemeClr val="bg1"/>
                </a:solidFill>
              </a:rPr>
              <a:t>คือภาพระยะใกล้ที่สุด (จับภาพเฉพาะส่วนใดส่วนหนึ่งของใบหน้า)</a:t>
            </a:r>
          </a:p>
          <a:p>
            <a:pPr marL="0" indent="0" algn="thaiDist">
              <a:buNone/>
            </a:pPr>
            <a:endParaRPr lang="th-TH" sz="3600" b="1" dirty="0">
              <a:solidFill>
                <a:schemeClr val="bg1"/>
              </a:solidFill>
            </a:endParaRPr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88640"/>
            <a:ext cx="3131840" cy="105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137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7632848" cy="648072"/>
          </a:xfrm>
        </p:spPr>
        <p:txBody>
          <a:bodyPr/>
          <a:lstStyle/>
          <a:p>
            <a:r>
              <a:rPr lang="th-TH" sz="3200" dirty="0">
                <a:solidFill>
                  <a:srgbClr val="66B0B2"/>
                </a:solidFill>
              </a:rPr>
              <a:t>ศัพท์เทคนิคในการผลิตรายการโทรทัศน์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39552" y="1916832"/>
            <a:ext cx="8712968" cy="37444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b="1" dirty="0">
                <a:solidFill>
                  <a:schemeClr val="bg1"/>
                </a:solidFill>
              </a:rPr>
              <a:t>มุมกล้อง</a:t>
            </a:r>
          </a:p>
          <a:p>
            <a:pPr marL="0" indent="0">
              <a:buNone/>
            </a:pPr>
            <a:r>
              <a:rPr lang="th-TH" b="1" dirty="0">
                <a:solidFill>
                  <a:schemeClr val="bg1"/>
                </a:solidFill>
              </a:rPr>
              <a:t>1. มุมสูง  ให้ความรู้สึกน่าสงสาร  เหงา (กล้องอยู่สูงแล้วกดต่ำลงมา) </a:t>
            </a:r>
          </a:p>
          <a:p>
            <a:pPr marL="0" indent="0">
              <a:buNone/>
            </a:pPr>
            <a:r>
              <a:rPr lang="th-TH" b="1" dirty="0">
                <a:solidFill>
                  <a:schemeClr val="bg1"/>
                </a:solidFill>
              </a:rPr>
              <a:t>2. มุมต่ำ   ให้อำนาจ  ความยิ่งใหญ่ (กล้องอยู่ต่ำแล้วเงยขึ้นไป) </a:t>
            </a:r>
          </a:p>
          <a:p>
            <a:pPr marL="0" indent="0">
              <a:buNone/>
            </a:pPr>
            <a:r>
              <a:rPr lang="th-TH" b="1" dirty="0">
                <a:solidFill>
                  <a:schemeClr val="bg1"/>
                </a:solidFill>
              </a:rPr>
              <a:t>3. มุม  </a:t>
            </a:r>
            <a:r>
              <a:rPr lang="en-US" b="1" dirty="0">
                <a:solidFill>
                  <a:schemeClr val="bg1"/>
                </a:solidFill>
              </a:rPr>
              <a:t>P.O.V.  	</a:t>
            </a:r>
            <a:r>
              <a:rPr lang="th-TH" b="1" dirty="0">
                <a:solidFill>
                  <a:schemeClr val="bg1"/>
                </a:solidFill>
              </a:rPr>
              <a:t>มาจาก </a:t>
            </a:r>
            <a:r>
              <a:rPr lang="en-US" b="1" dirty="0">
                <a:solidFill>
                  <a:schemeClr val="bg1"/>
                </a:solidFill>
              </a:rPr>
              <a:t>point  of  view </a:t>
            </a:r>
            <a:r>
              <a:rPr lang="th-TH" b="1" dirty="0">
                <a:solidFill>
                  <a:schemeClr val="bg1"/>
                </a:solidFill>
              </a:rPr>
              <a:t>คือ มุมกล้องระดับสายตา </a:t>
            </a:r>
          </a:p>
          <a:p>
            <a:pPr marL="0" indent="0">
              <a:buNone/>
            </a:pPr>
            <a:r>
              <a:rPr lang="th-TH" b="1" dirty="0">
                <a:solidFill>
                  <a:schemeClr val="bg1"/>
                </a:solidFill>
              </a:rPr>
              <a:t>   กล้อง คือ  คนดู</a:t>
            </a:r>
          </a:p>
          <a:p>
            <a:pPr marL="0" indent="0">
              <a:buNone/>
            </a:pPr>
            <a:endParaRPr lang="th-TH" b="1" dirty="0">
              <a:solidFill>
                <a:schemeClr val="bg1"/>
              </a:solidFill>
            </a:endParaRPr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88640"/>
            <a:ext cx="3131840" cy="105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96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7632848" cy="648072"/>
          </a:xfrm>
        </p:spPr>
        <p:txBody>
          <a:bodyPr/>
          <a:lstStyle/>
          <a:p>
            <a:r>
              <a:rPr lang="th-TH" sz="3200" dirty="0">
                <a:solidFill>
                  <a:srgbClr val="66B0B2"/>
                </a:solidFill>
              </a:rPr>
              <a:t>ศัพท์เทคนิคในการผลิตรายการโทรทัศน์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11560" y="1844824"/>
            <a:ext cx="8712968" cy="37444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b="1" dirty="0">
                <a:solidFill>
                  <a:schemeClr val="bg1"/>
                </a:solidFill>
              </a:rPr>
              <a:t>เกี่ยวกับการเคลื่อนไหว</a:t>
            </a:r>
          </a:p>
          <a:p>
            <a:pPr marL="0" indent="0">
              <a:buNone/>
            </a:pPr>
            <a:r>
              <a:rPr lang="th-TH" b="1" dirty="0">
                <a:solidFill>
                  <a:schemeClr val="bg1"/>
                </a:solidFill>
              </a:rPr>
              <a:t>1.</a:t>
            </a:r>
            <a:r>
              <a:rPr lang="en-US" b="1" dirty="0">
                <a:solidFill>
                  <a:schemeClr val="bg1"/>
                </a:solidFill>
              </a:rPr>
              <a:t> pan	</a:t>
            </a:r>
            <a:r>
              <a:rPr lang="th-TH" b="1" dirty="0">
                <a:solidFill>
                  <a:schemeClr val="bg1"/>
                </a:solidFill>
              </a:rPr>
              <a:t>การส่าย เคลื่อนไหวในแนวนอน		</a:t>
            </a:r>
          </a:p>
          <a:p>
            <a:pPr marL="0" indent="0">
              <a:buNone/>
            </a:pPr>
            <a:r>
              <a:rPr lang="th-TH" b="1" dirty="0">
                <a:solidFill>
                  <a:schemeClr val="bg1"/>
                </a:solidFill>
              </a:rPr>
              <a:t>2.</a:t>
            </a:r>
            <a:r>
              <a:rPr lang="en-US" b="1" dirty="0">
                <a:solidFill>
                  <a:schemeClr val="bg1"/>
                </a:solidFill>
              </a:rPr>
              <a:t> tilt</a:t>
            </a:r>
            <a:r>
              <a:rPr lang="th-TH" b="1" dirty="0">
                <a:solidFill>
                  <a:schemeClr val="bg1"/>
                </a:solidFill>
              </a:rPr>
              <a:t> แนวดิ่ง/ </a:t>
            </a:r>
            <a:r>
              <a:rPr lang="en-US" b="1" dirty="0">
                <a:solidFill>
                  <a:schemeClr val="bg1"/>
                </a:solidFill>
              </a:rPr>
              <a:t>tilt up –tilt Down (</a:t>
            </a:r>
            <a:r>
              <a:rPr lang="th-TH" b="1" dirty="0">
                <a:solidFill>
                  <a:schemeClr val="bg1"/>
                </a:solidFill>
              </a:rPr>
              <a:t>ขึ้น-ลง)</a:t>
            </a:r>
          </a:p>
          <a:p>
            <a:pPr marL="0" indent="0">
              <a:buNone/>
            </a:pPr>
            <a:r>
              <a:rPr lang="th-TH" b="1" dirty="0">
                <a:solidFill>
                  <a:schemeClr val="bg1"/>
                </a:solidFill>
              </a:rPr>
              <a:t>3.</a:t>
            </a:r>
            <a:r>
              <a:rPr lang="en-US" b="1" dirty="0">
                <a:solidFill>
                  <a:schemeClr val="bg1"/>
                </a:solidFill>
              </a:rPr>
              <a:t> dooly</a:t>
            </a:r>
            <a:r>
              <a:rPr lang="th-TH" b="1" dirty="0">
                <a:solidFill>
                  <a:schemeClr val="bg1"/>
                </a:solidFill>
              </a:rPr>
              <a:t> การเคลื่อนไหวตามตัวแสดง</a:t>
            </a:r>
          </a:p>
          <a:p>
            <a:pPr marL="0" indent="0">
              <a:buNone/>
            </a:pPr>
            <a:r>
              <a:rPr lang="th-TH" b="1" dirty="0">
                <a:solidFill>
                  <a:schemeClr val="bg1"/>
                </a:solidFill>
              </a:rPr>
              <a:t>4.</a:t>
            </a:r>
            <a:r>
              <a:rPr lang="en-US" b="1" dirty="0">
                <a:solidFill>
                  <a:schemeClr val="bg1"/>
                </a:solidFill>
              </a:rPr>
              <a:t> zoom in / up</a:t>
            </a:r>
            <a:r>
              <a:rPr lang="th-TH" b="1" dirty="0">
                <a:solidFill>
                  <a:schemeClr val="bg1"/>
                </a:solidFill>
              </a:rPr>
              <a:t> เคลื่อนเข้าใกล้/ ถอยหลังออก</a:t>
            </a:r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88640"/>
            <a:ext cx="3131840" cy="105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82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7632848" cy="648072"/>
          </a:xfrm>
        </p:spPr>
        <p:txBody>
          <a:bodyPr/>
          <a:lstStyle/>
          <a:p>
            <a:r>
              <a:rPr lang="th-TH" sz="3200" dirty="0">
                <a:solidFill>
                  <a:srgbClr val="66B0B2"/>
                </a:solidFill>
              </a:rPr>
              <a:t>ศัพท์เทคนิคในการผลิตรายการโทรทัศน์ (ต่อ)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39552" y="1628800"/>
            <a:ext cx="8352928" cy="3744416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2800" dirty="0">
                <a:solidFill>
                  <a:schemeClr val="bg1"/>
                </a:solidFill>
              </a:rPr>
              <a:t>      ส่วนที่สอง คือศัพท์ในการสั่งตัดต่อลำดับภาพ ศัพท์ที่นิยมใช้โดยทั่วไป อาทิ</a:t>
            </a:r>
          </a:p>
          <a:p>
            <a:pPr marL="0" indent="0" algn="thaiDist">
              <a:buNone/>
            </a:pPr>
            <a:r>
              <a:rPr lang="th-TH" sz="3600" b="1" dirty="0">
                <a:solidFill>
                  <a:schemeClr val="bg1"/>
                </a:solidFill>
              </a:rPr>
              <a:t>1. </a:t>
            </a:r>
            <a:r>
              <a:rPr lang="en-US" sz="3600" b="1" dirty="0">
                <a:solidFill>
                  <a:schemeClr val="bg1"/>
                </a:solidFill>
              </a:rPr>
              <a:t>edit      </a:t>
            </a:r>
            <a:r>
              <a:rPr lang="th-TH" sz="2800" dirty="0">
                <a:solidFill>
                  <a:schemeClr val="bg1"/>
                </a:solidFill>
              </a:rPr>
              <a:t>	การตัดต่อลำดับภาพ </a:t>
            </a:r>
          </a:p>
          <a:p>
            <a:pPr marL="0" indent="0" algn="thaiDist">
              <a:buNone/>
            </a:pPr>
            <a:r>
              <a:rPr lang="th-TH" sz="3600" b="1" dirty="0">
                <a:solidFill>
                  <a:schemeClr val="bg1"/>
                </a:solidFill>
              </a:rPr>
              <a:t>2. </a:t>
            </a:r>
            <a:r>
              <a:rPr lang="en-US" sz="3600" b="1" dirty="0">
                <a:solidFill>
                  <a:schemeClr val="bg1"/>
                </a:solidFill>
              </a:rPr>
              <a:t>insert</a:t>
            </a:r>
            <a:r>
              <a:rPr lang="th-TH" sz="3600" b="1" dirty="0">
                <a:solidFill>
                  <a:schemeClr val="bg1"/>
                </a:solidFill>
              </a:rPr>
              <a:t>	</a:t>
            </a:r>
            <a:r>
              <a:rPr lang="th-TH" sz="2800" dirty="0">
                <a:solidFill>
                  <a:schemeClr val="bg1"/>
                </a:solidFill>
              </a:rPr>
              <a:t>การแทรกภาพ </a:t>
            </a:r>
          </a:p>
          <a:p>
            <a:pPr marL="0" indent="0" algn="thaiDist">
              <a:buNone/>
            </a:pPr>
            <a:r>
              <a:rPr lang="th-TH" sz="3600" b="1" dirty="0">
                <a:solidFill>
                  <a:schemeClr val="bg1"/>
                </a:solidFill>
              </a:rPr>
              <a:t>3. </a:t>
            </a:r>
            <a:r>
              <a:rPr lang="en-US" sz="3600" b="1" dirty="0">
                <a:solidFill>
                  <a:schemeClr val="bg1"/>
                </a:solidFill>
              </a:rPr>
              <a:t>dissolve</a:t>
            </a:r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th-TH" sz="2800" dirty="0">
                <a:solidFill>
                  <a:schemeClr val="bg1"/>
                </a:solidFill>
              </a:rPr>
              <a:t>การจางซ้อนภาพ 2 ภาพ เพื่อให้เกิดความต่อเนื่อง </a:t>
            </a:r>
          </a:p>
          <a:p>
            <a:pPr marL="0" indent="0" algn="thaiDist">
              <a:buNone/>
            </a:pPr>
            <a:r>
              <a:rPr lang="th-TH" sz="3600" b="1" dirty="0">
                <a:solidFill>
                  <a:schemeClr val="bg1"/>
                </a:solidFill>
              </a:rPr>
              <a:t>4. </a:t>
            </a:r>
            <a:r>
              <a:rPr lang="en-US" sz="3600" b="1" dirty="0">
                <a:solidFill>
                  <a:schemeClr val="bg1"/>
                </a:solidFill>
              </a:rPr>
              <a:t>impose</a:t>
            </a:r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th-TH" sz="2800" dirty="0">
                <a:solidFill>
                  <a:schemeClr val="bg1"/>
                </a:solidFill>
              </a:rPr>
              <a:t>การซ้อนตัวอักษรบนภาพ </a:t>
            </a:r>
          </a:p>
          <a:p>
            <a:pPr marL="0" indent="0" algn="thaiDist">
              <a:buNone/>
            </a:pPr>
            <a:r>
              <a:rPr lang="th-TH" sz="3600" b="1" dirty="0">
                <a:solidFill>
                  <a:schemeClr val="bg1"/>
                </a:solidFill>
              </a:rPr>
              <a:t>5. </a:t>
            </a:r>
            <a:r>
              <a:rPr lang="en-US" sz="3600" b="1" dirty="0">
                <a:solidFill>
                  <a:schemeClr val="bg1"/>
                </a:solidFill>
              </a:rPr>
              <a:t>pack shot</a:t>
            </a:r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th-TH" sz="2800" dirty="0">
                <a:solidFill>
                  <a:schemeClr val="bg1"/>
                </a:solidFill>
              </a:rPr>
              <a:t>ภาพที่มีองค์ประกอบสมบูรณ์มองเห็นรูปลักษณ์ของวัตถุอย่างชัดเจนใน</a:t>
            </a:r>
          </a:p>
          <a:p>
            <a:pPr marL="0" indent="0" algn="thaiDist">
              <a:buNone/>
            </a:pPr>
            <a:r>
              <a:rPr lang="th-TH" sz="2800" dirty="0">
                <a:solidFill>
                  <a:schemeClr val="bg1"/>
                </a:solidFill>
              </a:rPr>
              <a:t>		ระยะใกล้ จัดเป็นภาพ</a:t>
            </a:r>
            <a:r>
              <a:rPr lang="th-TH" sz="2800" dirty="0" err="1">
                <a:solidFill>
                  <a:schemeClr val="bg1"/>
                </a:solidFill>
              </a:rPr>
              <a:t>ไฮไลท์</a:t>
            </a:r>
            <a:endParaRPr lang="th-TH" sz="2800" dirty="0">
              <a:solidFill>
                <a:schemeClr val="bg1"/>
              </a:solidFill>
            </a:endParaRPr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88640"/>
            <a:ext cx="3131840" cy="105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60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332656"/>
            <a:ext cx="8388424" cy="936104"/>
          </a:xfrm>
        </p:spPr>
        <p:txBody>
          <a:bodyPr/>
          <a:lstStyle/>
          <a:p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3" y="1556792"/>
            <a:ext cx="3888434" cy="3445334"/>
          </a:xfr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032173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7504" y="1700808"/>
            <a:ext cx="8892480" cy="864096"/>
          </a:xfrm>
        </p:spPr>
        <p:txBody>
          <a:bodyPr/>
          <a:lstStyle/>
          <a:p>
            <a:r>
              <a:rPr lang="th-TH" sz="3200" dirty="0">
                <a:solidFill>
                  <a:srgbClr val="66B0B2"/>
                </a:solidFill>
              </a:rPr>
              <a:t>บทที่ </a:t>
            </a:r>
            <a:r>
              <a:rPr lang="en-US" sz="3200" dirty="0">
                <a:solidFill>
                  <a:srgbClr val="66B0B2"/>
                </a:solidFill>
              </a:rPr>
              <a:t>7 </a:t>
            </a:r>
            <a:r>
              <a:rPr lang="th-TH" sz="3200" dirty="0">
                <a:solidFill>
                  <a:srgbClr val="66B0B2"/>
                </a:solidFill>
              </a:rPr>
              <a:t>การเขียนบทรายการวิทยุโทรทัศน์เพื่อการ             </a:t>
            </a:r>
            <a:br>
              <a:rPr lang="th-TH" sz="3200" dirty="0">
                <a:solidFill>
                  <a:srgbClr val="66B0B2"/>
                </a:solidFill>
              </a:rPr>
            </a:br>
            <a:r>
              <a:rPr lang="th-TH" sz="3200" dirty="0">
                <a:solidFill>
                  <a:srgbClr val="66B0B2"/>
                </a:solidFill>
              </a:rPr>
              <a:t>           ประชาสัมพันธ์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99592" y="2492896"/>
            <a:ext cx="3600400" cy="648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b="1" dirty="0"/>
              <a:t>หัวข้อเนื้อหาประจำบท</a:t>
            </a:r>
            <a:endParaRPr lang="en-US" b="1" dirty="0"/>
          </a:p>
          <a:p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051720" y="2852936"/>
            <a:ext cx="73448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>
                <a:solidFill>
                  <a:schemeClr val="bg1"/>
                </a:solidFill>
              </a:rPr>
              <a:t>แนวคิดเกี่ยวกับสื่อวิทยุโทรทัศน์</a:t>
            </a:r>
          </a:p>
          <a:p>
            <a:r>
              <a:rPr lang="th-TH" dirty="0">
                <a:solidFill>
                  <a:schemeClr val="bg1"/>
                </a:solidFill>
              </a:rPr>
              <a:t>รูปแบบรายการวิทยุโทรทัศน์เพื่อการประชาสัมพันธ์</a:t>
            </a:r>
          </a:p>
          <a:p>
            <a:r>
              <a:rPr lang="th-TH" dirty="0">
                <a:solidFill>
                  <a:schemeClr val="bg1"/>
                </a:solidFill>
              </a:rPr>
              <a:t>ขอบเขตเนื้อหาของรายการวิทยุโทรทัศน์เพื่อการประชาสัมพันธ์</a:t>
            </a:r>
          </a:p>
          <a:p>
            <a:r>
              <a:rPr lang="th-TH" dirty="0">
                <a:solidFill>
                  <a:schemeClr val="bg1"/>
                </a:solidFill>
              </a:rPr>
              <a:t>กระบวนการผลิตรายการโทรทัศน์เพื่อประชาสัมพันธ์</a:t>
            </a:r>
          </a:p>
          <a:p>
            <a:r>
              <a:rPr lang="th-TH" dirty="0">
                <a:solidFill>
                  <a:schemeClr val="bg1"/>
                </a:solidFill>
              </a:rPr>
              <a:t>การเขียนบทโทรทัศน์เพื่อการโน้มน้าวใจ</a:t>
            </a:r>
          </a:p>
          <a:p>
            <a:r>
              <a:rPr lang="th-TH" dirty="0">
                <a:solidFill>
                  <a:schemeClr val="bg1"/>
                </a:solidFill>
              </a:rPr>
              <a:t>หลักการเขียนบทรายการโทรทัศน์เพื่อประชาสัมพันธ์</a:t>
            </a:r>
          </a:p>
          <a:p>
            <a:r>
              <a:rPr lang="th-TH" dirty="0">
                <a:solidFill>
                  <a:schemeClr val="bg1"/>
                </a:solidFill>
              </a:rPr>
              <a:t>หลักการเขียนและจัดทำข่าววิทยุโทรทัศน์เพื่อการประชาสัมพันธ์</a:t>
            </a:r>
          </a:p>
          <a:p>
            <a:r>
              <a:rPr lang="th-TH" dirty="0">
                <a:solidFill>
                  <a:schemeClr val="bg1"/>
                </a:solidFill>
              </a:rPr>
              <a:t>ศัพท์เทคนิคในการผลิตรายการวิทยุโทรทัศน์</a:t>
            </a:r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88640"/>
            <a:ext cx="3131840" cy="105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039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7632848" cy="648072"/>
          </a:xfrm>
        </p:spPr>
        <p:txBody>
          <a:bodyPr/>
          <a:lstStyle/>
          <a:p>
            <a:r>
              <a:rPr lang="th-TH" dirty="0">
                <a:solidFill>
                  <a:srgbClr val="66B0B2"/>
                </a:solidFill>
              </a:rPr>
              <a:t>แนวคิดเกี่ยวกับสื่อวิทยุโทรทัศน์</a:t>
            </a:r>
            <a:endParaRPr lang="th-TH" sz="6000" dirty="0">
              <a:solidFill>
                <a:srgbClr val="66B0B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9431" y="1772816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algn="thaiDist"/>
            <a:r>
              <a:rPr lang="th-TH" sz="4000" dirty="0">
                <a:solidFill>
                  <a:srgbClr val="78B564"/>
                </a:solidFill>
              </a:rPr>
              <a:t>สื่อวิทยุโทรทัศน์ </a:t>
            </a:r>
            <a:r>
              <a:rPr lang="th-TH" sz="3200" dirty="0">
                <a:solidFill>
                  <a:schemeClr val="bg1"/>
                </a:solidFill>
              </a:rPr>
              <a:t>หมายถึง การกระจายเสียงและการแพร่ภาพรายการวิทยุโทรทัศน์ไปสู่ประชาชนผู้รับจำนวนมาก โดยมุ่งส่งสัญญาณไปยังผู้รับสารโดยเฉพาะ เช่น รายการ</a:t>
            </a:r>
            <a:r>
              <a:rPr lang="th-TH" sz="3200" dirty="0" err="1">
                <a:solidFill>
                  <a:schemeClr val="bg1"/>
                </a:solidFill>
              </a:rPr>
              <a:t>สารคดี</a:t>
            </a:r>
            <a:r>
              <a:rPr lang="th-TH" sz="3200" dirty="0">
                <a:solidFill>
                  <a:schemeClr val="bg1"/>
                </a:solidFill>
              </a:rPr>
              <a:t> รายการข่าว บันเทิง และการศึกษา เป็นต้น นอกจากนี้ยังสามารถใช้ถ่ายทอดสดให้ผู้รับสารได้รับสารทันทีที่เกิดเหตุการณ์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16632"/>
            <a:ext cx="3131840" cy="10551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3099" y="2564904"/>
            <a:ext cx="1651297" cy="1576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318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7632848" cy="648072"/>
          </a:xfrm>
        </p:spPr>
        <p:txBody>
          <a:bodyPr/>
          <a:lstStyle/>
          <a:p>
            <a:r>
              <a:rPr lang="th-TH" sz="3600" dirty="0">
                <a:solidFill>
                  <a:srgbClr val="66B0B2"/>
                </a:solidFill>
              </a:rPr>
              <a:t>รูปแบบรายการ</a:t>
            </a:r>
            <a:r>
              <a:rPr lang="th-TH" sz="5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วิทยุโทรทัศน์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6" y="1628800"/>
            <a:ext cx="8352928" cy="45365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900" b="1" dirty="0">
                <a:solidFill>
                  <a:schemeClr val="bg1"/>
                </a:solidFill>
              </a:rPr>
              <a:t>1.  </a:t>
            </a:r>
            <a:r>
              <a:rPr lang="th-TH" sz="39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รายการข่าวสถานการณ์ปัจจุบัน </a:t>
            </a:r>
            <a:r>
              <a:rPr lang="th-TH" dirty="0">
                <a:solidFill>
                  <a:schemeClr val="bg1"/>
                </a:solidFill>
              </a:rPr>
              <a:t>เพื่อเผยแพร่ลักษณะข่าวให้ผู้ชมได้รู้ว่า </a:t>
            </a:r>
          </a:p>
          <a:p>
            <a:pPr marL="0" indent="0">
              <a:buNone/>
            </a:pPr>
            <a:r>
              <a:rPr lang="th-TH" dirty="0">
                <a:solidFill>
                  <a:schemeClr val="bg1"/>
                </a:solidFill>
              </a:rPr>
              <a:t>      ใคร ทำอะไร ที่ไหน เมื่อไหร่  </a:t>
            </a:r>
          </a:p>
          <a:p>
            <a:pPr marL="0" indent="0" algn="thaiDist">
              <a:buNone/>
            </a:pPr>
            <a:r>
              <a:rPr lang="th-TH" sz="5600" dirty="0">
                <a:solidFill>
                  <a:schemeClr val="bg1"/>
                </a:solidFill>
              </a:rPr>
              <a:t>2. </a:t>
            </a:r>
            <a:r>
              <a:rPr lang="th-TH" sz="39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บทโทรทัศน์เพื่อการโน้มน้าวใจ</a:t>
            </a:r>
            <a:r>
              <a:rPr lang="th-TH" sz="35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h-TH" dirty="0">
                <a:solidFill>
                  <a:schemeClr val="bg1"/>
                </a:solidFill>
              </a:rPr>
              <a:t>ความยาวไม่เกิน 1 นาที หรือ 60 วินาที </a:t>
            </a:r>
          </a:p>
          <a:p>
            <a:pPr marL="0" indent="0" algn="thaiDist">
              <a:buNone/>
            </a:pPr>
            <a:r>
              <a:rPr lang="th-TH" sz="5600" dirty="0">
                <a:solidFill>
                  <a:schemeClr val="bg1"/>
                </a:solidFill>
              </a:rPr>
              <a:t>3. </a:t>
            </a:r>
            <a:r>
              <a:rPr lang="th-TH" sz="39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รายการ</a:t>
            </a:r>
            <a:r>
              <a:rPr lang="th-TH" sz="39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สารคดี</a:t>
            </a:r>
            <a:r>
              <a:rPr lang="th-TH" sz="39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h-TH" b="1" dirty="0">
                <a:solidFill>
                  <a:schemeClr val="bg1"/>
                </a:solidFill>
              </a:rPr>
              <a:t>ความยาวประมาณ 3 นาที ถึง 30 นาที </a:t>
            </a:r>
          </a:p>
          <a:p>
            <a:pPr marL="0" indent="0" algn="thaiDist">
              <a:buNone/>
            </a:pPr>
            <a:r>
              <a:rPr lang="th-TH" sz="5600" dirty="0">
                <a:solidFill>
                  <a:schemeClr val="bg1"/>
                </a:solidFill>
              </a:rPr>
              <a:t>4. </a:t>
            </a:r>
            <a:r>
              <a:rPr lang="th-TH" sz="39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รายการสัมภาษณ์ </a:t>
            </a:r>
            <a:r>
              <a:rPr lang="th-TH" dirty="0">
                <a:solidFill>
                  <a:schemeClr val="bg1"/>
                </a:solidFill>
              </a:rPr>
              <a:t>มักใช้ในหน่วยงานราชการ รัฐวิสาหกิจ หรือเอกชน </a:t>
            </a:r>
          </a:p>
          <a:p>
            <a:pPr marL="0" indent="0" algn="thaiDist">
              <a:buNone/>
            </a:pPr>
            <a:r>
              <a:rPr lang="th-TH" sz="5600" dirty="0">
                <a:solidFill>
                  <a:schemeClr val="bg1"/>
                </a:solidFill>
              </a:rPr>
              <a:t>5. </a:t>
            </a:r>
            <a:r>
              <a:rPr lang="th-TH" sz="39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รายการพิเศษ </a:t>
            </a:r>
            <a:r>
              <a:rPr lang="th-TH" dirty="0">
                <a:solidFill>
                  <a:schemeClr val="bg1"/>
                </a:solidFill>
              </a:rPr>
              <a:t>เพื่อประชาสัมพันธ์องค์กรหรือโอกาสพิเศษโดยเฉพาะ </a:t>
            </a:r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88640"/>
            <a:ext cx="3131840" cy="105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367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772816"/>
            <a:ext cx="6624736" cy="4176464"/>
          </a:xfrm>
        </p:spPr>
        <p:txBody>
          <a:bodyPr/>
          <a:lstStyle/>
          <a:p>
            <a:r>
              <a:rPr lang="th-TH" sz="3600" b="0" dirty="0">
                <a:solidFill>
                  <a:srgbClr val="FDFDFD"/>
                </a:solidFill>
                <a:cs typeface="+mn-cs"/>
              </a:rPr>
              <a:t>   </a:t>
            </a:r>
          </a:p>
        </p:txBody>
      </p:sp>
      <p:pic>
        <p:nvPicPr>
          <p:cNvPr id="7" name="รูปภาพ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16632"/>
            <a:ext cx="3131840" cy="1055112"/>
          </a:xfrm>
          <a:prstGeom prst="rect">
            <a:avLst/>
          </a:prstGeom>
        </p:spPr>
      </p:pic>
      <p:sp>
        <p:nvSpPr>
          <p:cNvPr id="3" name="สี่เหลี่ยมผืนผ้า 2"/>
          <p:cNvSpPr/>
          <p:nvPr/>
        </p:nvSpPr>
        <p:spPr>
          <a:xfrm>
            <a:off x="539552" y="404664"/>
            <a:ext cx="4225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800" dirty="0">
                <a:solidFill>
                  <a:srgbClr val="66B0B2"/>
                </a:solidFill>
              </a:rPr>
              <a:t>ขอบเขตเนื้อหาของรายการ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405" y="1916831"/>
            <a:ext cx="2444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181" y="1916832"/>
            <a:ext cx="2444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สี่เหลี่ยมผืนผ้า 3"/>
          <p:cNvSpPr/>
          <p:nvPr/>
        </p:nvSpPr>
        <p:spPr>
          <a:xfrm>
            <a:off x="1907704" y="1794594"/>
            <a:ext cx="38164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3200" dirty="0">
                <a:solidFill>
                  <a:schemeClr val="bg1"/>
                </a:solidFill>
              </a:rPr>
              <a:t>ในเชิงการประชาสัมพันธ์ที่มุ่งสร้างเสริมความรู้ และความเข้าใจแก่ประชาชนกลุ่มเป้าหมาย อันก่อให้เกิดการเปลี่ยนแปลงทัศนคติ ค่านิยม ตลอดจนการกระทำที่พึงประสงค์ รวมทั้งเพื่อเสริมสร้างภาพลักษณ์ที่ดีให้เกิดขึ้นแก่องค์กร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685" y="4869160"/>
            <a:ext cx="244475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869160"/>
            <a:ext cx="244475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855513"/>
            <a:ext cx="839142" cy="861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071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632848" cy="648072"/>
          </a:xfrm>
        </p:spPr>
        <p:txBody>
          <a:bodyPr/>
          <a:lstStyle/>
          <a:p>
            <a:r>
              <a:rPr lang="th-TH" sz="4800" dirty="0">
                <a:solidFill>
                  <a:srgbClr val="66B0B2"/>
                </a:solidFill>
              </a:rPr>
              <a:t>กระบวนการผลิตรายการ</a:t>
            </a:r>
            <a:endParaRPr lang="th-TH" sz="3200" dirty="0">
              <a:solidFill>
                <a:srgbClr val="66B0B2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43608" y="1844824"/>
            <a:ext cx="7848872" cy="4392488"/>
          </a:xfrm>
        </p:spPr>
        <p:txBody>
          <a:bodyPr>
            <a:normAutofit fontScale="92500" lnSpcReduction="10000"/>
          </a:bodyPr>
          <a:lstStyle/>
          <a:p>
            <a:pPr marL="0" indent="0" algn="thaiDist">
              <a:spcBef>
                <a:spcPts val="0"/>
              </a:spcBef>
              <a:buNone/>
            </a:pPr>
            <a:r>
              <a:rPr lang="th-TH" dirty="0">
                <a:solidFill>
                  <a:srgbClr val="92D050"/>
                </a:solidFill>
              </a:rPr>
              <a:t>   1. ขั้นตอนก่อนการถ่ายทำ (</a:t>
            </a:r>
            <a:r>
              <a:rPr lang="en-US" dirty="0">
                <a:solidFill>
                  <a:srgbClr val="92D050"/>
                </a:solidFill>
              </a:rPr>
              <a:t>pre – production</a:t>
            </a:r>
            <a:r>
              <a:rPr lang="en-US" dirty="0">
                <a:solidFill>
                  <a:srgbClr val="78B564"/>
                </a:solidFill>
              </a:rPr>
              <a:t>)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th-TH" dirty="0">
                <a:solidFill>
                  <a:schemeClr val="bg1"/>
                </a:solidFill>
              </a:rPr>
              <a:t>เป็นขั้นตอนแรกสำหรับเตรียมการทำงาน การทำความเข้าใจเกี่ยวกับวัตถุประสงค์ของการประชาสัมพันธ์อย่างชัดเจนเพื่อกำหนดประเด็น หรือแก่นของเรื่องราว โดยเฉพาะการกำหนดช่องทางการเผยแพร่ 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dirty="0">
                <a:solidFill>
                  <a:schemeClr val="bg1"/>
                </a:solidFill>
              </a:rPr>
              <a:t>   </a:t>
            </a:r>
            <a:r>
              <a:rPr lang="th-TH" dirty="0">
                <a:solidFill>
                  <a:srgbClr val="92D050"/>
                </a:solidFill>
              </a:rPr>
              <a:t>2. ขั้นถ่ายทำ (</a:t>
            </a:r>
            <a:r>
              <a:rPr lang="en-US" dirty="0">
                <a:solidFill>
                  <a:srgbClr val="92D050"/>
                </a:solidFill>
              </a:rPr>
              <a:t>production) </a:t>
            </a:r>
            <a:r>
              <a:rPr lang="th-TH" dirty="0">
                <a:solidFill>
                  <a:schemeClr val="bg1"/>
                </a:solidFill>
              </a:rPr>
              <a:t>เป็นขั้นตอนลงมือถ่ายทำตามบทที่กำหนดไว้ เป็นขั้นตอนการปฏิบัติงานเทคนิคต่าง ๆ เช่น การบันทึกภาพ การกำกับรายการ การบันทึกเสียง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dirty="0">
                <a:solidFill>
                  <a:srgbClr val="92D050"/>
                </a:solidFill>
              </a:rPr>
              <a:t>   3. ขั้นหลังการถ่ายทำ (</a:t>
            </a:r>
            <a:r>
              <a:rPr lang="en-US" dirty="0">
                <a:solidFill>
                  <a:srgbClr val="92D050"/>
                </a:solidFill>
              </a:rPr>
              <a:t>post-production)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th-TH" dirty="0">
                <a:solidFill>
                  <a:schemeClr val="bg1"/>
                </a:solidFill>
              </a:rPr>
              <a:t>ภายหลังจากการถ่ายทำเสร็จแล้ว ขั้นหลังการถ่ายทำเป็นขั้นตอนของการตัดต่อ และบันทึกเสียง หรือสร้างผลพิเศษทางภาพบางอย่างเพิ่มเติม </a:t>
            </a:r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88640"/>
            <a:ext cx="3131840" cy="1055112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32677"/>
            <a:ext cx="249237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498" y="3592761"/>
            <a:ext cx="249237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497" y="4797152"/>
            <a:ext cx="249237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3683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7632848" cy="648072"/>
          </a:xfrm>
        </p:spPr>
        <p:txBody>
          <a:bodyPr/>
          <a:lstStyle/>
          <a:p>
            <a:r>
              <a:rPr lang="th-TH" sz="3200" dirty="0">
                <a:solidFill>
                  <a:srgbClr val="66B0B2"/>
                </a:solidFill>
              </a:rPr>
              <a:t>การเขียนบทวิทยุโทรทัศน์เพื่อการโน้มน้าวใจ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355976" y="1844824"/>
            <a:ext cx="3816424" cy="3744416"/>
          </a:xfrm>
        </p:spPr>
        <p:txBody>
          <a:bodyPr>
            <a:normAutofit lnSpcReduction="10000"/>
          </a:bodyPr>
          <a:lstStyle/>
          <a:p>
            <a:pPr marL="0" indent="0" algn="thaiDist">
              <a:buNone/>
            </a:pPr>
            <a:r>
              <a:rPr lang="th-TH" dirty="0">
                <a:solidFill>
                  <a:schemeClr val="bg1"/>
                </a:solidFill>
              </a:rPr>
              <a:t>“มีจุดมุ่งหมายเพื่อโน้มน้าวใจให้ผู้ชมเกิดความรู้สึกเห็นแก่ประโยชน์ส่วนรวม เกิดทัศนคติคล้อยตาม การให้ข่าวสารเกี่ยวกับหน่วยงาน เป็นการเสริมสร้างภาพลักษณ์เชิงบวก การแก้ไขภาพลักษณ์เชิงลบ หรือเพื่อการรณรงค์เฉพาะกิจเรื่องใดเรื่องหนึ่ง”</a:t>
            </a:r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88640"/>
            <a:ext cx="3131840" cy="1055112"/>
          </a:xfrm>
          <a:prstGeom prst="rect">
            <a:avLst/>
          </a:prstGeom>
        </p:spPr>
      </p:pic>
      <p:pic>
        <p:nvPicPr>
          <p:cNvPr id="7171" name="Picture 3" descr="H:\icons\flat_icon\startup\024-announcemen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060848"/>
            <a:ext cx="2799928" cy="2799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8949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7632848" cy="648072"/>
          </a:xfrm>
        </p:spPr>
        <p:txBody>
          <a:bodyPr/>
          <a:lstStyle/>
          <a:p>
            <a:r>
              <a:rPr lang="th-TH" sz="3200" dirty="0">
                <a:solidFill>
                  <a:srgbClr val="66B0B2"/>
                </a:solidFill>
              </a:rPr>
              <a:t>หลักการเขียนบทรายการวิทยุโทรทัศน์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11560" y="1772816"/>
            <a:ext cx="8280920" cy="4320480"/>
          </a:xfrm>
        </p:spPr>
        <p:txBody>
          <a:bodyPr>
            <a:normAutofit fontScale="85000" lnSpcReduction="20000"/>
          </a:bodyPr>
          <a:lstStyle/>
          <a:p>
            <a:pPr marL="0" indent="0" algn="thaiDist">
              <a:spcBef>
                <a:spcPts val="0"/>
              </a:spcBef>
              <a:buNone/>
            </a:pPr>
            <a:r>
              <a:rPr lang="th-TH" dirty="0">
                <a:solidFill>
                  <a:srgbClr val="92D050"/>
                </a:solidFill>
              </a:rPr>
              <a:t>        การเขียนบทรายการวิทยุโทรทัศน์เพื่อการประชาสัมพันธ์ มุ่งนำเสนอเนื้อหาสาระที่สามารถสร้างภาพลักษณ์ที่ดีให้กับองค์กรและสามารถโน้มน้าวใจให้ผู้รับสารติดตามรายการตั้งแต่เริ่มต้นจนจบ โดยยึดหลักต่อไปนี้   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dirty="0">
                <a:solidFill>
                  <a:schemeClr val="bg1"/>
                </a:solidFill>
              </a:rPr>
              <a:t>     1. </a:t>
            </a:r>
            <a:r>
              <a:rPr lang="th-TH" b="1" dirty="0">
                <a:solidFill>
                  <a:schemeClr val="bg1"/>
                </a:solidFill>
              </a:rPr>
              <a:t>คิดออกมาเป็นภาพ </a:t>
            </a:r>
            <a:r>
              <a:rPr lang="th-TH" dirty="0">
                <a:solidFill>
                  <a:schemeClr val="bg1"/>
                </a:solidFill>
              </a:rPr>
              <a:t>การเขียนบทจะต้องพยายามถ่ายทอดความหมายด้วยภาพเป็นหลักโดยใช้คำพูด เสียง เป็นตัวเสริมเพื่อช่วยสื่อความหมายและความรู้สึก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dirty="0">
                <a:solidFill>
                  <a:schemeClr val="bg1"/>
                </a:solidFill>
              </a:rPr>
              <a:t>     2. </a:t>
            </a:r>
            <a:r>
              <a:rPr lang="th-TH" b="1" dirty="0">
                <a:solidFill>
                  <a:schemeClr val="bg1"/>
                </a:solidFill>
              </a:rPr>
              <a:t>การวางโครงเรื่องที่ดีตั้งแต่การนำเรื่อง </a:t>
            </a:r>
            <a:r>
              <a:rPr lang="th-TH" dirty="0">
                <a:solidFill>
                  <a:schemeClr val="bg1"/>
                </a:solidFill>
              </a:rPr>
              <a:t>การเขียนบท โดยเขียนคำพูดเพื่อการฟัง ใช้ภาษาพูดให้มาก เพื่อสามารถสื่ออารมณ์ได้ คำพูด หรือคำบรรยาย ต้องสัมพันธ์กับภาพ จุดสำคัญคือ ไม่ควรบอกว่าภาพนั้นคืออะไร แต่ควรอธิบาย หรือให้ข้อมูลเพิ่มเติมนอกเหนือจากที่ปรากฏในภาพ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dirty="0">
                <a:solidFill>
                  <a:schemeClr val="bg1"/>
                </a:solidFill>
              </a:rPr>
              <a:t>     3. </a:t>
            </a:r>
            <a:r>
              <a:rPr lang="th-TH" b="1" dirty="0">
                <a:solidFill>
                  <a:schemeClr val="bg1"/>
                </a:solidFill>
              </a:rPr>
              <a:t>รูปแบบรายการที่หลากหลาย </a:t>
            </a:r>
            <a:r>
              <a:rPr lang="th-TH" dirty="0">
                <a:solidFill>
                  <a:schemeClr val="bg1"/>
                </a:solidFill>
              </a:rPr>
              <a:t>โดยเข้าใจพื้นฐานของผู้ชม อาทิ รายการ</a:t>
            </a:r>
            <a:r>
              <a:rPr lang="th-TH" dirty="0" err="1">
                <a:solidFill>
                  <a:schemeClr val="bg1"/>
                </a:solidFill>
              </a:rPr>
              <a:t>สารคดี</a:t>
            </a:r>
            <a:r>
              <a:rPr lang="th-TH" dirty="0">
                <a:solidFill>
                  <a:schemeClr val="bg1"/>
                </a:solidFill>
              </a:rPr>
              <a:t> อาจใช้รูปแบบการสัมภาษณ์ ดนตรี หรือละคร เพื่อให้ผู้ชมไม่เกิดความเบื่อ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dirty="0">
                <a:solidFill>
                  <a:schemeClr val="bg1"/>
                </a:solidFill>
              </a:rPr>
              <a:t>     4. </a:t>
            </a:r>
            <a:r>
              <a:rPr lang="th-TH" b="1" dirty="0">
                <a:solidFill>
                  <a:schemeClr val="bg1"/>
                </a:solidFill>
              </a:rPr>
              <a:t>เข้าใจวิธีการนำเสนอทางโทรทัศน์</a:t>
            </a:r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88640"/>
            <a:ext cx="3131840" cy="1055112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58" y="2852936"/>
            <a:ext cx="2984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58" y="3481841"/>
            <a:ext cx="2984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58" y="4797152"/>
            <a:ext cx="2984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58" y="5517232"/>
            <a:ext cx="29845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363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632848" cy="648072"/>
          </a:xfrm>
        </p:spPr>
        <p:txBody>
          <a:bodyPr/>
          <a:lstStyle/>
          <a:p>
            <a:r>
              <a:rPr lang="th-TH" sz="4800" dirty="0">
                <a:solidFill>
                  <a:srgbClr val="66B0B2"/>
                </a:solidFill>
              </a:rPr>
              <a:t>บทรายการวิทยุโทรทัศน์</a:t>
            </a:r>
            <a:endParaRPr lang="th-TH" sz="3600" dirty="0">
              <a:solidFill>
                <a:srgbClr val="66B0B2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11560" y="1772816"/>
            <a:ext cx="8280920" cy="4320480"/>
          </a:xfrm>
        </p:spPr>
        <p:txBody>
          <a:bodyPr>
            <a:normAutofit fontScale="92500" lnSpcReduction="10000"/>
          </a:bodyPr>
          <a:lstStyle/>
          <a:p>
            <a:pPr marL="0" indent="0" algn="thaiDist">
              <a:spcBef>
                <a:spcPts val="0"/>
              </a:spcBef>
              <a:buNone/>
            </a:pPr>
            <a:r>
              <a:rPr lang="th-TH" sz="3500" dirty="0">
                <a:solidFill>
                  <a:schemeClr val="bg1"/>
                </a:solidFill>
              </a:rPr>
              <a:t>   บทรายการวิทยุโทรทัศน์ประเภทต่าง ๆ โดยทั่วไปจำแนกเป็น 4 ประเภท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dirty="0">
                <a:solidFill>
                  <a:schemeClr val="bg1"/>
                </a:solidFill>
              </a:rPr>
              <a:t>    	1. </a:t>
            </a:r>
            <a:r>
              <a:rPr lang="th-TH" b="1" dirty="0">
                <a:solidFill>
                  <a:schemeClr val="bg1"/>
                </a:solidFill>
              </a:rPr>
              <a:t>บทวิทยุโทรทัศน์แบบสมบูรณ์ </a:t>
            </a:r>
            <a:r>
              <a:rPr lang="th-TH" dirty="0">
                <a:solidFill>
                  <a:schemeClr val="bg1"/>
                </a:solidFill>
              </a:rPr>
              <a:t>บอกรายละเอียดของภาพ เสียงและคำพูดทั้งหมดอย่างครบถ้วนชัดเจน เหมาะสำหรับรายการ</a:t>
            </a:r>
            <a:r>
              <a:rPr lang="th-TH" dirty="0" err="1">
                <a:solidFill>
                  <a:schemeClr val="bg1"/>
                </a:solidFill>
              </a:rPr>
              <a:t>สารคดี</a:t>
            </a:r>
            <a:r>
              <a:rPr lang="th-TH" dirty="0">
                <a:solidFill>
                  <a:schemeClr val="bg1"/>
                </a:solidFill>
              </a:rPr>
              <a:t> ข่าว ละคร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dirty="0">
                <a:solidFill>
                  <a:schemeClr val="bg1"/>
                </a:solidFill>
              </a:rPr>
              <a:t>	2. </a:t>
            </a:r>
            <a:r>
              <a:rPr lang="th-TH" b="1" dirty="0">
                <a:solidFill>
                  <a:schemeClr val="bg1"/>
                </a:solidFill>
              </a:rPr>
              <a:t>บทวิทยุโทรทัศน์แบบกึ่งสมบูรณ์ </a:t>
            </a:r>
            <a:r>
              <a:rPr lang="th-TH" dirty="0">
                <a:solidFill>
                  <a:schemeClr val="bg1"/>
                </a:solidFill>
              </a:rPr>
              <a:t>หรือแบบย่อ บอกเฉพาะประเด็นที่จะพูดถึงตามลำดับภาพ ส่วนคำพูดก็ระบุเฉพาะหัวข้อเรื่องอย่างย่อ ๆ ไม่ละเอียด เหมาะสำหรับรายการที่มีผู้สนทนา หรืออภิปรายร่วมกัน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dirty="0">
                <a:solidFill>
                  <a:schemeClr val="bg1"/>
                </a:solidFill>
              </a:rPr>
              <a:t>	3. </a:t>
            </a:r>
            <a:r>
              <a:rPr lang="th-TH" b="1" dirty="0">
                <a:solidFill>
                  <a:schemeClr val="bg1"/>
                </a:solidFill>
              </a:rPr>
              <a:t>บทวิทยุโทรทัศน์เฉพาะรูปแบบ </a:t>
            </a:r>
            <a:r>
              <a:rPr lang="th-TH" dirty="0">
                <a:solidFill>
                  <a:schemeClr val="bg1"/>
                </a:solidFill>
              </a:rPr>
              <a:t>บอกลำดับรายการและระยะเวลาในแต่ละช่วงนิยมใช้กับรายการประเภทนิตยสาร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dirty="0">
                <a:solidFill>
                  <a:schemeClr val="bg1"/>
                </a:solidFill>
              </a:rPr>
              <a:t>	4. </a:t>
            </a:r>
            <a:r>
              <a:rPr lang="th-TH" b="1" dirty="0">
                <a:solidFill>
                  <a:schemeClr val="bg1"/>
                </a:solidFill>
              </a:rPr>
              <a:t>บทวิทยุโทรทัศน์อย่างคร่าว ๆ </a:t>
            </a:r>
            <a:r>
              <a:rPr lang="th-TH" dirty="0">
                <a:solidFill>
                  <a:schemeClr val="bg1"/>
                </a:solidFill>
              </a:rPr>
              <a:t>บอกเฉพาะประเด็นที่พูดถึงตามลำดับ ไม่มีรายละเอียดเกี่ยวกับภาพ เสียง และเวลา เป็นแบบที่ไม่นิยมใช้แพร่หลาย</a:t>
            </a:r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88640"/>
            <a:ext cx="3131840" cy="1055112"/>
          </a:xfrm>
          <a:prstGeom prst="rect">
            <a:avLst/>
          </a:prstGeom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348879"/>
            <a:ext cx="244475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351" y="3140968"/>
            <a:ext cx="244475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4374976"/>
            <a:ext cx="244475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239072"/>
            <a:ext cx="244475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745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60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H Sarabun New"/>
        <a:ea typeface=""/>
        <a:cs typeface="JasmineUPC"/>
      </a:majorFont>
      <a:minorFont>
        <a:latin typeface="TH Sarabun New"/>
        <a:ea typeface=""/>
        <a:cs typeface="KodchiangUP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1336</TotalTime>
  <Words>881</Words>
  <Application>Microsoft Office PowerPoint</Application>
  <PresentationFormat>นำเสนอทางหน้าจอ (4:3)</PresentationFormat>
  <Paragraphs>94</Paragraphs>
  <Slides>16</Slides>
  <Notes>12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16</vt:i4>
      </vt:variant>
    </vt:vector>
  </HeadingPairs>
  <TitlesOfParts>
    <vt:vector size="23" baseType="lpstr">
      <vt:lpstr>Arial</vt:lpstr>
      <vt:lpstr>Calibri</vt:lpstr>
      <vt:lpstr>Cordia New</vt:lpstr>
      <vt:lpstr>JasmineUPC</vt:lpstr>
      <vt:lpstr>KodchiangUPC</vt:lpstr>
      <vt:lpstr>TH Sarabun New</vt:lpstr>
      <vt:lpstr>Office Theme</vt:lpstr>
      <vt:lpstr>งานนำเสนอ PowerPoint</vt:lpstr>
      <vt:lpstr>บทที่ 7 การเขียนบทรายการวิทยุโทรทัศน์เพื่อการ                         ประชาสัมพันธ์</vt:lpstr>
      <vt:lpstr>แนวคิดเกี่ยวกับสื่อวิทยุโทรทัศน์</vt:lpstr>
      <vt:lpstr>รูปแบบรายการวิทยุโทรทัศน์</vt:lpstr>
      <vt:lpstr>   </vt:lpstr>
      <vt:lpstr>กระบวนการผลิตรายการ</vt:lpstr>
      <vt:lpstr>การเขียนบทวิทยุโทรทัศน์เพื่อการโน้มน้าวใจ</vt:lpstr>
      <vt:lpstr>หลักการเขียนบทรายการวิทยุโทรทัศน์</vt:lpstr>
      <vt:lpstr>บทรายการวิทยุโทรทัศน์</vt:lpstr>
      <vt:lpstr>หลักการเขียนและจัดทำข่าว</vt:lpstr>
      <vt:lpstr>ศัพท์เทคนิคในการผลิตรายการโทรทัศน์</vt:lpstr>
      <vt:lpstr>ศัพท์เทคนิคในการผลิตรายการโทรทัศน์</vt:lpstr>
      <vt:lpstr>ศัพท์เทคนิคในการผลิตรายการโทรทัศน์</vt:lpstr>
      <vt:lpstr>ศัพท์เทคนิคในการผลิตรายการโทรทัศน์</vt:lpstr>
      <vt:lpstr>ศัพท์เทคนิคในการผลิตรายการโทรทัศน์ (ต่อ)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Chuleeporn</dc:creator>
  <cp:lastModifiedBy>user</cp:lastModifiedBy>
  <cp:revision>146</cp:revision>
  <dcterms:created xsi:type="dcterms:W3CDTF">2013-05-29T03:47:54Z</dcterms:created>
  <dcterms:modified xsi:type="dcterms:W3CDTF">2018-07-29T09:32:27Z</dcterms:modified>
</cp:coreProperties>
</file>