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90774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417044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616" y="6190348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2956" y="6190348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6161" y="6187172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5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90754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7047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3826" y="5671363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166" y="5671363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371" y="5668187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074" y="1010074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574" y="1010074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399" y="5374797"/>
            <a:ext cx="1853515" cy="365125"/>
          </a:xfrm>
        </p:spPr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5383" y="5374797"/>
            <a:ext cx="35942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0944" y="5371621"/>
            <a:ext cx="2057400" cy="365125"/>
          </a:xfrm>
        </p:spPr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826" y="315699"/>
            <a:ext cx="7773945" cy="536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826" y="1158359"/>
            <a:ext cx="7773946" cy="490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3826" y="6190348"/>
            <a:ext cx="185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4B07-7FAE-4301-B1B1-93E9BEAE61A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166" y="6190348"/>
            <a:ext cx="359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0371" y="61871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5B5D-3D76-461D-ADD6-4D7C635B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7661" y="1721617"/>
            <a:ext cx="6053503" cy="1124159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บทที่ </a:t>
            </a:r>
            <a:r>
              <a:rPr lang="en-US" sz="6000" b="1" dirty="0" smtClean="0"/>
              <a:t>1 </a:t>
            </a:r>
            <a:r>
              <a:rPr lang="th-TH" sz="6000" b="1" dirty="0" smtClean="0"/>
              <a:t>บทนำ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6615" y="2974695"/>
            <a:ext cx="5912828" cy="424997"/>
          </a:xfrm>
        </p:spPr>
        <p:txBody>
          <a:bodyPr/>
          <a:lstStyle/>
          <a:p>
            <a:r>
              <a:rPr lang="th-TH" dirty="0" smtClean="0">
                <a:solidFill>
                  <a:srgbClr val="002060"/>
                </a:solidFill>
              </a:rPr>
              <a:t>รายวิชา </a:t>
            </a:r>
            <a:r>
              <a:rPr lang="en-US" dirty="0" smtClean="0">
                <a:solidFill>
                  <a:srgbClr val="002060"/>
                </a:solidFill>
              </a:rPr>
              <a:t>9570202 </a:t>
            </a:r>
            <a:r>
              <a:rPr lang="th-TH" dirty="0" smtClean="0">
                <a:solidFill>
                  <a:srgbClr val="002060"/>
                </a:solidFill>
              </a:rPr>
              <a:t>เขียนแบบเครื่องกล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10274"/>
            <a:ext cx="3176955" cy="238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069035"/>
            <a:ext cx="5583115" cy="268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23678" r="6341" b="23678"/>
          <a:stretch/>
        </p:blipFill>
        <p:spPr bwMode="auto">
          <a:xfrm>
            <a:off x="6002214" y="5458359"/>
            <a:ext cx="3071447" cy="12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8931" y="3363037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</a:rPr>
              <a:t>บรรยายโดย อาจารย์จุฑาศินี พรพุทธศรี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มาตราส่วน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/>
              <a:t>มาตราส่วนขยาย </a:t>
            </a:r>
            <a:r>
              <a:rPr lang="th-TH" sz="3200" dirty="0"/>
              <a:t>ขนาดของแบบงานจะขยายใหญ่กว่าแบบจริงที่กำหนด เขียนเป็นสัญลักษณ์ได้ เช่น 2 : 1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2" r="33185" b="-266"/>
          <a:stretch/>
        </p:blipFill>
        <p:spPr bwMode="auto">
          <a:xfrm>
            <a:off x="3017321" y="2636322"/>
            <a:ext cx="3229099" cy="314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4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ตัวอักษร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63826" y="1158360"/>
            <a:ext cx="7773946" cy="2237984"/>
          </a:xfrm>
        </p:spPr>
        <p:txBody>
          <a:bodyPr/>
          <a:lstStyle/>
          <a:p>
            <a:r>
              <a:rPr lang="th-TH" dirty="0"/>
              <a:t>แบบตัวอักษรที่ใช้ในงานเขียนแบบ </a:t>
            </a:r>
            <a:r>
              <a:rPr lang="th-TH" dirty="0" smtClean="0"/>
              <a:t>ต้อง</a:t>
            </a:r>
            <a:r>
              <a:rPr lang="th-TH" dirty="0"/>
              <a:t>เป็นแบบตัวอักษรที่เขียนแล้วสามารถอ่านได้ง่ายและขนาดเหมาะสมกับแบบ ที่เขียน ซึ่งถ้าไม่เหมาะสมแล้วจะทำให้แบบที่เขียนนั้นดูไม่สวยงามและไม่เป็นระเบียบ ดังนั้นแบบตัวอักษรจึงมีความสำคัญต่องานเขียนแบบมาก การกำหนดมาตรฐานของตัวอักษรแบ่งออกเป็น 2 แบบ คือ ตัวอักษรโรมัน และตัวอักษรภาษาไทย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t="39123" r="31091" b="43507"/>
          <a:stretch/>
        </p:blipFill>
        <p:spPr bwMode="auto">
          <a:xfrm>
            <a:off x="2410690" y="3194460"/>
            <a:ext cx="4940136" cy="127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33279" r="23697" b="52598"/>
          <a:stretch/>
        </p:blipFill>
        <p:spPr bwMode="auto">
          <a:xfrm>
            <a:off x="824856" y="4667006"/>
            <a:ext cx="7779295" cy="123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ตัวอักษร</a:t>
            </a:r>
            <a:endParaRPr lang="th-TH" sz="4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37013" r="26162" b="13149"/>
          <a:stretch/>
        </p:blipFill>
        <p:spPr bwMode="auto">
          <a:xfrm>
            <a:off x="1009867" y="1282533"/>
            <a:ext cx="7694746" cy="4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2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146" y="1462448"/>
            <a:ext cx="812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ให้นักศึกษา ทำแบบฝึกหัดท้ายบท ส่งก่อนคาบเรียนถัดไป</a:t>
            </a:r>
          </a:p>
          <a:p>
            <a:pPr algn="ctr"/>
            <a:r>
              <a:rPr lang="th-TH" sz="3600" b="1" dirty="0" smtClean="0"/>
              <a:t>แล้ว พบกันใน บทเรียนต่อไป.....</a:t>
            </a:r>
            <a:endParaRPr lang="th-TH" sz="36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32" y="3114243"/>
            <a:ext cx="5238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บทนำ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06" y="1240247"/>
            <a:ext cx="7773946" cy="2100656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200" dirty="0" smtClean="0">
                <a:solidFill>
                  <a:srgbClr val="002060"/>
                </a:solidFill>
              </a:rPr>
              <a:t>ในการเขียนแบบ เพื่อให้ผู้ปฏิบัติงานเข้าใจและทำงานได้อย่างถูกต้องจำเป็นต้องมีมาตรฐาน ในการเขียนแบบ สิ่งที่ต้องคำนึงถึงคือเรื่องของขนาดเขียนแบบ ลักษณะของเส้นที่ใช้เขียน มาตราส่วน และอักษรที่ใช้ในการเขียน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73" y="2721604"/>
            <a:ext cx="3775563" cy="17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" y="4460652"/>
            <a:ext cx="50196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90" y="4763069"/>
            <a:ext cx="3812946" cy="16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กระดาษเขียนแบบ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ขนาดกระดาษมาตรฐาน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5" y="1661015"/>
            <a:ext cx="5254388" cy="476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101755" y="3261815"/>
            <a:ext cx="5254388" cy="409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1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กระดาษเขียนแบบ</a:t>
            </a:r>
            <a:endParaRPr lang="en-US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7" y="535594"/>
            <a:ext cx="3916909" cy="29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1" y="3776521"/>
            <a:ext cx="7776991" cy="23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54639" y="4517409"/>
            <a:ext cx="2811439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6762" y="5962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เส้นที่ใช้ในการเขียนแบบ</a:t>
            </a:r>
            <a:endParaRPr lang="en-US" sz="44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9559" y="1485290"/>
            <a:ext cx="8325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333333"/>
                </a:solidFill>
                <a:latin typeface="Arial"/>
              </a:rPr>
              <a:t>	ลักษณะ</a:t>
            </a:r>
            <a:r>
              <a:rPr lang="th-TH" sz="3200" dirty="0">
                <a:solidFill>
                  <a:srgbClr val="333333"/>
                </a:solidFill>
                <a:latin typeface="Arial"/>
              </a:rPr>
              <a:t>ของเส้นในงาน</a:t>
            </a:r>
            <a:r>
              <a:rPr lang="th-TH" sz="3200" dirty="0" smtClean="0">
                <a:solidFill>
                  <a:srgbClr val="333333"/>
                </a:solidFill>
                <a:latin typeface="Arial"/>
              </a:rPr>
              <a:t>เขียนขนาด</a:t>
            </a:r>
            <a:r>
              <a:rPr lang="th-TH" sz="3200" dirty="0">
                <a:solidFill>
                  <a:srgbClr val="333333"/>
                </a:solidFill>
                <a:latin typeface="Arial"/>
              </a:rPr>
              <a:t>ของเส้นจะต้องคงที่สม่ำเสมอและเลือกใช้ให้ถูกกับลักษณะของเส้นนั้นๆ เส้นจะเป็นตัวกำหนด ขนาดและลักษณะรูปร่างของวัตถุ ซึ่งการเขียนรูปร่างของวัตถุนั้นต้องใช้เส้นชนิดต่างๆ หลายชนิดด้วยกัน เช่น เส้นขอบรูป เส้นประ เส้นเล็กศูนย์กลาง ฯลฯ เส้นที่ใช้ในการเขียนแบบกำหนดความหนาของเส้นตามระบบ </a:t>
            </a:r>
            <a:r>
              <a:rPr lang="en-US" sz="3200" dirty="0">
                <a:solidFill>
                  <a:srgbClr val="333333"/>
                </a:solidFill>
                <a:latin typeface="Arial"/>
              </a:rPr>
              <a:t>ISO </a:t>
            </a:r>
            <a:r>
              <a:rPr lang="th-TH" sz="3200" dirty="0">
                <a:solidFill>
                  <a:srgbClr val="333333"/>
                </a:solidFill>
                <a:latin typeface="Arial"/>
              </a:rPr>
              <a:t>ซึ่งกำหนดเป็นมาตรฐานสากล</a:t>
            </a:r>
            <a:endParaRPr lang="th-TH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53" y="4426356"/>
            <a:ext cx="3816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/>
              <a:t>เส้นที่ใช้ในการเขียนแบบ</a:t>
            </a:r>
            <a:endParaRPr lang="en-US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33768" r="39792" b="35262"/>
          <a:stretch/>
        </p:blipFill>
        <p:spPr bwMode="auto">
          <a:xfrm>
            <a:off x="700643" y="842726"/>
            <a:ext cx="8060740" cy="31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0" y="4572000"/>
            <a:ext cx="2625035" cy="19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70" y="3935744"/>
            <a:ext cx="266223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771072" y="5710687"/>
            <a:ext cx="1164566" cy="76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74589" y="3944370"/>
            <a:ext cx="1061049" cy="230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0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มาตราส่วน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70" y="1253362"/>
            <a:ext cx="7966418" cy="337801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sz="3200" dirty="0" smtClean="0"/>
              <a:t>ในการเขียนแบบส่วนมาก</a:t>
            </a:r>
            <a:r>
              <a:rPr lang="th-TH" sz="3200" dirty="0"/>
              <a:t>จะเขียนแบบเท่ากับชิ้นงานจริง </a:t>
            </a:r>
            <a:r>
              <a:rPr lang="th-TH" sz="3200" dirty="0" smtClean="0"/>
              <a:t>ในบางครั้ง</a:t>
            </a:r>
            <a:r>
              <a:rPr lang="th-TH" sz="3200" dirty="0"/>
              <a:t>ชิ้นงานมีขนาดใหญ่ ไม่สามารถเขียนลงบนกระดาษเขียนแบบได้ จำเป็นต้องย่อขนาดลง ในขณะเดียวกันถ้าชิ้นงานมีขนาดเล็กมาก ในการที่จะเขียนเท่าขนาดจริงนั้นจะทำให้แบบไม่ชัดเจน มีขนาดเล็ก การเขียนหรือการอ่านแบบจะทำได้ยาก จำเป็นต้องเขียนแบบขยายเพิ่มใหญ่ขึ้น มาตราส่วนที่ใช้ในการเขียนแบบจึงมีส่วนจำเป็นมาก โดยแบ่งมาตราส่วนที่ใช้ในการเขียนแบบ</a:t>
            </a:r>
            <a:r>
              <a:rPr lang="th-TH" sz="3200" dirty="0" smtClean="0"/>
              <a:t>ออกเป็น ดังนี้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58" y="4400550"/>
            <a:ext cx="3810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มาตราส่วน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/>
              <a:t>มาตราส่วนจริง </a:t>
            </a:r>
            <a:r>
              <a:rPr lang="th-TH" sz="3200" dirty="0"/>
              <a:t>ขนาดของชิ้นงานที่เขียนแบบจะมีขนาดเท่าของจริง สัญลักษณ์ 1 : 1 ซึ่งมีขนาดเท่ากับของจริงนั้นๆ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4" b="66213"/>
          <a:stretch/>
        </p:blipFill>
        <p:spPr bwMode="auto">
          <a:xfrm>
            <a:off x="2874818" y="2486251"/>
            <a:ext cx="3371603" cy="343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มาตราส่วน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/>
              <a:t>มาตรา</a:t>
            </a:r>
            <a:r>
              <a:rPr lang="th-TH" sz="3200" b="1" dirty="0"/>
              <a:t>ส่วนย่อ </a:t>
            </a:r>
            <a:r>
              <a:rPr lang="th-TH" sz="3200" dirty="0"/>
              <a:t>ขนาดของแบบงานจะย่อเล็กลงตามความเหมาะสม </a:t>
            </a:r>
            <a:r>
              <a:rPr lang="th-TH" sz="3200" dirty="0" smtClean="0"/>
              <a:t>ซึ่ง</a:t>
            </a:r>
            <a:r>
              <a:rPr lang="th-TH" sz="3200" dirty="0"/>
              <a:t>มีสัดส่วนดังนี้ 1 : 2, 1 : 5, 1 : 10, 1 : 100, 1 : 1000 ฯลฯ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8" t="8986" b="62930"/>
          <a:stretch/>
        </p:blipFill>
        <p:spPr bwMode="auto">
          <a:xfrm>
            <a:off x="3194461" y="2434441"/>
            <a:ext cx="2446317" cy="34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228</Words>
  <Application>Microsoft Office PowerPoint</Application>
  <PresentationFormat>นำเสนอทางหน้าจอ (4:3)</PresentationFormat>
  <Paragraphs>24</Paragraphs>
  <Slides>13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Office Theme</vt:lpstr>
      <vt:lpstr>บทที่ 1 บทนำ</vt:lpstr>
      <vt:lpstr>บทนำ</vt:lpstr>
      <vt:lpstr>กระดาษเขียนแบบ</vt:lpstr>
      <vt:lpstr>กระดาษเขียนแบบ</vt:lpstr>
      <vt:lpstr>เส้นที่ใช้ในการเขียนแบบ</vt:lpstr>
      <vt:lpstr>เส้นที่ใช้ในการเขียนแบบ</vt:lpstr>
      <vt:lpstr>มาตราส่วน</vt:lpstr>
      <vt:lpstr>มาตราส่วน</vt:lpstr>
      <vt:lpstr>มาตราส่วน</vt:lpstr>
      <vt:lpstr>มาตราส่วน</vt:lpstr>
      <vt:lpstr>ตัวอักษร</vt:lpstr>
      <vt:lpstr>ตัวอักษร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ZizZane</cp:lastModifiedBy>
  <cp:revision>24</cp:revision>
  <dcterms:created xsi:type="dcterms:W3CDTF">2016-11-02T02:43:17Z</dcterms:created>
  <dcterms:modified xsi:type="dcterms:W3CDTF">2019-01-07T07:57:44Z</dcterms:modified>
</cp:coreProperties>
</file>