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256" r:id="rId2"/>
    <p:sldId id="263" r:id="rId3"/>
    <p:sldId id="354" r:id="rId4"/>
    <p:sldId id="264" r:id="rId5"/>
    <p:sldId id="35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44" r:id="rId67"/>
    <p:sldId id="345" r:id="rId68"/>
    <p:sldId id="352" r:id="rId69"/>
    <p:sldId id="353" r:id="rId70"/>
    <p:sldId id="346" r:id="rId71"/>
    <p:sldId id="347" r:id="rId72"/>
    <p:sldId id="348" r:id="rId73"/>
    <p:sldId id="349" r:id="rId74"/>
    <p:sldId id="350" r:id="rId75"/>
    <p:sldId id="351" r:id="rId76"/>
    <p:sldId id="331" r:id="rId77"/>
    <p:sldId id="332" r:id="rId78"/>
    <p:sldId id="356" r:id="rId79"/>
    <p:sldId id="335" r:id="rId80"/>
    <p:sldId id="338" r:id="rId81"/>
    <p:sldId id="337" r:id="rId82"/>
    <p:sldId id="339" r:id="rId83"/>
    <p:sldId id="340" r:id="rId84"/>
    <p:sldId id="341" r:id="rId85"/>
    <p:sldId id="336" r:id="rId86"/>
    <p:sldId id="357" r:id="rId87"/>
    <p:sldId id="358" r:id="rId88"/>
    <p:sldId id="361" r:id="rId89"/>
    <p:sldId id="359" r:id="rId90"/>
    <p:sldId id="360" r:id="rId91"/>
    <p:sldId id="362" r:id="rId92"/>
    <p:sldId id="363" r:id="rId93"/>
    <p:sldId id="364" r:id="rId94"/>
    <p:sldId id="365" r:id="rId95"/>
    <p:sldId id="366" r:id="rId96"/>
    <p:sldId id="390" r:id="rId97"/>
    <p:sldId id="391" r:id="rId98"/>
    <p:sldId id="392" r:id="rId99"/>
    <p:sldId id="368" r:id="rId100"/>
    <p:sldId id="370" r:id="rId101"/>
    <p:sldId id="372" r:id="rId102"/>
    <p:sldId id="371" r:id="rId103"/>
    <p:sldId id="373" r:id="rId104"/>
    <p:sldId id="374" r:id="rId105"/>
    <p:sldId id="375" r:id="rId106"/>
    <p:sldId id="376" r:id="rId107"/>
    <p:sldId id="393" r:id="rId108"/>
    <p:sldId id="377" r:id="rId109"/>
    <p:sldId id="379" r:id="rId110"/>
    <p:sldId id="378" r:id="rId111"/>
    <p:sldId id="380" r:id="rId112"/>
    <p:sldId id="381" r:id="rId113"/>
    <p:sldId id="382" r:id="rId114"/>
    <p:sldId id="384" r:id="rId115"/>
    <p:sldId id="385" r:id="rId116"/>
    <p:sldId id="386" r:id="rId117"/>
    <p:sldId id="387" r:id="rId118"/>
    <p:sldId id="388" r:id="rId119"/>
    <p:sldId id="389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405" r:id="rId132"/>
    <p:sldId id="406" r:id="rId133"/>
    <p:sldId id="407" r:id="rId134"/>
    <p:sldId id="342" r:id="rId135"/>
    <p:sldId id="343" r:id="rId136"/>
    <p:sldId id="367" r:id="rId137"/>
    <p:sldId id="333" r:id="rId138"/>
  </p:sldIdLst>
  <p:sldSz cx="9144000" cy="6858000" type="screen4x3"/>
  <p:notesSz cx="6858000" cy="9144000"/>
  <p:custDataLst>
    <p:tags r:id="rId140"/>
  </p:custData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  <a:srgbClr val="86EEAE"/>
    <a:srgbClr val="56E88E"/>
    <a:srgbClr val="20E069"/>
    <a:srgbClr val="FF6161"/>
    <a:srgbClr val="A2E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63CA4-A152-4A3E-9CDE-B6E392864C3D}" type="datetimeFigureOut">
              <a:rPr lang="th-TH" smtClean="0"/>
              <a:t>28/10/61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2F9D6-4A00-447C-B821-1124FA5CD72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229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chadluek.net/search.php?search=%CD%D2%CB%D2%C3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komchadluek.net/search.php?search=%C1%D0%E0%C3%E7%A7" TargetMode="External"/><Relationship Id="rId4" Type="http://schemas.openxmlformats.org/officeDocument/2006/relationships/hyperlink" Target="http://www.komchadluek.net/search.php?search=%E4%B9%E2%B5%C3%AB%D2%C1%D5%B9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167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835115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814224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129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130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132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53902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133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92750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9pPr>
          </a:lstStyle>
          <a:p>
            <a:fld id="{20FF712C-9614-491F-A21C-DE1A8D3FC093}" type="slidenum">
              <a:rPr lang="th-TH" sz="1200" smtClean="0">
                <a:cs typeface="Cordia New" panose="020B0304020202020204" pitchFamily="34" charset="-34"/>
              </a:rPr>
              <a:pPr/>
              <a:t>135</a:t>
            </a:fld>
            <a:endParaRPr lang="th-TH" sz="1200" smtClean="0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713186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TH Sarabun New" panose="020B0500040200020003" pitchFamily="34" charset="-34"/>
              </a:defRPr>
            </a:lvl9pPr>
          </a:lstStyle>
          <a:p>
            <a:fld id="{20FF712C-9614-491F-A21C-DE1A8D3FC093}" type="slidenum">
              <a:rPr lang="th-TH" sz="1200" smtClean="0">
                <a:cs typeface="Cordia New" panose="020B0304020202020204" pitchFamily="34" charset="-34"/>
              </a:rPr>
              <a:pPr/>
              <a:t>136</a:t>
            </a:fld>
            <a:endParaRPr lang="th-TH" sz="1200" smtClean="0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713186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1873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8571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5396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7636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2627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752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0949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001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460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A895CE8E-E816-44E0-8731-E1452CA5A173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zh-CN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8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610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794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2729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69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6166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091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2716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7710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9635" name="ตัวแทน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6963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9DB20A2-6F6C-4473-9AEF-4A24F9281A41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28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42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7459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0356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3839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9414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2640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2384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3786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2138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7086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3763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39317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006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0356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9893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altLang="th-TH" smtClean="0"/>
              <a:t>เนื่องมาจากในเนื้อสัตว์ตามธรรมชาตินั้นมีสารเอมีนเป็นองค์ประกอบ เมื่อมีการเติมสารไนเตรตหรือสารไนไตรท์ซึ่งเป็นสารกันบูด เป็นสารถนอมสีเนื้อสัตว์ให้ดูสีสดอยู่เสมอและช่วยยับยั้งการเจริญเติบโตของแบคทีเรียเพื่อไม่ให้</a:t>
            </a:r>
            <a:r>
              <a:rPr lang="th-TH" altLang="th-TH" smtClean="0">
                <a:hlinkClick r:id="rId3"/>
              </a:rPr>
              <a:t>อาหาร</a:t>
            </a:r>
            <a:r>
              <a:rPr lang="th-TH" altLang="th-TH" smtClean="0"/>
              <a:t>เน่าเสีย ที่เราได้ยินชื่อบ่อยๆ ก็คือดินประสิวหรือโปตัสเซียมไนเตรต เมื่อไนเตรตหรือไนไตรท์ทำปฏิกิริยากับเอมีนในเนื้อสัตว์จึงเกิดสาร</a:t>
            </a:r>
            <a:r>
              <a:rPr lang="th-TH" altLang="th-TH" smtClean="0">
                <a:hlinkClick r:id="rId4"/>
              </a:rPr>
              <a:t>ไนโตรซามีน</a:t>
            </a:r>
            <a:r>
              <a:rPr lang="th-TH" altLang="th-TH" smtClean="0"/>
              <a:t>ขึ้น นอกจากนั้น สารที่ใช้ปรุงรส เช่น พริกและพริกไทยยังเป็นส่วนช่วยเพิ่มการเกิด</a:t>
            </a:r>
            <a:r>
              <a:rPr lang="th-TH" altLang="th-TH" smtClean="0">
                <a:hlinkClick r:id="rId4"/>
              </a:rPr>
              <a:t>ไนโตรซามีน</a:t>
            </a:r>
            <a:r>
              <a:rPr lang="th-TH" altLang="th-TH" smtClean="0"/>
              <a:t>ให้มากขึ้นได้อีกด้วย</a:t>
            </a:r>
          </a:p>
          <a:p>
            <a:r>
              <a:rPr lang="th-TH" altLang="th-TH" smtClean="0"/>
              <a:t> จากงานวิจัยพบว่าสาร</a:t>
            </a:r>
            <a:r>
              <a:rPr lang="th-TH" altLang="th-TH" smtClean="0">
                <a:hlinkClick r:id="rId4"/>
              </a:rPr>
              <a:t>ไนโตรซามีน</a:t>
            </a:r>
            <a:r>
              <a:rPr lang="th-TH" altLang="th-TH" smtClean="0"/>
              <a:t>ก่อให้เกิด</a:t>
            </a:r>
            <a:r>
              <a:rPr lang="th-TH" altLang="th-TH" smtClean="0">
                <a:hlinkClick r:id="rId5"/>
              </a:rPr>
              <a:t>มะเร็ง</a:t>
            </a:r>
            <a:r>
              <a:rPr lang="th-TH" altLang="th-TH" smtClean="0"/>
              <a:t>ตับ </a:t>
            </a:r>
            <a:r>
              <a:rPr lang="th-TH" altLang="th-TH" smtClean="0">
                <a:hlinkClick r:id="rId5"/>
              </a:rPr>
              <a:t>มะเร็ง</a:t>
            </a:r>
            <a:r>
              <a:rPr lang="th-TH" altLang="th-TH" smtClean="0"/>
              <a:t>ไต </a:t>
            </a:r>
            <a:r>
              <a:rPr lang="th-TH" altLang="th-TH" smtClean="0">
                <a:hlinkClick r:id="rId5"/>
              </a:rPr>
              <a:t>มะเร็ง</a:t>
            </a:r>
            <a:r>
              <a:rPr lang="th-TH" altLang="th-TH" smtClean="0"/>
              <a:t>หลอด</a:t>
            </a:r>
            <a:r>
              <a:rPr lang="th-TH" altLang="th-TH" smtClean="0">
                <a:hlinkClick r:id="rId3"/>
              </a:rPr>
              <a:t>อาหาร</a:t>
            </a:r>
            <a:r>
              <a:rPr lang="th-TH" altLang="th-TH" smtClean="0"/>
              <a:t> และ</a:t>
            </a:r>
            <a:r>
              <a:rPr lang="th-TH" altLang="th-TH" smtClean="0">
                <a:hlinkClick r:id="rId5"/>
              </a:rPr>
              <a:t>มะเร็ง</a:t>
            </a:r>
            <a:r>
              <a:rPr lang="th-TH" altLang="th-TH" smtClean="0"/>
              <a:t>กระเพาะ</a:t>
            </a:r>
            <a:r>
              <a:rPr lang="th-TH" altLang="th-TH" smtClean="0">
                <a:hlinkClick r:id="rId3"/>
              </a:rPr>
              <a:t>อาหาร</a:t>
            </a:r>
            <a:r>
              <a:rPr lang="th-TH" altLang="th-TH" smtClean="0"/>
              <a:t>ในสัตว์ทดลอง ส่วนในคนมีหลักฐานชัดเจนว่าเป็นสาเหตุให้เกิด</a:t>
            </a:r>
            <a:r>
              <a:rPr lang="th-TH" altLang="th-TH" smtClean="0">
                <a:hlinkClick r:id="rId5"/>
              </a:rPr>
              <a:t>มะเร็ง</a:t>
            </a:r>
            <a:r>
              <a:rPr lang="th-TH" altLang="th-TH" smtClean="0"/>
              <a:t>ตับ </a:t>
            </a:r>
            <a:r>
              <a:rPr lang="th-TH" altLang="th-TH" smtClean="0">
                <a:hlinkClick r:id="rId5"/>
              </a:rPr>
              <a:t>มะเร็ง</a:t>
            </a:r>
            <a:r>
              <a:rPr lang="th-TH" altLang="th-TH" smtClean="0"/>
              <a:t>หลอด</a:t>
            </a:r>
            <a:r>
              <a:rPr lang="th-TH" altLang="th-TH" smtClean="0">
                <a:hlinkClick r:id="rId3"/>
              </a:rPr>
              <a:t>อาหาร</a:t>
            </a:r>
            <a:r>
              <a:rPr lang="th-TH" altLang="th-TH" smtClean="0"/>
              <a:t> ใน</a:t>
            </a:r>
            <a:r>
              <a:rPr lang="th-TH" altLang="th-TH" smtClean="0">
                <a:hlinkClick r:id="rId3"/>
              </a:rPr>
              <a:t>อาหาร</a:t>
            </a:r>
            <a:r>
              <a:rPr lang="th-TH" altLang="th-TH" smtClean="0"/>
              <a:t>ประเภทปลาน้ำจืดสุกๆ ดิบๆ เช่น ก้อยปลา ปลาร้า ปลาจ่อม</a:t>
            </a:r>
          </a:p>
          <a:p>
            <a:endParaRPr lang="th-TH" altLang="th-TH" smtClean="0"/>
          </a:p>
        </p:txBody>
      </p:sp>
      <p:sp>
        <p:nvSpPr>
          <p:cNvPr id="8397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795DC35-F25C-443D-BA6A-0F9D744F99C8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zh-CN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53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72236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8274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4707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34682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3571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53640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3287F51-589F-4D96-A486-6BE61B25770F}" type="slidenum">
              <a:rPr lang="en-US" altLang="th-TH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48</a:t>
            </a:fld>
            <a:endParaRPr lang="th-TH" altLang="th-TH" sz="1300">
              <a:solidFill>
                <a:schemeClr val="tx1"/>
              </a:solidFill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5676900" y="6542088"/>
            <a:ext cx="434181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6" tIns="48308" rIns="96616" bIns="48308" anchor="b"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</a:pPr>
            <a:fld id="{FE2389AB-E6D5-4855-8127-982174A5DD8F}" type="slidenum">
              <a:rPr lang="en-US" altLang="th-TH" sz="1300">
                <a:solidFill>
                  <a:schemeClr val="tx1"/>
                </a:solidFill>
                <a:ea typeface="幼圆" pitchFamily="1" charset="-122"/>
              </a:rPr>
              <a:pPr algn="r">
                <a:spcBef>
                  <a:spcPct val="0"/>
                </a:spcBef>
              </a:pPr>
              <a:t>48</a:t>
            </a:fld>
            <a:endParaRPr lang="th-TH" altLang="th-TH" sz="1300">
              <a:solidFill>
                <a:schemeClr val="tx1"/>
              </a:solidFill>
              <a:ea typeface="幼圆" pitchFamily="1" charset="-122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713" y="3273425"/>
            <a:ext cx="8016875" cy="310038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17" tIns="49859" rIns="99717" bIns="49859"/>
          <a:lstStyle/>
          <a:p>
            <a:pPr defTabSz="963613" eaLnBrk="1" hangingPunct="1"/>
            <a:endParaRPr lang="en-US" altLang="th-TH" sz="4200" smtClean="0"/>
          </a:p>
        </p:txBody>
      </p:sp>
    </p:spTree>
    <p:extLst>
      <p:ext uri="{BB962C8B-B14F-4D97-AF65-F5344CB8AC3E}">
        <p14:creationId xmlns:p14="http://schemas.microsoft.com/office/powerpoint/2010/main" val="1928416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0239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03560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43647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16DD580-3276-42A1-8801-87C318C231F2}" type="slidenum">
              <a:rPr lang="en-US" altLang="th-TH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th-TH" altLang="th-TH" sz="1300">
              <a:solidFill>
                <a:srgbClr val="000000"/>
              </a:solidFill>
            </a:endParaRPr>
          </a:p>
        </p:txBody>
      </p:sp>
      <p:sp>
        <p:nvSpPr>
          <p:cNvPr id="102403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04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dirty="0" smtClean="0"/>
          </a:p>
        </p:txBody>
      </p:sp>
      <p:sp>
        <p:nvSpPr>
          <p:cNvPr id="102405" name="ตัวยึดหมายเลขภาพนิ่ง 3"/>
          <p:cNvSpPr txBox="1">
            <a:spLocks noGrp="1"/>
          </p:cNvSpPr>
          <p:nvPr/>
        </p:nvSpPr>
        <p:spPr bwMode="auto">
          <a:xfrm>
            <a:off x="5676900" y="6542088"/>
            <a:ext cx="434181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6" tIns="48308" rIns="96616" bIns="48308" anchor="b"/>
          <a:lstStyle>
            <a:lvl1pPr defTabSz="963613"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63613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63613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63613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63613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B5E3FA-77F7-4B13-AC5C-13AC85EDC712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  <a:ea typeface="幼圆" pitchFamily="1" charset="-122"/>
                <a:cs typeface="Angsana New" panose="02020603050405020304" pitchFamily="18" charset="-34"/>
              </a:rPr>
              <a:pPr algn="r" eaLnBrk="1" hangingPunct="1">
                <a:spcBef>
                  <a:spcPct val="0"/>
                </a:spcBef>
              </a:pPr>
              <a:t>51</a:t>
            </a:fld>
            <a:endParaRPr lang="th-TH" sz="1300">
              <a:solidFill>
                <a:srgbClr val="000000"/>
              </a:solidFill>
              <a:latin typeface="Arial" panose="020B060402020202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1169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th-TH" dirty="0" smtClean="0"/>
              <a:t>การสร้างและการหลั่งไทรอยด์ฮอร์โมนของต่อมไทรอยด์ จะถูกกระตุ้นโดยฮอร์โมน </a:t>
            </a:r>
            <a:r>
              <a:rPr lang="en-US" dirty="0" smtClean="0"/>
              <a:t>TSH (thyroid stimulating hormone) </a:t>
            </a:r>
            <a:r>
              <a:rPr lang="th-TH" dirty="0" smtClean="0"/>
              <a:t>จากต่อมใต้สมองส่วนหน้า เมื่อมีปริมาณไทรอยด์ฮอร์โมนในเลือดสูงกว่าปกติ จะมีผลย้อนกลับไปยับยั้งให้ต่อมใต้สมองส่วนหน้าหลั่ง </a:t>
            </a:r>
            <a:r>
              <a:rPr lang="en-US" dirty="0" smtClean="0"/>
              <a:t>TSH </a:t>
            </a:r>
            <a:r>
              <a:rPr lang="th-TH" dirty="0" smtClean="0"/>
              <a:t>น้อยลง ทำให้ต่อมไทรอยด์ลดการหลั่งไทรอยด์ฮอร์โมน แต่ถ้าหากปริมาณฮอร์โมน </a:t>
            </a:r>
            <a:r>
              <a:rPr lang="en-US" dirty="0" smtClean="0"/>
              <a:t>thyroxine </a:t>
            </a:r>
            <a:r>
              <a:rPr lang="th-TH" dirty="0" smtClean="0"/>
              <a:t>ในเลือดน้อยกว่าปกติ จะมีผลกระตุ้นให้ต่อมใต้สมองส่วนหน้าหลั่ง </a:t>
            </a:r>
            <a:r>
              <a:rPr lang="en-US" dirty="0" smtClean="0"/>
              <a:t>TSH </a:t>
            </a:r>
            <a:r>
              <a:rPr lang="th-TH" dirty="0" smtClean="0"/>
              <a:t>ออกมากระตุ้นให้ต่อมไทรอยด์หลั่งไทรอยด์ฮอร์โมน เพิ่มขึ้น</a:t>
            </a:r>
          </a:p>
          <a:p>
            <a:pPr>
              <a:defRPr/>
            </a:pPr>
            <a:endParaRPr lang="th-TH" dirty="0" smtClean="0"/>
          </a:p>
          <a:p>
            <a:pPr>
              <a:defRPr/>
            </a:pPr>
            <a:r>
              <a:rPr lang="th-TH" dirty="0" smtClean="0"/>
              <a:t>เมื่อขาดสารไอโอดีน ร่างกายจะขาดไทรอยด์ฮอร์โมน จะส่งผลไป</a:t>
            </a:r>
            <a:r>
              <a:rPr lang="th-TH" dirty="0" err="1" smtClean="0"/>
              <a:t>กระตุ้นไฮ</a:t>
            </a:r>
            <a:r>
              <a:rPr lang="th-TH" dirty="0" smtClean="0"/>
              <a:t>โปทา</a:t>
            </a:r>
            <a:r>
              <a:rPr lang="th-TH" dirty="0" err="1" smtClean="0"/>
              <a:t>ลามัส</a:t>
            </a:r>
            <a:r>
              <a:rPr lang="th-TH" dirty="0" smtClean="0"/>
              <a:t> ให้หลั่งสารเคมี </a:t>
            </a:r>
            <a:r>
              <a:rPr lang="en-US" dirty="0" smtClean="0"/>
              <a:t>TRH (Thyroid releasing hormone) </a:t>
            </a:r>
            <a:r>
              <a:rPr lang="th-TH" dirty="0" smtClean="0"/>
              <a:t>มากระตุ้นต่อมใต้สมองส่วนหน้าให้หลั่งฮอร์โมน </a:t>
            </a:r>
            <a:r>
              <a:rPr lang="en-US" dirty="0" smtClean="0"/>
              <a:t>TSH (Thyroid stimulating hormone) </a:t>
            </a:r>
            <a:r>
              <a:rPr lang="th-TH" dirty="0" smtClean="0"/>
              <a:t>และส่งมาที่ต่อมไทรอยด์มากเกินปกติ ต่อมไทรอยด์เมื่อได้รับการกระตุ้นมากจึงขยายขนาดโตขึ้น เพื่อเร่งการสร้างไทรอยด์ฮอร์โมนให้เพียงพอกับความต้องการของร่างกาย</a:t>
            </a:r>
          </a:p>
          <a:p>
            <a:pPr>
              <a:defRPr/>
            </a:pPr>
            <a:endParaRPr lang="th-TH" dirty="0" smtClean="0"/>
          </a:p>
          <a:p>
            <a:pPr>
              <a:defRPr/>
            </a:pPr>
            <a:r>
              <a:rPr lang="th-TH" dirty="0" smtClean="0"/>
              <a:t>เมื่อขาดสารไอโอดีน ต่อมไทรอยด์ซึ่งมีหน้าที่สร้างไทรอยด์ฮอร์โมนจึงมีขนาดโตขึ้น เรียกกันโดยทั่วไปว่าคอพอก (</a:t>
            </a:r>
            <a:r>
              <a:rPr lang="en-US" dirty="0" smtClean="0"/>
              <a:t>Goiter) </a:t>
            </a:r>
            <a:r>
              <a:rPr lang="th-TH" dirty="0" smtClean="0"/>
              <a:t>ซึ่งที่จริงแล้วเป็นการปรับตัวของร่างกายเพื่อต่อสู้กับการขาดไอโอดีน ทั้งนี้เพราะเมื่อร่างกายขาดฮอร์โมน </a:t>
            </a:r>
            <a:r>
              <a:rPr lang="en-US" dirty="0" smtClean="0"/>
              <a:t>thyroxine </a:t>
            </a:r>
            <a:r>
              <a:rPr lang="th-TH" dirty="0" smtClean="0"/>
              <a:t>จะส่งผลไป</a:t>
            </a:r>
            <a:r>
              <a:rPr lang="th-TH" dirty="0" err="1" smtClean="0"/>
              <a:t>กระตุ้นไฮ</a:t>
            </a:r>
            <a:r>
              <a:rPr lang="th-TH" dirty="0" smtClean="0"/>
              <a:t>โปทา</a:t>
            </a:r>
            <a:r>
              <a:rPr lang="th-TH" dirty="0" err="1" smtClean="0"/>
              <a:t>ลามัส</a:t>
            </a:r>
            <a:r>
              <a:rPr lang="th-TH" dirty="0" smtClean="0"/>
              <a:t>ให้หลั่งสารเคมีมากระตุ้นต่อมใต้สมองส่วนหน้าให้หลั่งฮอร์โมน </a:t>
            </a:r>
            <a:r>
              <a:rPr lang="en-US" dirty="0" smtClean="0"/>
              <a:t>TSH (Thyroid stimulating hormone) </a:t>
            </a:r>
            <a:r>
              <a:rPr lang="th-TH" dirty="0" smtClean="0"/>
              <a:t>ส่งมาที่ต่อมไทรอยด์มากเกินกว่าระดับปกติ ต่อมไทรอยด์เมื่อได้รับการกระตุ้นมากจึงขยายขนาดโตขึ้น ถ้าโตมาก ๆ จะไม่สวย กดหลอดลมทำให้หายใจลำบาก ไอ สำลัก ถ้ากดหลอดอาหารจะกลืนอาหารลำบาก</a:t>
            </a:r>
            <a:endParaRPr lang="th-TH" dirty="0"/>
          </a:p>
        </p:txBody>
      </p:sp>
      <p:sp>
        <p:nvSpPr>
          <p:cNvPr id="10445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8EF3620-6797-4907-B3B6-1438E6FCAE3E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52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39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649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altLang="th-TH" smtClean="0"/>
              <a:t>การสร้างและการหลั่งไทรอยด์ฮอร์โมนของต่อมไทรอยด์ จะถูกกระตุ้นโดยฮอร์โมน </a:t>
            </a:r>
            <a:r>
              <a:rPr lang="en-US" altLang="th-TH" smtClean="0"/>
              <a:t>TSH (thyroid stimulating hormone) </a:t>
            </a:r>
            <a:r>
              <a:rPr lang="th-TH" altLang="th-TH" smtClean="0"/>
              <a:t>จากต่อมใต้สมองส่วนหน้า เมื่อมีปริมาณไทรอยด์ฮอร์โมนในเลือดสูงกว่าปกติ จะมีผลย้อนกลับไปยับยั้งให้ต่อมใต้สมองส่วนหน้าหลั่ง </a:t>
            </a:r>
            <a:r>
              <a:rPr lang="en-US" altLang="th-TH" smtClean="0"/>
              <a:t>TSH </a:t>
            </a:r>
            <a:r>
              <a:rPr lang="th-TH" altLang="th-TH" smtClean="0"/>
              <a:t>น้อยลง ทำให้ต่อมไทรอยด์ลดการหลั่งไทรอยด์ฮอร์โมน แต่ถ้าหากปริมาณฮอร์โมน </a:t>
            </a:r>
            <a:r>
              <a:rPr lang="en-US" altLang="th-TH" smtClean="0"/>
              <a:t>thyroxine </a:t>
            </a:r>
            <a:r>
              <a:rPr lang="th-TH" altLang="th-TH" smtClean="0"/>
              <a:t>ในเลือดน้อยกว่าปกติ จะมีผลกระตุ้นให้ต่อมใต้สมองส่วนหน้าหลั่ง </a:t>
            </a:r>
            <a:r>
              <a:rPr lang="en-US" altLang="th-TH" smtClean="0"/>
              <a:t>TSH </a:t>
            </a:r>
            <a:r>
              <a:rPr lang="th-TH" altLang="th-TH" smtClean="0"/>
              <a:t>ออกมากระตุ้นให้ต่อมไทรอยด์หลั่งไทรอยด์ฮอร์โมน เพิ่มขึ้น</a:t>
            </a:r>
          </a:p>
          <a:p>
            <a:endParaRPr lang="th-TH" altLang="th-TH" smtClean="0"/>
          </a:p>
          <a:p>
            <a:r>
              <a:rPr lang="th-TH" altLang="th-TH" smtClean="0"/>
              <a:t>เมื่อขาดสารไอโอดีน ร่างกายจะขาดไทรอยด์ฮอร์โมน จะส่งผลไปกระตุ้นไฮโปทาลามัส ให้หลั่งสารเคมี </a:t>
            </a:r>
            <a:r>
              <a:rPr lang="en-US" altLang="th-TH" smtClean="0"/>
              <a:t>TRH (Thyroid releaing hormone) </a:t>
            </a:r>
            <a:r>
              <a:rPr lang="th-TH" altLang="th-TH" smtClean="0"/>
              <a:t>มากระตุ้นต่อมใต้สมองส่วนหน้าให้หลั่งฮอร์โมน </a:t>
            </a:r>
            <a:r>
              <a:rPr lang="en-US" altLang="th-TH" smtClean="0"/>
              <a:t>TSH (Thyroid stimulating hormone) </a:t>
            </a:r>
            <a:r>
              <a:rPr lang="th-TH" altLang="th-TH" smtClean="0"/>
              <a:t>และส่งมาที่ต่อมไทรอยด์มากเกินปกติ ต่อมไทรอยด์เมื่อได้รับการกระตุ้นมากจึงขยายขนาดโตขึ้น เพื่อเร่งการสร้างไทรอยด์ฮอร์โมนให้เพียงพอกับความต้องการของร่างกาย</a:t>
            </a:r>
          </a:p>
        </p:txBody>
      </p:sp>
      <p:sp>
        <p:nvSpPr>
          <p:cNvPr id="1065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25DE74D-DDA0-40A3-A2B8-2DAC07416D76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53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641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0854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B36E462-EC5C-497C-B245-7EFA17A82AC5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54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841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059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1059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C7AF27C-7ED0-41F5-8CAF-634A2A1EB69F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55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9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51707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366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1366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C65E1AE-F917-40D0-9E28-04877FCA970C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57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015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571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1571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A55D15D-471A-4FE2-8BA7-E1787F25567E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58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948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776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1776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C2F0A83-4793-4944-9862-1E917387EFCA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59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21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03181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981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1981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F32D551-E09F-49F7-9353-207A5FFFB619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60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620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185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12186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Arial" panose="020B0604020202020204" pitchFamily="34" charset="0"/>
              <a:defRPr sz="1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1BBA7ED-F43B-44E1-ACA0-4918470E0817}" type="slidenum">
              <a:rPr lang="zh-CN" altLang="en-US" sz="1300">
                <a:solidFill>
                  <a:schemeClr val="tx1"/>
                </a:solidFill>
              </a:rPr>
              <a:pPr>
                <a:spcBef>
                  <a:spcPct val="0"/>
                </a:spcBef>
              </a:pPr>
              <a:t>61</a:t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746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36176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614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08995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71119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56366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77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48178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03560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527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0208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5197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36475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61615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01148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5479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90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74397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92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99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17450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109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2F9D6-4A00-447C-B821-1124FA5CD725}" type="slidenum">
              <a:rPr lang="th-TH" smtClean="0">
                <a:solidFill>
                  <a:prstClr val="black"/>
                </a:solidFill>
              </a:rPr>
              <a:pPr/>
              <a:t>112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764704"/>
            <a:ext cx="3960440" cy="2376264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356992"/>
            <a:ext cx="3952528" cy="64807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9C68-9599-4891-BF3E-9B650C7E82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277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416824" cy="648072"/>
          </a:xfrm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91264" cy="464137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2398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9EF90-2CF3-44D6-9EB9-D59CB00219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22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buFont typeface="Arial" pitchFamily="34" charset="0"/>
              <a:buNone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Font typeface="Arial" pitchFamily="34" charset="0"/>
              <a:buNone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buFont typeface="Arial" panose="020B0604020202020204" pitchFamily="34" charset="0"/>
              <a:buNone/>
              <a:defRPr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0D4D70F-0DDA-44BF-952C-BC4D6F3BBB4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622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79C68-9599-4891-BF3E-9B650C7E82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28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imgres?imgurl=http://p.mthai.com/picpost/2008-10-11/405501_0.jpg&amp;imgrefurl=http://index.mthai.com/%E0%B9%80%E0%B8%94%E0%B9%87%E0%B8%81%E0%B8%97%E0%B8%B2%E0%B8%A3%E0%B8%81&amp;usg=__cxlspr31Wd2hucKikdvSG8eX0rs=&amp;h=360&amp;w=400&amp;sz=37&amp;hl=th&amp;start=38&amp;sig2=DvNIhgLXJ5TZ0Hpq6ZkZgg&amp;itbs=1&amp;tbnid=4FMIraXPScMF8M:&amp;tbnh=112&amp;tbnw=124&amp;prev=/images?q=%E0%B9%80%E0%B8%94%E0%B9%87%E0%B8%81%E0%B8%97%E0%B8%B2%E0%B8%A3%E0%B8%81&amp;start=20&amp;hl=th&amp;sa=N&amp;gbv=2&amp;ndsp=20&amp;tbs=isch:1&amp;ei=dwj2S_PgJNG5rAeHhpC6Cg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764704"/>
            <a:ext cx="4248472" cy="2448272"/>
          </a:xfrm>
        </p:spPr>
        <p:txBody>
          <a:bodyPr>
            <a:normAutofit fontScale="90000"/>
          </a:bodyPr>
          <a:lstStyle/>
          <a:p>
            <a:r>
              <a:rPr lang="th-TH" sz="5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บทที่ </a:t>
            </a:r>
            <a:r>
              <a:rPr lang="th-TH" sz="5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5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ปัญหาโภชนาการ</a:t>
            </a:r>
            <a:b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และผลกระทบต่อสุขภาพอนามัย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3789040"/>
            <a:ext cx="4320480" cy="648072"/>
          </a:xfrm>
        </p:spPr>
        <p:txBody>
          <a:bodyPr>
            <a:noAutofit/>
          </a:bodyPr>
          <a:lstStyle/>
          <a:p>
            <a:r>
              <a:rPr lang="th-TH" sz="1600" dirty="0">
                <a:solidFill>
                  <a:schemeClr val="tx1"/>
                </a:solidFill>
              </a:rPr>
              <a:t>รายวิชา : 4072801 </a:t>
            </a:r>
            <a:r>
              <a:rPr lang="th-TH" sz="1600" dirty="0" err="1">
                <a:solidFill>
                  <a:schemeClr val="tx1"/>
                </a:solidFill>
              </a:rPr>
              <a:t>โภชน</a:t>
            </a:r>
            <a:r>
              <a:rPr lang="th-TH" sz="1600" dirty="0">
                <a:solidFill>
                  <a:schemeClr val="tx1"/>
                </a:solidFill>
              </a:rPr>
              <a:t>ศาสตร์สาธารณสุข (</a:t>
            </a:r>
            <a:r>
              <a:rPr lang="en-US" sz="1600" dirty="0">
                <a:solidFill>
                  <a:schemeClr val="tx1"/>
                </a:solidFill>
              </a:rPr>
              <a:t>Public Health Nutrition) </a:t>
            </a:r>
          </a:p>
          <a:p>
            <a:r>
              <a:rPr lang="th-TH" sz="1600" dirty="0">
                <a:solidFill>
                  <a:schemeClr val="tx1"/>
                </a:solidFill>
              </a:rPr>
              <a:t>ผู้สอน: </a:t>
            </a:r>
            <a:r>
              <a:rPr lang="th-TH" sz="1600" dirty="0" err="1">
                <a:solidFill>
                  <a:schemeClr val="tx1"/>
                </a:solidFill>
              </a:rPr>
              <a:t>อาจารย์ธนัช</a:t>
            </a:r>
            <a:r>
              <a:rPr lang="th-TH" sz="1600" dirty="0">
                <a:solidFill>
                  <a:schemeClr val="tx1"/>
                </a:solidFill>
              </a:rPr>
              <a:t>พร มุลิกะบุตร </a:t>
            </a:r>
            <a:endParaRPr lang="th-TH" sz="1600" b="1" dirty="0">
              <a:solidFill>
                <a:schemeClr val="tx1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9C68-9599-4891-BF3E-9B650C7E82A5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01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3863" y="1817688"/>
            <a:ext cx="5014912" cy="4095750"/>
          </a:xfrm>
        </p:spPr>
        <p:txBody>
          <a:bodyPr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1.1.2 โรคขาดพลังงาน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Marasmus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890588" indent="-358775" algn="thaiDist">
              <a:lnSpc>
                <a:spcPct val="100000"/>
              </a:lnSpc>
              <a:spcBef>
                <a:spcPts val="600"/>
              </a:spcBef>
              <a:buSzPct val="80000"/>
              <a:buFont typeface="Wingdings" pitchFamily="2" charset="2"/>
              <a:buChar char="v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ขาดพลังงานอย่างมาก เมื่อขาดพลังงานทำให้ชั้นไขมันใต้ผิวหนังถูกสลายมาก ต่อมากล้ามเนื้อถูกใช้เพื่อสร้างพลังงานมากขึ้น ทำให้ผอมแห้งเด่นชัด</a:t>
            </a:r>
          </a:p>
          <a:p>
            <a:pPr marL="890588" indent="-358775" algn="thaiDist">
              <a:lnSpc>
                <a:spcPct val="100000"/>
              </a:lnSpc>
              <a:spcBef>
                <a:spcPts val="600"/>
              </a:spcBef>
              <a:buSzPct val="80000"/>
              <a:buFont typeface="Wingdings" pitchFamily="2" charset="2"/>
              <a:buChar char="v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มีอาการมีดังนี้ 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ผอมแห้ง น้ำหนักลดลงมาก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กล้ามเนื้อลีบ ผิวหนังเหี่ยวย่นเหมือนคนแก่ เพราะไขมันและกล้ามเนื้อจะถูกเผาผลาญเป็นพลังงาน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แต่ไม่บวม ตับไม่โต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มักพบในเด็กต่ำกว่า 1 ปี เนื่องจากหย่านมเร็วและได้รับสารอาหารไม่เพียงพอต่อความต้องการ</a:t>
            </a:r>
            <a:endParaRPr lang="th-TH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179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1F4026B-799B-4804-A60E-946FB80A143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โรคขาดโปรตีนและพลังงานในเด็ก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831056" y="1328738"/>
            <a:ext cx="3351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u="sng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อาการแสดงของโรค </a:t>
            </a:r>
            <a:r>
              <a:rPr lang="en-US" altLang="th-TH" sz="2800" b="1" u="sng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PCM </a:t>
            </a:r>
            <a:r>
              <a:rPr lang="th-TH" altLang="th-TH" sz="2800" b="1" u="sng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(ต่อ)</a:t>
            </a:r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2" t="37633" r="24260" b="6638"/>
          <a:stretch>
            <a:fillRect/>
          </a:stretch>
        </p:blipFill>
        <p:spPr bwMode="auto">
          <a:xfrm>
            <a:off x="5424487" y="1360761"/>
            <a:ext cx="32337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4" descr="http://uc.exteenblog.com/hbd2-sci/images/789456gr/marasm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325813"/>
            <a:ext cx="211931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3.2 โรคเบาหวาน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0" y="3212976"/>
            <a:ext cx="2769181" cy="1084328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แนวทางการตรวจคัดกรองโรคเบาหวานในผู้ใหญ่</a:t>
            </a:r>
            <a:endParaRPr lang="th-TH" sz="2800" b="1" dirty="0" smtClean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16" y="1376964"/>
            <a:ext cx="6234583" cy="548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0128" y="605778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prstClr val="black"/>
                </a:solidFill>
              </a:rPr>
              <a:t>ราชวิทยาลัย</a:t>
            </a:r>
            <a:r>
              <a:rPr lang="th-TH" sz="2000" dirty="0" err="1">
                <a:solidFill>
                  <a:prstClr val="black"/>
                </a:solidFill>
              </a:rPr>
              <a:t>อายุร</a:t>
            </a:r>
            <a:r>
              <a:rPr lang="th-TH" sz="2000" dirty="0">
                <a:solidFill>
                  <a:prstClr val="black"/>
                </a:solidFill>
              </a:rPr>
              <a:t>แพทย์แห่งประเทศ</a:t>
            </a:r>
            <a:r>
              <a:rPr lang="th-TH" sz="2000" dirty="0" smtClean="0">
                <a:solidFill>
                  <a:prstClr val="black"/>
                </a:solidFill>
              </a:rPr>
              <a:t>ไทย</a:t>
            </a:r>
            <a:r>
              <a:rPr lang="en-US" sz="2000" dirty="0" smtClean="0">
                <a:solidFill>
                  <a:prstClr val="black"/>
                </a:solidFill>
              </a:rPr>
              <a:t>,</a:t>
            </a:r>
            <a:r>
              <a:rPr lang="th-TH" sz="2000" dirty="0" smtClean="0">
                <a:solidFill>
                  <a:prstClr val="black"/>
                </a:solidFill>
              </a:rPr>
              <a:t>2560</a:t>
            </a:r>
            <a:endParaRPr lang="th-TH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3.2 โรคเบาหวาน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67544" y="1484784"/>
            <a:ext cx="8208912" cy="4320480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การคัดกรองเบาหวานควร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ทำใน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ที่อายุ 35 ปีขึ้นไป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ที่อ้วน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BMI 25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กก./ม.</a:t>
            </a:r>
            <a:r>
              <a:rPr lang="th-TH" sz="2800" b="1" baseline="30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และ/หรือ รอบเอวเท่ากับหรือมากกว่า 90 ซม.ในผู้ชาย หรือ เท่ากับหรือมากกว่า 80 ซม.ในผู้หญิง หรือมากกว่าส่วนสูงหารด้วย 2 ทั้งสอง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เพศ)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และมีพ่อ แม่ พี่ หรือ น้อง เป็น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 และ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 พ่อ แม่ พี่ หรือ น้อง เป็นโรคเบาหวาน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โรคความดันโลหิตสูงหรือ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รับประทานยาควบคุมความดันโลหิตสูง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ระดับไขมันในเลือดผิดปกติ (ระดับไตรกลี</a:t>
            </a:r>
            <a:r>
              <a:rPr lang="th-TH" sz="2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เซอไรด์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250 มก./ดล.และ/หรือ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HDL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คอเลสเตอรอล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(&lt;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 มก./ดล.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128" y="605778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prstClr val="black"/>
                </a:solidFill>
              </a:rPr>
              <a:t>ราชวิทยาลัย</a:t>
            </a:r>
            <a:r>
              <a:rPr lang="th-TH" sz="2000" dirty="0" err="1">
                <a:solidFill>
                  <a:prstClr val="black"/>
                </a:solidFill>
              </a:rPr>
              <a:t>อายุร</a:t>
            </a:r>
            <a:r>
              <a:rPr lang="th-TH" sz="2000" dirty="0">
                <a:solidFill>
                  <a:prstClr val="black"/>
                </a:solidFill>
              </a:rPr>
              <a:t>แพทย์แห่งประเทศ</a:t>
            </a:r>
            <a:r>
              <a:rPr lang="th-TH" sz="2000" dirty="0" smtClean="0">
                <a:solidFill>
                  <a:prstClr val="black"/>
                </a:solidFill>
              </a:rPr>
              <a:t>ไทย</a:t>
            </a:r>
            <a:r>
              <a:rPr lang="en-US" sz="2000" dirty="0" smtClean="0">
                <a:solidFill>
                  <a:prstClr val="black"/>
                </a:solidFill>
              </a:rPr>
              <a:t>,</a:t>
            </a:r>
            <a:r>
              <a:rPr lang="th-TH" sz="2000" dirty="0" smtClean="0">
                <a:solidFill>
                  <a:prstClr val="black"/>
                </a:solidFill>
              </a:rPr>
              <a:t>2560</a:t>
            </a:r>
            <a:endParaRPr lang="th-TH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3.2 โรคเบาหวาน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67544" y="1772815"/>
            <a:ext cx="8433320" cy="3240361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การคัดกรองเบาหวานควร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ทำใน</a:t>
            </a:r>
          </a:p>
          <a:p>
            <a:pPr marL="514350" indent="-514350" algn="thaiDist">
              <a:buFont typeface="+mj-lt"/>
              <a:buAutoNum type="arabicPeriod" startAt="5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ประวัติเป็นโรคเบาหวานขณะตั้งครรภ์หรือเคยคลอดบุตร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น้ำหนัก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เกิน 4 กิโลกรัม</a:t>
            </a:r>
          </a:p>
          <a:p>
            <a:pPr marL="514350" indent="-514350" algn="thaiDist">
              <a:buFont typeface="+mj-lt"/>
              <a:buAutoNum type="arabicPeriod" startAt="5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เคย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ได้รับการตรวจพบว่าเป็น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impaired glucose tolerance (IGT)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impaired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fasting glucose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(IFG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514350" indent="-514350" algn="thaiDist">
              <a:buFont typeface="+mj-lt"/>
              <a:buAutoNum type="arabicPeriod" startAt="5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โรคหัวใจและหลอดเลือด (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cardiovascular disease)</a:t>
            </a:r>
          </a:p>
          <a:p>
            <a:pPr marL="514350" indent="-514350" algn="thaiDist">
              <a:buFont typeface="+mj-lt"/>
              <a:buAutoNum type="arabicPeriod" startAt="5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กลุ่มอาการ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ถุงน้ำใน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รังไข่ (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polycystic ovarian syndrome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128" y="605778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prstClr val="black"/>
                </a:solidFill>
              </a:rPr>
              <a:t>ราชวิทยาลัย</a:t>
            </a:r>
            <a:r>
              <a:rPr lang="th-TH" sz="2000" dirty="0" err="1">
                <a:solidFill>
                  <a:prstClr val="black"/>
                </a:solidFill>
              </a:rPr>
              <a:t>อายุร</a:t>
            </a:r>
            <a:r>
              <a:rPr lang="th-TH" sz="2000" dirty="0">
                <a:solidFill>
                  <a:prstClr val="black"/>
                </a:solidFill>
              </a:rPr>
              <a:t>แพทย์แห่งประเทศ</a:t>
            </a:r>
            <a:r>
              <a:rPr lang="th-TH" sz="2000" dirty="0" smtClean="0">
                <a:solidFill>
                  <a:prstClr val="black"/>
                </a:solidFill>
              </a:rPr>
              <a:t>ไทย</a:t>
            </a:r>
            <a:r>
              <a:rPr lang="en-US" sz="2000" dirty="0" smtClean="0">
                <a:solidFill>
                  <a:prstClr val="black"/>
                </a:solidFill>
              </a:rPr>
              <a:t>,</a:t>
            </a:r>
            <a:r>
              <a:rPr lang="th-TH" sz="2000" dirty="0" smtClean="0">
                <a:solidFill>
                  <a:prstClr val="black"/>
                </a:solidFill>
              </a:rPr>
              <a:t>2560</a:t>
            </a:r>
            <a:endParaRPr lang="th-TH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3.2 โรคเบาหวาน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1187624" y="1340768"/>
            <a:ext cx="756084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การแปลผลระดับพลาสมากลูโคสและ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A1C </a:t>
            </a: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เพื่อการวินิจฉัย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645789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</a:rPr>
              <a:t>ราชวิทยาลัย</a:t>
            </a:r>
            <a:r>
              <a:rPr lang="th-TH" sz="2000" dirty="0" err="1">
                <a:solidFill>
                  <a:schemeClr val="bg1"/>
                </a:solidFill>
              </a:rPr>
              <a:t>อายุร</a:t>
            </a:r>
            <a:r>
              <a:rPr lang="th-TH" sz="2000" dirty="0">
                <a:solidFill>
                  <a:schemeClr val="bg1"/>
                </a:solidFill>
              </a:rPr>
              <a:t>แพทย์แห่งประเทศ</a:t>
            </a:r>
            <a:r>
              <a:rPr lang="th-TH" sz="2000" dirty="0" smtClean="0">
                <a:solidFill>
                  <a:schemeClr val="bg1"/>
                </a:solidFill>
              </a:rPr>
              <a:t>ไทย</a:t>
            </a:r>
            <a:r>
              <a:rPr lang="en-US" sz="2000" dirty="0" smtClean="0">
                <a:solidFill>
                  <a:schemeClr val="bg1"/>
                </a:solidFill>
              </a:rPr>
              <a:t>,</a:t>
            </a:r>
            <a:r>
              <a:rPr lang="th-TH" sz="2000" dirty="0" smtClean="0">
                <a:solidFill>
                  <a:schemeClr val="bg1"/>
                </a:solidFill>
              </a:rPr>
              <a:t>2560</a:t>
            </a:r>
            <a:endParaRPr lang="th-TH" sz="20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56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844824"/>
            <a:ext cx="64198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3717032"/>
            <a:ext cx="6181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572000" y="513802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err="1"/>
              <a:t>ณัฐวรรณ</a:t>
            </a:r>
            <a:r>
              <a:rPr lang="th-TH" sz="2000" b="1" dirty="0"/>
              <a:t> วงศ์วีระนนท์</a:t>
            </a:r>
            <a:r>
              <a:rPr lang="th-TH" sz="2000" b="1" dirty="0" smtClean="0"/>
              <a:t>ชัย</a:t>
            </a:r>
            <a:r>
              <a:rPr lang="en-US" sz="2000" b="1" dirty="0" smtClean="0"/>
              <a:t>, </a:t>
            </a:r>
            <a:r>
              <a:rPr lang="th-TH" sz="2000" b="1" dirty="0" err="1" smtClean="0"/>
              <a:t>มมป</a:t>
            </a:r>
            <a:r>
              <a:rPr lang="th-TH" sz="2000" b="1" dirty="0" smtClean="0"/>
              <a:t>.</a:t>
            </a:r>
            <a:endParaRPr lang="th-TH" sz="2000" b="1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3.2 โรคเบาหวาน</a:t>
            </a:r>
            <a:endParaRPr lang="th-TH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3.2 โรคเบาหวาน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3888432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</a:t>
            </a:r>
            <a:r>
              <a:rPr lang="th-TH" sz="2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สุขภาพและป้องกัน</a:t>
            </a: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การควบคุมอาหาร 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การบริโภคอาหารที่มีดัชนีน้ำตาลต่ำ คือ อาหารที่บริโภคแล้วน้ำตาลในเลือดขึ้นแต่น้อย จะทำให้ควบคุมเบาหวานได้ดี  เช่น บริโภควุ้นเส้น หรือข้าวโพดแทนข้าว เป็นต้น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การควบคุมน้ำหนักให้อยู่ในเกณฑ์มาตรฐาน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การออกกำลังกาย 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วันละประมาณครึ่งชั่วโมง สัปดาห์ละ 3-5 วัน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การตรวจสุขภาพ</a:t>
            </a:r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โดยการเจาะเลือดตรวจว่าเป็นเบาหวานหรือไม่ ในกลุ่มเสี่ยง</a:t>
            </a:r>
            <a:endPara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40152" y="4669105"/>
            <a:ext cx="2797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มหาวิทยาลัยสุโขทัย</a:t>
            </a:r>
            <a:r>
              <a:rPr lang="th-TH" sz="2000" b="1" dirty="0" err="1"/>
              <a:t>ธรรมธิ</a:t>
            </a:r>
            <a:r>
              <a:rPr lang="th-TH" sz="2000" b="1" dirty="0" smtClean="0"/>
              <a:t>ราช</a:t>
            </a:r>
            <a:r>
              <a:rPr lang="en-US" sz="2000" b="1" dirty="0" smtClean="0"/>
              <a:t>, 2561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19571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3.3 โรคความดันโลหิตสูง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216787" y="3068846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สมาคมความดันโลหิตสูงแห่งประเทศ</a:t>
            </a:r>
            <a:r>
              <a:rPr lang="th-TH" sz="2000" b="1" dirty="0" smtClean="0"/>
              <a:t>ไทย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2558</a:t>
            </a:r>
            <a:endParaRPr lang="th-TH" sz="20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0" y="1628799"/>
            <a:ext cx="7838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/>
              <a:t>โรคความดันโลหิตสูง (</a:t>
            </a:r>
            <a:r>
              <a:rPr lang="en-US" b="1" dirty="0"/>
              <a:t>hypertension) </a:t>
            </a:r>
            <a:r>
              <a:rPr lang="th-TH" dirty="0"/>
              <a:t>หมายถึง ระดับความดันโลหิต</a:t>
            </a:r>
            <a:r>
              <a:rPr lang="th-TH" dirty="0" err="1"/>
              <a:t>ซิส</a:t>
            </a:r>
            <a:r>
              <a:rPr lang="th-TH" dirty="0"/>
              <a:t>โต</a:t>
            </a:r>
            <a:r>
              <a:rPr lang="th-TH" dirty="0" err="1"/>
              <a:t>ลิก</a:t>
            </a:r>
            <a:r>
              <a:rPr lang="th-TH" dirty="0"/>
              <a:t> (</a:t>
            </a:r>
            <a:r>
              <a:rPr lang="en-US" dirty="0"/>
              <a:t>systolic </a:t>
            </a:r>
            <a:r>
              <a:rPr lang="en-US" dirty="0" smtClean="0"/>
              <a:t>blood pressure</a:t>
            </a:r>
            <a:r>
              <a:rPr lang="en-US" dirty="0"/>
              <a:t>, SBP) &gt; 140 </a:t>
            </a:r>
            <a:r>
              <a:rPr lang="th-TH" dirty="0" err="1"/>
              <a:t>มม</a:t>
            </a:r>
            <a:r>
              <a:rPr lang="th-TH" dirty="0"/>
              <a:t>.ปรอท และ/หรือ ความดันโลหิตได</a:t>
            </a:r>
            <a:r>
              <a:rPr lang="th-TH" dirty="0" err="1"/>
              <a:t>แอสโตลิก</a:t>
            </a:r>
            <a:r>
              <a:rPr lang="th-TH" dirty="0"/>
              <a:t> (</a:t>
            </a:r>
            <a:r>
              <a:rPr lang="en-US" dirty="0"/>
              <a:t>diastolic blood </a:t>
            </a:r>
            <a:r>
              <a:rPr lang="en-US" dirty="0" smtClean="0"/>
              <a:t>pressure, DBP</a:t>
            </a:r>
            <a:r>
              <a:rPr lang="en-US" dirty="0"/>
              <a:t>) &gt; 90 </a:t>
            </a:r>
            <a:r>
              <a:rPr lang="th-TH" dirty="0" err="1"/>
              <a:t>มม</a:t>
            </a:r>
            <a:r>
              <a:rPr lang="th-TH" dirty="0"/>
              <a:t>.ปรอท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68901"/>
            <a:ext cx="3919060" cy="26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5768" y="6079826"/>
            <a:ext cx="6696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 smtClean="0"/>
              <a:t>ที่มาของภาพ</a:t>
            </a:r>
            <a:r>
              <a:rPr lang="en-US" sz="1600" dirty="0" smtClean="0"/>
              <a:t>: https://res.cloudinary.com/dk0z4ums3/image/upload/</a:t>
            </a:r>
            <a:r>
              <a:rPr lang="en-US" sz="1600" dirty="0"/>
              <a:t>v1479801074/attached_image_th</a:t>
            </a:r>
            <a:r>
              <a:rPr lang="en-US" sz="1600" dirty="0" smtClean="0"/>
              <a:t>/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12661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3.3 โรคความดันโลหิตสูง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0" y="1628799"/>
            <a:ext cx="783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อาการโรคค</a:t>
            </a: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วามดันโลหิตสูง (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hypertension</a:t>
            </a:r>
            <a:endParaRPr lang="th-TH" dirty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90900" y="2348879"/>
            <a:ext cx="76941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โรคความดันโลหิตสูงส่วนมากจะไม่แสดงอาการ แต่บางรายที่อาจมี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อาการเตือน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ปวดมึนท้ายทอย วิงเวียน ปวดศีรษะตุบๆ หากเป็นมานานหรือความ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ดันโลหิต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 มากๆอาจมี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อาการเลือดดำเดา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ไหล ตามัว ใจสั่น มือเท้าชา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373280" y="3933056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สำนักโรคไม่ติดต่อ กรมควบคุม</a:t>
            </a:r>
            <a:r>
              <a:rPr lang="th-TH" sz="2000" b="1" dirty="0" smtClean="0"/>
              <a:t>โรค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2559. 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15797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3.3 โรคความดันโลหิตสูง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56659" y="6091446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สมาคมความดันโลหิตสูงแห่งประเทศ</a:t>
            </a:r>
            <a:r>
              <a:rPr lang="th-TH" sz="2000" b="1" dirty="0" smtClean="0"/>
              <a:t>ไทย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2558</a:t>
            </a:r>
            <a:endParaRPr lang="th-TH" sz="20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0" y="1484784"/>
            <a:ext cx="783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/>
              <a:t>การจำแนกโรคความ</a:t>
            </a:r>
            <a:r>
              <a:rPr lang="th-TH" b="1" dirty="0"/>
              <a:t>ดันโลหิตสูง</a:t>
            </a:r>
            <a:r>
              <a:rPr lang="th-TH" b="1" dirty="0" smtClean="0"/>
              <a:t>ตามความ</a:t>
            </a:r>
            <a:r>
              <a:rPr lang="th-TH" b="1" dirty="0"/>
              <a:t>รุนแรงในผู้ใหญ่</a:t>
            </a:r>
            <a:r>
              <a:rPr lang="th-TH" b="1" dirty="0" smtClean="0"/>
              <a:t>อายุ </a:t>
            </a:r>
            <a:r>
              <a:rPr lang="th-TH" b="1" dirty="0"/>
              <a:t>18 ปี </a:t>
            </a:r>
            <a:r>
              <a:rPr lang="th-TH" b="1" dirty="0" smtClean="0"/>
              <a:t>ขึ้นไป</a:t>
            </a:r>
            <a:endParaRPr lang="th-TH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732"/>
            <a:ext cx="8689116" cy="407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5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3.3 โรคความดันโลหิตสูง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56659" y="6091446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สมาคมความดันโลหิตสูงแห่งประเทศ</a:t>
            </a:r>
            <a:r>
              <a:rPr lang="th-TH" sz="2000" b="1" dirty="0" smtClean="0"/>
              <a:t>ไทย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2558</a:t>
            </a:r>
            <a:endParaRPr lang="th-TH" sz="20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89" y="1628800"/>
            <a:ext cx="78381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สาเหตุของการเกิดโรคความดันโลหิตสูง</a:t>
            </a:r>
          </a:p>
          <a:p>
            <a:pPr algn="thaiDist"/>
            <a:r>
              <a:rPr lang="th-TH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2.1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กลุ่มที่ไม่ทราบสาเหตุ (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Essential hypertension</a:t>
            </a:r>
            <a:r>
              <a:rPr lang="en-US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ได้มากถึงร้อยละ 90 ของผู้ป่วยความดัน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โลหิต</a:t>
            </a:r>
          </a:p>
          <a:p>
            <a:pPr marL="457200" indent="-457200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ไม่พบความผิดปกติของร่างกายที่เป็นต้นเหตุของความดันโลหิตสูง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มักพบว่า มีปัจจัยอื่นเกี่ยวข้องด้วย เช่น พันธุกรรม ความอ้วน ความเครียด สูบบุหรี่ หรือ การบริโภคอาหารรสเค็ม จัด มักพบในผู้ป่วยอายุประมาณ 30-25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77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>
              <a:defRPr/>
            </a:pPr>
            <a:r>
              <a:rPr lang="en-US" sz="4000" dirty="0" smtClean="0">
                <a:latin typeface="TH SarabunPSK" pitchFamily="34" charset="-34"/>
                <a:cs typeface="TH SarabunPSK" pitchFamily="34" charset="-34"/>
              </a:rPr>
              <a:t>Kwashiorkor vs. Marasmus</a:t>
            </a:r>
            <a:endParaRPr lang="th-TH" sz="4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203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C3648EA-BA12-4770-8FAA-8A2E652A2203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51204" name="Picture 2" descr="kwashiorkor and maras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00485"/>
            <a:ext cx="6804025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2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3.3 โรคความดันโลหิตสูง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56659" y="6091446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สมาคมความดันโลหิตสูงแห่งประเทศ</a:t>
            </a:r>
            <a:r>
              <a:rPr lang="th-TH" sz="2000" b="1" dirty="0" smtClean="0"/>
              <a:t>ไทย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2558</a:t>
            </a:r>
            <a:endParaRPr lang="th-TH" sz="20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0" y="1268019"/>
            <a:ext cx="80012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สาเหตุของการเกิดโรคความดันโลหิตสูง</a:t>
            </a:r>
          </a:p>
          <a:p>
            <a:pPr algn="thaiDist"/>
            <a:r>
              <a:rPr lang="th-TH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2.2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กลุ่มที่ทราบสาเหตุ (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Secondary hypertension)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โรคความดันโลหิตสูงจากสาเหตุต่างๆ เช่น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54113" indent="-342900" algn="thaiDi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โรคไต</a:t>
            </a:r>
          </a:p>
          <a:p>
            <a:pPr marL="1154113" indent="-342900" algn="thaiDist">
              <a:buFont typeface="Arial" panose="020B0604020202020204" pitchFamily="34" charset="0"/>
              <a:buChar char="•"/>
            </a:pP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โรคหัวใจ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และหลอดเลือด ลิ้นหัวใจ</a:t>
            </a: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รั่ว</a:t>
            </a:r>
          </a:p>
          <a:p>
            <a:pPr marL="1154113" indent="-342900" algn="thaiDist">
              <a:buFont typeface="Arial" panose="020B0604020202020204" pitchFamily="34" charset="0"/>
              <a:buChar char="•"/>
            </a:pP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ครรภ์เป็น</a:t>
            </a: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พิษ</a:t>
            </a:r>
          </a:p>
          <a:p>
            <a:pPr marL="1154113" indent="-342900" algn="thaiDist">
              <a:buFont typeface="Arial" panose="020B0604020202020204" pitchFamily="34" charset="0"/>
              <a:buChar char="•"/>
            </a:pP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ของต่อมไร้ท่อ เช่น โรคคอพอก ชนิดเป็นพิษ โรคเนื้องอกของต่อมหมวกไต โรคเบาหวาน </a:t>
            </a:r>
            <a:endParaRPr lang="th-TH" sz="2500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54113" indent="-342900" algn="thaiDist">
              <a:buFont typeface="Arial" panose="020B0604020202020204" pitchFamily="34" charset="0"/>
              <a:buChar char="•"/>
            </a:pP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รับประทานยาบางประเภท เช่น ยาคุม </a:t>
            </a:r>
            <a:r>
              <a:rPr lang="th-TH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กำเนิด </a:t>
            </a:r>
            <a:r>
              <a:rPr lang="th-TH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ยาสเตอรอยด์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1838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3.3 โรคความดันโลหิตสูง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56659" y="6091446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สมาคมความดันโลหิตสูงแห่งประเทศ</a:t>
            </a:r>
            <a:r>
              <a:rPr lang="th-TH" sz="2000" b="1" dirty="0" smtClean="0"/>
              <a:t>ไทย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2558</a:t>
            </a:r>
            <a:endParaRPr lang="th-TH" sz="20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19540" y="1484784"/>
            <a:ext cx="80012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แนวทางส่งเสริมสุขภาพและป้องกันโรคความดันโลหิต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สูง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ควบคุมน้ำหนัก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ตัวให้อยู่ในเกณฑ์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การจำกัด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หรืองดเครื่องดื่มที่มี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แอลกอฮอล์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ออกกำลัง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กาย 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ออกกำลัง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กายแบบแอโรบิคอ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ย่างสม่ำเสมอ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จะช่วย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ลดน้ำหนัก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ตัวได้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และลด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ความดันโลหิต เช่น การเดิน 30-45 นาทีต่อวัน เป็น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การบริโภคอาหารอย่าง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ถูกต้อง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การทำจิตใจ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ให้สบาย ไม่เครียด หรือวิตกกังวล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หลีกเลี่ยงสิ่ง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ที่ทำให้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อารมณ์เสีย หงุดหงิด โมโห หรือ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ตื่นเต้น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การลดสูบ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บุหรี่ 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เนื่องจากการสูบบุหรี่ทุกชนิดมีผลต่อระดับความดัน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โลหิต ทำให้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ดันโลหิต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สูงได้</a:t>
            </a:r>
            <a:endParaRPr lang="th-TH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83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19539" y="1563651"/>
            <a:ext cx="5389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โรคหัวใจและหลอดเลือด 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algn="thaiDist"/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3.4.1 โรคหัวใจขาดเลือด</a:t>
            </a:r>
          </a:p>
          <a:p>
            <a:pPr algn="thaiDist"/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3.4.2 โรคหลอดเลือดสมอง (อัมพฤกษ์ อัมพาต)</a:t>
            </a:r>
            <a:endParaRPr lang="th-TH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69" y="2924444"/>
            <a:ext cx="5424661" cy="361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2555776" y="6498115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ที่มาของภาพ</a:t>
            </a:r>
            <a:r>
              <a:rPr lang="en-US" sz="2000" b="1" dirty="0">
                <a:solidFill>
                  <a:schemeClr val="bg1"/>
                </a:solidFill>
              </a:rPr>
              <a:t>: https</a:t>
            </a:r>
            <a:r>
              <a:rPr lang="en-US" sz="2000" b="1" dirty="0" smtClean="0">
                <a:solidFill>
                  <a:schemeClr val="bg1"/>
                </a:solidFill>
              </a:rPr>
              <a:t>://lh5.googleusercontent.com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776651" y="2420888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สำนักโรคไม่ติดต่อ กรมควบคุม</a:t>
            </a:r>
            <a:r>
              <a:rPr lang="th-TH" sz="2000" b="1" dirty="0" smtClean="0"/>
              <a:t>โรค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2559. 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25549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31874" y="3140968"/>
            <a:ext cx="47769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อาการของโรคหัวใจขาดเลือด</a:t>
            </a:r>
          </a:p>
          <a:p>
            <a:pPr marL="457200" indent="-274638" algn="thaiDist">
              <a:buFont typeface="Wingdings" panose="05000000000000000000" pitchFamily="2" charset="2"/>
              <a:buChar char="§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เจ็บแน่นหน้าอก คล้ายมีอะไรมากดทับ ระยะเวลาประมาณ 30 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วินาทีถึง 15 นาที</a:t>
            </a:r>
          </a:p>
          <a:p>
            <a:pPr marL="457200" indent="-274638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อาการหายใจเหนื่อยหอบ หายใจไม่ออก นอนราบ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</a:t>
            </a:r>
          </a:p>
          <a:p>
            <a:pPr marL="457200" indent="-274638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เวียน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ศีรษะ หน้ามืดจะเป็นลม หรือหมดสติเนื่องจากเลือดไปเลี้ยงสมองไม่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พอ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0384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2559. 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740855" y="1436220"/>
            <a:ext cx="260199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3.4.1 โรคหัวใจ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ขาดเลือด</a:t>
            </a:r>
            <a:endParaRPr lang="th-TH" dirty="0">
              <a:solidFill>
                <a:schemeClr val="tx1"/>
              </a:solidFill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5008868" y="3087635"/>
            <a:ext cx="4040426" cy="3215207"/>
            <a:chOff x="5017577" y="2740809"/>
            <a:chExt cx="4040426" cy="32152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577" y="2740809"/>
              <a:ext cx="4040426" cy="2525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สี่เหลี่ยมผืนผ้า 10"/>
            <p:cNvSpPr/>
            <p:nvPr/>
          </p:nvSpPr>
          <p:spPr>
            <a:xfrm>
              <a:off x="5496382" y="5371241"/>
              <a:ext cx="30828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1600" b="1" dirty="0" smtClean="0"/>
                <a:t>ที่มาของภาพ</a:t>
              </a:r>
              <a:r>
                <a:rPr lang="en-US" sz="1600" b="1" dirty="0"/>
                <a:t>: https://eykormean.com/wp-content/uploads/2018/05/coronary-pic2.jpg</a:t>
              </a:r>
              <a:endParaRPr lang="th-TH" sz="1600" b="1" dirty="0"/>
            </a:p>
          </p:txBody>
        </p:sp>
      </p:grpSp>
      <p:sp>
        <p:nvSpPr>
          <p:cNvPr id="10" name="สี่เหลี่ยมผืนผ้า 9"/>
          <p:cNvSpPr/>
          <p:nvPr/>
        </p:nvSpPr>
        <p:spPr>
          <a:xfrm>
            <a:off x="231874" y="1953988"/>
            <a:ext cx="881742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เกิดจากผนังด้านในของหลอดเลือดมีไขมันสะสม พอกตัวหนาขึ้น หลอด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เลือดจะ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ตีบและแข็งตัว จนการไหลเวียนเลือดตีบตันลงไป เลือดไปเลี้ยงกล้ามเนื้อหัวใจ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ลดลงเป็นผลทำให้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เกิดภาวะกล้ามเนื้อหัวใจขาดเลือด</a:t>
            </a:r>
          </a:p>
        </p:txBody>
      </p:sp>
    </p:spTree>
    <p:extLst>
      <p:ext uri="{BB962C8B-B14F-4D97-AF65-F5344CB8AC3E}">
        <p14:creationId xmlns:p14="http://schemas.microsoft.com/office/powerpoint/2010/main" val="44484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570378" y="4029762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สำนักโรคไม่ติดต่อ กรมควบคุม</a:t>
            </a:r>
            <a:r>
              <a:rPr lang="th-TH" sz="2000" b="1" dirty="0" smtClean="0"/>
              <a:t>โรค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2559. </a:t>
            </a:r>
            <a:endParaRPr lang="th-TH" sz="2000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60997" y="1412776"/>
            <a:ext cx="79813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อาการเตือนของโรคหัวใจขาดเลือด</a:t>
            </a:r>
          </a:p>
          <a:p>
            <a:pPr marL="441325" indent="-258763" algn="thaiDist">
              <a:buFont typeface="+mj-lt"/>
              <a:buAutoNum type="arabicPeriod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เจ็บกลางหน้าอก บริเวณเหนือลิ้นปี่ขึ้นมาเล็กน้อย เจ็บแบบจุกแน่นคล้ายมีอะไรมาบีบ หรือกดทับไว้</a:t>
            </a:r>
          </a:p>
          <a:p>
            <a:pPr marL="441325" indent="-258763" algn="thaiDist">
              <a:buFont typeface="+mj-lt"/>
              <a:buAutoNum type="arabicPeriod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อาการเจ็บมักร้าวไปที่คอหรือขากรรไกร หรือไหล่ซ้าย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มัก</a:t>
            </a:r>
            <a:r>
              <a:rPr lang="th-T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เป็นมาก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ขณะ     ออก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กำลังกาย</a:t>
            </a:r>
          </a:p>
          <a:p>
            <a:pPr marL="441325" indent="-258763" algn="thaiDist">
              <a:buFont typeface="+mj-lt"/>
              <a:buAutoNum type="arabicPeriod"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บางคนอาจมีอาการจุกแน่นลิ้นปี่เหมือนอาหารไม่ย่อย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7808" r="13049" b="22457"/>
          <a:stretch/>
        </p:blipFill>
        <p:spPr bwMode="auto">
          <a:xfrm>
            <a:off x="395536" y="4229817"/>
            <a:ext cx="5004048" cy="204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555776" y="6498115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</a:rPr>
              <a:t>ที่มาของภาพ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th-TH" sz="2000" b="1" dirty="0">
                <a:solidFill>
                  <a:schemeClr val="bg1"/>
                </a:solidFill>
              </a:rPr>
              <a:t>สำนักโรคไม่</a:t>
            </a:r>
            <a:r>
              <a:rPr lang="th-TH" sz="2000" b="1" dirty="0" smtClean="0">
                <a:solidFill>
                  <a:schemeClr val="bg1"/>
                </a:solidFill>
              </a:rPr>
              <a:t>ติดต่อ กรมควบคุมโรค</a:t>
            </a:r>
            <a:endParaRPr lang="th-TH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4788" y="3127939"/>
            <a:ext cx="82936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อาการของโรคหลอดเลือดสมอง</a:t>
            </a:r>
          </a:p>
          <a:p>
            <a:pPr marL="715963" indent="-350838" algn="thaiDist">
              <a:buFont typeface="Wingdings" panose="05000000000000000000" pitchFamily="2" charset="2"/>
              <a:buChar char="§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อาการขึ้นอยู่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กับตำแหน่ง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ที่สมองขาดเลือดไป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เลี้ยง</a:t>
            </a:r>
          </a:p>
          <a:p>
            <a:pPr marL="715963" indent="-350838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ที่พบ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บ่อยคือ 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อ่อนแรงบริเวณใบหน้า แขนขา ส่วนมากเป็นข้างเดียว และเกิดขึ้นโดย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เฉียบพลัน</a:t>
            </a:r>
          </a:p>
          <a:p>
            <a:pPr marL="715963" indent="-350838" algn="thaiDist">
              <a:buFont typeface="Wingdings" panose="05000000000000000000" pitchFamily="2" charset="2"/>
              <a:buChar char="§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อื่นที่อาจเกิดร่วม ได้แก่ ชาบริเวณใบหน้า แขนขา มองเห็นไม่ชัด เห็นภาพ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ซ้อน 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คิดสับสน พูด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ลำบาก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หรือฟังคนอื่นเข้าใจยาก ปวดศีรษะรุนแรง เดิน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ลำบาก งุนงง ทรง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ตัวไม่ได้เหมือนปกติ เป็นลมหมดสติ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0384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2559. 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22002" y="1474509"/>
            <a:ext cx="2791149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3.4.2 โรคหลอดเลือดสมอง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48676" y="2173833"/>
            <a:ext cx="8649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หรือโรคอัมพฤกษ์ อัมพาต คือ ภาวะที่สมองขาดเลือดไปเลี้ยง ซึ่งเกิด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จากหลอด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เลือดที่ไปเลี้ยงสมองตีบตัน หรือแตก จนเกิดการ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ทำลายหรือ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ตายของเนื้อสมอง</a:t>
            </a:r>
          </a:p>
        </p:txBody>
      </p:sp>
    </p:spTree>
    <p:extLst>
      <p:ext uri="{BB962C8B-B14F-4D97-AF65-F5344CB8AC3E}">
        <p14:creationId xmlns:p14="http://schemas.microsoft.com/office/powerpoint/2010/main" val="42825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4788" y="2276872"/>
            <a:ext cx="82936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อาการเตือนของโรคหลอดเลือด</a:t>
            </a:r>
            <a:r>
              <a:rPr lang="th-TH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สมอง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Face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เวลายิ้มพบว่ามุมปากข้างหนึ่งตก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Arms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ยกแขนไม่ขึ้น 1 ข้าง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Speech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มีปัญหาด้านการพูดแม้ประโยคง่ายๆ พูดแล้วคนฟัง ฟังไม่รู้เรื่อง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Time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ถ้ามีอาการเหล่านี้ ให้รีบไปโรงพยาบาล โดยด่วน ภายใน 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ชั่วโมงจะ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ได้ช่วยรักษาชีวิตและสามารถฟื้นฟูกลับมาได้เป็นปกติหรือใกล้เคียงคน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ปกติมาก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ที่สุด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0384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2559. 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22002" y="1474509"/>
            <a:ext cx="2791149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3.4.2 โรคหลอดเลือดสมอง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4788" y="1997729"/>
            <a:ext cx="8293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อาการเตือนของโรคหลอดเลือด</a:t>
            </a:r>
            <a:r>
              <a:rPr lang="th-TH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75895" y="6457890"/>
            <a:ext cx="8577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ที่มาของภาพ: </a:t>
            </a:r>
            <a:r>
              <a:rPr lang="en-US" sz="2000" b="1" dirty="0">
                <a:solidFill>
                  <a:schemeClr val="bg1"/>
                </a:solidFill>
              </a:rPr>
              <a:t>http://beta.thaibreastcancer.com/wp-content/uploads/2015/11/jiaogulan-stroke-effect.jpg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22002" y="1474509"/>
            <a:ext cx="2791149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3.4.2 โรคหลอดเลือดสมอง</a:t>
            </a:r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10242" name="Picture 2" descr="à¸à¸¥à¸à¸²à¸£à¸à¹à¸à¸«à¸²à¸£à¸¹à¸à¸ à¸²à¸à¸ªà¸³à¸«à¸£à¸±à¸ à¸­à¸²à¸à¸²à¸£à¹à¸à¸·à¸­à¸à¸à¸­à¸à¹à¸£à¸à¸«à¸±à¸§à¹à¸à¸à¸²à¸à¹à¸¥à¸·à¸­à¸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061"/>
            <a:ext cx="9130484" cy="38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132" y="2924944"/>
            <a:ext cx="29158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สาเหตุหรือปัจจัยเสี่ยงโรคหัวใจขาดเลือด</a:t>
            </a:r>
            <a:r>
              <a:rPr lang="th-TH" sz="2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หลอดเลือดสมอง</a:t>
            </a:r>
            <a:endParaRPr lang="th-TH" sz="26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"/>
          <a:stretch/>
        </p:blipFill>
        <p:spPr bwMode="auto">
          <a:xfrm>
            <a:off x="3072800" y="1196752"/>
            <a:ext cx="6071200" cy="565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7557" y="1646598"/>
            <a:ext cx="29158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สาเหตุหรือปัจจัยเสี่ยงโรคหัวใจขาดเลือด</a:t>
            </a:r>
            <a:r>
              <a:rPr lang="th-TH" sz="2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หลอดเลือดสมอง</a:t>
            </a:r>
            <a:endParaRPr lang="th-TH" sz="26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08" y="1196751"/>
            <a:ext cx="5993992" cy="56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876" y="3119434"/>
            <a:ext cx="28984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ปัจจัยด้านพฤติกรรมดังกล่าวส่งเสริมให้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</a:t>
            </a:r>
            <a:r>
              <a:rPr lang="th-TH" b="1" i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ภาวะน้ำหนัก</a:t>
            </a:r>
            <a:r>
              <a:rPr lang="th-TH" b="1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เกิน อ้วน ไขมันในเลือดสูง ความดันโลหิตสูง เบาหวาน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และส่งผลให้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เกิดโรคหัวใจ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และหลอดเลือดตามมา</a:t>
            </a:r>
          </a:p>
        </p:txBody>
      </p:sp>
    </p:spTree>
    <p:extLst>
      <p:ext uri="{BB962C8B-B14F-4D97-AF65-F5344CB8AC3E}">
        <p14:creationId xmlns:p14="http://schemas.microsoft.com/office/powerpoint/2010/main" val="35810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55576" y="2564904"/>
            <a:ext cx="7045325" cy="2041525"/>
          </a:xfrm>
        </p:spPr>
        <p:txBody>
          <a:bodyPr>
            <a:normAutofit/>
          </a:bodyPr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1.1.3 โรคขาดทั้งโปรตีนและพลังงาน (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Marasmic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-Kwashiorkor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890588" indent="-358775" algn="thaiDist">
              <a:lnSpc>
                <a:spcPct val="100000"/>
              </a:lnSpc>
              <a:spcBef>
                <a:spcPts val="600"/>
              </a:spcBef>
              <a:buSzPct val="80000"/>
              <a:buFont typeface="Wingdings" pitchFamily="2" charset="2"/>
              <a:buChar char="v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พบน้อยลงมากในภาวะสังคมปัจจุบัน ถ้าเกิดภาวะดังกล่าวเป็นเวลานานโดยไม่แก้ไข จะทำให้มีผลต่อสภาพจิตใจ และสติปัญญา ซึ่งจะพบในผู้ป่วยคนเดียวกันได้</a:t>
            </a:r>
          </a:p>
        </p:txBody>
      </p:sp>
      <p:sp>
        <p:nvSpPr>
          <p:cNvPr id="52227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7367424-CD0C-40AF-B37B-C44389518A14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โรคขาดโปรตีนและพลังงานในเด็ก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755576" y="1905050"/>
            <a:ext cx="3351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u="sng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อาการแสดงของโรค </a:t>
            </a:r>
            <a:r>
              <a:rPr lang="en-US" altLang="th-TH" sz="2800" b="1" u="sng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PCM </a:t>
            </a:r>
            <a:r>
              <a:rPr lang="th-TH" altLang="th-TH" sz="2800" b="1" u="sng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(ต่อ)</a:t>
            </a:r>
          </a:p>
        </p:txBody>
      </p:sp>
    </p:spTree>
    <p:extLst>
      <p:ext uri="{BB962C8B-B14F-4D97-AF65-F5344CB8AC3E}">
        <p14:creationId xmlns:p14="http://schemas.microsoft.com/office/powerpoint/2010/main" val="2352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07704" y="1642306"/>
            <a:ext cx="56886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err="1">
                <a:solidFill>
                  <a:srgbClr val="FF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โคเลสเตอรอล</a:t>
            </a:r>
            <a:r>
              <a:rPr lang="th-TH" b="1" dirty="0">
                <a:solidFill>
                  <a:srgbClr val="FF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ในเลือดสูงหรือไขมันในเลือดผิดปกติ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0474" y="2446678"/>
            <a:ext cx="85773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ไขมันในเลือดที่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ตรวจวัด คือ</a:t>
            </a:r>
          </a:p>
          <a:p>
            <a:pPr marL="722313" indent="-368300" algn="thaiDist">
              <a:buFont typeface="Arial" panose="020B0604020202020204" pitchFamily="34" charset="0"/>
              <a:buChar char="•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“ไขมันรวม” หรือ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โคเลสเตอรอล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</a:t>
            </a:r>
          </a:p>
          <a:p>
            <a:pPr marL="722313" indent="-368300" algn="thaiDist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ไขมันไม่ดี” หรือ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แอล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ดี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แอล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โคเลสเตอรอล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LDL–C)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มีจำนวน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ให้เกิดโรคหัวใจและหลอด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  <a:p>
            <a:pPr marL="722313" indent="-368300" algn="thaiDist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ไขมันดี” หรือ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เอ็ช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ดี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แอล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โคเลสเตอรอล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HDL-C)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โคเลสเตอรอล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ถู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กลำเลียง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ออกจากอวัยวะต่างๆ และผนังหลอดเลือด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ทำให้ลด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การอุดตัน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ของหลอดเลือด</a:t>
            </a:r>
          </a:p>
          <a:p>
            <a:pPr marL="722313" indent="-368300" algn="thaiDist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ผู้ช่วยผู้ร้าย” หรือไตรกลี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เซอ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ไรด์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หากมีปริมาณมากยิ่งเพิ่มความ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เสี่ยงต่อ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การเกิดโรคหลอดเลือดหัวใจ</a:t>
            </a:r>
          </a:p>
        </p:txBody>
      </p:sp>
    </p:spTree>
    <p:extLst>
      <p:ext uri="{BB962C8B-B14F-4D97-AF65-F5344CB8AC3E}">
        <p14:creationId xmlns:p14="http://schemas.microsoft.com/office/powerpoint/2010/main" val="7712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07704" y="1642306"/>
            <a:ext cx="56886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err="1">
                <a:solidFill>
                  <a:srgbClr val="FF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โคเลสเตอรอล</a:t>
            </a:r>
            <a:r>
              <a:rPr lang="th-TH" b="1" dirty="0">
                <a:solidFill>
                  <a:srgbClr val="FF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ในเลือดสูงหรือไขมันในเลือดผิดปกติ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5367" y="2474312"/>
            <a:ext cx="2552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ค่าปกติไขมันที่ควรทราบ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7181"/>
            <a:ext cx="831506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2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4052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ที่มาของภาพ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465716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54739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3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254901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66664" y="1516511"/>
            <a:ext cx="81186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u="sng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อ.อาหาร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ลด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อาหารไขมัน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 </a:t>
            </a:r>
          </a:p>
          <a:p>
            <a:pPr marL="900113" indent="-457200">
              <a:buFont typeface="Wingdings" panose="05000000000000000000" pitchFamily="2" charset="2"/>
              <a:buChar char="ü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การกินไขมันที่มาจากสัตว์และผลิตภัณฑ์จากสัตว์ เช่น เนื้อ นม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เนย</a:t>
            </a:r>
          </a:p>
          <a:p>
            <a:pPr marL="900113" indent="-457200">
              <a:buFont typeface="Wingdings" panose="05000000000000000000" pitchFamily="2" charset="2"/>
              <a:buChar char="ü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เบาหวานหรือผู้ที่กินยาลดไขมันอยู่สามารถกินไข่ทั้งฟอง 2 ถึง 3 ฟองต่อ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สัปดาห์ </a:t>
            </a:r>
          </a:p>
          <a:p>
            <a:pPr marL="900113" indent="-457200">
              <a:buFont typeface="Wingdings" panose="05000000000000000000" pitchFamily="2" charset="2"/>
              <a:buChar char="ü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กินของมันของทอดอาหาร งดกินขนมปัง เค้ก หรือของทอด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ซ้ำ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ซึ่งมีกรด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ไขมันทรานส์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 </a:t>
            </a:r>
          </a:p>
          <a:p>
            <a:pPr marL="900113" indent="-457200">
              <a:buFont typeface="Wingdings" panose="05000000000000000000" pitchFamily="2" charset="2"/>
              <a:buChar char="ü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ควรใช้น้ำมัน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มะกอก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น้ำมันรำข้าว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หรือกินไขมันจากปลาทะเลและ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ปลาน้ำจืด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ลดอาหารเค็มหรือมีเกลือโซเดียมสูง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กินอาหารที่มีรสเค็มลดลงครึ่งหนึ่งและลดเครื่องดื่มที่มีรสเค็มลง เช่น เครื่องดื่มผสมเกลือแร่ ไม่เติมน้ำปลา 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ซีอิ๋ว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เต้าเจี้ยว กะปิ ผงชูรสใน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38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340768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0535" y="1988840"/>
            <a:ext cx="82399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u="sng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อ.อาหาร</a:t>
            </a:r>
          </a:p>
          <a:p>
            <a:pPr algn="thaiDist">
              <a:spcBef>
                <a:spcPts val="1200"/>
              </a:spcBef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ลดอาหารและเครื่องดื่มที่มีรสหวาน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หรือน้ำตาล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</a:t>
            </a:r>
          </a:p>
          <a:p>
            <a:pPr algn="thaiDist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หลีกเลี่ยงเครื่องดื่มที่มีรสหวาน เช่น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น้ำอัดลม น้ำหวาน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ดื่มชูกำลัง น้ำผลไม้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กินน้ำตาล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ไม่เกินวันละ 6 ถึง 8 ช้อน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ชา</a:t>
            </a:r>
          </a:p>
          <a:p>
            <a:pPr algn="thaiDist">
              <a:spcBef>
                <a:spcPts val="1200"/>
              </a:spcBef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เพิ่มผักสดและผลไม้ที่ไม่หวานจัด</a:t>
            </a:r>
          </a:p>
          <a:p>
            <a:pPr algn="thaiDist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รับประทานผักสดมื้อละ 2 ฝ่ามือพูนหรือผักสุกมื้อละ 1 ฝ่ามือพูน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ผลไม้ ไม่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หวานจัด 15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คำต่อวัน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หรือรับประทานผักผลไม้อย่างน้อยครึ่งกิโลกรัมต่อ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</a:p>
        </p:txBody>
      </p:sp>
    </p:spTree>
    <p:extLst>
      <p:ext uri="{BB962C8B-B14F-4D97-AF65-F5344CB8AC3E}">
        <p14:creationId xmlns:p14="http://schemas.microsoft.com/office/powerpoint/2010/main" val="1669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340768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0535" y="1988840"/>
            <a:ext cx="802391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อ.ออก</a:t>
            </a:r>
            <a:r>
              <a:rPr lang="th-TH" sz="3200" b="1" u="sng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กำลังกาย</a:t>
            </a:r>
          </a:p>
          <a:p>
            <a:pPr marL="722313" indent="-457200" algn="thaiDi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เพิ่มการเคลื่อนไหวร่างกาย เช่น เดินเร็ว อย่างน้อย 30 นาทีต่อวัน 5 ครั้ง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ต่อสัปดาห์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หรือมีการเคลื่อนไหวร่างกายใน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ชีวิตประจำวัน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เวลาว่าง หน้าทีวี และการ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</a:t>
            </a:r>
          </a:p>
          <a:p>
            <a:pPr marL="722313" indent="-457200" algn="thaiDi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ที่จะป้องกันโรค เช่น การออก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กายแบบแอโร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บิค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จะทำให้หัวใจ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แข็งแรงและมีประสิทธิภาพเพิ่มขึ้น ควรออก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สม่ำเสมอ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 30 นาทีต่อ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 วิธีออกกำลัง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กายแบบแอโร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บิค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 การเดิน การวิ่ง การวิ่งบนสายพาน การขึ้น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บันไดการ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ว่าย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การขี่จักรยาน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9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340768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0535" y="1988840"/>
            <a:ext cx="8023913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u="sng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r>
              <a:rPr lang="th-TH" sz="3200" b="1" u="sng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อารมณ์</a:t>
            </a:r>
          </a:p>
          <a:p>
            <a:pPr marL="722313" indent="-457200" algn="thaiDi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เมื่อรู้สึกเครียด คนเราจะมีวิธีผ่อนคลายความเครียดที่แตกต่างกัน ซึ่ง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วิธีคลาย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เครียดโดยทั่วไปมีหลากหลายรูปแบบ เช่น นอนหลับพักผ่อน พูดคุยพบปะเพื่อน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ฝูง ออก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กำลังกาย ยืดเส้นยืดสาย เต้นแอโร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บิค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โยคะ ฟังเพลง ร้องเพลง เล่นดนตรี ดู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โทรทัศน์ ดู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ภาพยนตร์ อ่านหนังสือ แต่งกลอน ท่องเที่ยว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4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340768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0535" y="1988840"/>
            <a:ext cx="802391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ส.ไม่สูบ</a:t>
            </a:r>
            <a:r>
              <a:rPr lang="th-TH" sz="3200" b="1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บุหรี่</a:t>
            </a:r>
          </a:p>
          <a:p>
            <a:pPr marL="811213" indent="-457200" algn="thaiDist">
              <a:buFont typeface="Wingdings" panose="05000000000000000000" pitchFamily="2" charset="2"/>
              <a:buChar char="ü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ผู้ที่ไม่เคยสูบบุหรี่ก็ไม่ควรเริ่มสูบ ส่วนผู้ที่สูบอยู่แล้วควรหยุดสูบ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บุหรี่</a:t>
            </a:r>
          </a:p>
          <a:p>
            <a:pPr marL="811213" indent="-457200" algn="thaiDist">
              <a:buFont typeface="Wingdings" panose="05000000000000000000" pitchFamily="2" charset="2"/>
              <a:buChar char="ü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ถ้าต้องการเลิกบุหรี่สามารถ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ขอรับคำปรึกษา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ได้ที่สถานบริการสาธารณสุขใกล้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บ้าน หรือ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สามารถโทรปรึกษาได้ที่ศูนย์บริการเลิกบุหรี่ทางโทรศัพท์ 1600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86278" y="4018676"/>
            <a:ext cx="802391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9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ส.ลดดื่มสุรา : หลีกเลี่ยงการดื่มแอลกอฮอล์หรือ</a:t>
            </a:r>
            <a:r>
              <a:rPr lang="th-TH" sz="2900" b="1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จำกัด</a:t>
            </a:r>
            <a:r>
              <a:rPr lang="th-TH" sz="29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</a:t>
            </a:r>
            <a:r>
              <a:rPr lang="th-TH" sz="2900" b="1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แอลกอฮอล์ที่</a:t>
            </a:r>
            <a:r>
              <a:rPr lang="th-TH" sz="29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ดื่ม</a:t>
            </a:r>
            <a:endParaRPr lang="th-TH" sz="2900" b="1" u="sng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11213" indent="-457200" algn="thaiDist">
              <a:buFont typeface="Wingdings" panose="05000000000000000000" pitchFamily="2" charset="2"/>
              <a:buChar char="ü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ลดการบริโภคเครื่องดื่มที่มีแอลกอฮอล์ โดย ชาย ไม่ควรดื่มเกิน 2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หน่วยมาตรฐาน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ต่อวัน และหญิงไม่ควรดื่มเกิน 1 หน่วยมาตรฐานต่อวัน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77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86EEAE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3.4 โรคหัวใจ</a:t>
            </a:r>
            <a:r>
              <a:rPr lang="th-TH" sz="3600" dirty="0">
                <a:solidFill>
                  <a:prstClr val="black"/>
                </a:solidFill>
              </a:rPr>
              <a:t>และหลอดเลือด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58" y="645789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</a:rPr>
              <a:t>สำนัก</a:t>
            </a:r>
            <a:r>
              <a:rPr lang="th-TH" sz="2000" b="1" dirty="0">
                <a:solidFill>
                  <a:schemeClr val="bg1"/>
                </a:solidFill>
              </a:rPr>
              <a:t>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6664" y="1340768"/>
            <a:ext cx="857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แนวทางส่งเสริมสุขภาพและป้องกันโรคหัวใจและหลอด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0535" y="1950917"/>
            <a:ext cx="8023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หนึ่งดื่มมาตรฐาน </a:t>
            </a:r>
            <a:endParaRPr lang="th-TH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เครื่องดื่ม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ที่มีปริมาณของแอลกอฮอล์บริสุทธิ์ 10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กรัมโดย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ใช้ปริมาณที่เท่ากันของแอลกอฮอล์ในเครื่องดื่มเป็นมาตรฐานการวัด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32" y="3267430"/>
            <a:ext cx="51054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5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3.5 โรคกระดูกพรุน (</a:t>
            </a:r>
            <a:r>
              <a:rPr lang="en-US" sz="3600" dirty="0" smtClean="0">
                <a:solidFill>
                  <a:prstClr val="black"/>
                </a:solidFill>
              </a:rPr>
              <a:t>Osteoporosis</a:t>
            </a:r>
            <a:r>
              <a:rPr lang="th-TH" sz="3600" dirty="0" smtClean="0">
                <a:solidFill>
                  <a:prstClr val="black"/>
                </a:solidFill>
              </a:rPr>
              <a:t>)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8189" y="1497323"/>
            <a:ext cx="7981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โรคที่ความหนาแน่นของเนื้อกระดูกลดน้อยลงเรื่อยๆ ทั้งมีการเปลี่ยนแปลงในลักษณะโครงสร้างของกระดูก ซึ่งมีผลให้กระดูกไม่สามารถจะ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รับน้ำหนัก 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หรือแรง กดดันได้ตามปกติ 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เกิดกระดูกหัก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ตามมา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555776" y="6498115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</a:rPr>
              <a:t>ที่มาของภาพ</a:t>
            </a:r>
            <a:r>
              <a:rPr lang="en-US" sz="2000" b="1" dirty="0">
                <a:solidFill>
                  <a:schemeClr val="bg1"/>
                </a:solidFill>
              </a:rPr>
              <a:t>: https://medthai.com</a:t>
            </a:r>
            <a:r>
              <a:rPr lang="en-US" sz="2000" b="1" dirty="0" smtClean="0">
                <a:solidFill>
                  <a:schemeClr val="bg1"/>
                </a:solidFill>
              </a:rPr>
              <a:t>/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868144" y="2882318"/>
            <a:ext cx="288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/>
              <a:t>มหาวิทยาลัยสุโขทัยธรรมาธิราช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2561</a:t>
            </a:r>
            <a:endParaRPr lang="th-TH" sz="20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82428"/>
            <a:ext cx="5711020" cy="29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1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1.2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โรคขาดโปรตีนและพลังงานในผู้ใหญ่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251" name="ตัวยึดเนื้อหา 2"/>
          <p:cNvSpPr>
            <a:spLocks noGrp="1"/>
          </p:cNvSpPr>
          <p:nvPr>
            <p:ph idx="1"/>
          </p:nvPr>
        </p:nvSpPr>
        <p:spPr>
          <a:xfrm>
            <a:off x="755576" y="1700808"/>
            <a:ext cx="8231188" cy="4502150"/>
          </a:xfrm>
        </p:spPr>
        <p:txBody>
          <a:bodyPr>
            <a:normAutofit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พบในกลุ่มผู้สูงอายุ 60 ปีขึ้นไป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สาเหตุของการเกิดโรค 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PCM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ในผู้ใหญ่ สามารถแบ่งได้เป็น 2 ปัจจัย คือ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4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ปัจจัยทางร่างกาย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ได้แก่ </a:t>
            </a:r>
          </a:p>
          <a:p>
            <a:pPr marL="900113" algn="thaiDist">
              <a:lnSpc>
                <a:spcPct val="10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การเปลี่ยนแปลงทางสรีรวิทยา ทำให้ประสาทการรับรสและกลิ่นลดลง มีปัญหาการขบเคี้ยว กระเพาะหลั่งน้ำย่อยได้น้อย มีปัญหาการดูดซึม</a:t>
            </a:r>
          </a:p>
          <a:p>
            <a:pPr marL="900113" algn="thaiDist">
              <a:lnSpc>
                <a:spcPct val="10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โรคประจำตัว เช่น ภาวะสมองเสื่อม โรคอัมพาตและอัมพฤกษ์ โรคปอดเรื้อรัง ทำให้เบื่ออาหาร </a:t>
            </a:r>
          </a:p>
          <a:p>
            <a:pPr marL="900113" algn="thaiDist">
              <a:lnSpc>
                <a:spcPct val="10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ความสามารถในการดำเนินชีวิตประจำวัน ไม่สามารถช่วยเหลือตัวเองได้ การดื่มสุรา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 startAt="2"/>
            </a:pPr>
            <a:r>
              <a:rPr lang="th-TH" altLang="th-TH" sz="24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ปัจจัยทางด้านเศรษฐกิจและสังคม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การขาดรายได้</a:t>
            </a:r>
          </a:p>
          <a:p>
            <a:pPr marL="900113" algn="thaiDist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อาการแสดงของโรค 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PCM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ในผู้ใหญ่ มี 3 รูปแบบเช่นเดียวกับในเด็ก</a:t>
            </a:r>
          </a:p>
        </p:txBody>
      </p:sp>
      <p:sp>
        <p:nvSpPr>
          <p:cNvPr id="53252" name="ตัวยึดหมายเลขภาพนิ่ง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AB74FAB-5768-4545-8F0E-B605E196A307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28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3.5 โรคกระดูกพรุน (</a:t>
            </a:r>
            <a:r>
              <a:rPr lang="en-US" sz="3600" dirty="0" smtClean="0">
                <a:solidFill>
                  <a:prstClr val="black"/>
                </a:solidFill>
              </a:rPr>
              <a:t>Osteoporosis</a:t>
            </a:r>
            <a:r>
              <a:rPr lang="th-TH" sz="3600" dirty="0" smtClean="0">
                <a:solidFill>
                  <a:prstClr val="black"/>
                </a:solidFill>
              </a:rPr>
              <a:t>)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8189" y="1497323"/>
            <a:ext cx="79813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สาเหตุของการเกิดโรคกระดูกพรุน</a:t>
            </a:r>
          </a:p>
          <a:p>
            <a:pPr marL="442913" indent="-442913" algn="thaiDist"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มักจะพบในผู้สูงอายุเป็นส่วนใหญ่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จะพบในผู้ป่วยที่มีอายุมากกว่า 60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ปขึ้นไป 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แต่ใน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 อาจ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เริ่มตรวจพบได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ตั้งแต่อายุ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45 ปหรือ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ภายหลังหมดประจำเดือนไป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5-10 ปเนื่องจากการ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</a:t>
            </a:r>
            <a:r>
              <a:rPr lang="th-TH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ฮอร์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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โมน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เพศขาดฮอร์โมน</a:t>
            </a:r>
            <a:r>
              <a:rPr lang="th-TH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เอส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โต</a:t>
            </a:r>
            <a:r>
              <a:rPr lang="th-TH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รเจน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ซึ่งเป็นตัวยับยั้งการสลายกระดูก</a:t>
            </a:r>
          </a:p>
          <a:p>
            <a:pPr marL="457200" indent="-457200" algn="thaiDi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ผู้หญิง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ที่ถูกตัดมดลูกหรือรังไข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ทั้งสองข้างก่อนวัยหมดประจำเดือน หรือประจำเดือนหมดเร็วกว่าที่ควร</a:t>
            </a:r>
            <a:endParaRPr lang="th-TH" sz="2400" b="1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ไดรับยาบางชนิด 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</a:t>
            </a:r>
            <a:r>
              <a:rPr lang="th-TH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คอร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ติ</a:t>
            </a:r>
            <a:r>
              <a:rPr lang="th-TH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โคสเตียรอยด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 ยา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ชัก </a:t>
            </a:r>
            <a:r>
              <a:rPr lang="th-TH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</a:t>
            </a:r>
            <a:r>
              <a:rPr lang="th-TH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นต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น</a:t>
            </a:r>
          </a:p>
          <a:p>
            <a:pPr marL="457200" indent="-457200" algn="thaiDi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มีผลต่อการดูด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ซึมของ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แคลเซียม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ไดแกโรคตับ โรคไต โรคระบบทางเดิน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อาหารเป็นต้น</a:t>
            </a:r>
            <a:endParaRPr lang="th-TH" sz="2400" b="1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ผิวขาวและคนที่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ไมค่อยได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ออกกำลัง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กาย</a:t>
            </a:r>
          </a:p>
          <a:p>
            <a:pPr marL="457200" indent="-457200" algn="thaiDi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สูบบุหรี่หรือดื่ม</a:t>
            </a: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สุราเป็นเวลานาน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864716" y="5544585"/>
            <a:ext cx="288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/>
              <a:t>มหาวิทยาลัยสุโขทัยธรรมาธิราช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2561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10232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3.5 โรคกระดูกพรุน (</a:t>
            </a:r>
            <a:r>
              <a:rPr lang="en-US" sz="3600" dirty="0" smtClean="0">
                <a:solidFill>
                  <a:prstClr val="black"/>
                </a:solidFill>
              </a:rPr>
              <a:t>Osteoporosis</a:t>
            </a:r>
            <a:r>
              <a:rPr lang="th-TH" sz="3600" dirty="0" smtClean="0">
                <a:solidFill>
                  <a:prstClr val="black"/>
                </a:solidFill>
              </a:rPr>
              <a:t>)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8189" y="1482514"/>
            <a:ext cx="30677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อาการของโรค</a:t>
            </a:r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กระดูกพรุน</a:t>
            </a:r>
          </a:p>
          <a:p>
            <a:pPr marL="442913" indent="-442913" algn="thaiDist"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มีอาการปวดหลังร้าวไปเอว หลังโก่ง หรือส่วนสูงลดลงจากเดิม (พบในอายุเกิน 40 ปี หรือ 45 ปี)</a:t>
            </a:r>
          </a:p>
          <a:p>
            <a:pPr marL="442913" indent="-442913" algn="thaiDist"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อาจพบเป็นตะคริวบ่อยๆ หรือพบกระดูกหักบ่อยทั้งที่ได้รับแรงกระแทกเบา เช่น บริเวณ สะโพก ข้อมือ</a:t>
            </a:r>
            <a:endParaRPr lang="th-TH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18730" y="5147407"/>
            <a:ext cx="288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/>
              <a:t>มหาวิทยาลัยสุโขทัยธรรมาธิราช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2561</a:t>
            </a:r>
            <a:endParaRPr lang="th-TH" sz="2000" b="1" dirty="0"/>
          </a:p>
        </p:txBody>
      </p:sp>
      <p:pic>
        <p:nvPicPr>
          <p:cNvPr id="1028" name="Picture 4" descr="à¸à¸¥à¸à¸²à¸£à¸à¹à¸à¸«à¸²à¸£à¸¹à¸à¸ à¸²à¸à¸ªà¸³à¸«à¸£à¸±à¸ à¹à¸£à¸à¸à¸£à¸°à¸à¸¹à¸à¸à¸£à¸¸à¸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72" y="1484883"/>
            <a:ext cx="4918003" cy="45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323528" y="6498115"/>
            <a:ext cx="860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</a:rPr>
              <a:t>ที่มาของภาพ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b="1" dirty="0">
                <a:solidFill>
                  <a:schemeClr val="bg1"/>
                </a:solidFill>
              </a:rPr>
              <a:t>http://www.bangkokhospital.com/assets/custom/image/Bone/bone1.jpg/</a:t>
            </a:r>
            <a:endParaRPr lang="th-TH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3.5 โรคกระดูกพรุน (</a:t>
            </a:r>
            <a:r>
              <a:rPr lang="en-US" sz="3600" dirty="0" smtClean="0">
                <a:solidFill>
                  <a:prstClr val="black"/>
                </a:solidFill>
              </a:rPr>
              <a:t>Osteoporosis</a:t>
            </a:r>
            <a:r>
              <a:rPr lang="th-TH" sz="3600" dirty="0" smtClean="0">
                <a:solidFill>
                  <a:prstClr val="black"/>
                </a:solidFill>
              </a:rPr>
              <a:t>)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8189" y="1497323"/>
            <a:ext cx="7981325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แนวทางส่งเสริมสุขภาพและป้องกันโรคกระดูก</a:t>
            </a:r>
            <a:r>
              <a:rPr lang="th-TH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พรุน</a:t>
            </a:r>
          </a:p>
          <a:p>
            <a:pPr marL="457200" indent="-280988" algn="thaiDist">
              <a:spcBef>
                <a:spcPts val="600"/>
              </a:spcBef>
              <a:buFont typeface="+mj-lt"/>
              <a:buAutoNum type="arabicPeriod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ได้รับแคลเซียมและวิตามินดีที่เพียงพอต่อความต้องการของร่างกายตลอดชีวิต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ตั้งแต่ช่วง ที่อยู่ในครรภ์มารดา วัยทารก วัยเด็ก วัยผู้ใหญ่ วัยหมด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ประจำเดือน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และวัย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ชรา</a:t>
            </a:r>
          </a:p>
          <a:p>
            <a:pPr marL="457200" indent="-280988" algn="thaiDist">
              <a:spcBef>
                <a:spcPts val="600"/>
              </a:spcBef>
              <a:buFont typeface="+mj-lt"/>
              <a:buAutoNum type="arabicPeriod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การบริโภคอาหารให้ครบตามธงโภชนาการ และ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โภชน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บัญญัติ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เพื่อสร้างสุขนิสัยที่ดีในการ บริโภคอาหาร หลีกเลี่ยงอาหาร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ที่ทำให้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เกิดการสูญเสียแคลเซียมในปัสสาวะ เช่น การดื่มกาแฟ หรือบริโภค โปรตีนที่มาก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เกินไป</a:t>
            </a:r>
          </a:p>
          <a:p>
            <a:pPr marL="457200" indent="-280988" algn="thaiDist">
              <a:spcBef>
                <a:spcPts val="600"/>
              </a:spcBef>
              <a:buFont typeface="+mj-lt"/>
              <a:buAutoNum type="arabicPeriod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หลีกเลี่ยงการดื่มแอลกอฮอล์ งดสูบบุหรี่ หลีกเลี่ยงยาที่มี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ผลทำให้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สูญเสียมวล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กระดูก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796136" y="4869160"/>
            <a:ext cx="288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/>
              <a:t>มหาวิทยาลัยสุโขทัยธรรมาธิราช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2561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27795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prstClr val="black"/>
                </a:solidFill>
              </a:rPr>
              <a:t>3.5 โรคกระดูกพรุน (</a:t>
            </a:r>
            <a:r>
              <a:rPr lang="en-US" sz="3600" dirty="0" smtClean="0">
                <a:solidFill>
                  <a:prstClr val="black"/>
                </a:solidFill>
              </a:rPr>
              <a:t>Osteoporosis</a:t>
            </a:r>
            <a:r>
              <a:rPr lang="th-TH" sz="3600" dirty="0" smtClean="0">
                <a:solidFill>
                  <a:prstClr val="black"/>
                </a:solidFill>
              </a:rPr>
              <a:t>)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31657" y="1497323"/>
            <a:ext cx="79813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แนวทางส่งเสริมสุขภาพและป้องกันโรคกระดูก</a:t>
            </a:r>
            <a:r>
              <a:rPr lang="th-TH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พรุน</a:t>
            </a:r>
          </a:p>
          <a:p>
            <a:pPr marL="633412" indent="-457200" algn="thaiDist">
              <a:spcBef>
                <a:spcPts val="600"/>
              </a:spcBef>
              <a:buFont typeface="+mj-lt"/>
              <a:buAutoNum type="arabicPeriod" startAt="4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การออกกำลัง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กายแต่พอควร เหมาะสมตามวัย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ควรมีกิจวัตร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ประจํา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วันที่มีการเคลื่อนไหว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อยู่เสมอ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การไม่เคลื่อนไหวร่างกาย จะ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ให้มีการสลายกระดูกมากขึ้นได้ การออก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กําลัง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กายที่ถูกต้องจะช่วย ให้มีการกระตุ้นการสร้างกระดูกใหม่ 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สําหรับ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ผู้สูงอายุควรระมัดระวังการเคลื่อนไหวในสภาพแวดล้อมที่มี ความเสี่ยงต่อการลื่น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ล้ม</a:t>
            </a:r>
          </a:p>
          <a:p>
            <a:pPr marL="633412" indent="-457200" algn="thaiDist">
              <a:spcBef>
                <a:spcPts val="600"/>
              </a:spcBef>
              <a:buFont typeface="+mj-lt"/>
              <a:buAutoNum type="arabicPeriod" startAt="4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ตรวจสุขภาพ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ประจําปี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ในผู้เข้าสู่วัยทอง ควรตรวจสุขภาพ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ประจําปี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จากแพทย์ เพื่อ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ประเมินภาวะ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มวล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กระดูก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864716" y="5544585"/>
            <a:ext cx="288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/>
              <a:t>มหาวิทยาลัยสุโขทัยธรรมาธิราช</a:t>
            </a:r>
            <a:r>
              <a:rPr lang="en-US" sz="2000" b="1" dirty="0" smtClean="0"/>
              <a:t>, </a:t>
            </a:r>
            <a:r>
              <a:rPr lang="th-TH" sz="2000" b="1" dirty="0" smtClean="0"/>
              <a:t>2561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21244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dirty="0"/>
              <a:t>คำถามท้ายบท</a:t>
            </a:r>
            <a:endParaRPr lang="th-TH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772816"/>
            <a:ext cx="7920880" cy="4104456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จงบอกสาเหตุที่ทำให้เกิดภาวะขาดสารอาหารในผู้สูงอายุ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จงบอกอาการสำคัญของโรคเหน็บชาในเด็ก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จงบอกแหล่งอาหารที่ดีของวิตามินบี 2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จงบอกหน้าที่สำคัญของวิตามินดี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จงอธิบายกลไกการขาดสารไอโอดีนกับการทำงานของต่อมไทรอยด์ ที่ส่งผลให้เกิดโรคคอพอก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อธิบายแนวทางการให้ยาธาตุเสริมธาตุเหล็ก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</a:rPr>
              <a:t>อธิบายแนวทางการป้องกันโรคไม่ติดต่อเรื้อรังที่สัมพันธ์กับด้านโภชนาการ</a:t>
            </a:r>
            <a:endParaRPr lang="th-TH" sz="2800" b="1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134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1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576" y="1484784"/>
            <a:ext cx="8147472" cy="4968552"/>
          </a:xfrm>
        </p:spPr>
        <p:txBody>
          <a:bodyPr>
            <a:normAutofit fontScale="92500"/>
          </a:bodyPr>
          <a:lstStyle/>
          <a:p>
            <a:pPr marL="355600" indent="-355600" algn="thaiDist" eaLnBrk="1" hangingPunct="1">
              <a:buFontTx/>
              <a:buAutoNum type="arabicPeriod"/>
            </a:pPr>
            <a:r>
              <a:rPr lang="th-TH" sz="2400" dirty="0" smtClean="0">
                <a:solidFill>
                  <a:schemeClr val="tx1"/>
                </a:solidFill>
              </a:rPr>
              <a:t>มหาวิทยาลัยสุโขทัย</a:t>
            </a:r>
            <a:r>
              <a:rPr lang="th-TH" sz="2400" dirty="0" err="1" smtClean="0">
                <a:solidFill>
                  <a:schemeClr val="tx1"/>
                </a:solidFill>
              </a:rPr>
              <a:t>ธรรมธิ</a:t>
            </a:r>
            <a:r>
              <a:rPr lang="th-TH" sz="2400" dirty="0" smtClean="0">
                <a:solidFill>
                  <a:schemeClr val="tx1"/>
                </a:solidFill>
              </a:rPr>
              <a:t>ราช สาขาวิชาวิทยาศาสตร์สุขภาพ. 2561. </a:t>
            </a:r>
            <a:r>
              <a:rPr lang="th-TH" sz="2400" b="1" i="1" dirty="0" err="1" smtClean="0">
                <a:solidFill>
                  <a:schemeClr val="tx1"/>
                </a:solidFill>
              </a:rPr>
              <a:t>โภชน</a:t>
            </a:r>
            <a:r>
              <a:rPr lang="th-TH" sz="2400" b="1" i="1" dirty="0" smtClean="0">
                <a:solidFill>
                  <a:schemeClr val="tx1"/>
                </a:solidFill>
              </a:rPr>
              <a:t>ศาสตร์สาธารณสุข (</a:t>
            </a:r>
            <a:r>
              <a:rPr lang="en-US" sz="2400" b="1" i="1" dirty="0" smtClean="0">
                <a:solidFill>
                  <a:schemeClr val="tx1"/>
                </a:solidFill>
              </a:rPr>
              <a:t>Nutrition in health) </a:t>
            </a:r>
            <a:r>
              <a:rPr lang="th-TH" sz="2400" b="1" i="1" dirty="0" smtClean="0">
                <a:solidFill>
                  <a:schemeClr val="tx1"/>
                </a:solidFill>
              </a:rPr>
              <a:t>หน่วยที่ 1-5</a:t>
            </a:r>
            <a:r>
              <a:rPr lang="th-TH" sz="2400" dirty="0" smtClean="0">
                <a:solidFill>
                  <a:schemeClr val="tx1"/>
                </a:solidFill>
              </a:rPr>
              <a:t>. นนทบุรี: มหาวิทยาลัยสุโขทัย</a:t>
            </a:r>
            <a:r>
              <a:rPr lang="th-TH" sz="2400" dirty="0" err="1" smtClean="0">
                <a:solidFill>
                  <a:schemeClr val="tx1"/>
                </a:solidFill>
              </a:rPr>
              <a:t>ธรรมธิ</a:t>
            </a:r>
            <a:r>
              <a:rPr lang="th-TH" sz="2400" dirty="0" smtClean="0">
                <a:solidFill>
                  <a:schemeClr val="tx1"/>
                </a:solidFill>
              </a:rPr>
              <a:t>ราช.</a:t>
            </a:r>
          </a:p>
          <a:p>
            <a:pPr marL="355600" indent="-355600" algn="thaiDist">
              <a:buFontTx/>
              <a:buAutoNum type="arabicPeriod"/>
            </a:pPr>
            <a:r>
              <a:rPr lang="th-TH" sz="2400" dirty="0">
                <a:solidFill>
                  <a:schemeClr val="tx1"/>
                </a:solidFill>
              </a:rPr>
              <a:t>สุลัดดา </a:t>
            </a:r>
            <a:r>
              <a:rPr lang="th-TH" sz="2400" dirty="0" err="1">
                <a:solidFill>
                  <a:schemeClr val="tx1"/>
                </a:solidFill>
              </a:rPr>
              <a:t>พงษ์</a:t>
            </a:r>
            <a:r>
              <a:rPr lang="th-TH" sz="2400" dirty="0" err="1" smtClean="0">
                <a:solidFill>
                  <a:schemeClr val="tx1"/>
                </a:solidFill>
              </a:rPr>
              <a:t>อุทธา</a:t>
            </a:r>
            <a:r>
              <a:rPr lang="th-TH" sz="2400" dirty="0" smtClean="0">
                <a:solidFill>
                  <a:schemeClr val="tx1"/>
                </a:solidFill>
              </a:rPr>
              <a:t> และ </a:t>
            </a:r>
            <a:r>
              <a:rPr lang="th-TH" sz="2400" dirty="0" err="1" smtClean="0">
                <a:solidFill>
                  <a:schemeClr val="tx1"/>
                </a:solidFill>
              </a:rPr>
              <a:t>วาทินี</a:t>
            </a:r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400" dirty="0">
                <a:solidFill>
                  <a:schemeClr val="tx1"/>
                </a:solidFill>
              </a:rPr>
              <a:t>คุณเผือก. </a:t>
            </a:r>
            <a:r>
              <a:rPr lang="th-TH" sz="2400" b="1" i="1" dirty="0">
                <a:solidFill>
                  <a:schemeClr val="tx1"/>
                </a:solidFill>
              </a:rPr>
              <a:t>อาหารและโภชนาการในประเทศไทย: เราอยู่ตรงจุดใดใน</a:t>
            </a:r>
            <a:r>
              <a:rPr lang="th-TH" sz="2400" b="1" i="1" dirty="0" smtClean="0">
                <a:solidFill>
                  <a:schemeClr val="tx1"/>
                </a:solidFill>
              </a:rPr>
              <a:t>ปัจจุบัน. </a:t>
            </a:r>
            <a:r>
              <a:rPr lang="th-TH" sz="2400" dirty="0" smtClean="0">
                <a:solidFill>
                  <a:schemeClr val="tx1"/>
                </a:solidFill>
              </a:rPr>
              <a:t>นนทบุรี 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th-TH" sz="2400" dirty="0">
                <a:solidFill>
                  <a:schemeClr val="tx1"/>
                </a:solidFill>
              </a:rPr>
              <a:t>มูลนิธิเพื่อการพัฒนานโยบายสุขภาพระหว่าง</a:t>
            </a:r>
            <a:r>
              <a:rPr lang="th-TH" sz="2400" dirty="0" smtClean="0">
                <a:solidFill>
                  <a:schemeClr val="tx1"/>
                </a:solidFill>
              </a:rPr>
              <a:t>ประเทศ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th-TH" sz="2400" dirty="0">
              <a:solidFill>
                <a:schemeClr val="tx1"/>
              </a:solidFill>
            </a:endParaRPr>
          </a:p>
          <a:p>
            <a:pPr marL="355600" indent="-355600" algn="thaiDist">
              <a:buFontTx/>
              <a:buAutoNum type="arabicPeriod"/>
            </a:pPr>
            <a:r>
              <a:rPr lang="th-TH" sz="2400" dirty="0" smtClean="0">
                <a:solidFill>
                  <a:schemeClr val="tx1"/>
                </a:solidFill>
              </a:rPr>
              <a:t>ประไพศรี </a:t>
            </a:r>
            <a:r>
              <a:rPr lang="th-TH" sz="2400" dirty="0" err="1" smtClean="0">
                <a:solidFill>
                  <a:schemeClr val="tx1"/>
                </a:solidFill>
              </a:rPr>
              <a:t>ศิ</a:t>
            </a:r>
            <a:r>
              <a:rPr lang="th-TH" sz="2400" dirty="0" smtClean="0">
                <a:solidFill>
                  <a:schemeClr val="tx1"/>
                </a:solidFill>
              </a:rPr>
              <a:t>ริจักรวาล. 2551. </a:t>
            </a:r>
            <a:r>
              <a:rPr lang="th-TH" sz="2400" b="1" i="1" dirty="0" smtClean="0">
                <a:solidFill>
                  <a:schemeClr val="tx1"/>
                </a:solidFill>
              </a:rPr>
              <a:t>องค์ความรู้ด้าน</a:t>
            </a:r>
            <a:r>
              <a:rPr lang="th-TH" sz="2400" b="1" i="1" dirty="0" err="1" smtClean="0">
                <a:solidFill>
                  <a:schemeClr val="tx1"/>
                </a:solidFill>
              </a:rPr>
              <a:t>โภชน</a:t>
            </a:r>
            <a:r>
              <a:rPr lang="th-TH" sz="2400" b="1" i="1" dirty="0" smtClean="0">
                <a:solidFill>
                  <a:schemeClr val="tx1"/>
                </a:solidFill>
              </a:rPr>
              <a:t>ศาสตร์</a:t>
            </a:r>
            <a:r>
              <a:rPr lang="th-TH" sz="2400" dirty="0" smtClean="0">
                <a:solidFill>
                  <a:schemeClr val="tx1"/>
                </a:solidFill>
              </a:rPr>
              <a:t>. ค้นหาเมื่อ </a:t>
            </a:r>
            <a:r>
              <a:rPr lang="en-US" sz="2400" dirty="0" smtClean="0">
                <a:solidFill>
                  <a:schemeClr val="tx1"/>
                </a:solidFill>
              </a:rPr>
              <a:t>10 </a:t>
            </a:r>
            <a:r>
              <a:rPr lang="th-TH" sz="2400" dirty="0" smtClean="0">
                <a:solidFill>
                  <a:schemeClr val="tx1"/>
                </a:solidFill>
              </a:rPr>
              <a:t>ธันวาคม พ.ศ. 2560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r>
              <a:rPr lang="th-TH" sz="2400" dirty="0" smtClean="0">
                <a:solidFill>
                  <a:schemeClr val="tx1"/>
                </a:solidFill>
              </a:rPr>
              <a:t> จาก</a:t>
            </a:r>
            <a:r>
              <a:rPr lang="en-US" sz="2400" dirty="0">
                <a:solidFill>
                  <a:schemeClr val="tx1"/>
                </a:solidFill>
              </a:rPr>
              <a:t>http://</a:t>
            </a:r>
            <a:r>
              <a:rPr lang="en-US" sz="2400" dirty="0" smtClean="0">
                <a:solidFill>
                  <a:schemeClr val="tx1"/>
                </a:solidFill>
              </a:rPr>
              <a:t>www.thaidietetics.org/wp-content/uploads/2017/09/BasicNutrition.pdf</a:t>
            </a:r>
            <a:endParaRPr lang="en-US" sz="2400" dirty="0">
              <a:solidFill>
                <a:schemeClr val="tx1"/>
              </a:solidFill>
            </a:endParaRPr>
          </a:p>
          <a:p>
            <a:pPr marL="355600" indent="-355600" algn="thaiDist">
              <a:buFontTx/>
              <a:buAutoNum type="arabicPeriod"/>
            </a:pPr>
            <a:r>
              <a:rPr lang="th-TH" sz="2400" dirty="0" smtClean="0">
                <a:solidFill>
                  <a:schemeClr val="tx1"/>
                </a:solidFill>
              </a:rPr>
              <a:t>คณะอนุกรรมการ</a:t>
            </a:r>
            <a:r>
              <a:rPr lang="th-TH" sz="2400" dirty="0">
                <a:solidFill>
                  <a:schemeClr val="tx1"/>
                </a:solidFill>
              </a:rPr>
              <a:t>สังเคราะห์องค์ความรู้ด้านอาหารและโภชนาการสำหรับหรับผู้บริโภค. 2559. </a:t>
            </a:r>
            <a:r>
              <a:rPr lang="th-TH" sz="2400" b="1" i="1" dirty="0">
                <a:solidFill>
                  <a:schemeClr val="tx1"/>
                </a:solidFill>
              </a:rPr>
              <a:t>องค์ความรู้ด้านอาหารและโภชนาการสำหรับทุกช่วงวัย.</a:t>
            </a:r>
            <a:r>
              <a:rPr lang="th-TH" sz="2400" dirty="0">
                <a:solidFill>
                  <a:schemeClr val="tx1"/>
                </a:solidFill>
              </a:rPr>
              <a:t> กรุงเทพฯ: สำนักอาหาร สำนักงานคณะกรรมการอาหารและ</a:t>
            </a:r>
            <a:r>
              <a:rPr lang="th-TH" sz="2400" dirty="0" smtClean="0">
                <a:solidFill>
                  <a:schemeClr val="tx1"/>
                </a:solidFill>
              </a:rPr>
              <a:t>ยา.</a:t>
            </a:r>
          </a:p>
          <a:p>
            <a:pPr marL="355600" indent="-355600" algn="thaiDist">
              <a:buFontTx/>
              <a:buAutoNum type="arabicPeriod"/>
            </a:pPr>
            <a:r>
              <a:rPr lang="th-TH" sz="2400" dirty="0" smtClean="0">
                <a:solidFill>
                  <a:schemeClr val="tx1"/>
                </a:solidFill>
              </a:rPr>
              <a:t>ประณีต ผ่องแผ้ว. 2539. </a:t>
            </a:r>
            <a:r>
              <a:rPr lang="th-TH" sz="2400" b="1" i="1" dirty="0" err="1" smtClean="0">
                <a:solidFill>
                  <a:schemeClr val="tx1"/>
                </a:solidFill>
              </a:rPr>
              <a:t>โภชน</a:t>
            </a:r>
            <a:r>
              <a:rPr lang="th-TH" sz="2400" b="1" i="1" dirty="0" smtClean="0">
                <a:solidFill>
                  <a:schemeClr val="tx1"/>
                </a:solidFill>
              </a:rPr>
              <a:t>ศาสตร์ชุมชน (</a:t>
            </a:r>
            <a:r>
              <a:rPr lang="en-US" sz="2400" b="1" i="1" dirty="0" smtClean="0">
                <a:solidFill>
                  <a:schemeClr val="tx1"/>
                </a:solidFill>
              </a:rPr>
              <a:t>Community Nutrition</a:t>
            </a:r>
            <a:r>
              <a:rPr lang="th-TH" sz="2400" b="1" i="1" dirty="0" smtClean="0">
                <a:solidFill>
                  <a:schemeClr val="tx1"/>
                </a:solidFill>
              </a:rPr>
              <a:t>)</a:t>
            </a:r>
            <a:r>
              <a:rPr lang="th-TH" sz="2400" dirty="0" smtClean="0">
                <a:solidFill>
                  <a:schemeClr val="tx1"/>
                </a:solidFill>
              </a:rPr>
              <a:t>. กรุงเทพฯ 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th-TH" sz="2400" dirty="0" err="1" smtClean="0">
                <a:solidFill>
                  <a:schemeClr val="tx1"/>
                </a:solidFill>
              </a:rPr>
              <a:t>ลีฟ</a:t>
            </a:r>
            <a:r>
              <a:rPr lang="th-TH" sz="2400" dirty="0" smtClean="0">
                <a:solidFill>
                  <a:schemeClr val="tx1"/>
                </a:solidFill>
              </a:rPr>
              <a:t>วิ่ง </a:t>
            </a:r>
            <a:r>
              <a:rPr lang="th-TH" sz="2400" dirty="0" err="1" smtClean="0">
                <a:solidFill>
                  <a:schemeClr val="tx1"/>
                </a:solidFill>
              </a:rPr>
              <a:t>ทรานส์</a:t>
            </a:r>
            <a:r>
              <a:rPr lang="th-TH" sz="2400" dirty="0" smtClean="0">
                <a:solidFill>
                  <a:schemeClr val="tx1"/>
                </a:solidFill>
              </a:rPr>
              <a:t> มี</a:t>
            </a:r>
            <a:r>
              <a:rPr lang="th-TH" sz="2400" dirty="0" err="1" smtClean="0">
                <a:solidFill>
                  <a:schemeClr val="tx1"/>
                </a:solidFill>
              </a:rPr>
              <a:t>เดีย</a:t>
            </a:r>
            <a:r>
              <a:rPr lang="th-TH" sz="2400" dirty="0" smtClean="0">
                <a:solidFill>
                  <a:schemeClr val="tx1"/>
                </a:solidFill>
              </a:rPr>
              <a:t>.</a:t>
            </a:r>
          </a:p>
          <a:p>
            <a:pPr marL="355600" indent="-355600" algn="thaiDist">
              <a:buFontTx/>
              <a:buAutoNum type="arabicPeriod"/>
            </a:pPr>
            <a:r>
              <a:rPr lang="th-TH" sz="2400" dirty="0" err="1">
                <a:solidFill>
                  <a:schemeClr val="tx1"/>
                </a:solidFill>
              </a:rPr>
              <a:t>ณิ</a:t>
            </a:r>
            <a:r>
              <a:rPr lang="th-TH" sz="2400" dirty="0">
                <a:solidFill>
                  <a:schemeClr val="tx1"/>
                </a:solidFill>
              </a:rPr>
              <a:t>ชา สมหล่อ. </a:t>
            </a:r>
            <a:r>
              <a:rPr lang="th-TH" sz="2400" dirty="0" err="1">
                <a:solidFill>
                  <a:schemeClr val="tx1"/>
                </a:solidFill>
              </a:rPr>
              <a:t>มมป</a:t>
            </a:r>
            <a:r>
              <a:rPr lang="th-TH" sz="2400" dirty="0">
                <a:solidFill>
                  <a:schemeClr val="tx1"/>
                </a:solidFill>
              </a:rPr>
              <a:t>.</a:t>
            </a:r>
            <a:r>
              <a:rPr lang="th-TH" sz="2400" b="1" i="1" dirty="0">
                <a:solidFill>
                  <a:schemeClr val="tx1"/>
                </a:solidFill>
              </a:rPr>
              <a:t>การดูแลผู้ป่วยโรคอ้วนในเวช</a:t>
            </a:r>
            <a:r>
              <a:rPr lang="th-TH" sz="2400" b="1" i="1" dirty="0" smtClean="0">
                <a:solidFill>
                  <a:schemeClr val="tx1"/>
                </a:solidFill>
              </a:rPr>
              <a:t>ปฏิบัติ</a:t>
            </a:r>
            <a:r>
              <a:rPr lang="th-TH" sz="2400" dirty="0" smtClean="0">
                <a:solidFill>
                  <a:schemeClr val="tx1"/>
                </a:solidFill>
              </a:rPr>
              <a:t>. </a:t>
            </a:r>
            <a:r>
              <a:rPr lang="th-TH" sz="2400" dirty="0">
                <a:solidFill>
                  <a:schemeClr val="tx1"/>
                </a:solidFill>
              </a:rPr>
              <a:t>ค้นหาเมื่อ 10 ธันวาคม พ.ศ. 2560, </a:t>
            </a:r>
            <a:r>
              <a:rPr lang="en-US" sz="2400" dirty="0" smtClean="0">
                <a:solidFill>
                  <a:schemeClr val="tx1"/>
                </a:solidFill>
              </a:rPr>
              <a:t>http</a:t>
            </a:r>
            <a:r>
              <a:rPr lang="en-US" sz="2400" dirty="0">
                <a:solidFill>
                  <a:schemeClr val="tx1"/>
                </a:solidFill>
              </a:rPr>
              <a:t>://www.rcot.org/datafile/_file/_</a:t>
            </a:r>
            <a:r>
              <a:rPr lang="en-US" sz="2400" dirty="0" smtClean="0">
                <a:solidFill>
                  <a:schemeClr val="tx1"/>
                </a:solidFill>
              </a:rPr>
              <a:t>doctor/a7ab874d0fc8818ba8baf201d3eeb2d5.pdf</a:t>
            </a:r>
          </a:p>
          <a:p>
            <a:pPr marL="355600" indent="-355600" algn="thaiDist">
              <a:buFontTx/>
              <a:buAutoNum type="arabicPeriod"/>
            </a:pP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79875" name="ตัวแทน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29613" y="6245225"/>
            <a:ext cx="814387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68F6956-5BA6-48C9-82C5-7353747B4E9E}" type="slidenum">
              <a:rPr lang="th-TH" altLang="zh-CN" sz="1600" b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pPr algn="ctr">
                <a:spcBef>
                  <a:spcPct val="0"/>
                </a:spcBef>
                <a:buFontTx/>
                <a:buNone/>
              </a:pPr>
              <a:t>135</a:t>
            </a:fld>
            <a:endParaRPr lang="th-TH" altLang="zh-CN" sz="1600" b="1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3059832" y="476672"/>
            <a:ext cx="4000500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เอกสารอ้างอิง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1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576" y="1484784"/>
            <a:ext cx="7848872" cy="4968552"/>
          </a:xfrm>
        </p:spPr>
        <p:txBody>
          <a:bodyPr>
            <a:normAutofit fontScale="92500"/>
          </a:bodyPr>
          <a:lstStyle/>
          <a:p>
            <a:pPr marL="457200" indent="-457200" algn="thaiDist">
              <a:buFont typeface="+mj-lt"/>
              <a:buAutoNum type="arabicPeriod" startAt="7"/>
            </a:pPr>
            <a:r>
              <a:rPr lang="th-TH" sz="2400" dirty="0">
                <a:solidFill>
                  <a:schemeClr val="tx1"/>
                </a:solidFill>
              </a:rPr>
              <a:t>ราชวิทยาลัย</a:t>
            </a:r>
            <a:r>
              <a:rPr lang="th-TH" sz="2400" dirty="0" err="1">
                <a:solidFill>
                  <a:schemeClr val="tx1"/>
                </a:solidFill>
              </a:rPr>
              <a:t>อายุร</a:t>
            </a:r>
            <a:r>
              <a:rPr lang="th-TH" sz="2400" dirty="0">
                <a:solidFill>
                  <a:schemeClr val="tx1"/>
                </a:solidFill>
              </a:rPr>
              <a:t>แพทย์แห่งประเทศไทย. </a:t>
            </a:r>
            <a:r>
              <a:rPr lang="th-TH" sz="2400" dirty="0" smtClean="0">
                <a:solidFill>
                  <a:schemeClr val="tx1"/>
                </a:solidFill>
              </a:rPr>
              <a:t>2560. </a:t>
            </a:r>
            <a:r>
              <a:rPr lang="th-TH" sz="2400" b="1" i="1" dirty="0">
                <a:solidFill>
                  <a:schemeClr val="tx1"/>
                </a:solidFill>
              </a:rPr>
              <a:t>แนวทางเวช</a:t>
            </a:r>
            <a:r>
              <a:rPr lang="th-TH" sz="2400" b="1" i="1" dirty="0" smtClean="0">
                <a:solidFill>
                  <a:schemeClr val="tx1"/>
                </a:solidFill>
              </a:rPr>
              <a:t>ปฏิบัติส</a:t>
            </a:r>
            <a:r>
              <a:rPr lang="th-TH" sz="2400" b="1" i="1" dirty="0">
                <a:solidFill>
                  <a:schemeClr val="tx1"/>
                </a:solidFill>
              </a:rPr>
              <a:t>ำ</a:t>
            </a:r>
            <a:r>
              <a:rPr lang="th-TH" sz="2400" b="1" i="1" dirty="0" smtClean="0">
                <a:solidFill>
                  <a:schemeClr val="tx1"/>
                </a:solidFill>
              </a:rPr>
              <a:t>หรับ</a:t>
            </a:r>
            <a:r>
              <a:rPr lang="th-TH" sz="2400" b="1" i="1" dirty="0">
                <a:solidFill>
                  <a:schemeClr val="tx1"/>
                </a:solidFill>
              </a:rPr>
              <a:t>โรคเบาหวาน </a:t>
            </a:r>
            <a:r>
              <a:rPr lang="th-TH" sz="2400" b="1" i="1" dirty="0" smtClean="0">
                <a:solidFill>
                  <a:schemeClr val="tx1"/>
                </a:solidFill>
              </a:rPr>
              <a:t>2560 </a:t>
            </a:r>
            <a:r>
              <a:rPr lang="en-US" sz="2400" b="1" i="1" dirty="0" smtClean="0">
                <a:solidFill>
                  <a:schemeClr val="tx1"/>
                </a:solidFill>
              </a:rPr>
              <a:t>Clinical </a:t>
            </a:r>
            <a:r>
              <a:rPr lang="en-US" sz="2400" b="1" i="1" dirty="0">
                <a:solidFill>
                  <a:schemeClr val="tx1"/>
                </a:solidFill>
              </a:rPr>
              <a:t>Practice Guideline for Diabetes </a:t>
            </a:r>
            <a:r>
              <a:rPr lang="en-US" sz="2400" b="1" i="1" dirty="0" smtClean="0">
                <a:solidFill>
                  <a:schemeClr val="tx1"/>
                </a:solidFill>
              </a:rPr>
              <a:t>201</a:t>
            </a:r>
            <a:r>
              <a:rPr lang="th-TH" sz="2400" b="1" i="1" dirty="0" smtClean="0">
                <a:solidFill>
                  <a:schemeClr val="tx1"/>
                </a:solidFill>
              </a:rPr>
              <a:t>7</a:t>
            </a:r>
            <a:r>
              <a:rPr lang="th-TH" sz="2400" dirty="0" smtClean="0">
                <a:solidFill>
                  <a:schemeClr val="tx1"/>
                </a:solidFill>
              </a:rPr>
              <a:t>. ปทุมธานี: ร่มเย็น </a:t>
            </a:r>
            <a:r>
              <a:rPr lang="th-TH" sz="2400" dirty="0">
                <a:solidFill>
                  <a:schemeClr val="tx1"/>
                </a:solidFill>
              </a:rPr>
              <a:t>มี</a:t>
            </a:r>
            <a:r>
              <a:rPr lang="th-TH" sz="2400" dirty="0" err="1">
                <a:solidFill>
                  <a:schemeClr val="tx1"/>
                </a:solidFill>
              </a:rPr>
              <a:t>เดีย</a:t>
            </a:r>
            <a:r>
              <a:rPr lang="th-TH" sz="2400" dirty="0">
                <a:solidFill>
                  <a:schemeClr val="tx1"/>
                </a:solidFill>
              </a:rPr>
              <a:t> </a:t>
            </a:r>
            <a:r>
              <a:rPr lang="th-TH" sz="2400" dirty="0" smtClean="0">
                <a:solidFill>
                  <a:schemeClr val="tx1"/>
                </a:solidFill>
              </a:rPr>
              <a:t>จำกัด.</a:t>
            </a:r>
          </a:p>
          <a:p>
            <a:pPr marL="457200" indent="-457200" algn="thaiDist">
              <a:buFont typeface="+mj-lt"/>
              <a:buAutoNum type="arabicPeriod" startAt="7"/>
            </a:pPr>
            <a:r>
              <a:rPr lang="th-TH" sz="2400" dirty="0" err="1">
                <a:solidFill>
                  <a:schemeClr val="tx1"/>
                </a:solidFill>
              </a:rPr>
              <a:t>ณัฐวรรณ</a:t>
            </a:r>
            <a:r>
              <a:rPr lang="th-TH" sz="2400" dirty="0">
                <a:solidFill>
                  <a:schemeClr val="tx1"/>
                </a:solidFill>
              </a:rPr>
              <a:t> วงศ์วีระนนท์ชัย. </a:t>
            </a:r>
            <a:r>
              <a:rPr lang="th-TH" sz="2400" dirty="0" err="1" smtClean="0">
                <a:solidFill>
                  <a:schemeClr val="tx1"/>
                </a:solidFill>
              </a:rPr>
              <a:t>มปป</a:t>
            </a:r>
            <a:r>
              <a:rPr lang="th-TH" sz="2400" dirty="0" smtClean="0">
                <a:solidFill>
                  <a:schemeClr val="tx1"/>
                </a:solidFill>
              </a:rPr>
              <a:t>.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ORAL GLUCOSE TOLERANCE </a:t>
            </a:r>
            <a:r>
              <a:rPr lang="en-US" sz="2400" b="1" i="1" dirty="0" smtClean="0">
                <a:solidFill>
                  <a:schemeClr val="tx1"/>
                </a:solidFill>
              </a:rPr>
              <a:t>TEST (OGTT)</a:t>
            </a:r>
            <a:r>
              <a:rPr lang="th-TH" sz="2400" dirty="0" smtClean="0">
                <a:solidFill>
                  <a:schemeClr val="tx1"/>
                </a:solidFill>
              </a:rPr>
              <a:t>. ค้นหา</a:t>
            </a:r>
            <a:r>
              <a:rPr lang="th-TH" sz="2400" dirty="0">
                <a:solidFill>
                  <a:schemeClr val="tx1"/>
                </a:solidFill>
              </a:rPr>
              <a:t>เมื่อ </a:t>
            </a:r>
            <a:r>
              <a:rPr lang="th-TH" sz="2400" dirty="0" smtClean="0">
                <a:solidFill>
                  <a:schemeClr val="tx1"/>
                </a:solidFill>
              </a:rPr>
              <a:t>20 ตุลาคม </a:t>
            </a:r>
            <a:r>
              <a:rPr lang="th-TH" sz="2400" dirty="0">
                <a:solidFill>
                  <a:schemeClr val="tx1"/>
                </a:solidFill>
              </a:rPr>
              <a:t>พ.ศ. 2560, </a:t>
            </a:r>
            <a:r>
              <a:rPr lang="th-TH" sz="2400" dirty="0" smtClean="0">
                <a:solidFill>
                  <a:schemeClr val="tx1"/>
                </a:solidFill>
              </a:rPr>
              <a:t>จาก</a:t>
            </a:r>
            <a:r>
              <a:rPr lang="en-US" sz="2400" dirty="0" smtClean="0">
                <a:solidFill>
                  <a:schemeClr val="tx1"/>
                </a:solidFill>
              </a:rPr>
              <a:t> http</a:t>
            </a:r>
            <a:r>
              <a:rPr lang="en-US" sz="2400" dirty="0">
                <a:solidFill>
                  <a:schemeClr val="tx1"/>
                </a:solidFill>
              </a:rPr>
              <a:t>://www.si.mahidol.ac.th/department</a:t>
            </a:r>
            <a:r>
              <a:rPr lang="en-US" sz="2400" dirty="0" smtClean="0">
                <a:solidFill>
                  <a:schemeClr val="tx1"/>
                </a:solidFill>
              </a:rPr>
              <a:t>/ biochemistry/home/md/Lecture/OGTT'53%20[Compatibility%20Mode</a:t>
            </a:r>
            <a:r>
              <a:rPr lang="en-US" sz="2400" dirty="0">
                <a:solidFill>
                  <a:schemeClr val="tx1"/>
                </a:solidFill>
              </a:rPr>
              <a:t>].</a:t>
            </a:r>
            <a:r>
              <a:rPr lang="en-US" sz="2400" dirty="0" smtClean="0">
                <a:solidFill>
                  <a:schemeClr val="tx1"/>
                </a:solidFill>
              </a:rPr>
              <a:t>pdf</a:t>
            </a:r>
          </a:p>
          <a:p>
            <a:pPr marL="457200" indent="-457200" algn="thaiDist">
              <a:buFont typeface="+mj-lt"/>
              <a:buAutoNum type="arabicPeriod" startAt="7"/>
            </a:pPr>
            <a:r>
              <a:rPr lang="th-TH" sz="2400" dirty="0">
                <a:solidFill>
                  <a:schemeClr val="tx1"/>
                </a:solidFill>
              </a:rPr>
              <a:t>สมาคมความดันโลหิตสูงแห่งประเทศ</a:t>
            </a:r>
            <a:r>
              <a:rPr lang="th-TH" sz="2400" dirty="0" smtClean="0">
                <a:solidFill>
                  <a:schemeClr val="tx1"/>
                </a:solidFill>
              </a:rPr>
              <a:t>ไทย</a:t>
            </a:r>
            <a:r>
              <a:rPr lang="en-US" sz="2400" dirty="0" smtClean="0">
                <a:solidFill>
                  <a:schemeClr val="tx1"/>
                </a:solidFill>
              </a:rPr>
              <a:t>. 2558</a:t>
            </a:r>
            <a:r>
              <a:rPr lang="en-US" sz="2400" b="1" i="1" dirty="0" smtClean="0">
                <a:solidFill>
                  <a:schemeClr val="tx1"/>
                </a:solidFill>
              </a:rPr>
              <a:t>. </a:t>
            </a:r>
            <a:r>
              <a:rPr lang="th-TH" sz="2400" b="1" i="1" dirty="0">
                <a:solidFill>
                  <a:schemeClr val="tx1"/>
                </a:solidFill>
              </a:rPr>
              <a:t>แนวทางเวชปฏิบัติ </a:t>
            </a:r>
            <a:r>
              <a:rPr lang="th-TH" sz="2400" b="1" i="1" dirty="0" smtClean="0">
                <a:solidFill>
                  <a:schemeClr val="tx1"/>
                </a:solidFill>
              </a:rPr>
              <a:t>สำหรับ</a:t>
            </a:r>
            <a:r>
              <a:rPr lang="th-TH" sz="2400" b="1" i="1" dirty="0">
                <a:solidFill>
                  <a:schemeClr val="tx1"/>
                </a:solidFill>
              </a:rPr>
              <a:t>โรคความดันโลหิตสูง </a:t>
            </a:r>
            <a:r>
              <a:rPr lang="th-TH" sz="2400" b="1" i="1" dirty="0" smtClean="0">
                <a:solidFill>
                  <a:schemeClr val="tx1"/>
                </a:solidFill>
              </a:rPr>
              <a:t>ในเวชปฏิบัติทั่วไป (ฉบับปรับปรุง 2558</a:t>
            </a:r>
            <a:r>
              <a:rPr lang="th-TH" sz="2400" b="1" i="1" dirty="0">
                <a:solidFill>
                  <a:schemeClr val="tx1"/>
                </a:solidFill>
              </a:rPr>
              <a:t>)</a:t>
            </a:r>
            <a:r>
              <a:rPr lang="th-TH" sz="2400" dirty="0">
                <a:solidFill>
                  <a:schemeClr val="tx1"/>
                </a:solidFill>
              </a:rPr>
              <a:t>. ค้นหาเมื่อ 20 ตุลาคม พ.ศ. 2560, </a:t>
            </a:r>
            <a:r>
              <a:rPr lang="th-TH" sz="2400" dirty="0" smtClean="0">
                <a:solidFill>
                  <a:schemeClr val="tx1"/>
                </a:solidFill>
              </a:rPr>
              <a:t>จาก </a:t>
            </a:r>
            <a:r>
              <a:rPr lang="en-US" sz="2400" dirty="0">
                <a:solidFill>
                  <a:schemeClr val="tx1"/>
                </a:solidFill>
              </a:rPr>
              <a:t>http://</a:t>
            </a:r>
            <a:r>
              <a:rPr lang="en-US" sz="2400" dirty="0" smtClean="0">
                <a:solidFill>
                  <a:schemeClr val="tx1"/>
                </a:solidFill>
              </a:rPr>
              <a:t>paknamlsh.com/h11380/assets/doc_uploads/5aaca2318d8b2.pdf</a:t>
            </a:r>
            <a:endParaRPr lang="th-TH" sz="2400" dirty="0" smtClean="0">
              <a:solidFill>
                <a:schemeClr val="tx1"/>
              </a:solidFill>
            </a:endParaRPr>
          </a:p>
          <a:p>
            <a:pPr marL="457200" indent="-457200" algn="thaiDist">
              <a:buFont typeface="+mj-lt"/>
              <a:buAutoNum type="arabicPeriod" startAt="7"/>
            </a:pPr>
            <a:r>
              <a:rPr lang="th-TH" sz="2400" dirty="0" smtClean="0">
                <a:solidFill>
                  <a:schemeClr val="tx1"/>
                </a:solidFill>
              </a:rPr>
              <a:t>สำนัก</a:t>
            </a:r>
            <a:r>
              <a:rPr lang="th-TH" sz="2400" dirty="0">
                <a:solidFill>
                  <a:schemeClr val="tx1"/>
                </a:solidFill>
              </a:rPr>
              <a:t>โรคไม่</a:t>
            </a:r>
            <a:r>
              <a:rPr lang="th-TH" sz="2400" dirty="0" smtClean="0">
                <a:solidFill>
                  <a:schemeClr val="tx1"/>
                </a:solidFill>
              </a:rPr>
              <a:t>ติดต่อ กรม</a:t>
            </a:r>
            <a:r>
              <a:rPr lang="th-TH" sz="2400" dirty="0">
                <a:solidFill>
                  <a:schemeClr val="tx1"/>
                </a:solidFill>
              </a:rPr>
              <a:t>ควบคุม</a:t>
            </a:r>
            <a:r>
              <a:rPr lang="th-TH" sz="2400" dirty="0" smtClean="0">
                <a:solidFill>
                  <a:schemeClr val="tx1"/>
                </a:solidFill>
              </a:rPr>
              <a:t>โรค. </a:t>
            </a:r>
            <a:r>
              <a:rPr lang="th-TH" sz="2400" dirty="0">
                <a:solidFill>
                  <a:schemeClr val="tx1"/>
                </a:solidFill>
              </a:rPr>
              <a:t>2559. </a:t>
            </a:r>
            <a:r>
              <a:rPr lang="th-TH" sz="2400" b="1" i="1" dirty="0">
                <a:solidFill>
                  <a:schemeClr val="tx1"/>
                </a:solidFill>
              </a:rPr>
              <a:t>คู่มือการประเมินโอกาสเสี่ยงต่อการเกิดโรคหัวใจและหลอด</a:t>
            </a:r>
            <a:r>
              <a:rPr lang="th-TH" sz="2400" b="1" i="1" dirty="0" smtClean="0">
                <a:solidFill>
                  <a:schemeClr val="tx1"/>
                </a:solidFill>
              </a:rPr>
              <a:t>เลือด สำหรับ</a:t>
            </a:r>
            <a:r>
              <a:rPr lang="th-TH" sz="2400" b="1" i="1" dirty="0">
                <a:solidFill>
                  <a:schemeClr val="tx1"/>
                </a:solidFill>
              </a:rPr>
              <a:t>อาสาสมัครสาธารณสุข (</a:t>
            </a:r>
            <a:r>
              <a:rPr lang="th-TH" sz="2400" b="1" i="1" dirty="0" err="1">
                <a:solidFill>
                  <a:schemeClr val="tx1"/>
                </a:solidFill>
              </a:rPr>
              <a:t>อส</a:t>
            </a:r>
            <a:r>
              <a:rPr lang="th-TH" sz="2400" b="1" i="1" dirty="0">
                <a:solidFill>
                  <a:schemeClr val="tx1"/>
                </a:solidFill>
              </a:rPr>
              <a:t>ม.</a:t>
            </a:r>
            <a:r>
              <a:rPr lang="th-TH" sz="2400" b="1" i="1" dirty="0" smtClean="0">
                <a:solidFill>
                  <a:schemeClr val="tx1"/>
                </a:solidFill>
              </a:rPr>
              <a:t>)</a:t>
            </a:r>
            <a:r>
              <a:rPr lang="th-TH" sz="2400" dirty="0">
                <a:solidFill>
                  <a:schemeClr val="tx1"/>
                </a:solidFill>
              </a:rPr>
              <a:t>. </a:t>
            </a:r>
            <a:r>
              <a:rPr lang="th-TH" sz="2400" dirty="0" smtClean="0">
                <a:solidFill>
                  <a:schemeClr val="tx1"/>
                </a:solidFill>
              </a:rPr>
              <a:t>พิมพ์ครั้งที่ 1. กรุงเทพฯ </a:t>
            </a:r>
            <a:r>
              <a:rPr lang="th-TH" sz="2400" dirty="0">
                <a:solidFill>
                  <a:schemeClr val="tx1"/>
                </a:solidFill>
              </a:rPr>
              <a:t>: </a:t>
            </a:r>
            <a:r>
              <a:rPr lang="th-TH" sz="2400" dirty="0" smtClean="0">
                <a:solidFill>
                  <a:schemeClr val="tx1"/>
                </a:solidFill>
              </a:rPr>
              <a:t>สำนักงาน</a:t>
            </a:r>
            <a:r>
              <a:rPr lang="th-TH" sz="2400" dirty="0">
                <a:solidFill>
                  <a:schemeClr val="tx1"/>
                </a:solidFill>
              </a:rPr>
              <a:t>กิจการโรงพิมพ์องค์การสงเคราะห์ทหารผ่าน</a:t>
            </a:r>
            <a:r>
              <a:rPr lang="th-TH" sz="2400" dirty="0" smtClean="0">
                <a:solidFill>
                  <a:schemeClr val="tx1"/>
                </a:solidFill>
              </a:rPr>
              <a:t>ศึก.</a:t>
            </a:r>
          </a:p>
          <a:p>
            <a:pPr marL="457200" indent="-457200" algn="thaiDist">
              <a:buFont typeface="+mj-lt"/>
              <a:buAutoNum type="arabicPeriod" startAt="7"/>
            </a:pPr>
            <a:r>
              <a:rPr lang="th-TH" sz="2400" dirty="0">
                <a:solidFill>
                  <a:schemeClr val="tx1"/>
                </a:solidFill>
              </a:rPr>
              <a:t>คณะกรรมการควบคุมและป้องกันโลหิตจางจากการขาดธาตุเหล็ก. </a:t>
            </a:r>
            <a:r>
              <a:rPr lang="th-TH" sz="2400" b="1" i="1" dirty="0" err="1" smtClean="0">
                <a:solidFill>
                  <a:schemeClr val="tx1"/>
                </a:solidFill>
              </a:rPr>
              <a:t>มปป</a:t>
            </a:r>
            <a:r>
              <a:rPr lang="th-TH" sz="2400" b="1" i="1" dirty="0" smtClean="0">
                <a:solidFill>
                  <a:schemeClr val="tx1"/>
                </a:solidFill>
              </a:rPr>
              <a:t>. คู่มือ</a:t>
            </a:r>
            <a:r>
              <a:rPr lang="th-TH" sz="2400" b="1" i="1" dirty="0">
                <a:solidFill>
                  <a:schemeClr val="tx1"/>
                </a:solidFill>
              </a:rPr>
              <a:t>แนวทางการควบคุมและป้องกันโลหิตจางจากการขาดธาตุ</a:t>
            </a:r>
            <a:r>
              <a:rPr lang="th-TH" sz="2400" b="1" i="1" dirty="0" smtClean="0">
                <a:solidFill>
                  <a:schemeClr val="tx1"/>
                </a:solidFill>
              </a:rPr>
              <a:t>เหล็ก</a:t>
            </a:r>
            <a:r>
              <a:rPr lang="th-TH" sz="2400" dirty="0">
                <a:solidFill>
                  <a:schemeClr val="tx1"/>
                </a:solidFill>
              </a:rPr>
              <a:t>. </a:t>
            </a:r>
            <a:r>
              <a:rPr lang="th-TH" sz="2400" dirty="0" smtClean="0">
                <a:solidFill>
                  <a:schemeClr val="tx1"/>
                </a:solidFill>
              </a:rPr>
              <a:t>นนทบุรี</a:t>
            </a:r>
            <a:r>
              <a:rPr lang="en-US" sz="2400" dirty="0" smtClean="0">
                <a:solidFill>
                  <a:schemeClr val="tx1"/>
                </a:solidFill>
              </a:rPr>
              <a:t> : </a:t>
            </a:r>
            <a:r>
              <a:rPr lang="th-TH" sz="2400" dirty="0" smtClean="0">
                <a:solidFill>
                  <a:schemeClr val="tx1"/>
                </a:solidFill>
              </a:rPr>
              <a:t>สำนัก</a:t>
            </a:r>
            <a:r>
              <a:rPr lang="th-TH" sz="2400" dirty="0">
                <a:solidFill>
                  <a:schemeClr val="tx1"/>
                </a:solidFill>
              </a:rPr>
              <a:t>โภชนาการ กรม</a:t>
            </a:r>
            <a:r>
              <a:rPr lang="th-TH" sz="2400" dirty="0" smtClean="0">
                <a:solidFill>
                  <a:schemeClr val="tx1"/>
                </a:solidFill>
              </a:rPr>
              <a:t>อนามัย.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 algn="thaiDist">
              <a:buFont typeface="+mj-lt"/>
              <a:buAutoNum type="arabicPeriod" startAt="7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algn="thaiDist">
              <a:buFont typeface="+mj-lt"/>
              <a:buAutoNum type="arabicPeriod" startAt="7"/>
            </a:pPr>
            <a:endParaRPr lang="th-TH" sz="2400" dirty="0" smtClean="0">
              <a:solidFill>
                <a:schemeClr val="tx1"/>
              </a:solidFill>
            </a:endParaRPr>
          </a:p>
          <a:p>
            <a:pPr marL="355600" indent="-355600" algn="thaiDist">
              <a:buFontTx/>
              <a:buAutoNum type="arabicPeriod" startAt="7"/>
            </a:pP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79875" name="ตัวแทน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29613" y="6245225"/>
            <a:ext cx="814387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68F6956-5BA6-48C9-82C5-7353747B4E9E}" type="slidenum">
              <a:rPr lang="th-TH" altLang="zh-CN" sz="1600" b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pPr algn="ctr">
                <a:spcBef>
                  <a:spcPct val="0"/>
                </a:spcBef>
                <a:buFontTx/>
                <a:buNone/>
              </a:pPr>
              <a:t>136</a:t>
            </a:fld>
            <a:endParaRPr lang="th-TH" altLang="zh-CN" sz="1600" b="1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3059832" y="476672"/>
            <a:ext cx="4000500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เอกสารอ้างอิง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5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2FB2036-65BA-4DFA-8F51-296C97AEA2C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137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47813" y="2852738"/>
            <a:ext cx="5762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000" b="1" i="1" dirty="0">
                <a:solidFill>
                  <a:schemeClr val="folHlink"/>
                </a:solidFill>
                <a:latin typeface="Arial" pitchFamily="34" charset="0"/>
                <a:ea typeface="Microsoft YaHei" pitchFamily="34" charset="-122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409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2446338"/>
            <a:ext cx="8488363" cy="1246187"/>
          </a:xfrm>
        </p:spPr>
        <p:txBody>
          <a:bodyPr anchor="ctr"/>
          <a:lstStyle/>
          <a:p>
            <a:pPr algn="ctr"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 ปัญหาจากการขาดวิตามิน</a:t>
            </a:r>
            <a:b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Deficiency)</a:t>
            </a:r>
            <a:endParaRPr lang="th-TH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4275" name="ตัวยึดหมายเลขภาพนิ่ง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B94C9468-742C-4E6F-A389-372BB801236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63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662664" cy="735012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2.1 โรคขาดวิตามินเอ (</a:t>
            </a:r>
            <a:r>
              <a:rPr lang="en-US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Vitamin A Deficiency; VAD</a:t>
            </a: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557337"/>
            <a:ext cx="8275637" cy="4981575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สารที่มีฤทธิ์ในวิตามินเอ คือ สารปรกอบ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กลุ่มเร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ติ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นอยด์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Retinoids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ที่พบบ่อย คือ 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เร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ติ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นอล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Retinol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ในพืชมีสารตั้งต้นวิตามินเอ คือ สารประกอบกลุ่มแคโรที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นอยด์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Carotenoids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เช่น               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เบต้า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แคโร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ทีน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แอลฟา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แคโร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ทีน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, Cryptoxanthin, Lycopene, Lutein, Zeaxanthin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บทบาทและหน้าที่ของวิตามินเอ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วิตามินเอรวมตัวกับโปรตีน 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opsin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เกิดเม็ดสี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rhodopsin </a:t>
            </a: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บริเวณจอตาทำให้มองเห็นใน</a:t>
            </a:r>
            <a:r>
              <a:rPr lang="th-TH" sz="2200" b="1" dirty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ที่มีแสงสลัวและ</a:t>
            </a: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เวลากลางคืน 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ทำให้เยื่อบุคงสภาพปกติ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ได้แก่ เยื่อบุที่มีเซลล์สร้างเมือก เช่น เยื่อบุตาขาว เยื่อบุทางเดินหายใจ เยื่อบุทางเดินอาหาร เป็นต้น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ทำให้เม็ดเลือดขาว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ที่ทำหน้าที่ต้านเชื้อโรคและต้านมะเร็ง</a:t>
            </a: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ทำงานได้ดี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มีความสำคัญต่อการทำงานและแบ่งของเซลล์เนื้อเยื่อต่างๆ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ช่วยในการพัฒนาโครงสร้างและอวัยวะของตัวอ่อน (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Embryonic development</a:t>
            </a:r>
            <a:r>
              <a:rPr lang="th-TH" sz="22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เช่น สมองส่วนหลัง แขน ขา หัวใจ ตา หู เป็นต้น</a:t>
            </a:r>
            <a:endParaRPr lang="en-US" sz="2200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51ADB0FB-3604-4B2E-B387-3E034A068EE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90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3" y="476672"/>
            <a:ext cx="7704856" cy="735012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2.1 โรคขาดวิตามินเอ (</a:t>
            </a:r>
            <a:r>
              <a:rPr lang="en-US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Vitamin A Deficiency; VAD</a:t>
            </a: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68983" y="1444625"/>
            <a:ext cx="8277225" cy="5276850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ปริมาณวิตามินเอที่ร่างกายควรได้รับประจำวัน 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400 – 500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วัยรุ่นชาย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600 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700 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วัยรุ่นหญิง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600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ผู้ใหญ่ชาย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700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ผู้ใหญ่หญิง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	600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  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800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หญิงให้นมบุตร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975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628650" indent="0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***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หน่วยวิตามินเอ คือ 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 </a:t>
            </a:r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(Retinol equivalent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= 1 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ของเร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ติ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นอล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หรือ 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เบต้า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แคโร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ทีน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หรือ 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12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ไมโครกรัมของแคโรที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นอยด์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เป็นต้น</a:t>
            </a:r>
            <a:endParaRPr lang="en-US" sz="1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แหล่งอาหารของวิตามินเอ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มีทั้งในพืชและสัตว์ 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ในสัตว์ ได้แก่ ตับ เครื่องใน ไข่ นมและผลิตภัณฑ์นม ปลาเล็กปลาน้อย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ในพืช ได้แก่ ผักใบเขียวเข้ม เช่น ตำลึง ผักบุ้ง ผักกระเฉด กวางตุ้ง คะน้า กระเพรา ผักผลไม้สีเหลืองส้ม</a:t>
            </a:r>
          </a:p>
        </p:txBody>
      </p:sp>
      <p:sp>
        <p:nvSpPr>
          <p:cNvPr id="5632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35E5965-1F2E-40B0-A53B-F54B821636CA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97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61963" y="476672"/>
            <a:ext cx="7594997" cy="735012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2.1 โรคขาดวิตามินเอ (</a:t>
            </a:r>
            <a:r>
              <a:rPr lang="en-US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Vitamin A Deficiency; VAD</a:t>
            </a: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9900" y="1627187"/>
            <a:ext cx="8369300" cy="4981575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มีลักษณะสำคัญ คือ ทำให้ตาบอด ซึ่งวิตามินเอ มีหน้าที่สำคัญต่อกระบวนการมองเห็นในที่แสงสลัว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โรคขาดวิตามินเอที่พบเกิดร่วมไปกับโรคขาดโปรตีนและแคลอรี 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PCM)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สาเหตุของการขาดวิตามินเอ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การขาดความรู้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กรณีมารดาขาดความรู้โดยใช้นมข้นหวานเลี้ยงดูบุตร เมื่อพ.ศ. 2543 รพ.จังหวัดยะลา ได้รายงานว่า พบเด็กอายุ 3-15 เดือนมีการผิดปกติของกระจกตา จากการขาดวิตามินเอ โดยเด็กไม่ได้กินนมแม่ แต่ได้รับนมข้นหวานซึ่งสมัยนั้นไม่ได้เติมวิตามินเอ ดังนั้นพ.ศ. 2536 จึงออกกฎกระทรวงให้นมข้นหวานทุกชนิดต้องเติมวิตามินเอ 1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100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IU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International unit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หรือ 330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Retinol equivalent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รวมทั้งซองเครื่องปรุงรสบะหมี่สำเร็จรูปด้วย (ไอโอดีน เหล็ก วิตามินเอ 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Triple fortification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))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ความต้องการวิตามินเอเพิ่มขึ้น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โดยเฉพาะเด็กที่มีอัตราการติดเชื้อค่อนข้างสูง วิตามินเอมีหน้าทีในการป้องกันการติดเชื้อด้วย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การได้รับจากอาหารไม่เพียงพอ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34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7A1A6BC-EAE9-43EE-9BDF-57511610E73D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4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-1688" y="1460500"/>
            <a:ext cx="6029425" cy="1608460"/>
          </a:xfrm>
        </p:spPr>
        <p:txBody>
          <a:bodyPr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อาการแสดงของโรคขาดวิตามินเอ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0" indent="0" algn="thaiDi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อาการทางตาที่เกิดจากการขาดวิตามินเอ คือ โรคเยื่อตาแห้งจากการขาดอาหาร (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Xerophthalmia)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โดยมีอาการ 3 ระยะดังนี้</a:t>
            </a:r>
          </a:p>
          <a:p>
            <a:pPr marL="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37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EB8B84D-B4C9-4BE7-8961-C2365BB9FEA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563" y="2689226"/>
            <a:ext cx="5462587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>
              <a:buFont typeface="Arial" panose="020B0604020202020204" pitchFamily="34" charset="0"/>
              <a:buNone/>
              <a:defRPr/>
            </a:pP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ระยะที่ 1 ตาบอดกลางคืน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Night Blindness)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628650" indent="-273050" algn="thaiDist"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จะมองไม่เห็นทางในเวลากลางคืน ทำให้หกล้มบ่อยๆ</a:t>
            </a:r>
          </a:p>
          <a:p>
            <a:pPr marL="628650" indent="-273050" algn="thaiDist"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การที่มองไม่เห็น เพราะเรตินา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retina)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ขาดวิตามิน เอ จึงทำงานไม่ได้ตามปกติ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163" y="3957638"/>
            <a:ext cx="5548312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>
              <a:buFont typeface="Arial" panose="020B0604020202020204" pitchFamily="34" charset="0"/>
              <a:buNone/>
              <a:defRPr/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ระยะที่ 2 ตาแห้ง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Xerophthalmia)</a:t>
            </a:r>
            <a:endParaRPr lang="th-TH" sz="2400" b="1" dirty="0">
              <a:solidFill>
                <a:schemeClr val="accent1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628650" indent="-273050" algn="thaiDist"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มีการเปลี่ยนแปลงที่เยื่อบุตาด้านนอกรวมทั้งตาขาว ทำให้มีลักษณะแห้ง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Conjunctiva xerosis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628650" indent="-273050" algn="thaiDist"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เมื่อแห้งมากๆเยื่อบุตาจะย่น รอบๆ กระจกตา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Cornea)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เป็นแผ่นฟองมันๆ ดูคล้ายเกล็ดปลา ในขณะเดียวกันกระจกซึ่งตามปกติ จะสะท้อนแสงแวววับ จะแห้งและไม่มีประกายตาขาว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Sclera)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จะเปลี่ยนเป็นสีเทา บริเวณหางตาจะมีสารสีเทาหรือสีขาวเป็นจุดใหญ่ๆ เรียกว่า จุดบีโต้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Bitot’s spots)</a:t>
            </a:r>
          </a:p>
        </p:txBody>
      </p:sp>
      <p:pic>
        <p:nvPicPr>
          <p:cNvPr id="58375" name="Picture 5" descr="http://www.eyecalcs.com/DWAN/graphics/figures/v5/0590/00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062163"/>
            <a:ext cx="23558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สี่เหลี่ยมผืนผ้า 10"/>
          <p:cNvSpPr>
            <a:spLocks noChangeArrowheads="1"/>
          </p:cNvSpPr>
          <p:nvPr/>
        </p:nvSpPr>
        <p:spPr bwMode="auto">
          <a:xfrm>
            <a:off x="6464300" y="3589338"/>
            <a:ext cx="151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8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Conjunctiva xerosis</a:t>
            </a: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  <a:cs typeface="TH SarabunPSK" panose="020B0500040200020003" pitchFamily="34" charset="-34"/>
            </a:endParaRPr>
          </a:p>
        </p:txBody>
      </p:sp>
      <p:pic>
        <p:nvPicPr>
          <p:cNvPr id="58377" name="Picture 7" descr="http://www.eyecalcs.com/DWAN/graphics/figures/v5/0590/00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4014788"/>
            <a:ext cx="23463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สี่เหลี่ยมผืนผ้า 12"/>
          <p:cNvSpPr>
            <a:spLocks noChangeArrowheads="1"/>
          </p:cNvSpPr>
          <p:nvPr/>
        </p:nvSpPr>
        <p:spPr bwMode="auto">
          <a:xfrm>
            <a:off x="6743700" y="564356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8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Bitot’s spots</a:t>
            </a: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  <a:cs typeface="TH SarabunPSK" panose="020B0500040200020003" pitchFamily="34" charset="-3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ชื่อเรื่อง 1"/>
          <p:cNvSpPr txBox="1">
            <a:spLocks/>
          </p:cNvSpPr>
          <p:nvPr/>
        </p:nvSpPr>
        <p:spPr>
          <a:xfrm>
            <a:off x="1261963" y="476672"/>
            <a:ext cx="7594997" cy="735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2.1 โรคขาดวิตามินเอ (</a:t>
            </a:r>
            <a:r>
              <a:rPr lang="en-US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Vitamin A Deficiency; VAD</a:t>
            </a:r>
            <a:r>
              <a:rPr lang="th-TH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53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ตัวยึดเนื้อหา 2"/>
          <p:cNvSpPr>
            <a:spLocks noGrp="1"/>
          </p:cNvSpPr>
          <p:nvPr>
            <p:ph idx="1"/>
          </p:nvPr>
        </p:nvSpPr>
        <p:spPr>
          <a:xfrm>
            <a:off x="201613" y="1470819"/>
            <a:ext cx="5308600" cy="593725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อาการแสดงของโรคขาดวิตามินเอ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(ต่อ)</a:t>
            </a:r>
            <a:endParaRPr lang="th-TH" altLang="th-TH" sz="2400" b="1" u="sng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939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8074928-28CC-44A5-ADC8-79FC0CEE316D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613" y="1895475"/>
            <a:ext cx="5664200" cy="423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>
              <a:buFont typeface="Arial" panose="020B0604020202020204" pitchFamily="34" charset="0"/>
              <a:buNone/>
              <a:defRPr/>
            </a:pP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ระยะที่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Keratomalacia</a:t>
            </a:r>
            <a:endParaRPr lang="th-TH" sz="2400" b="1" dirty="0">
              <a:solidFill>
                <a:schemeClr val="accent4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628650" indent="-273050" algn="thaiDi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ก่อนจะเข้าสู่ระยะ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Keratomalacia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กระจกตาจะแห้ง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Corneal xerosis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) และขรุขระเป็นแผล (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Corneal erosion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) 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  <a:p>
            <a:pPr marL="628650" indent="-273050" algn="thaiDi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ต่อมาตาขาวจะเป็นสีเทาแก่ เยื้อบุตาจะมีรอยย่นมากขึ้น กระจกตาจะฝ้าขาว ลูกตาจะอ่อนนุ่ม </a:t>
            </a:r>
          </a:p>
          <a:p>
            <a:pPr marL="628650" indent="-273050" algn="thaiDi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ระยะสุดท้ายกระจกตาเป็นแผล มีรูทะลุ เชื้อโรคจะเข้าไปในลูกตาได้ ทำให้เกิดอาการอักเสบภายในลูกตา ตาบอด </a:t>
            </a:r>
          </a:p>
          <a:p>
            <a:pPr marL="628650" indent="-273050" algn="thaiDi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บางทีอาการของโรครวดเร็ว และรุนแรงมาก ทำให้ตาบอดใน 2-3 วัน </a:t>
            </a:r>
          </a:p>
          <a:p>
            <a:pPr marL="628650" indent="-273050" algn="thaiDi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ผู้ที่เป็นในระยะนี้แล้ว โอกาสจะหายมีน้อย แต่ก็ควรนำผู้ป่วยไปรักษาโดยด่วน เพราะถ้าให้วิตามินเอและรักษาการอักเสบควบคู่กันไป อาการอักเสบอาจหาย ถึงแม้จะมีแผลเป็น แต่ถ้าไม่มากเต็ม ลูกตา อาจมองเห็นได้บ้าง</a:t>
            </a:r>
          </a:p>
        </p:txBody>
      </p:sp>
      <p:sp>
        <p:nvSpPr>
          <p:cNvPr id="59398" name="สี่เหลี่ยมผืนผ้า 10"/>
          <p:cNvSpPr>
            <a:spLocks noChangeArrowheads="1"/>
          </p:cNvSpPr>
          <p:nvPr/>
        </p:nvSpPr>
        <p:spPr bwMode="auto">
          <a:xfrm>
            <a:off x="6921500" y="3397250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8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Corneal xerosis</a:t>
            </a: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  <a:cs typeface="TH SarabunPSK" panose="020B0500040200020003" pitchFamily="34" charset="-34"/>
            </a:endParaRPr>
          </a:p>
        </p:txBody>
      </p:sp>
      <p:sp>
        <p:nvSpPr>
          <p:cNvPr id="59399" name="สี่เหลี่ยมผืนผ้า 12"/>
          <p:cNvSpPr>
            <a:spLocks noChangeArrowheads="1"/>
          </p:cNvSpPr>
          <p:nvPr/>
        </p:nvSpPr>
        <p:spPr bwMode="auto">
          <a:xfrm>
            <a:off x="6634163" y="5757862"/>
            <a:ext cx="1881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8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Severely keratomalacia</a:t>
            </a: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  <a:cs typeface="TH SarabunPSK" panose="020B0500040200020003" pitchFamily="34" charset="-34"/>
            </a:endParaRPr>
          </a:p>
        </p:txBody>
      </p:sp>
      <p:pic>
        <p:nvPicPr>
          <p:cNvPr id="59400" name="Picture 2" descr="http://www.eyecalcs.com/DWAN/graphics/figures/v5/0590/005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703387"/>
            <a:ext cx="2608263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006850"/>
            <a:ext cx="26543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1261963" y="476672"/>
            <a:ext cx="7594997" cy="735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2.1 โรคขาดวิตามินเอ (</a:t>
            </a:r>
            <a:r>
              <a:rPr lang="en-US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Vitamin A Deficiency; VAD</a:t>
            </a:r>
            <a:r>
              <a:rPr lang="th-TH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48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/>
          </p:cNvSpPr>
          <p:nvPr>
            <p:ph type="body" idx="4294967295"/>
          </p:nvPr>
        </p:nvSpPr>
        <p:spPr>
          <a:xfrm>
            <a:off x="1673188" y="1916832"/>
            <a:ext cx="6733728" cy="201622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358775" indent="-358775" algn="thaiDist">
              <a:spcBef>
                <a:spcPts val="6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ภาวะ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ทุพ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โภชนาการ</a:t>
            </a:r>
          </a:p>
          <a:p>
            <a:pPr marL="358775" indent="-358775" algn="thaiDist">
              <a:spcBef>
                <a:spcPts val="6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โรคขาดสารอาหารที่สำคัญ</a:t>
            </a:r>
          </a:p>
          <a:p>
            <a:pPr marL="358775" indent="-358775" algn="thaiDist">
              <a:spcBef>
                <a:spcPts val="6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ปัญหาโภชนาการกับการเกิดโรคไม่ติดต่อ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เรื้อรัง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06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49BA7F62-D1F0-4632-8FC4-B19D9892AA3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31640" y="548680"/>
            <a:ext cx="7416824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solidFill>
                  <a:schemeClr val="bg1"/>
                </a:solidFill>
              </a:rPr>
              <a:t>เนื้อหาประจำบท</a:t>
            </a:r>
            <a:endParaRPr lang="th-T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84485" y="1772816"/>
            <a:ext cx="8372475" cy="4215755"/>
          </a:xfrm>
        </p:spPr>
        <p:txBody>
          <a:bodyPr>
            <a:normAutofit fontScale="77500" lnSpcReduction="2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4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แนวทางส่งเสริมสุขภาพและป้องกันโรคขาดวิตามินเอ</a:t>
            </a:r>
          </a:p>
          <a:p>
            <a:pPr marL="1339850" indent="-342900" algn="thaiDist">
              <a:lnSpc>
                <a:spcPct val="10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พื้นที่ที่มีการรายงานผู้ป่วยเด็กที่มีอาการทางตาจากการขาดวิตามินเอ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WHO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ให้ป้อนยาเม็ดวิตามินเอในขนาดที่สูงกว่าความต้องการของร่างกายเด็ก เช่น เด็กต่ำกว่า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ปี ให้วิตามินเอขนาด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100,000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IU 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ถ้ามากกว่า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ปี ให้ขนาด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200,000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IU 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เพียงครั้งเดียว ระดับนี้สามารถป้องกันได้นาน </a:t>
            </a:r>
            <a:r>
              <a:rPr lang="en-US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3-6</a:t>
            </a: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เดือน</a:t>
            </a:r>
          </a:p>
          <a:p>
            <a:pPr marL="1339850" indent="-342900" algn="thaiDist">
              <a:lnSpc>
                <a:spcPct val="10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ควรมีการเฝ้าระวังทางโภชนาการในพื้นที่ที่เสี่ยงสูงร่วมกับบุคคลากรวิชาชีพและประชาชน</a:t>
            </a:r>
          </a:p>
          <a:p>
            <a:pPr marL="1339850" indent="-342900" algn="thaiDist">
              <a:lnSpc>
                <a:spcPct val="10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การแก้ไขระยะยาวคือ ส่งเสริมให้ปลูกผักสวนครัวที่อุดมด้วยวิตามินเอ เช่น มะละกอสุก มะม่วงสุก ผักบุ้ง ตำลึง เนื้อและเปลือกของฝักทอง เป็นต้น</a:t>
            </a:r>
          </a:p>
        </p:txBody>
      </p:sp>
      <p:sp>
        <p:nvSpPr>
          <p:cNvPr id="6042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6D87CE3-0698-4F1D-A3D1-AFFB56432799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261963" y="476672"/>
            <a:ext cx="7594997" cy="735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2.1 โรคขาดวิตามินเอ (</a:t>
            </a:r>
            <a:r>
              <a:rPr lang="en-US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Vitamin A Deficiency; VAD</a:t>
            </a:r>
            <a:r>
              <a:rPr lang="th-TH" sz="360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18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547688"/>
            <a:ext cx="7386637" cy="7350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Thiamine Deficiency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92993" y="1484784"/>
            <a:ext cx="8369300" cy="5125739"/>
          </a:xfrm>
        </p:spPr>
        <p:txBody>
          <a:bodyPr>
            <a:normAutofit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วิตามินบี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Thiamine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มีลักษณะและกลิ่นคล้ายยีสต์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ถูกทำลายได้ง่ายด้วยความร้อนในภาวะที่เป็นกลางหรือเป็นด่าง แต่ในภาวะกรดจะทนความร้อนได้ถึง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120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องศาเซลเซียส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บทบาทและหน้าที่ของวิตามินบี </a:t>
            </a:r>
            <a:r>
              <a:rPr lang="en-US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มีความสำคัญสำหรับเมตาบอลิซึมของคาร์โบไฮเดรต ไขมัน และโปรตีน เมื่อขาดวิตามินบี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จะเกิดปัญหาการเผาผลาญคาร์โบไฮเดรตมากที่สุด โดยเฉพาะเปลี่ยนน้ำตาลกลูโคสให้เป็นพลังงานที่สมอง กล้ามเนื้อหัวใจ และเนื้อเยื่ออื่นๆ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ธรรมชาติให้คาร์โบไฮเดรตกับวิตามินบี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อยู่ด้วยกัน จะมีหลักๆในข้าว แต่การขัดสีข้าวทำให้สูญเสียวิตามินไปในรำข้าว ดังนั้นควรบริโภคข้าวไม่ขัดสี</a:t>
            </a:r>
            <a:endParaRPr lang="th-TH" sz="20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หน้าที่ในร่างกายของวิตามินบี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มีดังนี้</a:t>
            </a:r>
          </a:p>
          <a:p>
            <a:pPr marL="10810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Thiamine Pyrophosphate; TPP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เป็นโคเอนไซม์ในกระบวนเมตาบอลิซึมคาร์โบไฮเดรต กรดอะมิโน การสังเคราะห์ไขมันจำเป็น การสังเคราะห์สารพันธุกรรม คือ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DNA </a:t>
            </a:r>
          </a:p>
          <a:p>
            <a:pPr marL="10810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Thiamine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Triphosphate; TTP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มีหลักฐานบ่งชี้ว่าเกี่ยวข้องกับการทำงานของระบบประสาทและการส่งผ่านกระแสความรู้สึก</a:t>
            </a:r>
            <a:endParaRPr lang="en-US" sz="2000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44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1355E3B-6B0A-4C85-B1CC-A221C247A89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5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1239" y="1469405"/>
            <a:ext cx="8277225" cy="5272087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ปริมาณวิตามินบี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ที่ร่างกายควรได้รับประจำวัน 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ทารก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0.3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0.5 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0.6 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    		0.9 – 1.2 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ผู้ใหญ่ชาย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	1.2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ผู้ใหญ่หญิง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		1.1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หญิงตั้งครรภ์และให้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นมบุตร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1.4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แหล่งอาหารของวิตามินบี </a:t>
            </a:r>
            <a:r>
              <a:rPr lang="en-US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จมูกข้าว มีวิตามินบี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มากที่สุด  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ยีสต์ เนื้อหมูสุก เนื้อเป็ด ปลาทูนึ่ง ผักบุ้ง พริกหยวก ถั่วเมล็ดแห้ง ฝรั่ง ทุเรียน งา ขนมปัง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โฮลวีท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ไข่ไก่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ไข่เป็ดสุก นมสด เป็นต้น จะมีวิตามินบี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น้อย และข้าวสวยมีวิตามินบี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น้อยมาก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วิตามินบี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ถูกทำลายได้ด้วยความร้อน อาหารสุกจะมีวิตามินบีน้อยกว่าอาหารดิบ ในการหุงต้มต้องใช้เวลาให้น้อย ไม่ควรต้มเคี่ยวนาน</a:t>
            </a:r>
          </a:p>
        </p:txBody>
      </p:sp>
      <p:sp>
        <p:nvSpPr>
          <p:cNvPr id="62467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E941BE-AF6C-40D2-BEBA-7F84CEC7A765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331640" y="547688"/>
            <a:ext cx="7530653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Thiamine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4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6319" y="1550987"/>
            <a:ext cx="8369300" cy="4537075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กลุ่มเสี่ยง ได้แก่ เด็กก่อนวัยเรียน เด็กวัยเรียน หญิงวัยเจริญพันธุ์ หญิงตั้งครรภ์ ผู้สูงอายุ             กลุ่มมังสวิรัติ เป็นต้น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สาเหตุของการเกิดโรคขาดวิตามินบี </a:t>
            </a:r>
            <a:r>
              <a:rPr lang="en-US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ร่างกายได้รับจากอาหารไม่เพียงพอ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ร่างกายมีความต้องการใช้วิตามินมากขึ้น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ภาวะตั้งครรภ์และให้นมบุตร เด็กที่กำลังเจริญเติบโต คนที่ใช้แรงงานหนัก ผู้สูงอายุที่มีปัญหาเรื่องการดูดซึม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โรคหรือพยาธิสภาพบางอย่าง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ทำให้ต้องการเพิ่มขึ้น เนื่องจากมีการเผาผลาญคาร์โบไฮเดรตเพิ่มมากขึ้น เช่น โรคติดเชื้อ ภาวะไข้สูง โรคต่อมไทรอยด์เป็นพิษ เป็นต้น และผู้ป่วยที่ได้รบยาขับปัสสาวะประจำ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ผู้ที่ดื่มสุราหรือยาดองเหล้าเป็นประจำ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เนื่องจากมีฤทธิ์ขัดขวางการดูดซึมวิตามินบี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0044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ผู้ป่วยโรคตับ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เนื่องจากตับไม่สามารถเปลี่ยนวิตามินบี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ให้อยู่ในรูปที่ออกฤทธิ์ได้</a:t>
            </a:r>
          </a:p>
        </p:txBody>
      </p:sp>
      <p:sp>
        <p:nvSpPr>
          <p:cNvPr id="6349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29C3373-CC1A-4CA1-85A0-2E7797D4DA7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31640" y="547688"/>
            <a:ext cx="7530653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Thiamine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2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36748" y="1772816"/>
            <a:ext cx="8369300" cy="552450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อาการแสดงของโรคขาดวิตามินบี </a:t>
            </a:r>
            <a:r>
              <a:rPr lang="en-US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ในเด็กและผู้ใหญ่จะแตกต่างกัน ดังนี้</a:t>
            </a:r>
          </a:p>
          <a:p>
            <a:pPr marL="0" indent="0" algn="thaiDi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451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EF76CC7-B5A1-41C6-8AE3-3BD063DFADE2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24279"/>
              </p:ext>
            </p:extLst>
          </p:nvPr>
        </p:nvGraphicFramePr>
        <p:xfrm>
          <a:off x="476448" y="2552279"/>
          <a:ext cx="8355013" cy="25574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55013"/>
              </a:tblGrid>
              <a:tr h="522645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โรคเหน็บชาในเด็ก</a:t>
                      </a:r>
                      <a:r>
                        <a:rPr lang="th-TH" sz="28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Infantile beriberi)</a:t>
                      </a:r>
                    </a:p>
                  </a:txBody>
                  <a:tcPr marL="91431" marR="91431" marT="45713" marB="45713"/>
                </a:tc>
              </a:tr>
              <a:tr h="2034817">
                <a:tc>
                  <a:txBody>
                    <a:bodyPr/>
                    <a:lstStyle/>
                    <a:p>
                      <a:pPr marL="342900" indent="-342900" algn="thaiDist">
                        <a:buSzPct val="85000"/>
                        <a:buFont typeface="Wingdings" panose="05000000000000000000" pitchFamily="2" charset="2"/>
                        <a:buChar char="Ø"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พบบ่อยในเด็กทารกอายุ </a:t>
                      </a:r>
                      <a:r>
                        <a:rPr lang="en-US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เดือน</a:t>
                      </a:r>
                    </a:p>
                    <a:p>
                      <a:pPr marL="342900" indent="-342900" algn="thaiDist">
                        <a:buSzPct val="85000"/>
                        <a:buFont typeface="Wingdings" panose="05000000000000000000" pitchFamily="2" charset="2"/>
                        <a:buChar char="Ø"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มักเป็นในทารกที่ได้รับนมแม่ และมารดาบริโภคอาหารที่ขาดวิตามินบี</a:t>
                      </a: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 marL="342900" indent="-342900" algn="thaiDist">
                        <a:buSzPct val="85000"/>
                        <a:buFont typeface="Wingdings" panose="05000000000000000000" pitchFamily="2" charset="2"/>
                        <a:buChar char="Ø"/>
                      </a:pP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อาการ มักเกิดอย่างใดอย่างหนึ่งหรือหลายอย่างร่วม เช่น หน้าเขียว หอบเหนื่อย ตัวบวม หัวใจโตและเต้นเร็ว ร้องเสียงแหบหรือไม่มีเสียง อาจตายได้ภายใน </a:t>
                      </a:r>
                      <a:r>
                        <a:rPr lang="en-US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</a:t>
                      </a: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ชม.</a:t>
                      </a:r>
                    </a:p>
                    <a:p>
                      <a:pPr marL="342900" indent="-342900" algn="thaiDist">
                        <a:buSzPct val="85000"/>
                        <a:buFont typeface="Wingdings" panose="05000000000000000000" pitchFamily="2" charset="2"/>
                        <a:buChar char="Ø"/>
                      </a:pP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การรักษาต้องฉีด</a:t>
                      </a:r>
                      <a:r>
                        <a:rPr lang="th-TH" sz="2400" b="1" baseline="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ไธอะมีน</a:t>
                      </a: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เข้าเส้นเลือดดำ และกล้ามเนื้อ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1" marR="91431" marT="45713" marB="45713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331640" y="547688"/>
            <a:ext cx="7530653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Thiamine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448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79164" y="1412776"/>
            <a:ext cx="8369300" cy="4537075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อาการแสดงของโรคขาดวิตามินบี </a:t>
            </a:r>
            <a:r>
              <a:rPr lang="en-US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ในเด็กและผู้ใหญ่จะแตกต่างกัน ดังนี้</a:t>
            </a:r>
          </a:p>
          <a:p>
            <a:pPr marL="0" indent="0" algn="thaiDi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554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850ABAF-15CC-453C-B834-2ABDA2095CA4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311150" y="1920875"/>
          <a:ext cx="8574088" cy="431641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574088"/>
              </a:tblGrid>
              <a:tr h="717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โรคเหน็บชาในผู้ใหญ่</a:t>
                      </a:r>
                      <a:r>
                        <a:rPr lang="th-TH" sz="28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Adult beriberi)</a:t>
                      </a:r>
                    </a:p>
                  </a:txBody>
                  <a:tcPr marL="91439" marR="91439" marT="45716" marB="45716"/>
                </a:tc>
              </a:tr>
              <a:tr h="3599054">
                <a:tc>
                  <a:txBody>
                    <a:bodyPr/>
                    <a:lstStyle/>
                    <a:p>
                      <a:pPr marL="342900" indent="-342900">
                        <a:buSzPct val="85000"/>
                        <a:buFont typeface="Wingdings" panose="05000000000000000000" pitchFamily="2" charset="2"/>
                        <a:buChar char="Ø"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แบ่งอาการได้ </a:t>
                      </a:r>
                      <a:r>
                        <a:rPr lang="en-US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แบบ คือ</a:t>
                      </a:r>
                    </a:p>
                    <a:p>
                      <a:pPr marL="628650" indent="-273050">
                        <a:buSzPct val="85000"/>
                        <a:buFont typeface="+mj-lt"/>
                        <a:buAutoNum type="arabicPeriod"/>
                      </a:pPr>
                      <a:r>
                        <a:rPr lang="th-TH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มีอาการชา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โดยไม่บวม (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Dry beriberi/ Paralytic 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nervous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beriberi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ชาปลายมือปลายเท้า กล้ามเนื้อแขนขาไม่มีแรง ทดสอบโดยให้นั่งยองๆ แล้วลุกโดยไม่ใช้มือยัน (</a:t>
                      </a:r>
                      <a:r>
                        <a:rPr lang="en-US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squatting test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ผู้ที่ป่วยจะทำไม่ได้</a:t>
                      </a:r>
                    </a:p>
                    <a:p>
                      <a:pPr marL="628650" indent="-273050">
                        <a:buSzPct val="85000"/>
                        <a:buFont typeface="+mj-lt"/>
                        <a:buAutoNum type="arabicPeriod"/>
                      </a:pPr>
                      <a:r>
                        <a:rPr lang="th-TH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มีอาการชาและบวม (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Wet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cardiac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beriberi</a:t>
                      </a:r>
                      <a:r>
                        <a:rPr lang="th-TH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มักชาปลายมือปลายเท้า มีน้ำคั่งในช่องท้องและช่องปอด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บางรายอาจมีอาการหอบเหนื่อย หัวใจโตและเต้นเร็ว หัวใจอาจวายได้ ถ้าไม่ได้รับการรักษาทันเวลา</a:t>
                      </a:r>
                    </a:p>
                    <a:p>
                      <a:pPr marL="628650" indent="-273050">
                        <a:buSzPct val="85000"/>
                        <a:buFont typeface="+mj-lt"/>
                        <a:buAutoNum type="arabicPeriod"/>
                      </a:pPr>
                      <a:r>
                        <a:rPr lang="th-TH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มีอาการทางสมอง เรียกว่า 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Wernicke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Korsakoff 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cerebral</a:t>
                      </a:r>
                      <a:r>
                        <a:rPr lang="th-TH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syndrome 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จะพบบ่อยในผู้ป่วยที่เป็นโรคพิษสุราเรื้อรัง อาการทางสมอง คือ การเคลื่อนไหวของลูกตาทำได้น้อย</a:t>
                      </a:r>
                      <a:r>
                        <a:rPr lang="en-US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ไม่ได้เลย เดินเซ และมีความผิดปกติทางจิต พวกที่เป็นมากจะมีอาการทางจิตที่เรียกว่า </a:t>
                      </a:r>
                      <a:r>
                        <a:rPr lang="en-US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Korakoff’s psychosis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9" marR="91439" marT="45716" marB="45716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331640" y="547688"/>
            <a:ext cx="7530653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Thiamine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14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6483" y="1493242"/>
            <a:ext cx="8369300" cy="4891087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แนวทางส่งเสริมสุขภาพและป้องกันโรคขาดวิตามินบี </a:t>
            </a:r>
            <a:r>
              <a:rPr lang="en-US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AB004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การป้องกันระดับครอบครัว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หุงข้าวโดยไม่แช่ข้าวข้ามคืนแล้วซาวเทน้ำทิ้ง ไม่ล้างเนื้อสัตว์ด้วยวิธีแช่น้ำนานๆ ส่งเสริมให้กินข้าวซ้อมมือหรือข้าวกล้องแทนข้าขาว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AB004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การบริโภคอาหารที่ให้วิตามินบี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rgbClr val="AB004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การให้ความรู้เกี่ยวกับพฤติกรรมการบริโภคอา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หาร เช่น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ปลาร้าดิบ จะมี </a:t>
            </a:r>
            <a:r>
              <a:rPr lang="en-US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Thiaminase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เป็นเอนไซม์ทำลายวิตามินบี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ซึ่งเอนไซม์ชนิดนี้สลายตัวได้ง่ายเมื่อถูกความร้อน จึงควรต้มปลาร้าให้สุกก่อน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การบริโภคผักชนิดจำพวก กระถิน ผักเม็ก ผักติ้ว มีกรด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แคฟิอิค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เป็นสารทำลายวิตามินบี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ที่ทนต่อความร้อน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 startAt="4"/>
            </a:pPr>
            <a:r>
              <a:rPr lang="th-TH" altLang="th-TH" sz="2200" b="1" dirty="0" smtClean="0">
                <a:solidFill>
                  <a:srgbClr val="AB004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การเลิกดื่มเหล้าหรือยาดองเหล้า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และเลิกความเชื่อเรื่องงดของแสลงเมื่อเจ็บป่วย รวมทั้งการดื่มน้ำชา ควรดื่มระหว่างมื้ออาหาร เนื่องจากกรดแทน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นิก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ในใบชาขัดขวางการดูดซึมวิตามินบี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 startAt="4"/>
            </a:pPr>
            <a:r>
              <a:rPr lang="th-TH" altLang="th-TH" sz="2200" b="1" dirty="0" smtClean="0">
                <a:solidFill>
                  <a:srgbClr val="AB004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การให้ความสำคัญต่อการให้บริการด้านอนามัยแม่และเด็ก</a:t>
            </a:r>
          </a:p>
        </p:txBody>
      </p:sp>
      <p:sp>
        <p:nvSpPr>
          <p:cNvPr id="6656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4FB514B-AF2C-490F-B35E-9890590A8398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31640" y="547688"/>
            <a:ext cx="7530653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Thiamine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52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542008"/>
            <a:ext cx="7520633" cy="735012"/>
          </a:xfrm>
          <a:solidFill>
            <a:srgbClr val="FFFF85"/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Riboflavin Deficiency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628800"/>
            <a:ext cx="8369300" cy="5368925"/>
          </a:xfrm>
        </p:spPr>
        <p:txBody>
          <a:bodyPr>
            <a:normAutofit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วิตามินบี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Riboflavin Deficiency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จะทนต่อความร้อนได้ดี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มีการสกัดสาร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Riboflavin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จากตับ น้ำนม ไข่และผักใบเขียว โดยใช้ชื่อว่า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Heptoflavin Lactoflavin Ovoflavin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Veroloflavin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ต่อมาทราบว่าเป็นสารชนิดเดียวกันที่สำคัญต่อการเจริญเติบโตและซ่อมแซมเนื้อเยื่อต่างๆ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เมื่อละลายน้ำจะมีสีเหลืองเขียวสะท้อนแสง (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yellow – green fluorescence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ทนต่อความเป็นกรด ความร้อนและการถูกทำลายด้วยออกซิเจน แต่จะถูกทำลายด้วยสารละลายที่เป็นด่างและแสงแดด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บทบาทและหน้าที่ของวิตามินบี </a:t>
            </a:r>
            <a:r>
              <a:rPr lang="en-US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เป็นสารต้นกำเนิดของโคเอนไซม์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Flavin mononucleotide; FMN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Flavin adenine dinucleotide; FAD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ทำหน้าที่ในกระบวนการหายใจของเซลล์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เมตาบอลิซึม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วิตามินบี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จะอยู่ในรูปของ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FMN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FAD 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อยู่ในอาหารที่มาจากสัตว์ เมื่อกินเข้าไปจะเปลี่ยนในลำไส้ก่อนถูกดูดซึมไปเป็น ไร</a:t>
            </a:r>
            <a:r>
              <a:rPr lang="th-TH" sz="20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โบฟ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ลา</a:t>
            </a:r>
            <a:r>
              <a:rPr lang="th-TH" sz="20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วิน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แล้วดูดซึมที่ลำไส้เล็กส่วนต้นแบบมีพลังงาน (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active transport mechanism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) ส่วนที่ไม่ดูดซึมจะถูกขับออกทางอุจาระ บางส่วนถูกแบคทีเรียลำไส้ทำลาย หรือขับถ่ายทางน้ำดี ส่วนที่ดูดซึมและเกินความต้องการจะถูกขับออกทางปัสสาวะประมาณ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200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ไมโครกรัมต่อวัน แต่ถ้าคนขาดวิตามินนี้จะขับถ่ายเพียง 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40</a:t>
            </a:r>
            <a:r>
              <a:rPr lang="th-TH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ไมโครกรัมต่อวัน</a:t>
            </a:r>
          </a:p>
        </p:txBody>
      </p:sp>
      <p:sp>
        <p:nvSpPr>
          <p:cNvPr id="6758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B9AE1F58-234F-4D8C-8182-EBA9DEC8170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1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95870" y="1631553"/>
            <a:ext cx="8277225" cy="4637087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ปริมาณวิตามินบี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ที่ร่างกายควรได้รับประจำวัน 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ทารก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0.4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0.5 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0.6 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    		0.9 – 1.3 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ผู้ใหญ่ชาย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	1.3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ผู้ใหญ่หญิง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		1.1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	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1.4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หญิงให้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นมบุตร 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1.6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แหล่งอาหารของวิตามินบี </a:t>
            </a:r>
            <a:r>
              <a:rPr lang="en-US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มีอยู่ทั้งในพืชและสัตว์ มีมากในตับ ไต นม ไข่ ถั่ว ในนมวัวสด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แก้ว จะได้เพียงพอกับความต้องการใน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</p:txBody>
      </p:sp>
      <p:sp>
        <p:nvSpPr>
          <p:cNvPr id="68611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D6FB7E4-BB8F-4B9D-9B09-6AA4CFAD8195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31640" y="542008"/>
            <a:ext cx="7664649" cy="735012"/>
          </a:xfrm>
          <a:prstGeom prst="rect">
            <a:avLst/>
          </a:prstGeom>
          <a:solidFill>
            <a:srgbClr val="FFFF85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Riboflavin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38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128235D-5A51-4A62-9FBD-7723B7FD7938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0660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0675" y="1617663"/>
            <a:ext cx="8369300" cy="4537075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กลุ่มเสี่ยง มักพบใน หญิงตั้งครรภ์ หญิงให้นมบุตร และเด็กวัยเรียนชนบทห่างไกล บริโภคเนื้อสัตว์น้อย ไม่ดื่มนมและไม่ชอบผัก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สาเหตุของการเกิดโรคขาดวิตามินบี </a:t>
            </a:r>
            <a:r>
              <a:rPr lang="en-US" altLang="th-TH" sz="2400" b="1" u="sng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sz="24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ร่างกายได้รับจากอาหารไม่เพียงพอ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ร่างกายมีความต้องการมากขึ้น 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ภาวะตั้งครรภ์ หรือให้นมบุตร เด็กที่กำลังเจริญเติบโต ผู้สูงอายุ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โรคหรือพยาธิสภาพบางอย่างทำให้ความต้องการวิตามินบี </a:t>
            </a:r>
            <a:r>
              <a:rPr lang="en-US" altLang="th-TH" sz="22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sz="22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เพิ่มมากขึ้น 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ไรโบฟลาวินไม่สามารถเปลี่ยนเป็นสารออกฤทธิ์ได้ในผู้ป่วยภาวะไทรอยด์ฮอร์โมนน้อยกว่าปกติ (</a:t>
            </a:r>
            <a:r>
              <a:rPr lang="en-US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Hypothyroidism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การใช้ยาบางชนิดขัดขวางเมตาบอลิซึมของวิตามินบี </a:t>
            </a:r>
            <a:r>
              <a:rPr lang="en-US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 ยารักษาโรคจิตบางชนิด (</a:t>
            </a:r>
            <a:r>
              <a:rPr lang="en-US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Chlorpromazine imipramine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ยารักษาโรคมะเร็ง (</a:t>
            </a:r>
            <a:r>
              <a:rPr lang="en-US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doxorubicin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ยารักษามาลาเรีย (</a:t>
            </a:r>
            <a:r>
              <a:rPr lang="en-US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quinacrine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สุรา</a:t>
            </a:r>
            <a:r>
              <a:rPr lang="th-TH" altLang="th-TH" sz="2200" b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ขัดขวางการย่อยและการดูดซึมบริเวณลำไส้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31640" y="542008"/>
            <a:ext cx="7664649" cy="735012"/>
          </a:xfrm>
          <a:prstGeom prst="rect">
            <a:avLst/>
          </a:prstGeom>
          <a:solidFill>
            <a:srgbClr val="FFFF85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Riboflavin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6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28" y="3140968"/>
            <a:ext cx="6019428" cy="270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2672916"/>
            <a:ext cx="7416824" cy="64807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ภาวะ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ทุพ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โภชนาการ (</a:t>
            </a: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Malnutrition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40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007548B-9942-4E42-A911-6838E9F93E52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1684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0675" y="1249363"/>
            <a:ext cx="6672263" cy="3432175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อาการแสดงของโรคขาดวิตามินบี </a:t>
            </a:r>
            <a:r>
              <a:rPr lang="en-US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โรคปากนกกระจอก (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Angular stomatitis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มีแผลที่มุมปากทั้ง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ข้าง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ลิ้นบวมแดง (</a:t>
            </a:r>
            <a:r>
              <a:rPr lang="en-US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glossitis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คราบไขมันที่ซอกจมูก ใบหู หัวตา (</a:t>
            </a:r>
            <a:r>
              <a:rPr lang="en-US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seborrheric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dermatitis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ตาอักเสบระคายเคือง น้ำตาไหลเมื่อมองสู้แสง มองอะไรไม่ชัดและอาจมีเส้นเลือดตาดำ (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corneal </a:t>
            </a:r>
            <a:r>
              <a:rPr lang="en-US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vaccularization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โดยมากอาการขาดจะไม่รุนแรง และจะพบร่วมกับการขาดวิตามินบีตัวอื่นๆ การรักษาต้องให้วิตามินบี 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</a:t>
            </a:r>
            <a:r>
              <a:rPr lang="th-TH" altLang="th-TH" sz="24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ไนอะ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</a:t>
            </a:r>
            <a:r>
              <a:rPr lang="th-TH" altLang="th-TH" sz="24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นร่วม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</a:t>
            </a: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315" y="1441995"/>
            <a:ext cx="212566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7079890" y="3012033"/>
            <a:ext cx="1814513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Angular stomatitis</a:t>
            </a:r>
            <a:endParaRPr lang="th-TH" sz="1800" dirty="0"/>
          </a:p>
        </p:txBody>
      </p:sp>
      <p:pic>
        <p:nvPicPr>
          <p:cNvPr id="716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616450"/>
            <a:ext cx="244316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480344" y="6315075"/>
            <a:ext cx="868362" cy="4302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glossitis</a:t>
            </a:r>
            <a:endParaRPr lang="th-TH" sz="1800" dirty="0"/>
          </a:p>
        </p:txBody>
      </p:sp>
      <p:pic>
        <p:nvPicPr>
          <p:cNvPr id="7168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22800"/>
            <a:ext cx="211931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339306" y="6334125"/>
            <a:ext cx="2170113" cy="4318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seborrheric</a:t>
            </a:r>
            <a:r>
              <a:rPr lang="en-US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dermatitis</a:t>
            </a:r>
            <a:endParaRPr lang="th-TH" sz="1800" dirty="0"/>
          </a:p>
        </p:txBody>
      </p:sp>
      <p:pic>
        <p:nvPicPr>
          <p:cNvPr id="7169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622800"/>
            <a:ext cx="23653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5838031" y="6315075"/>
            <a:ext cx="2282825" cy="4302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corneal </a:t>
            </a:r>
            <a:r>
              <a:rPr lang="en-US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vaccularization</a:t>
            </a:r>
            <a:endParaRPr lang="th-TH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1331640" y="542008"/>
            <a:ext cx="7664649" cy="735012"/>
          </a:xfrm>
          <a:prstGeom prst="rect">
            <a:avLst/>
          </a:prstGeom>
          <a:solidFill>
            <a:srgbClr val="FFFF85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โรคขาดวิตามินบี 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Riboflavin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57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67779" y="1377652"/>
            <a:ext cx="8369300" cy="5368925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Folate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เป็นโปรตีนที่มีเหล็กเป็นองค์ประกอบ พบ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ในฮีโมลโกลบิน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ประกอบด้วย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pteridine, p – amino benzoic acid; PABA, glutamic acid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Folate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ในอาหารมีคุณสมบัติละลายน้ำได้ ไวต่อแสงและความร้อน ถูกทำลายได้ง่าย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</a:t>
            </a:r>
            <a:r>
              <a:rPr lang="th-TH" sz="2400" b="1" u="sng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โฟเลท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เป็นสารต้นกำเนิดของโคเอนไซม์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เตต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ตราไฮโดรโฟเลท (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N5methyltelrahydrofolate; THFA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มีความสำคัญมากในการสังเคราะห์สารพันธุกรรม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DNA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RNA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และมีหน้าที่สำคัญในปฏิกิริยาต่างๆ เช่น</a:t>
            </a:r>
          </a:p>
          <a:p>
            <a:pPr marL="12573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การสังเคราะห์กรดอะมิโน (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methionine, histidine, serine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12573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สร้าง 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heme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เป็นสารสีแดงในเม็ดเลือดแดง</a:t>
            </a:r>
          </a:p>
          <a:p>
            <a:pPr marL="12573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สังเคราะห์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purine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pyrimidine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ซึ่งเป็นสารตั้งต้นในการสังเคราะห์ 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DNA 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RNA</a:t>
            </a:r>
          </a:p>
          <a:p>
            <a:pPr marL="12573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สร้างสารที่ทำหน้าที่คล้ายวิตามิน</a:t>
            </a:r>
          </a:p>
          <a:p>
            <a:pPr marL="12573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เปลี่ยนวิตามิน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ไนอะซิน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ที่ไม่ใช้ เพื่อไปขับถ่ายทิ้งทางปัสสาวะ</a:t>
            </a:r>
          </a:p>
          <a:p>
            <a:pPr marL="725488" indent="-2746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เซลล์ต่างๆ ในร่างกาย มีการแบ่งเซลล์ ซึ่งโฟเลทมีหน้าที่เกี่ยวข้องในการสร้างเซลล์ใหม่ การแบ่งเซลล์ และสร้างสาร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DNA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ซึ่งโฟเลทจะทำงานร่วมกันกับวิตามินบี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12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</a:t>
            </a:r>
          </a:p>
        </p:txBody>
      </p:sp>
      <p:sp>
        <p:nvSpPr>
          <p:cNvPr id="7270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32EE088-73F1-436C-9AAA-4FC793EEB4E3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465808"/>
            <a:ext cx="7444060" cy="735013"/>
          </a:xfrm>
          <a:solidFill>
            <a:srgbClr val="FFE593"/>
          </a:solidFill>
        </p:spPr>
        <p:txBody>
          <a:bodyPr anchor="ctr"/>
          <a:lstStyle/>
          <a:p>
            <a:pPr algn="ctr">
              <a:defRPr/>
            </a:pP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ภาวะขาดวิตามินโฟเลท (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Folate or folic acid Deficiency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03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605273"/>
            <a:ext cx="8277225" cy="4281487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ปริมาณวิตามินโฟเลทที่ร่างกายควรได้รับประจำวัน 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ทารก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80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– 6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ปี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150 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200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    		300 – 400 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	400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	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600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หญิงให้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นมบุตร 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500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แหล่งอาหารของวิตามิน</a:t>
            </a:r>
            <a:r>
              <a:rPr lang="en-US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Folate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ได้แก่ ตับหมู ตับไก่ ถั่วเหลือง ถั่วเขียว ถั่วลิสง ดอกและใบกุยช่าย หน่อไม้ฝรั่ง ตำลึง 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ขึ้นช่าย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ผักกาดหอม ดอก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กระห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ล่ำ เป็นต้น</a:t>
            </a:r>
          </a:p>
        </p:txBody>
      </p:sp>
      <p:sp>
        <p:nvSpPr>
          <p:cNvPr id="73731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A2EF0CF8-88C0-4F80-987D-43E276B3C604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465808"/>
            <a:ext cx="7444060" cy="735013"/>
          </a:xfrm>
          <a:solidFill>
            <a:srgbClr val="FFE593"/>
          </a:solidFill>
        </p:spPr>
        <p:txBody>
          <a:bodyPr anchor="ctr"/>
          <a:lstStyle/>
          <a:p>
            <a:pPr algn="ctr">
              <a:defRPr/>
            </a:pP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ภาวะขาดวิตามินโฟเลท (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Folate or folic acid Deficiency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05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603504" y="6490543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558241D-B5BD-421F-BAEB-53CCE78062A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4755" name="ตัวยึดเนื้อหา 2"/>
          <p:cNvSpPr>
            <a:spLocks noGrp="1"/>
          </p:cNvSpPr>
          <p:nvPr>
            <p:ph idx="1"/>
          </p:nvPr>
        </p:nvSpPr>
        <p:spPr>
          <a:xfrm>
            <a:off x="196056" y="1556792"/>
            <a:ext cx="6161088" cy="5384800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กลุ่มเสี่ยง มักพบใน หญิงตั้งครรภ์ หญิงให้นมบุตร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สาเหตุของการเกิดภาวะขาดวิตามิน</a:t>
            </a:r>
            <a:r>
              <a:rPr lang="th-TH" altLang="th-TH" sz="2400" b="1" u="sng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โฟเลท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ร่างกายได้รับจากอาหารไม่เพียงพอ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ร่างกายมีความต้องการมากขึ้น เช่น ภาวะตั้งครรภ์ หรือให้นมบุตร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ภาวะที่เป็นโรค เช่น โรคเอดส์ โรคมะเร็ง หรือภาวะที่มีความผิดปกติของการดูดซึมของลำไส้เล็ก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>
                <a:srgbClr val="FF388C"/>
              </a:buClr>
            </a:pPr>
            <a:r>
              <a:rPr lang="th-TH" altLang="th-TH" sz="2400" b="1" u="sng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อาการแสดงของภาวะขาดวิตามิน</a:t>
            </a:r>
            <a:r>
              <a:rPr lang="th-TH" altLang="th-TH" sz="2400" b="1" u="sng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โฟเลท</a:t>
            </a:r>
            <a:r>
              <a:rPr lang="th-TH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เกิดภาวะโลหิตจาง ชนิดเม็ดเลือดแดงมีขนาดใหญ่ (</a:t>
            </a:r>
            <a:r>
              <a:rPr lang="en-US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megaloblastic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anemia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เนื่องจากการสังเคราะห์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DNA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อาศัยโฟเลท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สารนี้จึงสำคัญมากในการเจริญเติบโตและพัฒนาการของตัวอ่อนในครรภ์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การขาด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โฟเลทก่อน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การตั้งครรภ์และในช่วง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สัปดาห์แรกของการตั้งครรภ์เสี่ยงต่อการคลอดก่อนกำหนด การให้กำเนิดทารกน้ำหนักน้อย และทารกที่มีหลอดประสาทเปิด รวมทั้งเป็นสาเหตุของการเกิดปากแหว่ง เพดานโหว่ (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cleft lip &amp; cleft palate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เป็นต้น</a:t>
            </a:r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2" y="1192090"/>
            <a:ext cx="17129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6665913" y="2674938"/>
            <a:ext cx="2022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megaloblastic anemia</a:t>
            </a:r>
            <a:endParaRPr lang="th-TH" sz="1600" dirty="0"/>
          </a:p>
        </p:txBody>
      </p:sp>
      <p:pic>
        <p:nvPicPr>
          <p:cNvPr id="747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82913"/>
            <a:ext cx="20542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845300" y="4374356"/>
            <a:ext cx="20542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cleft lip &amp; cleft palate</a:t>
            </a:r>
            <a:endParaRPr lang="th-TH" sz="1600" dirty="0"/>
          </a:p>
        </p:txBody>
      </p:sp>
      <p:pic>
        <p:nvPicPr>
          <p:cNvPr id="7476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822429"/>
            <a:ext cx="190658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845300" y="6156920"/>
            <a:ext cx="21240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ทารกที่มีหลอดประสาทเปิด </a:t>
            </a:r>
            <a:endParaRPr lang="th-TH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ชื่อเรื่อง 1"/>
          <p:cNvSpPr txBox="1">
            <a:spLocks/>
          </p:cNvSpPr>
          <p:nvPr/>
        </p:nvSpPr>
        <p:spPr>
          <a:xfrm>
            <a:off x="1475656" y="465808"/>
            <a:ext cx="7444060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ภาวะขาดวิตามินโฟเลท (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Folate or folic acid Deficiency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00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625" y="1516858"/>
            <a:ext cx="8086725" cy="2366962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</a:pPr>
            <a:r>
              <a:rPr lang="th-TH" altLang="th-TH" sz="2400" b="1" u="sng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แนวทางส่งเสริมสุขภาพและป้องกันภาวะขาด</a:t>
            </a:r>
            <a:r>
              <a:rPr lang="th-TH" altLang="th-TH" sz="2400" b="1" u="sng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โฟเลท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การแนะนำให้ผู้หญิงทุกคนที่อยู่ในวัยเจริญพันธุ์ได้รับยาเม็ด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กรดโฟลิค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วันละ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0.4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มิลลิกรัม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การให้ความรู้ประชาชนเรื่องโภชนาการที่ดี แหล่งอาหารที่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มีโฟเลท</a:t>
            </a:r>
            <a:endParaRPr lang="th-TH" altLang="th-TH" sz="22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การประชาสัมพันธ์ให้คู่สามีภรรยาเข้าใจถึงความสำคัญของการให้คำแนะนำก่อนการตั้งครรภ์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Tx/>
              <a:buFont typeface="Century Schoolbook" panose="02040604050505020304" pitchFamily="18" charset="0"/>
              <a:buAutoNum type="arabicPeriod"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การส่งเสริมบริการอนามัยแม่และเด็ก</a:t>
            </a:r>
          </a:p>
        </p:txBody>
      </p:sp>
      <p:sp>
        <p:nvSpPr>
          <p:cNvPr id="75779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E67E76-3A3E-4CBC-A825-CBA15522E1D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3757613"/>
            <a:ext cx="5572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233988"/>
            <a:ext cx="50196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331640" y="465808"/>
            <a:ext cx="7588076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ภาวะขาดวิตามินโฟเลท (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Folate or folic acid Deficiency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36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19113" y="2562224"/>
            <a:ext cx="8134350" cy="1226815"/>
          </a:xfrm>
          <a:solidFill>
            <a:srgbClr val="C0E399"/>
          </a:solidFill>
        </p:spPr>
        <p:txBody>
          <a:bodyPr anchor="ctr"/>
          <a:lstStyle/>
          <a:p>
            <a:pPr algn="ctr">
              <a:defRPr/>
            </a:pP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ภาวะขาดวิตามินดีและซี </a:t>
            </a:r>
            <a:b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D and Ascorbic acid Deficiency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6803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168003E-22A6-4B43-B34C-D120772122B1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5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47664" y="571153"/>
            <a:ext cx="7308304" cy="631825"/>
          </a:xfrm>
          <a:solidFill>
            <a:srgbClr val="C0E399"/>
          </a:solidFill>
        </p:spPr>
        <p:txBody>
          <a:bodyPr anchor="ctr"/>
          <a:lstStyle/>
          <a:p>
            <a:pPr algn="ctr">
              <a:defRPr/>
            </a:pP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5.1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ภาวะขาดวิตามินดี (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D Deficiency</a:t>
            </a:r>
            <a:r>
              <a:rPr lang="th-TH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1566" y="1477615"/>
            <a:ext cx="8369300" cy="5368925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วิตามินดี มีความสำคัญเกี่ยวกับโครงสร้างของกระดูก โดยควบคุมเมตาบอลิซึมของแร่ธาตุแคลเซียม ทำให้ระดับแคลเซียมและฟอสฟอรัสในเลือดอยู่ในภาวะปกติ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ฟอร์มของวิตามินดีที่พบได้ คือ วิตามินดี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ergosterol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วิตามินดี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ergocalciferol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วิตามินดี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cholecalciferol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บทบาทและหน้าที่ของวิตามินดี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ช่วยในการดูดซึมแคลเซียมและฟอสฟอรัสในลำไส้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รักษาความเข้มข้นของแคลเซียมในเลือดให้อยู่ในระดับที่ทำให้การทำงานของเซลล์ ระบบประสาทและกล้ามเนื้อ ตลอดจนการเพิ่มความแข็งแกร่งของกระดูกเป็นไปอย่างปกติ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ป้องกันโรคกระดูกอ่อน (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Rickets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>
                <a:srgbClr val="FF388C"/>
              </a:buClr>
              <a:defRPr/>
            </a:pPr>
            <a:r>
              <a:rPr lang="th-TH" sz="24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ปริมาณวิตามินดีที่ร่างกายควรได้รับประจำวัน</a:t>
            </a:r>
            <a:r>
              <a:rPr lang="th-TH" sz="2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เด็กและผู้ใหญ่ควรได้รับวิตามินดีวันละ </a:t>
            </a:r>
            <a:r>
              <a:rPr lang="en-US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ไมโครกรัม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ผู้สูงอายุควรได้รับวันละ </a:t>
            </a:r>
            <a:r>
              <a:rPr lang="en-US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ไมโครกรัม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ปัจจัยที่มีผลต่อความต้องการวิตามินดี คือ อายุ และความผิดปกติของการดูดซึมของลำไส้ หรือตับไม่ทำงาน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782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9AD0318-0761-4F6D-B60D-AD419B698A58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49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1488" y="1590675"/>
            <a:ext cx="8369300" cy="3376613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แหล่งอาหารของวิตามินดี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แหล่งอาหารธรรมชาติ ได้แก่ น้ำมันตับปลา ไข่แดง ปลาที่มีไขมันสูง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อาหารที่เสริมวิตามินดี เช่น นม เนยเทียม ธัญพืช เป็นต้น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นอกจากอาหารแล้วแสงแดดตอนเช้าและเย็นจะช่วยเปลี่ยนสารก่อวิตามินดี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ในผิวหนังให้เป็นวิตามินดี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ที่นำไปใช้ประโยชน์ได้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สาเหตุของการเกิดภาวะขาดวิตามิน</a:t>
            </a:r>
            <a:r>
              <a:rPr lang="th-TH" sz="24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ดี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โดยเฉพาะผู้สูงอายุ คือ การได้รับแสงแดดน้อย เนื่องจากมีกิจกรรมนอกบ้านน้อย หรือไม่สามารถช่วยเหลือตนเองได้</a:t>
            </a:r>
            <a:endParaRPr lang="th-TH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85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8E59CA4-0610-4C53-B5A0-3C83DC9A594F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31640" y="571153"/>
            <a:ext cx="7524328" cy="631825"/>
          </a:xfrm>
          <a:prstGeom prst="rect">
            <a:avLst/>
          </a:prstGeom>
          <a:solidFill>
            <a:srgbClr val="C0E399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5.1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ภาวะขาดวิตามินดี (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D Deficiency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80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971600" y="1296913"/>
            <a:ext cx="8047038" cy="3181350"/>
          </a:xfrm>
        </p:spPr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อาการแสดงของภาวะขาดวิตามินดี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23900" indent="-273050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หากขาดวิตามินดีใน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เด็ก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ทำให้เกิดโรคกระดูกอ่อน (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Rickets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อ่อนเพลีย กวน และไม่ยอมกิน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อาหาร กล้ามเนื้อ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หย่อน และท้อง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โต หน้าผากนูน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Epiphyses  (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ปลายกระดูก) บวม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และอ่อนนุ่ม คลำแนวต่อระหว่างกระดูกกับกระดูกอ่อนซี่โครง (</a:t>
            </a:r>
            <a:r>
              <a:rPr lang="en-US" sz="2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Costochondral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Junction) 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 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บางครั้ง เป็นปมเห็นชัดคล้ายลูกประคำ ซึ่งเรียกว่า (</a:t>
            </a:r>
            <a:r>
              <a:rPr lang="en-US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Rickety Rosary) 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มักพบว่ากระดูกที่รับน้ำหนักตัวจะโก่ง โดยเฉพาะการโก่งของกระดูก</a:t>
            </a:r>
            <a:r>
              <a:rPr lang="th-TH" sz="2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ทิเบีย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จะเห็นชัด กระดูกปลายแขนจะโก่งด้วย ถ้าเด็กยังคงคลาน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อยู่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987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6FB614A-A9EB-4C7B-93B2-7977106CA6ED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056063"/>
            <a:ext cx="361791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5313"/>
            <a:ext cx="39560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3989388" y="6457950"/>
            <a:ext cx="3171825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2000" b="1" kern="0" dirty="0">
                <a:latin typeface="TH SarabunPSK" pitchFamily="34" charset="-34"/>
                <a:ea typeface="Microsoft YaHei"/>
                <a:cs typeface="TH SarabunPSK" pitchFamily="34" charset="-34"/>
              </a:rPr>
              <a:t>โรคกระดูกอ่อน</a:t>
            </a:r>
            <a:r>
              <a:rPr lang="en-US" sz="2000" b="1" kern="0" dirty="0">
                <a:latin typeface="TH SarabunPSK" pitchFamily="34" charset="-34"/>
                <a:ea typeface="Microsoft YaHei"/>
                <a:cs typeface="TH SarabunPSK" pitchFamily="34" charset="-34"/>
              </a:rPr>
              <a:t> </a:t>
            </a:r>
            <a:r>
              <a:rPr lang="th-TH" sz="2000" b="1" kern="0" dirty="0">
                <a:latin typeface="TH SarabunPSK" pitchFamily="34" charset="-34"/>
                <a:ea typeface="Microsoft YaHei"/>
                <a:cs typeface="TH SarabunPSK" pitchFamily="34" charset="-34"/>
              </a:rPr>
              <a:t>(</a:t>
            </a:r>
            <a:r>
              <a:rPr lang="en-US" sz="2000" b="1" kern="0" dirty="0">
                <a:latin typeface="TH SarabunPSK" pitchFamily="34" charset="-34"/>
                <a:ea typeface="Microsoft YaHei"/>
                <a:cs typeface="TH SarabunPSK" pitchFamily="34" charset="-34"/>
              </a:rPr>
              <a:t>Rickets</a:t>
            </a:r>
            <a:r>
              <a:rPr lang="th-TH" sz="2000" b="1" kern="0" dirty="0">
                <a:latin typeface="TH SarabunPSK" pitchFamily="34" charset="-34"/>
                <a:ea typeface="Microsoft YaHei"/>
                <a:cs typeface="TH SarabunPSK" pitchFamily="34" charset="-34"/>
              </a:rPr>
              <a:t>)</a:t>
            </a:r>
            <a:endParaRPr lang="th-TH" sz="1600" dirty="0"/>
          </a:p>
        </p:txBody>
      </p:sp>
      <p:grpSp>
        <p:nvGrpSpPr>
          <p:cNvPr id="79880" name="กลุ่ม 4"/>
          <p:cNvGrpSpPr>
            <a:grpSpLocks/>
          </p:cNvGrpSpPr>
          <p:nvPr/>
        </p:nvGrpSpPr>
        <p:grpSpPr bwMode="auto">
          <a:xfrm>
            <a:off x="7380312" y="4056063"/>
            <a:ext cx="1930376" cy="2801937"/>
            <a:chOff x="6016602" y="1501090"/>
            <a:chExt cx="2622431" cy="3498400"/>
          </a:xfrm>
        </p:grpSpPr>
        <p:pic>
          <p:nvPicPr>
            <p:cNvPr id="7988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602" y="1501090"/>
              <a:ext cx="2622431" cy="34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2" name="สี่เหลี่ยมผืนผ้า 3"/>
            <p:cNvSpPr>
              <a:spLocks noChangeArrowheads="1"/>
            </p:cNvSpPr>
            <p:nvPr/>
          </p:nvSpPr>
          <p:spPr bwMode="auto">
            <a:xfrm>
              <a:off x="6993447" y="2115403"/>
              <a:ext cx="668740" cy="300251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chemeClr val="accent1"/>
                </a:buClr>
                <a:buSzPct val="90000"/>
                <a:buBlip>
                  <a:blip r:embed="rId3"/>
                </a:buBlip>
                <a:defRPr sz="2000">
                  <a:solidFill>
                    <a:srgbClr val="517565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algn="just">
                <a:lnSpc>
                  <a:spcPct val="130000"/>
                </a:lnSpc>
                <a:spcAft>
                  <a:spcPts val="600"/>
                </a:spcAft>
                <a:buClr>
                  <a:srgbClr val="B2D3A9"/>
                </a:buClr>
                <a:buFont typeface="幼圆" pitchFamily="1" charset="-122"/>
                <a:buChar char=" "/>
                <a:defRPr sz="1600">
                  <a:solidFill>
                    <a:srgbClr val="7D7D7D"/>
                  </a:solidFill>
                  <a:latin typeface="幼圆" pitchFamily="1" charset="-122"/>
                  <a:ea typeface="幼圆" pitchFamily="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1" charset="-122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th-TH" sz="18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ชื่อเรื่อง 1"/>
          <p:cNvSpPr txBox="1">
            <a:spLocks/>
          </p:cNvSpPr>
          <p:nvPr/>
        </p:nvSpPr>
        <p:spPr>
          <a:xfrm>
            <a:off x="1331640" y="571153"/>
            <a:ext cx="7524328" cy="631825"/>
          </a:xfrm>
          <a:prstGeom prst="rect">
            <a:avLst/>
          </a:prstGeom>
          <a:solidFill>
            <a:srgbClr val="C0E399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5.1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ภาวะขาดวิตามินดี (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D Deficiency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249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46088" y="1418431"/>
            <a:ext cx="6254750" cy="5208588"/>
          </a:xfrm>
        </p:spPr>
        <p:txBody>
          <a:bodyPr>
            <a:noAutofit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อาการแสดงของภาวะขาดวิตามินดี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 startAt="2"/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หากขาดวิตามินดีใน</a:t>
            </a:r>
            <a:r>
              <a:rPr lang="th-TH" sz="20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ผู้ใหญ่</a:t>
            </a: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ทำให้เกิดโรคกระดูกอ่อน (</a:t>
            </a:r>
            <a:r>
              <a:rPr lang="en-US" sz="20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Osteomalacia</a:t>
            </a: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โรคนี้พบในผู้ใหญ่ ซึ่ง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Epiphyses  (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ปลายกระดูก) เจริญเต็มที่แล้ว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เป็นโรคกระดูกแข็งที่อ่อนและโค้งงอได้ การที่กระดูกแข็งมีคุณสมบัติอ่อนเนื่องมาจากความผิดปกติในการเกิด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mineralization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osteoid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ซึ่งสาเหตุจากการขาดวิตามินดี</a:t>
            </a:r>
            <a:endParaRPr lang="en-US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ภาวะ ผิดปรกตินี้ทำให้กระดูกโปร่งรังสีเพิ่มขึ้น และกระดูกอ่อนตัว (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softening of Bone)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มากขึ้น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อ่อนเพลีย เหนื่อย และไม่มีแรง ปวดที่กระดูกทั่วไป ตรวจพบหลังค่อม และความสูงลดลง กล้ามเนื้อลีบ และกล้ามเนื้อโคนแขน ขา อ่อนกำลัง เดินเซ และเดินเหมือนเป็ด เนื่องจากการปวดและไม่มีแรง และกดที่บริเวณกระดูกจะปวดมาก</a:t>
            </a:r>
            <a:endParaRPr lang="en-US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แนวทางส่งเสริมสุขภาพและป้องกันภาวะขาดวิตามินดี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ส่งเสริมให้ผู้สูงอายุทำกิจกรรมกลางแจ้งมากขึ้น และบางสถานการณ์ต้องพิจารณาการเสริมวิตามินดีในรูปของยาเม็ด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090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69D5EA3-4FB1-41BB-B81B-941A40A4289B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243763" y="1257300"/>
            <a:ext cx="1462087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1600" dirty="0" err="1"/>
              <a:t>Osteomalacia</a:t>
            </a:r>
            <a:endParaRPr lang="th-TH" sz="1600" dirty="0"/>
          </a:p>
        </p:txBody>
      </p:sp>
      <p:pic>
        <p:nvPicPr>
          <p:cNvPr id="80902" name="Picture 2" descr="http://4.bp.blogspot.com/-_CJB3g9Tjuw/Uq_W55Cz6XI/AAAAAAAAAJU/7VEm1zoyNyQ/s320/Nursing+Care+Plan+for+Osteomalacia+(Diagnosis+and+Interventions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1679575"/>
            <a:ext cx="24431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" descr="Osteomala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31" y="3822079"/>
            <a:ext cx="19113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331640" y="571153"/>
            <a:ext cx="7524328" cy="631825"/>
          </a:xfrm>
          <a:prstGeom prst="rect">
            <a:avLst/>
          </a:prstGeom>
          <a:solidFill>
            <a:srgbClr val="C0E399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5.1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ภาวะขาดวิตามินดี (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D Deficiency</a:t>
            </a:r>
            <a:r>
              <a:rPr lang="th-TH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5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1. ภาวะ</a:t>
            </a:r>
            <a:r>
              <a:rPr lang="th-TH" dirty="0"/>
              <a:t>ทุพ</a:t>
            </a:r>
            <a:r>
              <a:rPr lang="th-TH" dirty="0" smtClean="0"/>
              <a:t>โภชนาการ (</a:t>
            </a:r>
            <a:r>
              <a:rPr lang="en-US" dirty="0" smtClean="0"/>
              <a:t>Malnutrition</a:t>
            </a:r>
            <a:r>
              <a:rPr lang="th-TH" dirty="0" smtClean="0"/>
              <a:t>)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72816"/>
            <a:ext cx="8291264" cy="3096344"/>
          </a:xfrm>
        </p:spPr>
        <p:txBody>
          <a:bodyPr>
            <a:normAutofit/>
          </a:bodyPr>
          <a:lstStyle/>
          <a:p>
            <a:pPr algn="thaiDist"/>
            <a:r>
              <a:rPr lang="th-TH" sz="2800" b="1" dirty="0" smtClean="0">
                <a:solidFill>
                  <a:schemeClr val="tx1"/>
                </a:solidFill>
              </a:rPr>
              <a:t>เป็นพยาธิสภาพ เกิดจากการได้รับสารอาหารที่จำเป็นต่อร่างกายในปริมาณที่ไม่เพียงพอ หรือมากเกินพอ ในช่วงระยะเวลานานๆ แสดงให้เห็นได้จากความผิดปกติของร่างกาย จิตใจ และระดับสารประกอบชีวเคมีในร่างกาย</a:t>
            </a:r>
          </a:p>
          <a:p>
            <a:pPr algn="thaiDist"/>
            <a:r>
              <a:rPr lang="th-TH" sz="2800" b="1" dirty="0" smtClean="0">
                <a:solidFill>
                  <a:schemeClr val="tx1"/>
                </a:solidFill>
              </a:rPr>
              <a:t>ภาวะทุพโภชนาการ แบ่งได้ ดังนี้</a:t>
            </a:r>
          </a:p>
          <a:p>
            <a:pPr marL="985838" indent="-442913" algn="thaiDist">
              <a:buFont typeface="+mj-lt"/>
              <a:buAutoNum type="arabicPeriod"/>
            </a:pPr>
            <a:r>
              <a:rPr lang="th-TH" sz="2800" dirty="0" smtClean="0">
                <a:solidFill>
                  <a:schemeClr val="tx1"/>
                </a:solidFill>
              </a:rPr>
              <a:t>ภาวะขาดสารอาหาร (</a:t>
            </a:r>
            <a:r>
              <a:rPr lang="en-US" sz="2800" dirty="0" smtClean="0">
                <a:solidFill>
                  <a:schemeClr val="tx1"/>
                </a:solidFill>
              </a:rPr>
              <a:t>Udernutrition</a:t>
            </a:r>
            <a:r>
              <a:rPr lang="th-TH" sz="2800" dirty="0" smtClean="0">
                <a:solidFill>
                  <a:schemeClr val="tx1"/>
                </a:solidFill>
              </a:rPr>
              <a:t>)</a:t>
            </a:r>
          </a:p>
          <a:p>
            <a:pPr marL="985838" indent="-442913" algn="thaiDist">
              <a:buFont typeface="+mj-lt"/>
              <a:buAutoNum type="arabicPeriod"/>
            </a:pPr>
            <a:r>
              <a:rPr lang="th-TH" sz="2800" dirty="0" smtClean="0">
                <a:solidFill>
                  <a:schemeClr val="tx1"/>
                </a:solidFill>
              </a:rPr>
              <a:t>ภาวะโภชนาการเกิน (</a:t>
            </a:r>
            <a:r>
              <a:rPr lang="en-US" sz="2800" dirty="0" smtClean="0">
                <a:solidFill>
                  <a:schemeClr val="tx1"/>
                </a:solidFill>
              </a:rPr>
              <a:t>Overnutrition</a:t>
            </a:r>
            <a:r>
              <a:rPr lang="th-TH" sz="2800" dirty="0" smtClean="0">
                <a:solidFill>
                  <a:schemeClr val="tx1"/>
                </a:solidFill>
              </a:rPr>
              <a:t>)</a:t>
            </a:r>
            <a:endParaRPr lang="th-TH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434866FE-A95D-410B-971E-680E33D80540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grpSp>
        <p:nvGrpSpPr>
          <p:cNvPr id="81923" name="กลุ่ม 7"/>
          <p:cNvGrpSpPr>
            <a:grpSpLocks/>
          </p:cNvGrpSpPr>
          <p:nvPr/>
        </p:nvGrpSpPr>
        <p:grpSpPr bwMode="auto">
          <a:xfrm>
            <a:off x="0" y="-15875"/>
            <a:ext cx="5403850" cy="6873875"/>
            <a:chOff x="-1" y="-1"/>
            <a:chExt cx="5403274" cy="6873419"/>
          </a:xfrm>
        </p:grpSpPr>
        <p:pic>
          <p:nvPicPr>
            <p:cNvPr id="81925" name="Picture 2" descr="http://25.media.tumblr.com/8f40d2c2c19f6ca007cf968dfe3967ce/tumblr_mitcamWMu31rsdqvqo1_128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5403274" cy="687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สี่เหลี่ยมผืนผ้า 5"/>
            <p:cNvSpPr/>
            <p:nvPr/>
          </p:nvSpPr>
          <p:spPr>
            <a:xfrm>
              <a:off x="-1" y="2823975"/>
              <a:ext cx="1259498" cy="5231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b="1" kern="0" dirty="0">
                  <a:latin typeface="TH SarabunPSK" pitchFamily="34" charset="-34"/>
                  <a:ea typeface="Microsoft YaHei"/>
                  <a:cs typeface="TH SarabunPSK" pitchFamily="34" charset="-34"/>
                </a:rPr>
                <a:t>Rickets</a:t>
              </a:r>
              <a:endParaRPr lang="th-TH" sz="2000" dirty="0"/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2660365" y="6314655"/>
              <a:ext cx="1695145" cy="46163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sz="2400" b="1" dirty="0" err="1"/>
                <a:t>Osteomalacia</a:t>
              </a:r>
              <a:endParaRPr lang="th-TH" sz="2400" b="1" dirty="0"/>
            </a:p>
          </p:txBody>
        </p:sp>
      </p:grpSp>
      <p:pic>
        <p:nvPicPr>
          <p:cNvPr id="81924" name="Picture 4" descr="Rickets and Osteomala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093788"/>
            <a:ext cx="38576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9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956376" cy="631825"/>
          </a:xfrm>
          <a:solidFill>
            <a:srgbClr val="CCECFF"/>
          </a:solidFill>
        </p:spPr>
        <p:txBody>
          <a:bodyPr anchor="ctr"/>
          <a:lstStyle/>
          <a:p>
            <a:pPr algn="ctr">
              <a:defRPr/>
            </a:pPr>
            <a:r>
              <a:rPr lang="th-TH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5.2</a:t>
            </a:r>
            <a:r>
              <a:rPr lang="th-TH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ภาวะขาดวิตามินซี (</a:t>
            </a: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C or Ascorbic acid Deficiency</a:t>
            </a:r>
            <a:r>
              <a:rPr lang="th-TH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536" y="1700808"/>
            <a:ext cx="8369300" cy="5368925"/>
          </a:xfrm>
        </p:spPr>
        <p:txBody>
          <a:bodyPr>
            <a:normAutofit fontScale="70000" lnSpcReduction="2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9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วิตามินซี เป็นผลึกสีขาวละลายน้ำได้ดี ในสารละลายที่เป็นกรดจะคงตัวได้ดี แต่ถ้าอยู่ในน้ำจะถูกทำลายด้วยออกซิเจน ความร้อนและแสง หรือในสารละลายที่เป็นด่างใน อาหารส่วนใหญ่อยู่ในรูปของกรด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9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วิตามินซีมีในพืชและสัตว์ สังเคราะห์ได้จากกลูโคส ยกเว้นในคน ลิง และหนูตะเภา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31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บทบาทและหน้าที่ของวิตามินซี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ช่วยในการสร้าง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คอลลา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เจน (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collagen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ซึ่งเป็นโครงสร้างของโปรตีนเนื้อเยื่อเกี่ยวพัน (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connective tissue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ต่อเชื่อมเซลล์กับเนื้อเยื่อ เช่น การสร้างเนื้อฟัน เยื่อกระดูก เชื่อมรอยฉีกขาดเส้นเลือดฝอยหรือบาดแผล ถ้าขาดวิตามินซีแผลจะหายช้า กระดูกและฟันไม่แข็งแรง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เป็นสารต้านการถูกทำลายด้วยออกซิเจน คือ เป็น 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reducing agent 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เช่น ช่วยให้ เหล็กและแคลเซียมดูดซึมได้ดีขึ้น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ป้องกันการถูกทำลายของวิตามินอี เอ และกรดไขมันไม่อิ่มตัว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ช่วยในเมตาบอลิซึมกรดอะมิโน 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ชนิดอะ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โรมาติก คือ 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ฟีนิลอลานีน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ไทโร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ซีน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และฟีนิลอลานีน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ถ้าขาดวิตามินซี ปฏิกิริยาไม่สมบูรณ์เป็นพิษต่อตับและสมอง อาการแสดงคือ ปัสสาวะสีคล้ำ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ช่วยในการสร้างสารสื่อประสาร (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serotonin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ช่วยเปลี่ยน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กรดโฟลิค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ให้เป็น โคเอนไซม์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เตต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ตราไฮโดร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โฟเลท</a:t>
            </a:r>
            <a:endParaRPr lang="th-TH" sz="31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ช่วยเม็ดเลือดขาวในการทำลายเชื้อโรค 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ใช้ในอุตสาหกรรมอาหาร ช่วยป้องกันการเกิดไน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โตร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ซามีน และไม่ให้แบคทีเรียเจริญเติบโต</a:t>
            </a:r>
          </a:p>
        </p:txBody>
      </p:sp>
      <p:sp>
        <p:nvSpPr>
          <p:cNvPr id="8294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31D3D09-29DB-4650-9233-D2A77ACA4284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48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552" y="1467320"/>
            <a:ext cx="8369300" cy="5049838"/>
          </a:xfrm>
        </p:spPr>
        <p:txBody>
          <a:bodyPr>
            <a:normAutofit fontScale="92500"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ปริมาณวิตามินซีที่ร่างกายควรได้รับประจำวัน</a:t>
            </a:r>
            <a:r>
              <a:rPr lang="th-TH" sz="2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มีดังนี้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ทารก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35	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– 6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ปี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40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    		45-90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ผู้ใหญ่ชาย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	90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ผู้ใหญ่หญิง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	75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	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85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หญิงให้นมบุตร 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110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มิลลิกรัม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แหล่งอาหารของวิตามินซี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วิตามินซีมีมากในผัก ผลไม้หลายชนิด</a:t>
            </a: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ตัวอย่างอาหารที่มีวิตามินซีสูง (มิลลิกรัม/100กรัมอาหาร) ได้แก่ มะขามเทศ พริกหยวกเขียว ฝรั่ง  บล็อกโคลี่ ถั่วลันเตาดิบ คะน้า สต</a:t>
            </a:r>
            <a:r>
              <a:rPr 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อเบอ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รี่ เป็นต้น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สาเหตุของการเกิดภาวะขาดวิตามินซี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คือ ร่างกายได้รับจากอาหารไม่เพียงพอกับความต้องการในปริมาณที่เพิ่มขึ้น เช่น ในคนสูบบุหรี่ เป็นต้น</a:t>
            </a: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2788" indent="-261938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4995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5CA4CDC-1D6A-4703-AC2E-BC50B8447951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187624" y="548680"/>
            <a:ext cx="7956376" cy="631825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5.2</a:t>
            </a: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ภาวะขาดวิตามินซี (</a:t>
            </a:r>
            <a:r>
              <a:rPr lang="en-US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C or Ascorbic acid Deficiency</a:t>
            </a: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73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01426" y="1427956"/>
            <a:ext cx="8047038" cy="3181350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อาการแสดงของภาวะขาดวิตามินซี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ประเทศไทยพบการขาดวิตามินซีได้ยาก กรณีการขาดวิตามินซี เรียกว่า 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ลักปิดลักเปิด (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scurvy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23900" indent="-273050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ลักปิดลักเปิด (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scurvy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 ใน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เด็ก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โรคขาดวิตามินซีในเด็ก พบในอายุ 6-8 เดือน เด็กคลอดก่อนกำหนดไม่ได้กินนมแม่ หรือเด็กที่ได้รับอาหารไม่เพียงพอ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เด็กร้องไห้ตลอดเวลา เบื่ออาหาร มีเลือดออกที่เยื่อหุ้มกระดูก (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subperiosteal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hemorrhage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เด็กจะนอนท่างอเข่าหรือท่ากบ (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Frog position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ไม่ค่อยเคลื่อนไหวขา กระดูกซี่โครงเป็นตุ่ม (</a:t>
            </a:r>
            <a:r>
              <a:rPr lang="en-US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Sorbulic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beads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อาจมีเลือดออกใต้ผิวหนังเป็นจุดแดง หรือเลือดออกจากจมูก ปัสสาวะ อุจจาระ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6019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DF53E85-E9C5-413C-A7AB-1C4C18E438BA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86021" name="Picture 2" descr="http://www.blatner.com/adam/consctransf/historyofmedicine/5-deficiencydiseases/scurvyn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74" y="4543424"/>
            <a:ext cx="22955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4" descr="Image not availa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83" y="4840510"/>
            <a:ext cx="259873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6" descr="Image not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762500"/>
            <a:ext cx="23082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5308551" y="4431258"/>
            <a:ext cx="20617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/>
              <a:t>Infantile </a:t>
            </a:r>
            <a:r>
              <a:rPr lang="th-TH" sz="2400" b="1" dirty="0"/>
              <a:t> </a:t>
            </a:r>
            <a:r>
              <a:rPr lang="en-US" sz="2400" b="1" dirty="0"/>
              <a:t>Scurvy</a:t>
            </a:r>
            <a:endParaRPr lang="th-TH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187624" y="548680"/>
            <a:ext cx="7956376" cy="631825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5.2</a:t>
            </a: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ภาวะขาดวิตามินซี (</a:t>
            </a:r>
            <a:r>
              <a:rPr lang="en-US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C or Ascorbic acid Deficiency</a:t>
            </a: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45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99592" y="1414461"/>
            <a:ext cx="8047038" cy="2190750"/>
          </a:xfrm>
        </p:spPr>
        <p:txBody>
          <a:bodyPr>
            <a:noAutofit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5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อาการแสดงของภาวะขาดวิตามินซี</a:t>
            </a:r>
            <a:r>
              <a:rPr lang="th-TH" sz="25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ประเทศไทยพบการขาดวิตามินซีได้ยาก กรณีการขาดวิตามินซี เรียกว่า </a:t>
            </a:r>
            <a:r>
              <a:rPr lang="th-TH" sz="25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ลักปิดลักเปิด (</a:t>
            </a:r>
            <a:r>
              <a:rPr lang="en-US" sz="25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scurvy</a:t>
            </a:r>
            <a:r>
              <a:rPr lang="th-TH" sz="25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25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23900" indent="-273050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sz="25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ลักปิดลักเปิด (</a:t>
            </a:r>
            <a:r>
              <a:rPr lang="en-US" sz="25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scurvy</a:t>
            </a:r>
            <a:r>
              <a:rPr lang="th-TH" sz="25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 ใน</a:t>
            </a:r>
            <a:r>
              <a:rPr lang="th-TH" sz="25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ผู้ใหญ่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sz="25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จะแสดงอาการคล้ายเด็ก ได้แก่ เหงือกบวมแดงคล้ำ ถูเบาๆมีเลือดออก มีจ้ำเลือดบนผิวหนัง เลือดออกตามรูขุมขน ผิวหนังหยาบ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endParaRPr lang="th-TH" sz="25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endParaRPr lang="th-TH" sz="25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58800" indent="0" algn="thaiDist">
              <a:lnSpc>
                <a:spcPct val="100000"/>
              </a:lnSpc>
              <a:spcBef>
                <a:spcPts val="600"/>
              </a:spcBef>
              <a:buClrTx/>
              <a:buNone/>
              <a:defRPr/>
            </a:pPr>
            <a:endParaRPr lang="th-TH" sz="25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5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0100" algn="thaiDi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th-TH" sz="25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แนวทางส่งเสริมสุขภาพและป้องกันภาวะขาดวิตามินซี</a:t>
            </a:r>
            <a:r>
              <a:rPr lang="th-TH" sz="2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ส่งเสริมให้ประชาชนบริโภคผักและผลไม้ที่มีวิตามินซีสูงแต่ไม่หวานมากเป็นประจำ</a:t>
            </a:r>
          </a:p>
          <a:p>
            <a:pPr marL="804863" indent="-246063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th-TH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7043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8077609-261D-4B29-BEFD-9B9D64E0D40C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87045" name="AutoShape 2" descr="data:image/jpeg;base64,/9j/4AAQSkZJRgABAQAAAQABAAD/2wCEAAkGBxQTEhUUExQUFhUXGBoaGRgYGRwYGBgXGhcaHRgbGBgcHCggGBolHRgYIjEhJSkrLi4uGB8zODMsNygtLisBCgoKDg0OGxAQGywkICYvNCwuLCwsLDQsNCwsLCwsLCwsLDQsLCwsLCwsLCw0LCwsLCwsLCwsLCwsLCwsLCwsLP/AABEIAMIBAwMBIgACEQEDEQH/xAAbAAACAwEBAQAAAAAAAAAAAAAEBQIDBgABB//EAD0QAAEDAgQDBQYFAwMEAwAAAAEAAhEDIQQSMUEFUWETInGBkQYyobHB8BRCUtHhI2LxBzOCJEOisnJzkv/EABoBAAMBAQEBAAAAAAAAAAAAAAECAwQABQb/xAAqEQACAgICAQQCAQQDAAAAAAAAAQIRAyESMUEEEyJRcaHwFEJh4TKBwf/aAAwDAQACEQMRAD8A84bwYwA5o72xaIcDEtAH5RMeB1K0nDeFMoUCxwaaIzFgeLsEmWudvHPUXF07wOCi7rn5L59/qJ7VNJOGw5Fj/VeLix9xux6ny5xP244o2VxKeefFGM4m6lVpywuc2iJAee8G5ixrQMozNIFMzqDVgzcgXCYMV2ilA7TKeyOmeR/tl3WAW9ZFs0jxkybm4g325eC9/Djl6W+Sy8qPcXpdUX18FRcQ0PF2BrpbcOMAyD7r4uDa7CPzICvw3szkNyGxO0zIc3m1zcpHiUY4nPncO0JnMH3zg6gnY7g7G6rf/acw2Js8f2vGhIt6dbDkwRwcZbB6uDAhxiXNBgH3bAkEfe64McQaYs0gnKCYL20zlceZkImLAcvqpZZXc2in9MmqL+N4PK9lOkS5raYyd6Q8S4vM83EONraIajTGWoGZSC5ojSB+U9DJB8UX+L79J2Vo7MmAJAINRz8sEmB3i0AbIYUQCcsgG2u2wPPZCwR9PLSCK/D3HDiA4wZqAEWaXhskeYvp3gmuLoNe9zGuEdmQTu5re/rGsDbqEpo1Xt91xGx8J/cD0RDuIVNbZoIBi4LhDjPMifVTaGlgl4B8RwgPcCx0hwaQdBLiABG1j8EHi+Eu7YizQG/AC3mT9eS0tLiFMtIcwgGADm0jXryuiDWpVC79T4Lj0bt4Rt1RU2iEsc1qhf7McGyMDngZ6l5NoabAHkTcpnwHCt7Nose84k3JIzugT5oo16TovoAI8Ar8N2QBjLA3Fr/fyStcm3YNpVTKMfSAaxsS51Rs7w2HR8o9UdTwX+2RENdJnYZHAwJ/uHoh3Q4shwDWkm8Seuk9PMo4R+vpr/CEcQHNllGmOzZN4aNLDQA9NlaXd2J2vOxQZogsjO+OQMWnqCqq1Nm8nxcb+kJuLQt2D4ykxjW3HdJEk3AGx8EDjMaAC0jNERfxv1iSPNHVGUonuAaTbTxMnRL6uPo05DnS06ESSDyPQySOVxuEnsqyqk/psS46WucIdDgIt7pY6172MiRp6pfXwzi5rA12X8rTYtc4SYJ2cW6TEkpnj8dSeSIcQQQYjeLid7T4oXHcTNRuQ0xpGabmDLXW0drvF1aOjpYpeEDVaUsDCwF2rTcOa0t7wIt3TmBva/W88Jg2NbT7SqWjK50Xs4uyd0AXMAz4KFRxeAKhJIHdduBu02uDa+3moASGi0NGUbWzE35mXFNejl6dt7LOM4tlZ73saQ11gD+VjRDAAD+lo8yULji8vLSZAcSTES7QkdNbaKzJA8FY5uYkxrt9PJHluyiwdL6QHg6RFJz+boHMktOnkB9lWuxQYKTmA9wsBBJhxYMz5g+6X1TbkBZWOpwPBUYnDnM1g1HwJu6eg3PJqPK3slP06SK+F4Oajc2ZpAzAxbIA5z3mejLc59fGViGkmP6k5h0DgRI8QVHEuGY5ZygBoJJkgCCT43MdYVBT9kFj8s9cR1Xq4BcuKn0f2m/1Aq1w6nQaaVM2Lp/qOHIEWYPCT1CxjGKQYi8LTvdSnkcts14cEMUaiiqnSMxCJq4fKBYk/BX9sAdLqNXFN0/Nz2hQtstb+gR0RpfdRdTBiNVMPEzEqxgtc21TXQZPRW+lEeC9ayb7DVQfrbTqjcFgi8XmOS5ugp0gQ0QYi55AaL1jNk9GAgQ0eJKto8LcNIScwLJFCShhS48vFccKZixKdHhY5mUVR4c20ASu5MLyxQgbwx/JM8DwcAjOBmHO4Tijg/BXuw5KPyZCee9ANXAgNkNbMz7rT8CClbMGGGb+BJjz6LU9lIubLzEcOa659Qi4y8EY5UtMS0qOZ4NgCD3WkxtBuTH8rsRhoPdzNjm4G/8A+Ai/wAaDqORCtbhJOpKTY7kuxbiaLxo+PKUJi8NU/WSPAA/BPqmHHJVvYP0yuaBGdGTdRO73ctT52Q2JwoHUHT+eS1GKotIgs+CTVcEW+B2RUzTGSYpFMLuzTGrh2ltrOGvVDBifkOqYPkXoajzhAYgoUsMwQu5BVMHqMXNajMVgX04LhY6XlUA9EbAqe0VuCGqDUc9945I6o0bIeq1FMWcUxdUYqsiLe1V5VVMyShsqhcrS1cusXiNqdA3tpqvapGyPdOUCNvidyqDhbbk6lZuRrjPywQSUdhsCIklB1zl7oXtLEkJmm1o63LodUMA3kvH8PkGLSqMHxMCGkXPzT9+HLaFOvIio5wA3gSJPKS1wH/xlIoMhObi6fkSs4eXOAIAG6eUsOALBA08RcqR4lG6FhalLQxDBpopF8KjhhNTvGTTDm5svvQ4xax6+h5I/inB6jazmNZYyWgOzd1upl2Ux4jwlPGMmrSJOUVLjJi0VbkGEXQj/AAqhxyrSAa05SIiGNDoiLuiSDY31gFXYbjL3mcwc7+4NP5s2kREn4rlX3+v9jS51da/P+i+nuqq1VHjiVWXHLT7147NhFztIQxxffzPp0nz+Utyja7ckZTbUJpVWiUW72v2SwmIcLjXT1siRVESRJMzaI5RCHfjKfZw2nkda+cmdZsR4aKLa45o3WrFavdUEOZIhVExopyYnbmh3VhKEtHR2WF1lU5+8qbHNOroEjYnxQVSouY8VZa9wOoXlJg0IsqG6TsiuzygEgw4Ag7afPolSsaWtC/G4Fuu6CrYSTpI5ptWcIm8aTtPjzQ/bNSOOx4zdCmpg7Q0+UwhxR01kc/H5eqfdgDuLqmvhekj70SO0Osgvrg1AGusJtuqGYUN2kI6myJHoV7UpmOa7k6OUq0JqtEQYj6oKoxNjh8zjMhRxGAtbZUjIrzXTEFRqpTTE4MjqllZsK8XZOa8ojK8UmleJiZrm1i45QNTqh+JYjspaDJi52E6fJE4EGoXlpA7NrnuJ0DWiT/CAwxD6kkvB1EQCHWiTvvoouktgS22/AE6lLA8bn6x9FVQeAZOgTilhA0Opn3DdvSNp56eN+SVVaBabiJRhJPopjknaGlDg1Z7mmlTdUBIIgftoOuy0fE+MQOyc11NzQGupuOZoynu5Sb+cztpCH9m+PVGUxSIFSmRGU+M6iCLxugvaGqa9V1R7criYibASTr0urOUYw09sy1LJl45FpdNAmKxRzAgQ06Hnzv0Qjq068/mtGzBsdRa0yJ7w5gm8xttySPiOD7Mi1ufVZVJXRuwZYP4+S/B4p7csPdDTLRmMA82jQb6XuVbj+JvquzEkOGjgSI1IDRPdAkgAWStjTq1XUG5hBkCdefgUXoafGL5PsYYrjNWqwMflIBkmBJIBk9JmTEAm5vdPMDgj2barsK3sSYFQ1D2mgkgTcSCdAL8kBwXg5eST0jlHgtjg+FsAuCY0E2naenRCPKbdL+fs871HqYR+MNfgpdwuAchc8NaHOtDmggGS2ZywdR8FDEcOB2IPX9kzr4UvnM5xkm0nKJMwATYICthKrXd1weNw7UDod/MKjjx8aMSzP7M3jqTmm3eJMAAE3U+BYZ1Z4AIF2zmMRLo18SnPGsFUq0swEOBknWecnlpbrtJlNwWo/DVQ/JmDdWkaiQbHbQXSpJTqXRvjl9zC+PZpfagCmGMAgBsg7HY+cj5LH18WVsOI8ZpVWua+lnEEttoS0CA/NmEXM9YhYzG0ZcS1uUaAAk/E81b1NOVpiej0qkgqlWJEql4LohGcH4eQwl2h0COdlpm1MmBt/KzN6tlHnjGTS2C4Zr8kFt/OLKBpltRn4htRtJ15ymCALHVsjnBmJhNqOPY10vaWgXmxEj5+ihxkPxFMluUNkSWtgF4ByumLOg3jW3RPacbTuvBCOa501Sfkx/H+Kdo8hktpCzGTYACJtuYkm+upS2i52xPqmOA4QatdlIkNDjq4wI5Ddzv7RcxZFe0HBG4XK5r3OY7Rr4FQERIeBbWbjw2TJOS5Hqe5jg1iXdaKaOLgT67o1mLkLPYl8aaG4+CtwlWRE3UnESWNVY7JaV454SygTOpuYAE3JMCBzPTop8SrCm7KHB0DvFtxmk91p/NFpOkzEiCSoMi18qIYvFZTZB1+IyBGyFr4kk2KpaJN9N+gTxgiyiktlz8UdyqgGvtuqHlU9pBkJ6+hcnWjqmDeCRBPkuWiwtKWN8FyHumP3Rc2oYcTcH59EZwhkkn0S5p221Tzg1LopZn8Tbl1BjNmC7WBFo+/NL62ALDD+8w6cwb2n0jzWy4dh4aIA+/sqXEOHZx8wkhinGPJHlw9RxnT6MVRrtY4RpMffVOjS7QSRaDJ0tv8Eqx3DnMJsT8RrujeEYotIsRebEjTkdQnWVNVI3ZILjzg9jLDYXM8kAhosPBHVOHtIuJHI/vspcOaSCTuZ8ZTEMVsHp4yVnjZc0oszWM4GMrnUe80CS0tlzbiQ6NoJOYCLbJFwnCzUgOJaM1tjmAmRzt8VuMbhg4EEdDabc43Sfh2DaMS/JGSxEEnbeSSDvBNtEmXG4OkXh6hzg7NBw7CZY8E2psQ1PREtctUKWkY5WywNXjmLwFcXbItnFLqcGQlnE8Ow/27yNv4Td4SjjjSGFwtlubT3d7cov5JMyqI+GT5aYiwtF7nkTYfLonOF4S3cE9fmgOFjNkLSCKgDpAgmJEmb7LT4alA8FLDj5OmXzZ5fZV+FHLX70XrsKOQRsKty0zxr6MsZsArYJpGiWOw/ZZiBIcCCNiLxPUagp7UQ1RtlmlBKVx0yqk62YjiuHBEx18DzHVZrHVXk95znHm4knzJWy4zTyaaFZjGYIuNrzv/ACs0ZVJpnu+lyJx2LaTS8ho/gDco7D4SXETDRqdJgbJxguAlsdoMo1jd3iNoRNWiNGiw6bI5JSSJZPWJuoCapV7Ks11I5Tl7hGxIvrafqiuMcSw/4VlKnRioRLiYJaZJJlsAuMwRFgBraAeK0BeJEfI7JbVeXAAmSq4clxDHGsnGT8A1Fhc4NGpQfFK5Dzkd3eeie8PwPeIFyQROwB1jrC84twxh20tbcSLrlmip0zs2TwhBTryFOjlzAuuAZyjeOfIc1YKYDoIkAmBOk3+qYcU7FnZtpNP+23OXQJeQC7KBoAbeQ6k3VMVuVJUBPxbyZBIHJcp0nNAi51+a5Dj/AIBr6C3UQIsY3+vxB+C1fA2tNosCInw/dNWez9Iy4zMiBPW8+S4YIU6pAEC9ttba9FCUJ6k1oz5vWQyR4rsbcPbYJg1qEwIsj2hbcEdHl5Xsqq8OZVsQNJEi5I1g6ibrKY/h2V7C3LAfpF7jfmIn48wtq0GYCUcVog6j+EnqsKceSWx/T55J1eirCiwRrAgsC+Qjmaq/pl8UyGZ7ojXYlfD6UVKnUj0j+StHj6IzGNItyKT0qUPd4j5BT9XH5Ra+x/TuosYUhZEMVNNqtYUyi0wOSL2qThfZVtaToiX4Rw5KvESwaoOiX4+nmpvbzaR6iE4GFN7aIGoEubHcWNjnTFuFrtqPYWABrKVNoAsAcuZ1ueZzpTij4SkvAaGQOH9x9E+otkE8lL0lzjzfbH9RUXxXg8IVTir3NVL2rTKJKMiio5VuKlW1CpcsklssnoQe0lIFokwJ9baKXA8NTayA1ub9W4i4IPNAe3NYsoZwYLXt1uDtB6XVvspWNWk2o4QSBbTzE7byscYv3bX3X6NcpVh7Gz6E+9fxVFXDDkmtSmYBO+6FrMXoTwR49HnxyvkZTHYIuqAAbwfijavskxrQ8EkDWJEEjkRpfXf5TqD+sOidYmg4EA5wHMB7xAluY5ZaCcokSAT13Xm44qpa/wAHovNONU6Ev4FobAb4QluKwMtOnRah7OSAxzJBnkpZMNbDDMz5ti6WV7xycQqHuJNzdMuJAuqu5zp9+C8wvDapnu5RzMT5LTGa4qz0+aUFYEMO7mPgvVKsymHEZh56rk/Jk/50fYWtlD4+lBB9dlfmQvtBxIMZnqGYEAAST0A3K3ZIxUNnzkG3LQdgkc1KMBiAQCCCOYTDtgLyuxcUgztsKdpM7JVxCqIJJgAEknQAXJJ2Gt0HxrjjaNNz8r3hokimJMDUySAB6rF8O4jX4tUNKOxwjYNbKZc9snKzPH5o0AiGkmYASTnz1HoaMeO2Hez3tixz3h9N7aOYhtfK40wJ/wC4Y/p66k2tMarctKlhWtptaxgDGNENa2zQOQH3KQca9l6jxOCxNTDOH/bD3toHwa0/0v8AiCOm6pCDgqiLKSk7ZqMXxJtPDufVEMptlzuTRe1ruNhre3NKfZnGmth2VntANSXRMgAvOUTvDQLr5tV9l8a7E06WNfWdTcXOziq6qw5ATYkkNMwLgG9l9I4XTZSpspNGVrBDR0m1zqknlSkrGjC4uh2KgXmZCh4jVWByLzJg9uhpgKRPemw9fJMBTJMg22CA4ZUaGm/ev56aKbsW4akDoTJ9ArJqhKCqpIYTvI/lJ+IgB5jTUdJ2V2N4lNmiB8f4S5zSTKlPKnpDqD7KcFv4k/FPh3aI/uPr/hJsFSu1rjeQCT80fj8TMNEQ0bJPT/GA2V8pFpcIHghq5hVnFkGxuELUxBJJJlUnlQsYMsc665pQ3aLu1hRxz+yk4mb/ANSmRg3Hk9h9XR9VR/phUNXDEa5KpYJO2VhA6DvHwhMfajA/iqDqM5S4tMxMZXA6SEF7CcErYF9Rpe19N+VzTEFr22uDqC08/wAo5oY5Q9x/n/wORz9ujb4sgMLT72aPQXv5pPWcrqtWSUDi6sCFpzTXEy44uyvhdLM+QMxzW8jbpBJ+ATPF1czr5rAN7xzHuiPegSlnDHWmCDuDE+B1B+IRTX3WSEKgjRKfyLHtSziJhtv2tN/qmD3pXxSpA8lLPH4j4pbE/DsG3M55AknX72V1enAnrop4W+ggQLDwVXFXWssrVRNClymIK1EZjLGG+7j5LlY/C1CZjXquQ5npKUa7/Zufxs+6J6oLFYUvMuudkVQZAUKz9l6UvlG5ngRtOog3DsMWuJBI+qZuZOq9oU4CIY267HBVQZyYLVkXlT4LgW02vytDe0e6o6LS50SY20HRTx7BmDB4zefMfwj8NTgBN/f+AJfEsaxEUqEgmYA+J5LxjETVEMid9FpiyTQsxglvhB+MfVUtob2VeOmRAkAyegNvmQiqGgWTJUpF4XFHraIVlOlJiYU6cTeYRFIES4G2gtqD02TQigSbFuJmTlJAj/PxVtGn1KljQZF47wEC1j3iPWFdh6fUBCKXN6C74ngoovCYcXcbAD7PgqmVnA2JRWMdDdbkNt0j9yVpio+CLbEeNMAu+52HqreG0i4tDpPw2/eFRxInutG5+DQXH5I3BAztyvus0UnlZaTage0MEDMu56cwJGoRFXhVNrS4kxGnMza/qvcS+1ybyLExHMDQjwQ1d0NABte19bXhX4QXgnykZv2g4icNh6tfKHZIMGRMva3Uae8p8LxL6tNr3sDHESWh2bLy70C8Qq/alzTSbTIB7Wo1pBEgtBzvnplYR4uCacPogNGkdFkSTycUXbfDkTZhhqpimETkUHBalBR6M7dgFekl9TCNu64Pjb0TioxLK/Lmo5OPbQ8LPKdNQq0Xg92pHRzQ4etnT4uPgiWMUqjEdOItNMXPrOb7wBHNp+YOnxSziGIkwbZj9hOK7LO8D8krpYcEQRIOs/VZpxlpWWjJdkcPIEKADXVBmPdbrrfpbRRxuCysPZk0yP06a37ptzS7h9GpTJJf2gJm4AcPSxQtaTXQKe2mOGURGi5Cu4tTFi4g9Wn9lypxx/aEvJ9MeEwFThzLvBJsbxFx0loOg3KaYAZGSfE+EKUm20jV7fFWxo2pzRtN4a0En3hYgTAm9pEeN9NLrM18USLGB8ULhOIOzAFxANhMmfgbT4aqyyuG2D+mc1ZpGVM79ZHMi+2qb0Un4a1OaJRwu3bJZFSoKphecQJjLYeCrbVy3KVY/i94C0znFR2JjxylLRHGvEhpBJJEEGAI1kb9EZRp3E7JEzFkvBOx5dNk7wNcG6yQfKWzRkg4IKAhW5oAvO+6iG5jaY9VDGYprW94Zcvkqv42yK3SKcU7vM0NzqJidCD4tIv1RtFqy1Li7alUBps3yn9/vktVhHCxOingmpybQ+aEsaSYZh8OJEyocTAzW5eSIFcZYHmlvEMRqStsmkjMlbEOMxVI1mtqEzfswJu8DeBERMyRvEkWd4J1xHX5fws1Ua/tKbgXgVqhp2ccrRmbIqNDdTO7h+WAbxouHVDYix5jbmsnprvfkvmSrQVWqh1wLz6cvGZ9UNi42md55o6rWaGT7t7kae7aDHPaN1ieOe04BLWd5252CtlzRgti4cEskvid7QCatGNGteXC/vF4ifAD/wAinfDdByXzvGYir77nOLtoNr+C0nsrxoVG5Se8NuYWDHN+7yfk3ZvSuOK1ujadqzLGWevRU1wAe7prcfDr4qtj1xK9Js8xIGrlKHOzVQ0cviT9+qZYpySYGsDVkmxeL6Rfn4LBkl80jVCPxbGhMGDsVzn2XY4ZXazN5mZ6yOd0M51k0pSi2hVFSVnVj3dfM6eaGoUoUK1XYzqEVSGX3TIIgyPP1tshHJyf4BKFIqqUpkHkktGxjkn70hae+7oSkyTSkGMG4lFdneNvguVtSmSV4sje+i6WgGgwOfJNhr4lNM5eeTRtoT4/sk2B6x0A59fonEw2wvzWyNN2y84OyGJdaNzYK3h2GY5+cd7ullwIsYsI0O5m8JZXl1QHaQD/AAFpeFNEAtblm8RETtG0aeSq/kyeRuEfyM8OICNY5CNp2VHFuJNos6nRNXBcmZYp5GoolxXiADYHmkZrEpfUxxfc6q+i6QoObkz0oYfbjRcKt074dVtqP3STEU6YaC15c7cFuUC0iDJzQZkwNua9w2KDWEk6A/4XJ8ewZI846NHjOMNpC5IMSANSs3W4j28l0hvikprF7i9xJzRA5Bab2f8AZ7OwVapyUJAzZg0kudlEWMCTqfUaofLNLY/tY/Txt9/zoRCkWOlpkG/ULf8AAcSX02nfTnMQsfxfB9hUdTzF2Um8ZbSYt1EHzTf2VxRDSGudLXSBEmfCdgfNdih7eUn6ySyYuRq61a/Lol2OqCMzjAF4UKmOzP3nSIvyiEl9oseIyNM/qPM8gf0j4+i1Smts87HjbaQqOOrF5cx5axr+0DZ1eG5c0RyPyOoTrgnFyWmbEc1l6riBynko8MxppvJuSJg5suUkRmmDMaxaeYWTcWmmehLFGcXSHXtR7RE/0wY2MaC2voFk8BUl5ibanbp6qviFeHHmWx8f4VXDXPzBlMuzVIiB1c0xubeG6GJOT5S7ZulCOLBUR7XeCyw/jxSyhixScHCxnVaWl7POGGdGYvB0sZGhMFvPr5rEcVfBDSIOttL6R0iFrz4qq0YPSZFNuKej6xwbiDatIPBvuOXijH1rL5z7DcSyufTNw5stvoQRPjIPwWl4pxXIIB7xCk8vGGyOT0rWbgjzjXFw2wN+m3ikdLFuJkeN0pzl1Qm9/kj83os6i5PlI9J4IY48UO28VLg0OiwgEQPWNSiTU0Wbp1DOn+dvvqm9OtLWkGxFl0rvbMGXGotUVcWxeUCN3D6n6Jtw7FNqM5OAv1P7QstxxxzMOwN+QO0q7A4pwAI1H3dNj1sEsfKCo1WayymPxgbXc3mAR9QnbcY19xruOqx/EqgfiHzsAPRdkSm9C4Yd2OhV6rkp7R3InqNCvVn9qRSj3hrpTdjtz4LMYPE5dE0bjtPFaejZODsIe0Z9T8L/AAWg4PjWxDoBk+krL18QJ+/ovGF5PdB8f8plOmRyYeaPoRxrQLlYL2i4hnrHWLZems2VzKTyLubPQFx+MKh/Bcxlznn0/Zdkzc6TO9Jijhk5Mk+tR7Olkc/tTmNXNGUX7obGtuZ2TPhmHfVBLGnKJl8HKIiZPSRbW45oSlwNlrH1TDDYcsBDHOaDqA4gHyBvoPQJItXtFMkk1Uf2U4xrqT8lVrmHWHCDp/KXVKg0vzTssmMxJjSSTE2Ovl6BFNpiIhOmpE7aM1g6rc4zgloIkCbjcSOa1eA9oG06TmGnVfJploIhrcggCOVgZ36IdtIRPh9/fJWupiNJTwk49C5Up9oRcSxtWo8ue1znb2XcHfVbnBY4NcQQeogGPn5JyaS8bSKk25MZ1x40VYniNWD3BJBBgXk2kRYO69Z1SJzaxMljvgn7mXhXCn4LkndsSK4LSM5UbUIjIfvnf7leYCjUbUD30i4CCBmDbgyJ5idQtJ2CgaCNyQ/aoxnEOE1nve5rGMBcSGB0ta0kwAY0AgabK72foV8LV7TKxxAsJtJsSZYZtNhH0WvbRUfwkplKcXcTpy5x4S6K+J8YqVKeWiMp3c5xk94mN7ARE8ljsdwStVcXlzZ877clsqdECZCsfQEff3umlmyT22Sx444X8TIcH4XVo1Mzg0gAiA6997hdjmVy6SwuFtCDdah2G1VbMPYzp+26i7u2jQpu+QV7KspUBTrZmmoWzUGduekZcQAwggh2VgJEuGY+6CsvxbjAq1nvjLmJIGUMMaiQLTCd4jCwZgcvP+UNVw4Dcx08NpTyyuuNE4KpOb22I/xYEuG1z6Wn0AUcNxYgd2IFhOpjc/4R+N4WwiCNY93u6mxtG/zSup7Pd0FlQidnCR5RfrugnF9jScWjsVj31PdInQgG5G3zIi+q8wXEC0HNP1B28v2S1/DazLgZurDmI6x73nEKT6+dp2cPeHWQZjY6ym4rwUXHjQ8/FZDI3EAfe6Wd41XOdqSVa2uMzS6SBB+/vZe4+qNRfu8uURM6nqkjpk/NfYW3F9VyW9uz7K5VB7f+D3C8KqO5NHW59B+6dUOCADvEuPjb0CeUqIAmZ2VuUGAFFyHeScgClgABtPREswnNGPpkWA1Iup5XQdig6Qm2DDDj4/NX/heWqsp0ybH1V4pkWTRSA7QMyjzVzKKJp0YXGmdiqJJCttgtTCzoYKkzD6A3VxpEX3XNaT0XVG+jrkUfh489fvxXCgRuT0t5fBXOBnmrjRPWUaXg5yfkpZStdeGldEMpmLlQbSItb9lz/AP+wRrRmKk8AAmYAuSdIGso6nhwFXiKAIILZBaQREyNxG8ocXQeasB/GMyF5LgBbvNcCZ0gESZkaL1tdpj3gXHKA5paSYnQjkDdCtwj4BbndTpvY5ocP6hEOa8CbkCQRNzB1sjatNz30nCm8NFQ3Ii3ZvvGoEmLpqYvJFNLiNMtc+XZWgkuyuAgWMEjveStOKYBLnCMuedsoi88rj1S/DYMii5kVc2V0Bw7o735THVSxPDH5nNa3MwNJZG47Rjuz/8AF0dCOS7Zzov/ABbILoeBIF2OBJNhAiSo4jHU25cxILwcoLXZjlgGGxM3Fl7xBxqNGVlUAPYZyw6A8Ew3Ww6QqMWYrUHAVHdyt+XvATSuW2PoN0oSvG8TZFJ7Xwx1QtdI2yP7pBEg5mgRrZSpcRpmXZoa0lpBBBBtbKRM3EDW4hRp4B39MlpH/UPqEEe6C14GbrceZQ9bhxD3PDXENrtflGrmhgEt8Df/AIpWPGqCMbxSmKb3tlxbDS2HAg6jMCJbsZIUXYunlBOa4IDcjs5A1OSJjyUcZgHVBiHtY4ZmMa1pEOdkLiTH/KADyUnh4rCqadQtcwtiAXNIfIkA6H4QJhc++hV0UOexzWwZDrsI5DLO3hZViqxrXST3C0EQSbkZYjfTRRoYV9Psi5rrmsXBoLsvaODg233ZVY2g+ahAdd1IyBJgOaXRbaPgp6Uv59jU2jx9emMpl0FxaYa6c0ExliQRrcfNCY1lJzM7/c0zQZjQad4AaQrnYV5LSQ/L2znTbPBpuGZ1v1GPCFAYWo5tNmXLlzOdmEhxaYbodXE5vJN8fsHGQpxeB7OMri6RYQSe7cxA0g7wltWqYAiA7lv4LQuwTy1jHZm5Q9mYWmwyG86j5FDvwQcKMsiBDhFgAx1trTp5KicPLO5zXgzweuTt3A6f63DpmZ9brxDnEv7yNd+ryTLBjurxcsmPsbJ/xLCbFX0h8ly5Vj2SfRZSFlIrxcq/2k/IS7QqRXi5OyaPKh+S8oarly7yHwXAaeK4j5r1cq+CZICyrjVcuQfQUWk6+CtI93wXLlRdk2UVBfyUHnVcuU5Do7koj3vNeLlz7QV0eN1PigcSP+po/wD1Vv8A2orlyXwHyGDRVOFvvmuXJWFFROvh9V5idR5Llyn/AGsr5RXV0KFxGg+916uUcnkaHZ4B3fNUOFwvVyX6GBK4sEO/fy+S5clGZTXpidBoNugXLlyoxV0f/9k="/>
          <p:cNvSpPr>
            <a:spLocks noChangeAspect="1" noChangeArrowheads="1"/>
          </p:cNvSpPr>
          <p:nvPr/>
        </p:nvSpPr>
        <p:spPr bwMode="auto">
          <a:xfrm>
            <a:off x="173038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87046" name="AutoShape 4" descr="data:image/jpeg;base64,/9j/4AAQSkZJRgABAQAAAQABAAD/2wCEAAkGBxQTEhUUExQUFhUXGBoaGRgYGRwYGBgXGhcaHRgbGBgcHCggGBolHRgYIjEhJSkrLi4uGB8zODMsNygtLisBCgoKDg0OGxAQGywkICYvNCwuLCwsLDQsNCwsLCwsLCwsLDQsLCwsLCwsLCw0LCwsLCwsLCwsLCwsLCwsLCwsLP/AABEIAMIBAwMBIgACEQEDEQH/xAAbAAACAwEBAQAAAAAAAAAAAAAEBQIDBgABB//EAD0QAAEDAgQDBQYFAwMEAwAAAAEAAhEDIQQSMUEFUWETInGBkQYyobHB8BRCUtHhI2LxBzOCJEOisnJzkv/EABoBAAMBAQEBAAAAAAAAAAAAAAECAwQABQb/xAAqEQACAgICAQQCAQQDAAAAAAAAAQIRAyESMUEEEyJRcaHwFEJh4TKBwf/aAAwDAQACEQMRAD8A84bwYwA5o72xaIcDEtAH5RMeB1K0nDeFMoUCxwaaIzFgeLsEmWudvHPUXF07wOCi7rn5L59/qJ7VNJOGw5Fj/VeLix9xux6ny5xP244o2VxKeefFGM4m6lVpywuc2iJAee8G5ixrQMozNIFMzqDVgzcgXCYMV2ilA7TKeyOmeR/tl3WAW9ZFs0jxkybm4g325eC9/Djl6W+Sy8qPcXpdUX18FRcQ0PF2BrpbcOMAyD7r4uDa7CPzICvw3szkNyGxO0zIc3m1zcpHiUY4nPncO0JnMH3zg6gnY7g7G6rf/acw2Js8f2vGhIt6dbDkwRwcZbB6uDAhxiXNBgH3bAkEfe64McQaYs0gnKCYL20zlceZkImLAcvqpZZXc2in9MmqL+N4PK9lOkS5raYyd6Q8S4vM83EONraIajTGWoGZSC5ojSB+U9DJB8UX+L79J2Vo7MmAJAINRz8sEmB3i0AbIYUQCcsgG2u2wPPZCwR9PLSCK/D3HDiA4wZqAEWaXhskeYvp3gmuLoNe9zGuEdmQTu5re/rGsDbqEpo1Xt91xGx8J/cD0RDuIVNbZoIBi4LhDjPMifVTaGlgl4B8RwgPcCx0hwaQdBLiABG1j8EHi+Eu7YizQG/AC3mT9eS0tLiFMtIcwgGADm0jXryuiDWpVC79T4Lj0bt4Rt1RU2iEsc1qhf7McGyMDngZ6l5NoabAHkTcpnwHCt7Nose84k3JIzugT5oo16TovoAI8Ar8N2QBjLA3Fr/fyStcm3YNpVTKMfSAaxsS51Rs7w2HR8o9UdTwX+2RENdJnYZHAwJ/uHoh3Q4shwDWkm8Seuk9PMo4R+vpr/CEcQHNllGmOzZN4aNLDQA9NlaXd2J2vOxQZogsjO+OQMWnqCqq1Nm8nxcb+kJuLQt2D4ykxjW3HdJEk3AGx8EDjMaAC0jNERfxv1iSPNHVGUonuAaTbTxMnRL6uPo05DnS06ESSDyPQySOVxuEnsqyqk/psS46WucIdDgIt7pY6172MiRp6pfXwzi5rA12X8rTYtc4SYJ2cW6TEkpnj8dSeSIcQQQYjeLid7T4oXHcTNRuQ0xpGabmDLXW0drvF1aOjpYpeEDVaUsDCwF2rTcOa0t7wIt3TmBva/W88Jg2NbT7SqWjK50Xs4uyd0AXMAz4KFRxeAKhJIHdduBu02uDa+3moASGi0NGUbWzE35mXFNejl6dt7LOM4tlZ73saQ11gD+VjRDAAD+lo8yULji8vLSZAcSTES7QkdNbaKzJA8FY5uYkxrt9PJHluyiwdL6QHg6RFJz+boHMktOnkB9lWuxQYKTmA9wsBBJhxYMz5g+6X1TbkBZWOpwPBUYnDnM1g1HwJu6eg3PJqPK3slP06SK+F4Oajc2ZpAzAxbIA5z3mejLc59fGViGkmP6k5h0DgRI8QVHEuGY5ZygBoJJkgCCT43MdYVBT9kFj8s9cR1Xq4BcuKn0f2m/1Aq1w6nQaaVM2Lp/qOHIEWYPCT1CxjGKQYi8LTvdSnkcts14cEMUaiiqnSMxCJq4fKBYk/BX9sAdLqNXFN0/Nz2hQtstb+gR0RpfdRdTBiNVMPEzEqxgtc21TXQZPRW+lEeC9ayb7DVQfrbTqjcFgi8XmOS5ugp0gQ0QYi55AaL1jNk9GAgQ0eJKto8LcNIScwLJFCShhS48vFccKZixKdHhY5mUVR4c20ASu5MLyxQgbwx/JM8DwcAjOBmHO4Tijg/BXuw5KPyZCee9ANXAgNkNbMz7rT8CClbMGGGb+BJjz6LU9lIubLzEcOa659Qi4y8EY5UtMS0qOZ4NgCD3WkxtBuTH8rsRhoPdzNjm4G/8A+Ai/wAaDqORCtbhJOpKTY7kuxbiaLxo+PKUJi8NU/WSPAA/BPqmHHJVvYP0yuaBGdGTdRO73ctT52Q2JwoHUHT+eS1GKotIgs+CTVcEW+B2RUzTGSYpFMLuzTGrh2ltrOGvVDBifkOqYPkXoajzhAYgoUsMwQu5BVMHqMXNajMVgX04LhY6XlUA9EbAqe0VuCGqDUc9945I6o0bIeq1FMWcUxdUYqsiLe1V5VVMyShsqhcrS1cusXiNqdA3tpqvapGyPdOUCNvidyqDhbbk6lZuRrjPywQSUdhsCIklB1zl7oXtLEkJmm1o63LodUMA3kvH8PkGLSqMHxMCGkXPzT9+HLaFOvIio5wA3gSJPKS1wH/xlIoMhObi6fkSs4eXOAIAG6eUsOALBA08RcqR4lG6FhalLQxDBpopF8KjhhNTvGTTDm5svvQ4xax6+h5I/inB6jazmNZYyWgOzd1upl2Ux4jwlPGMmrSJOUVLjJi0VbkGEXQj/AAqhxyrSAa05SIiGNDoiLuiSDY31gFXYbjL3mcwc7+4NP5s2kREn4rlX3+v9jS51da/P+i+nuqq1VHjiVWXHLT7147NhFztIQxxffzPp0nz+Utyja7ckZTbUJpVWiUW72v2SwmIcLjXT1siRVESRJMzaI5RCHfjKfZw2nkda+cmdZsR4aKLa45o3WrFavdUEOZIhVExopyYnbmh3VhKEtHR2WF1lU5+8qbHNOroEjYnxQVSouY8VZa9wOoXlJg0IsqG6TsiuzygEgw4Ag7afPolSsaWtC/G4Fuu6CrYSTpI5ptWcIm8aTtPjzQ/bNSOOx4zdCmpg7Q0+UwhxR01kc/H5eqfdgDuLqmvhekj70SO0Osgvrg1AGusJtuqGYUN2kI6myJHoV7UpmOa7k6OUq0JqtEQYj6oKoxNjh8zjMhRxGAtbZUjIrzXTEFRqpTTE4MjqllZsK8XZOa8ojK8UmleJiZrm1i45QNTqh+JYjspaDJi52E6fJE4EGoXlpA7NrnuJ0DWiT/CAwxD6kkvB1EQCHWiTvvoouktgS22/AE6lLA8bn6x9FVQeAZOgTilhA0Opn3DdvSNp56eN+SVVaBabiJRhJPopjknaGlDg1Z7mmlTdUBIIgftoOuy0fE+MQOyc11NzQGupuOZoynu5Sb+cztpCH9m+PVGUxSIFSmRGU+M6iCLxugvaGqa9V1R7criYibASTr0urOUYw09sy1LJl45FpdNAmKxRzAgQ06Hnzv0Qjq068/mtGzBsdRa0yJ7w5gm8xttySPiOD7Mi1ufVZVJXRuwZYP4+S/B4p7csPdDTLRmMA82jQb6XuVbj+JvquzEkOGjgSI1IDRPdAkgAWStjTq1XUG5hBkCdefgUXoafGL5PsYYrjNWqwMflIBkmBJIBk9JmTEAm5vdPMDgj2barsK3sSYFQ1D2mgkgTcSCdAL8kBwXg5eST0jlHgtjg+FsAuCY0E2naenRCPKbdL+fs871HqYR+MNfgpdwuAchc8NaHOtDmggGS2ZywdR8FDEcOB2IPX9kzr4UvnM5xkm0nKJMwATYICthKrXd1weNw7UDod/MKjjx8aMSzP7M3jqTmm3eJMAAE3U+BYZ1Z4AIF2zmMRLo18SnPGsFUq0swEOBknWecnlpbrtJlNwWo/DVQ/JmDdWkaiQbHbQXSpJTqXRvjl9zC+PZpfagCmGMAgBsg7HY+cj5LH18WVsOI8ZpVWua+lnEEttoS0CA/NmEXM9YhYzG0ZcS1uUaAAk/E81b1NOVpiej0qkgqlWJEql4LohGcH4eQwl2h0COdlpm1MmBt/KzN6tlHnjGTS2C4Zr8kFt/OLKBpltRn4htRtJ15ymCALHVsjnBmJhNqOPY10vaWgXmxEj5+ihxkPxFMluUNkSWtgF4ByumLOg3jW3RPacbTuvBCOa501Sfkx/H+Kdo8hktpCzGTYACJtuYkm+upS2i52xPqmOA4QatdlIkNDjq4wI5Ddzv7RcxZFe0HBG4XK5r3OY7Rr4FQERIeBbWbjw2TJOS5Hqe5jg1iXdaKaOLgT67o1mLkLPYl8aaG4+CtwlWRE3UnESWNVY7JaV454SygTOpuYAE3JMCBzPTop8SrCm7KHB0DvFtxmk91p/NFpOkzEiCSoMi18qIYvFZTZB1+IyBGyFr4kk2KpaJN9N+gTxgiyiktlz8UdyqgGvtuqHlU9pBkJ6+hcnWjqmDeCRBPkuWiwtKWN8FyHumP3Rc2oYcTcH59EZwhkkn0S5p221Tzg1LopZn8Tbl1BjNmC7WBFo+/NL62ALDD+8w6cwb2n0jzWy4dh4aIA+/sqXEOHZx8wkhinGPJHlw9RxnT6MVRrtY4RpMffVOjS7QSRaDJ0tv8Eqx3DnMJsT8RrujeEYotIsRebEjTkdQnWVNVI3ZILjzg9jLDYXM8kAhosPBHVOHtIuJHI/vspcOaSCTuZ8ZTEMVsHp4yVnjZc0oszWM4GMrnUe80CS0tlzbiQ6NoJOYCLbJFwnCzUgOJaM1tjmAmRzt8VuMbhg4EEdDabc43Sfh2DaMS/JGSxEEnbeSSDvBNtEmXG4OkXh6hzg7NBw7CZY8E2psQ1PREtctUKWkY5WywNXjmLwFcXbItnFLqcGQlnE8Ow/27yNv4Td4SjjjSGFwtlubT3d7cov5JMyqI+GT5aYiwtF7nkTYfLonOF4S3cE9fmgOFjNkLSCKgDpAgmJEmb7LT4alA8FLDj5OmXzZ5fZV+FHLX70XrsKOQRsKty0zxr6MsZsArYJpGiWOw/ZZiBIcCCNiLxPUagp7UQ1RtlmlBKVx0yqk62YjiuHBEx18DzHVZrHVXk95znHm4knzJWy4zTyaaFZjGYIuNrzv/ACs0ZVJpnu+lyJx2LaTS8ho/gDco7D4SXETDRqdJgbJxguAlsdoMo1jd3iNoRNWiNGiw6bI5JSSJZPWJuoCapV7Ks11I5Tl7hGxIvrafqiuMcSw/4VlKnRioRLiYJaZJJlsAuMwRFgBraAeK0BeJEfI7JbVeXAAmSq4clxDHGsnGT8A1Fhc4NGpQfFK5Dzkd3eeie8PwPeIFyQROwB1jrC84twxh20tbcSLrlmip0zs2TwhBTryFOjlzAuuAZyjeOfIc1YKYDoIkAmBOk3+qYcU7FnZtpNP+23OXQJeQC7KBoAbeQ6k3VMVuVJUBPxbyZBIHJcp0nNAi51+a5Dj/AIBr6C3UQIsY3+vxB+C1fA2tNosCInw/dNWez9Iy4zMiBPW8+S4YIU6pAEC9ttba9FCUJ6k1oz5vWQyR4rsbcPbYJg1qEwIsj2hbcEdHl5Xsqq8OZVsQNJEi5I1g6ibrKY/h2V7C3LAfpF7jfmIn48wtq0GYCUcVog6j+EnqsKceSWx/T55J1eirCiwRrAgsC+Qjmaq/pl8UyGZ7ojXYlfD6UVKnUj0j+StHj6IzGNItyKT0qUPd4j5BT9XH5Ra+x/TuosYUhZEMVNNqtYUyi0wOSL2qThfZVtaToiX4Rw5KvESwaoOiX4+nmpvbzaR6iE4GFN7aIGoEubHcWNjnTFuFrtqPYWABrKVNoAsAcuZ1ueZzpTij4SkvAaGQOH9x9E+otkE8lL0lzjzfbH9RUXxXg8IVTir3NVL2rTKJKMiio5VuKlW1CpcsklssnoQe0lIFokwJ9baKXA8NTayA1ub9W4i4IPNAe3NYsoZwYLXt1uDtB6XVvspWNWk2o4QSBbTzE7byscYv3bX3X6NcpVh7Gz6E+9fxVFXDDkmtSmYBO+6FrMXoTwR49HnxyvkZTHYIuqAAbwfijavskxrQ8EkDWJEEjkRpfXf5TqD+sOidYmg4EA5wHMB7xAluY5ZaCcokSAT13Xm44qpa/wAHovNONU6Ev4FobAb4QluKwMtOnRah7OSAxzJBnkpZMNbDDMz5ti6WV7xycQqHuJNzdMuJAuqu5zp9+C8wvDapnu5RzMT5LTGa4qz0+aUFYEMO7mPgvVKsymHEZh56rk/Jk/50fYWtlD4+lBB9dlfmQvtBxIMZnqGYEAAST0A3K3ZIxUNnzkG3LQdgkc1KMBiAQCCCOYTDtgLyuxcUgztsKdpM7JVxCqIJJgAEknQAXJJ2Gt0HxrjjaNNz8r3hokimJMDUySAB6rF8O4jX4tUNKOxwjYNbKZc9snKzPH5o0AiGkmYASTnz1HoaMeO2Hez3tixz3h9N7aOYhtfK40wJ/wC4Y/p66k2tMarctKlhWtptaxgDGNENa2zQOQH3KQca9l6jxOCxNTDOH/bD3toHwa0/0v8AiCOm6pCDgqiLKSk7ZqMXxJtPDufVEMptlzuTRe1ruNhre3NKfZnGmth2VntANSXRMgAvOUTvDQLr5tV9l8a7E06WNfWdTcXOziq6qw5ATYkkNMwLgG9l9I4XTZSpspNGVrBDR0m1zqknlSkrGjC4uh2KgXmZCh4jVWByLzJg9uhpgKRPemw9fJMBTJMg22CA4ZUaGm/ev56aKbsW4akDoTJ9ArJqhKCqpIYTvI/lJ+IgB5jTUdJ2V2N4lNmiB8f4S5zSTKlPKnpDqD7KcFv4k/FPh3aI/uPr/hJsFSu1rjeQCT80fj8TMNEQ0bJPT/GA2V8pFpcIHghq5hVnFkGxuELUxBJJJlUnlQsYMsc665pQ3aLu1hRxz+yk4mb/ANSmRg3Hk9h9XR9VR/phUNXDEa5KpYJO2VhA6DvHwhMfajA/iqDqM5S4tMxMZXA6SEF7CcErYF9Rpe19N+VzTEFr22uDqC08/wAo5oY5Q9x/n/wORz9ujb4sgMLT72aPQXv5pPWcrqtWSUDi6sCFpzTXEy44uyvhdLM+QMxzW8jbpBJ+ATPF1czr5rAN7xzHuiPegSlnDHWmCDuDE+B1B+IRTX3WSEKgjRKfyLHtSziJhtv2tN/qmD3pXxSpA8lLPH4j4pbE/DsG3M55AknX72V1enAnrop4W+ggQLDwVXFXWssrVRNClymIK1EZjLGG+7j5LlY/C1CZjXquQ5npKUa7/Zufxs+6J6oLFYUvMuudkVQZAUKz9l6UvlG5ngRtOog3DsMWuJBI+qZuZOq9oU4CIY267HBVQZyYLVkXlT4LgW02vytDe0e6o6LS50SY20HRTx7BmDB4zefMfwj8NTgBN/f+AJfEsaxEUqEgmYA+J5LxjETVEMid9FpiyTQsxglvhB+MfVUtob2VeOmRAkAyegNvmQiqGgWTJUpF4XFHraIVlOlJiYU6cTeYRFIES4G2gtqD02TQigSbFuJmTlJAj/PxVtGn1KljQZF47wEC1j3iPWFdh6fUBCKXN6C74ngoovCYcXcbAD7PgqmVnA2JRWMdDdbkNt0j9yVpio+CLbEeNMAu+52HqreG0i4tDpPw2/eFRxInutG5+DQXH5I3BAztyvus0UnlZaTage0MEDMu56cwJGoRFXhVNrS4kxGnMza/qvcS+1ybyLExHMDQjwQ1d0NABte19bXhX4QXgnykZv2g4icNh6tfKHZIMGRMva3Uae8p8LxL6tNr3sDHESWh2bLy70C8Qq/alzTSbTIB7Wo1pBEgtBzvnplYR4uCacPogNGkdFkSTycUXbfDkTZhhqpimETkUHBalBR6M7dgFekl9TCNu64Pjb0TioxLK/Lmo5OPbQ8LPKdNQq0Xg92pHRzQ4etnT4uPgiWMUqjEdOItNMXPrOb7wBHNp+YOnxSziGIkwbZj9hOK7LO8D8krpYcEQRIOs/VZpxlpWWjJdkcPIEKADXVBmPdbrrfpbRRxuCysPZk0yP06a37ptzS7h9GpTJJf2gJm4AcPSxQtaTXQKe2mOGURGi5Cu4tTFi4g9Wn9lypxx/aEvJ9MeEwFThzLvBJsbxFx0loOg3KaYAZGSfE+EKUm20jV7fFWxo2pzRtN4a0En3hYgTAm9pEeN9NLrM18USLGB8ULhOIOzAFxANhMmfgbT4aqyyuG2D+mc1ZpGVM79ZHMi+2qb0Un4a1OaJRwu3bJZFSoKphecQJjLYeCrbVy3KVY/i94C0znFR2JjxylLRHGvEhpBJJEEGAI1kb9EZRp3E7JEzFkvBOx5dNk7wNcG6yQfKWzRkg4IKAhW5oAvO+6iG5jaY9VDGYprW94Zcvkqv42yK3SKcU7vM0NzqJidCD4tIv1RtFqy1Li7alUBps3yn9/vktVhHCxOingmpybQ+aEsaSYZh8OJEyocTAzW5eSIFcZYHmlvEMRqStsmkjMlbEOMxVI1mtqEzfswJu8DeBERMyRvEkWd4J1xHX5fws1Ua/tKbgXgVqhp2ccrRmbIqNDdTO7h+WAbxouHVDYix5jbmsnprvfkvmSrQVWqh1wLz6cvGZ9UNi42md55o6rWaGT7t7kae7aDHPaN1ieOe04BLWd5252CtlzRgti4cEskvid7QCatGNGteXC/vF4ifAD/wAinfDdByXzvGYir77nOLtoNr+C0nsrxoVG5Se8NuYWDHN+7yfk3ZvSuOK1ujadqzLGWevRU1wAe7prcfDr4qtj1xK9Js8xIGrlKHOzVQ0cviT9+qZYpySYGsDVkmxeL6Rfn4LBkl80jVCPxbGhMGDsVzn2XY4ZXazN5mZ6yOd0M51k0pSi2hVFSVnVj3dfM6eaGoUoUK1XYzqEVSGX3TIIgyPP1tshHJyf4BKFIqqUpkHkktGxjkn70hae+7oSkyTSkGMG4lFdneNvguVtSmSV4sje+i6WgGgwOfJNhr4lNM5eeTRtoT4/sk2B6x0A59fonEw2wvzWyNN2y84OyGJdaNzYK3h2GY5+cd7ullwIsYsI0O5m8JZXl1QHaQD/AAFpeFNEAtblm8RETtG0aeSq/kyeRuEfyM8OICNY5CNp2VHFuJNos6nRNXBcmZYp5GoolxXiADYHmkZrEpfUxxfc6q+i6QoObkz0oYfbjRcKt074dVtqP3STEU6YaC15c7cFuUC0iDJzQZkwNua9w2KDWEk6A/4XJ8ewZI846NHjOMNpC5IMSANSs3W4j28l0hvikprF7i9xJzRA5Bab2f8AZ7OwVapyUJAzZg0kudlEWMCTqfUaofLNLY/tY/Txt9/zoRCkWOlpkG/ULf8AAcSX02nfTnMQsfxfB9hUdTzF2Um8ZbSYt1EHzTf2VxRDSGudLXSBEmfCdgfNdih7eUn6ySyYuRq61a/Lol2OqCMzjAF4UKmOzP3nSIvyiEl9oseIyNM/qPM8gf0j4+i1Smts87HjbaQqOOrF5cx5axr+0DZ1eG5c0RyPyOoTrgnFyWmbEc1l6riBynko8MxppvJuSJg5suUkRmmDMaxaeYWTcWmmehLFGcXSHXtR7RE/0wY2MaC2voFk8BUl5ibanbp6qviFeHHmWx8f4VXDXPzBlMuzVIiB1c0xubeG6GJOT5S7ZulCOLBUR7XeCyw/jxSyhixScHCxnVaWl7POGGdGYvB0sZGhMFvPr5rEcVfBDSIOttL6R0iFrz4qq0YPSZFNuKej6xwbiDatIPBvuOXijH1rL5z7DcSyufTNw5stvoQRPjIPwWl4pxXIIB7xCk8vGGyOT0rWbgjzjXFw2wN+m3ikdLFuJkeN0pzl1Qm9/kj83os6i5PlI9J4IY48UO28VLg0OiwgEQPWNSiTU0Wbp1DOn+dvvqm9OtLWkGxFl0rvbMGXGotUVcWxeUCN3D6n6Jtw7FNqM5OAv1P7QstxxxzMOwN+QO0q7A4pwAI1H3dNj1sEsfKCo1WayymPxgbXc3mAR9QnbcY19xruOqx/EqgfiHzsAPRdkSm9C4Yd2OhV6rkp7R3InqNCvVn9qRSj3hrpTdjtz4LMYPE5dE0bjtPFaejZODsIe0Z9T8L/AAWg4PjWxDoBk+krL18QJ+/ovGF5PdB8f8plOmRyYeaPoRxrQLlYL2i4hnrHWLZems2VzKTyLubPQFx+MKh/Bcxlznn0/Zdkzc6TO9Jijhk5Mk+tR7Olkc/tTmNXNGUX7obGtuZ2TPhmHfVBLGnKJl8HKIiZPSRbW45oSlwNlrH1TDDYcsBDHOaDqA4gHyBvoPQJItXtFMkk1Uf2U4xrqT8lVrmHWHCDp/KXVKg0vzTssmMxJjSSTE2Ovl6BFNpiIhOmpE7aM1g6rc4zgloIkCbjcSOa1eA9oG06TmGnVfJploIhrcggCOVgZ36IdtIRPh9/fJWupiNJTwk49C5Up9oRcSxtWo8ue1znb2XcHfVbnBY4NcQQeogGPn5JyaS8bSKk25MZ1x40VYniNWD3BJBBgXk2kRYO69Z1SJzaxMljvgn7mXhXCn4LkndsSK4LSM5UbUIjIfvnf7leYCjUbUD30i4CCBmDbgyJ5idQtJ2CgaCNyQ/aoxnEOE1nve5rGMBcSGB0ta0kwAY0AgabK72foV8LV7TKxxAsJtJsSZYZtNhH0WvbRUfwkplKcXcTpy5x4S6K+J8YqVKeWiMp3c5xk94mN7ARE8ljsdwStVcXlzZ877clsqdECZCsfQEff3umlmyT22Sx444X8TIcH4XVo1Mzg0gAiA6997hdjmVy6SwuFtCDdah2G1VbMPYzp+26i7u2jQpu+QV7KspUBTrZmmoWzUGduekZcQAwggh2VgJEuGY+6CsvxbjAq1nvjLmJIGUMMaiQLTCd4jCwZgcvP+UNVw4Dcx08NpTyyuuNE4KpOb22I/xYEuG1z6Wn0AUcNxYgd2IFhOpjc/4R+N4WwiCNY93u6mxtG/zSup7Pd0FlQidnCR5RfrugnF9jScWjsVj31PdInQgG5G3zIi+q8wXEC0HNP1B28v2S1/DazLgZurDmI6x73nEKT6+dp2cPeHWQZjY6ym4rwUXHjQ8/FZDI3EAfe6Wd41XOdqSVa2uMzS6SBB+/vZe4+qNRfu8uURM6nqkjpk/NfYW3F9VyW9uz7K5VB7f+D3C8KqO5NHW59B+6dUOCADvEuPjb0CeUqIAmZ2VuUGAFFyHeScgClgABtPREswnNGPpkWA1Iup5XQdig6Qm2DDDj4/NX/heWqsp0ybH1V4pkWTRSA7QMyjzVzKKJp0YXGmdiqJJCttgtTCzoYKkzD6A3VxpEX3XNaT0XVG+jrkUfh489fvxXCgRuT0t5fBXOBnmrjRPWUaXg5yfkpZStdeGldEMpmLlQbSItb9lz/AP+wRrRmKk8AAmYAuSdIGso6nhwFXiKAIILZBaQREyNxG8ocXQeasB/GMyF5LgBbvNcCZ0gESZkaL1tdpj3gXHKA5paSYnQjkDdCtwj4BbndTpvY5ocP6hEOa8CbkCQRNzB1sjatNz30nCm8NFQ3Ii3ZvvGoEmLpqYvJFNLiNMtc+XZWgkuyuAgWMEjveStOKYBLnCMuedsoi88rj1S/DYMii5kVc2V0Bw7o735THVSxPDH5nNa3MwNJZG47Rjuz/8AF0dCOS7Zzov/ABbILoeBIF2OBJNhAiSo4jHU25cxILwcoLXZjlgGGxM3Fl7xBxqNGVlUAPYZyw6A8Ew3Ww6QqMWYrUHAVHdyt+XvATSuW2PoN0oSvG8TZFJ7Xwx1QtdI2yP7pBEg5mgRrZSpcRpmXZoa0lpBBBBtbKRM3EDW4hRp4B39MlpH/UPqEEe6C14GbrceZQ9bhxD3PDXENrtflGrmhgEt8Df/AIpWPGqCMbxSmKb3tlxbDS2HAg6jMCJbsZIUXYunlBOa4IDcjs5A1OSJjyUcZgHVBiHtY4ZmMa1pEOdkLiTH/KADyUnh4rCqadQtcwtiAXNIfIkA6H4QJhc++hV0UOexzWwZDrsI5DLO3hZViqxrXST3C0EQSbkZYjfTRRoYV9Psi5rrmsXBoLsvaODg233ZVY2g+ahAdd1IyBJgOaXRbaPgp6Uv59jU2jx9emMpl0FxaYa6c0ExliQRrcfNCY1lJzM7/c0zQZjQad4AaQrnYV5LSQ/L2znTbPBpuGZ1v1GPCFAYWo5tNmXLlzOdmEhxaYbodXE5vJN8fsHGQpxeB7OMri6RYQSe7cxA0g7wltWqYAiA7lv4LQuwTy1jHZm5Q9mYWmwyG86j5FDvwQcKMsiBDhFgAx1trTp5KicPLO5zXgzweuTt3A6f63DpmZ9brxDnEv7yNd+ryTLBjurxcsmPsbJ/xLCbFX0h8ly5Vj2SfRZSFlIrxcq/2k/IS7QqRXi5OyaPKh+S8oarly7yHwXAaeK4j5r1cq+CZICyrjVcuQfQUWk6+CtI93wXLlRdk2UVBfyUHnVcuU5Do7koj3vNeLlz7QV0eN1PigcSP+po/wD1Vv8A2orlyXwHyGDRVOFvvmuXJWFFROvh9V5idR5Llyn/AGsr5RXV0KFxGg+916uUcnkaHZ4B3fNUOFwvVyX6GBK4sEO/fy+S5clGZTXpidBoNugXLlyoxV0f/9k="/>
          <p:cNvSpPr>
            <a:spLocks noChangeAspect="1" noChangeArrowheads="1"/>
          </p:cNvSpPr>
          <p:nvPr/>
        </p:nvSpPr>
        <p:spPr bwMode="auto">
          <a:xfrm>
            <a:off x="173038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87047" name="Picture 6" descr="http://c14608526.r26.cf2.rackcdn.com/1B589A65-D93A-4ED1-9503-DA3F53BA0A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27" y="3230562"/>
            <a:ext cx="28527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8" name="กลุ่ม 10"/>
          <p:cNvGrpSpPr>
            <a:grpSpLocks/>
          </p:cNvGrpSpPr>
          <p:nvPr/>
        </p:nvGrpSpPr>
        <p:grpSpPr bwMode="auto">
          <a:xfrm>
            <a:off x="4805908" y="3230562"/>
            <a:ext cx="2852738" cy="2139950"/>
            <a:chOff x="4534176" y="2990109"/>
            <a:chExt cx="2852669" cy="2140032"/>
          </a:xfrm>
        </p:grpSpPr>
        <p:pic>
          <p:nvPicPr>
            <p:cNvPr id="87049" name="Picture 8" descr="http://www.shmabstracts.com/graphics/2014/jhm2014043600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176" y="2990109"/>
              <a:ext cx="2852669" cy="214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สี่เหลี่ยมผืนผ้า 9"/>
            <p:cNvSpPr/>
            <p:nvPr/>
          </p:nvSpPr>
          <p:spPr>
            <a:xfrm>
              <a:off x="5183448" y="2999634"/>
              <a:ext cx="1750970" cy="3683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r>
                <a:rPr lang="en-US" sz="1800" b="1" dirty="0">
                  <a:latin typeface="TH SarabunPSK" pitchFamily="34" charset="-34"/>
                  <a:cs typeface="TH SarabunPSK" pitchFamily="34" charset="-34"/>
                </a:rPr>
                <a:t>Scurvy in  alcoholics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1187624" y="548680"/>
            <a:ext cx="7956376" cy="631825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5.2</a:t>
            </a: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ภาวะขาดวิตามินซี (</a:t>
            </a:r>
            <a:r>
              <a:rPr lang="en-US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Vitamin C or Ascorbic acid Deficiency</a:t>
            </a:r>
            <a:r>
              <a:rPr lang="th-TH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37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2446338"/>
            <a:ext cx="8488363" cy="1558726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 ปัญหาจากการขาดแร่ธาตุ</a:t>
            </a:r>
            <a:b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Mineral Deficiency)</a:t>
            </a:r>
            <a:endParaRPr lang="th-TH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8067" name="ตัวยึดหมายเลขภาพนิ่ง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AAB473CA-2545-4E54-BFA6-EEC57A186FD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45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6254" y="1716261"/>
            <a:ext cx="8234362" cy="5108575"/>
          </a:xfrm>
        </p:spPr>
        <p:txBody>
          <a:bodyPr>
            <a:normAutofit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ไอโอดีน (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Iodine; I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เป็นส่วนประกอบสำคัญของฮอร์โมนจากต่อมไทรอยด์ ทำหน้าที่เกี่ยวข้องกับการเจริญเติบโตและพัฒนาการ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บทบาทและหน้าที่ของไอโอดีน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1082675" algn="thaiDist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เป็นส่วนประกอบสำคัญของไทรอยด์ฮอร์โมน 2 ชนิด คือ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Triiodothyronine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T3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Thyroxine 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T4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ฮอร์โมนดังกล่าวทำหน้าที่เกี่ยวกับการควบคุมการเจริญเติบโตและพัฒนาการของสมอง และช่วยควบคุมระบบเมตาบอลิซึมหลายอย่าง เช่น  การเปลี่ยนแคโร</a:t>
            </a:r>
            <a:r>
              <a:rPr lang="th-TH" altLang="th-TH" sz="2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ทีน</a:t>
            </a:r>
            <a:r>
              <a:rPr lang="th-TH" alt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เป็นสารตั้งต้นของวิตามินเอให้เป็นวิตามินเอ การสังเคราะห์โปรตีน กระตุ้นเมตาบิลิซึมให้ใช้ออกซิเจน และเพิ่มอุณหภูมิของร่างกาย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alt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ต่อมไทรอยด์จะดูดซึมไอโอดีนจากกระแสเลือดที่ได้รับจากอาหารที่รับประทาน แล้วนำมารวมกับ         กรดอะมิโน และ </a:t>
            </a:r>
            <a:r>
              <a:rPr lang="en-US" alt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tyrosine</a:t>
            </a:r>
            <a:r>
              <a:rPr lang="th-TH" alt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แล้วสร้างเป็นไทรอยด์ฮอร์โมน ไอโอดีนเกือบทั้งหมดในร่างกายจะอยู่ที่ต่อม      ไทรอยด์นี้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alt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ร่ากายมีไอโอดีน 15-23 มิลลิกรัม และมีอยู่ในกระแสเลือดเพียง 8-15 ไมโครกรัม/100 มิลลิลิตร เท่านั้น 75</a:t>
            </a:r>
            <a:r>
              <a:rPr lang="en-US" alt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altLang="th-TH" sz="2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ของไอโอดีนพบที่ต่อมไทรอยด์ ใช้สังเคราะห์ไทรอยด์ฮอร์โมนหลายตัว กระจายอยู่ตามเนื้อเยื่ออื่นๆ ต่อมน้ำลาย เต้านม และไต</a:t>
            </a:r>
          </a:p>
        </p:txBody>
      </p:sp>
      <p:sp>
        <p:nvSpPr>
          <p:cNvPr id="89091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2FFA3AC-7ADE-49B2-AAD6-5164D7A4C15B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393651" y="522288"/>
            <a:ext cx="7306965" cy="735012"/>
          </a:xfrm>
          <a:solidFill>
            <a:srgbClr val="FFE593"/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72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ยึดเนื้อหา 2"/>
          <p:cNvSpPr>
            <a:spLocks noGrp="1"/>
          </p:cNvSpPr>
          <p:nvPr>
            <p:ph idx="1"/>
          </p:nvPr>
        </p:nvSpPr>
        <p:spPr>
          <a:xfrm>
            <a:off x="684832" y="1700808"/>
            <a:ext cx="7831138" cy="4234954"/>
          </a:xfrm>
        </p:spPr>
        <p:txBody>
          <a:bodyPr>
            <a:normAutofit fontScale="92500" lnSpcReduction="10000"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ปริมาณไอโอดีนที่ควรได้รับประจำวัน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 	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90 - 120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วัยรุ่น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    		120 - 150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ผู้ใหญ่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		150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	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200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หญิงให้นมบุตร 	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200	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ไมโครกรัม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 1 วันร่างกายต้องการปริมาณไอโอดีนวันละไม่เกิน 1 ช้อนชา (150 ไมโครกรัม  /คน / วัน) แต่ก็ขาดไม่ได้ สำหรับในหญิงมีครรภ์และให้นมบุตร ควรได้รับเพิ่มอีกวันละ 25 และ 50 ไมโครกรัม ตามลำดับ ทารกอายุ 0-6 เดือนควรได้รับ 40 ไมโครกรัม / วัน 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4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แหล่งอาหารของไอโอดีน</a:t>
            </a:r>
            <a:r>
              <a:rPr lang="th-TH" sz="2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มีทั้งจากน้ำและอาหาร ปริมาณแตกต่างกันไปแล้วแต่แหล่งน้ำและพื้นที่ที่เพาะปลูก แหล่งที่พบมาก คือ อาหารทะเล เช่น กุ้ง หอยนางรม ปลาทะเล เป็นต้น รวมทั้งเกลือเสริมไอโอดีน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buClr>
                <a:srgbClr val="FF388C"/>
              </a:buClr>
              <a:defRPr/>
            </a:pPr>
            <a:endParaRPr lang="th-TH" sz="24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904875" indent="-276225" algn="thaiDi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Tx/>
              <a:buNone/>
              <a:defRPr/>
            </a:pPr>
            <a:endParaRPr lang="th-TH" sz="2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0115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9FA383C-2734-4858-AA5E-DC1AA289E10D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31640" y="522288"/>
            <a:ext cx="7416823" cy="735012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84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ชื่อเรื่อง 1"/>
          <p:cNvSpPr>
            <a:spLocks noGrp="1"/>
          </p:cNvSpPr>
          <p:nvPr>
            <p:ph type="ctrTitle" idx="4294967295"/>
          </p:nvPr>
        </p:nvSpPr>
        <p:spPr>
          <a:xfrm>
            <a:off x="539552" y="332656"/>
            <a:ext cx="9001125" cy="1008112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altLang="th-TH" sz="2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เกณฑ์ในการประเมินภาวะไอโอดีนในระดับประชากรกลุ่ม </a:t>
            </a:r>
            <a:br>
              <a:rPr lang="th-TH" altLang="th-TH" sz="2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โดยพิจารณาจาก</a:t>
            </a:r>
            <a:r>
              <a:rPr lang="th-TH" altLang="th-TH" sz="25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ค่ามัธย</a:t>
            </a:r>
            <a:r>
              <a:rPr lang="th-TH" altLang="th-TH" sz="2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ฐานของระดับไอโอดีนในปัสสาวะ </a:t>
            </a:r>
            <a:br>
              <a:rPr lang="th-TH" altLang="th-TH" sz="2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th-TH" sz="2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(WHO, UNICEF, ICCIDD 2007) </a:t>
            </a:r>
            <a:endParaRPr lang="th-TH" altLang="th-TH" sz="25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9729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796998"/>
              </p:ext>
            </p:extLst>
          </p:nvPr>
        </p:nvGraphicFramePr>
        <p:xfrm>
          <a:off x="899592" y="1628800"/>
          <a:ext cx="7853561" cy="4553645"/>
        </p:xfrm>
        <a:graphic>
          <a:graphicData uri="http://schemas.openxmlformats.org/drawingml/2006/table">
            <a:tbl>
              <a:tblPr/>
              <a:tblGrid>
                <a:gridCol w="3364756"/>
                <a:gridCol w="1977440"/>
                <a:gridCol w="2511365"/>
              </a:tblGrid>
              <a:tr h="8382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ภาวะไอโอดีนของพื้นที่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Median Urine Iodine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(µ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g/l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4307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หญิงตั้งครรภ์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เด็กวัยเรียน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และผู้ใหญ่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3070">
                <a:tc>
                  <a:txBody>
                    <a:bodyPr/>
                    <a:lstStyle/>
                    <a:p>
                      <a:pPr marL="47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ขาด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(Deficiency)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&lt;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5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&lt;100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070">
                <a:tc>
                  <a:txBody>
                    <a:bodyPr/>
                    <a:lstStyle/>
                    <a:p>
                      <a:pPr marL="47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เพียงพอ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(Adequate)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5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0-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24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100-199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เกินพอ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(More than adequate)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5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0-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4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99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200-299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เกินขนาด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(Excessive)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&gt;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 5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itchFamily="34" charset="-34"/>
                        <a:ea typeface="Calibri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  <a:sym typeface="Symbol" pitchFamily="18" charset="2"/>
                        </a:rPr>
                        <a:t>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itchFamily="34" charset="-34"/>
                          <a:ea typeface="Calibri" pitchFamily="34" charset="0"/>
                          <a:cs typeface="TH SarabunPSK" pitchFamily="34" charset="-34"/>
                        </a:rPr>
                        <a:t> 300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ตัวยึดเนื้อหา 2"/>
          <p:cNvSpPr>
            <a:spLocks noGrp="1"/>
          </p:cNvSpPr>
          <p:nvPr>
            <p:ph idx="4294967295"/>
          </p:nvPr>
        </p:nvSpPr>
        <p:spPr>
          <a:xfrm>
            <a:off x="323528" y="1700808"/>
            <a:ext cx="8686800" cy="422433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สัดส่วนของหญิงตั้งครรภ์ที่มีความเข้มข้นของไอโอดีนในปัสสาวะ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น้อยกว่า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150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ไมโครกรัมต่อลิตร</a:t>
            </a:r>
            <a:endParaRPr lang="en-US" sz="32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 eaLnBrk="1" hangingPunct="1">
              <a:lnSpc>
                <a:spcPct val="90000"/>
              </a:lnSpc>
              <a:defRPr/>
            </a:pPr>
            <a:r>
              <a:rPr lang="th-TH" sz="2600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น้อยกว่าหรือเท่ากับร้อยละ </a:t>
            </a:r>
            <a:r>
              <a:rPr lang="en-US" sz="2600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50</a:t>
            </a:r>
            <a:r>
              <a:rPr lang="th-TH" sz="2600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หมายถึง กลุ่มประชากรหญิงตั้งครรภ์ในพื้นที่นี้ ได้รับไอโอดีนเพียงพอ มาตรการในการดำเนินงาน ขอให้ดูตามคำแนะนำตาม</a:t>
            </a:r>
            <a:r>
              <a:rPr lang="th-TH" sz="2600" b="1" dirty="0" err="1" smtClean="0">
                <a:latin typeface="TH SarabunPSK" pitchFamily="34" charset="-34"/>
                <a:cs typeface="TH SarabunPSK" pitchFamily="34" charset="-34"/>
              </a:rPr>
              <a:t>ค่ามัธย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ฐานของความเข้มข้นของไอโอดีนในปัสสาวะของหญิงตั้งครรภ์ในกลุ่มเดียวกัน</a:t>
            </a:r>
            <a:endParaRPr lang="en-US" sz="13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 eaLnBrk="1" hangingPunct="1">
              <a:lnSpc>
                <a:spcPct val="90000"/>
              </a:lnSpc>
              <a:defRPr/>
            </a:pPr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มากกว่าร้อยละ </a:t>
            </a:r>
            <a:r>
              <a:rPr lang="en-US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หมายถึง กลุ่มประชากรหญิงตั้งครรภ์ในพื้นที่นี้ ขาดสารไอโอดีน ควรเร่งดำเนินมาตรการหลัก คือ การใช้เกลือเสริมไอโอดีนและผลิตภัณฑ์ปรุงรสให้มีไอโอดีนเพียงพอตามประกาศกระทรวงสาธารณสุขและครอบคลุมพื้นที่ รวมทั้งการให้ยาเม็ดเสริมไอโอดีนที่มีไอโอดีน 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150-200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ไมโครกรัมวันละ 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เม็ดต่อเนื่องตลอดการตั้งครรภ์จนถึงหลังคลอดที่เลี้ยงลูกด้วยนมแม่ 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en-US" sz="26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 eaLnBrk="1" hangingPunct="1">
              <a:lnSpc>
                <a:spcPct val="90000"/>
              </a:lnSpc>
              <a:defRPr/>
            </a:pPr>
            <a:endParaRPr lang="th-TH" sz="30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539552" y="332656"/>
            <a:ext cx="900112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altLang="th-TH" sz="25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เกณฑ์ในการประเมินภาวะไอโอดีนในระดับประชากรกลุ่ม </a:t>
            </a:r>
            <a:br>
              <a:rPr lang="th-TH" altLang="th-TH" sz="25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5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โดยพิจารณาจากค่ามัธยฐานของระดับไอโอดีนในปัสสาวะ </a:t>
            </a:r>
            <a:br>
              <a:rPr lang="th-TH" altLang="th-TH" sz="25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th-TH" sz="25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(WHO, UNICEF, ICCIDD 2007) </a:t>
            </a:r>
            <a:endParaRPr lang="th-TH" altLang="th-TH" sz="25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7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7744" y="3573016"/>
            <a:ext cx="6382333" cy="648072"/>
          </a:xfrm>
          <a:solidFill>
            <a:srgbClr val="A2EAF8"/>
          </a:solidFill>
        </p:spPr>
        <p:txBody>
          <a:bodyPr/>
          <a:lstStyle/>
          <a:p>
            <a:pPr algn="ctr"/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โรค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ขาดสารอาหารที่สำคัญ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1973303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2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1200150" y="0"/>
            <a:ext cx="7943850" cy="1417638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ร้อยละไอโอดีนในปัสสาวะหญิงตั้งครรภ์ 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&lt;100 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ไมโครกรัม/ลิตร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(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ก่อนพ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ศ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.2550)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และ 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&lt;150 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ไมโครกรัม/ลิตร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(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ตั้งแต่ปีพ.ศ. 25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50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 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เกินกว่าร้อยละ 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50 </a:t>
            </a:r>
            <a:r>
              <a:rPr lang="th-TH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เป็นพื้นที่ขาดไอโอดีน</a:t>
            </a:r>
            <a: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en-US" alt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endParaRPr lang="th-TH" altLang="th-TH" sz="28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4211" name="Text Box 12"/>
          <p:cNvSpPr txBox="1">
            <a:spLocks noChangeArrowheads="1"/>
          </p:cNvSpPr>
          <p:nvPr/>
        </p:nvSpPr>
        <p:spPr bwMode="auto">
          <a:xfrm>
            <a:off x="1200150" y="5713413"/>
            <a:ext cx="6970713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ก่อนปี </a:t>
            </a:r>
            <a:r>
              <a:rPr lang="en-US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2550 </a:t>
            </a: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ใช้เกณฑ์</a:t>
            </a:r>
            <a:r>
              <a:rPr lang="en-US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100 </a:t>
            </a: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ไมโครกรัม/ลิตร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2550 </a:t>
            </a: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ถึง</a:t>
            </a:r>
            <a:r>
              <a:rPr lang="en-US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</a:t>
            </a:r>
            <a:r>
              <a:rPr lang="en-US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ใช้เกณฑ์</a:t>
            </a:r>
            <a:r>
              <a:rPr lang="en-US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150 </a:t>
            </a:r>
            <a:r>
              <a:rPr lang="th-TH" altLang="th-TH" sz="2800" b="1">
                <a:solidFill>
                  <a:srgbClr val="A5002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ไมโครกรัม/ลิตร</a:t>
            </a:r>
          </a:p>
        </p:txBody>
      </p:sp>
      <p:pic>
        <p:nvPicPr>
          <p:cNvPr id="94212" name="Chart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8173" b="8173"/>
          <a:stretch>
            <a:fillRect/>
          </a:stretch>
        </p:blipFill>
        <p:spPr bwMode="auto">
          <a:xfrm>
            <a:off x="1293813" y="1590675"/>
            <a:ext cx="6677025" cy="406717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4D70F-0DDA-44BF-952C-BC4D6F3BBB4B}" type="slidenum">
              <a:rPr lang="en-US" smtClean="0"/>
              <a:pPr>
                <a:defRPr/>
              </a:pPr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17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กลุ่ม 25"/>
          <p:cNvGrpSpPr>
            <a:grpSpLocks/>
          </p:cNvGrpSpPr>
          <p:nvPr/>
        </p:nvGrpSpPr>
        <p:grpSpPr bwMode="auto">
          <a:xfrm>
            <a:off x="6613525" y="1071563"/>
            <a:ext cx="2673350" cy="428625"/>
            <a:chOff x="4684713" y="4857750"/>
            <a:chExt cx="2673369" cy="428625"/>
          </a:xfrm>
        </p:grpSpPr>
        <p:sp>
          <p:nvSpPr>
            <p:cNvPr id="32" name="รูปห้าเหลี่ยม 31"/>
            <p:cNvSpPr/>
            <p:nvPr/>
          </p:nvSpPr>
          <p:spPr bwMode="auto">
            <a:xfrm rot="10800000">
              <a:off x="4684713" y="4857750"/>
              <a:ext cx="2459055" cy="428625"/>
            </a:xfrm>
            <a:prstGeom prst="homePlat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  <p:sp>
          <p:nvSpPr>
            <p:cNvPr id="3105" name="TextBox 17"/>
            <p:cNvSpPr txBox="1">
              <a:spLocks noChangeArrowheads="1"/>
            </p:cNvSpPr>
            <p:nvPr/>
          </p:nvSpPr>
          <p:spPr bwMode="auto">
            <a:xfrm>
              <a:off x="4714876" y="4857750"/>
              <a:ext cx="2643206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th-TH" sz="2000" b="1">
                  <a:solidFill>
                    <a:srgbClr val="000000"/>
                  </a:solidFill>
                  <a:ea typeface="+mn-ea"/>
                  <a:cs typeface="JasmineUPC" pitchFamily="18" charset="-34"/>
                </a:rPr>
                <a:t>สมองที่ได้รับไอโอดีนสมบูรณ์</a:t>
              </a:r>
            </a:p>
          </p:txBody>
        </p:sp>
      </p:grpSp>
      <p:sp>
        <p:nvSpPr>
          <p:cNvPr id="3076" name="TextBox 12"/>
          <p:cNvSpPr txBox="1">
            <a:spLocks noChangeArrowheads="1"/>
          </p:cNvSpPr>
          <p:nvPr/>
        </p:nvSpPr>
        <p:spPr bwMode="auto">
          <a:xfrm>
            <a:off x="1459026" y="359568"/>
            <a:ext cx="7286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4400" b="1">
                <a:solidFill>
                  <a:schemeClr val="bg1"/>
                </a:solidFill>
                <a:ea typeface="+mn-ea"/>
                <a:cs typeface="LilyUPC" pitchFamily="34" charset="-34"/>
              </a:rPr>
              <a:t>ไอโอดีนสำคัญอย่างไร </a:t>
            </a:r>
            <a:r>
              <a:rPr lang="en-US" sz="4400" b="1">
                <a:solidFill>
                  <a:schemeClr val="bg1"/>
                </a:solidFill>
                <a:ea typeface="+mn-ea"/>
                <a:cs typeface="LilyUPC" pitchFamily="34" charset="-34"/>
              </a:rPr>
              <a:t>?</a:t>
            </a:r>
            <a:endParaRPr lang="th-TH" sz="4400" b="1">
              <a:solidFill>
                <a:schemeClr val="bg1"/>
              </a:solidFill>
              <a:ea typeface="+mn-ea"/>
              <a:cs typeface="LilyUPC" pitchFamily="34" charset="-34"/>
            </a:endParaRPr>
          </a:p>
        </p:txBody>
      </p:sp>
      <p:sp>
        <p:nvSpPr>
          <p:cNvPr id="3077" name="TextBox 32"/>
          <p:cNvSpPr txBox="1">
            <a:spLocks noChangeArrowheads="1"/>
          </p:cNvSpPr>
          <p:nvPr/>
        </p:nvSpPr>
        <p:spPr bwMode="auto">
          <a:xfrm>
            <a:off x="73009" y="6429376"/>
            <a:ext cx="2214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JasmineUPC" pitchFamily="18" charset="-34"/>
              </a:rPr>
              <a:t>ที่มา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JasmineUPC" pitchFamily="18" charset="-34"/>
              </a:rPr>
              <a:t>: </a:t>
            </a:r>
            <a:r>
              <a:rPr lang="th-TH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JasmineUPC" pitchFamily="18" charset="-34"/>
              </a:rPr>
              <a:t>ข้อมูลจาก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+mn-ea"/>
                <a:cs typeface="JasmineUPC" pitchFamily="18" charset="-34"/>
              </a:rPr>
              <a:t>UNICEF</a:t>
            </a:r>
            <a:endParaRPr lang="th-TH" sz="2000" b="1" dirty="0">
              <a:solidFill>
                <a:srgbClr val="000000"/>
              </a:solidFill>
              <a:latin typeface="Arial" pitchFamily="34" charset="0"/>
              <a:ea typeface="+mn-ea"/>
              <a:cs typeface="JasmineUPC" pitchFamily="18" charset="-34"/>
            </a:endParaRPr>
          </a:p>
        </p:txBody>
      </p:sp>
      <p:grpSp>
        <p:nvGrpSpPr>
          <p:cNvPr id="101382" name="กลุ่ม 23"/>
          <p:cNvGrpSpPr>
            <a:grpSpLocks/>
          </p:cNvGrpSpPr>
          <p:nvPr/>
        </p:nvGrpSpPr>
        <p:grpSpPr bwMode="auto">
          <a:xfrm>
            <a:off x="346075" y="4383088"/>
            <a:ext cx="6256338" cy="1209675"/>
            <a:chOff x="428625" y="2286000"/>
            <a:chExt cx="6072188" cy="1000125"/>
          </a:xfrm>
        </p:grpSpPr>
        <p:grpSp>
          <p:nvGrpSpPr>
            <p:cNvPr id="101393" name="กลุ่ม 31"/>
            <p:cNvGrpSpPr>
              <a:grpSpLocks/>
            </p:cNvGrpSpPr>
            <p:nvPr/>
          </p:nvGrpSpPr>
          <p:grpSpPr bwMode="auto">
            <a:xfrm>
              <a:off x="500063" y="2357438"/>
              <a:ext cx="5786437" cy="857250"/>
              <a:chOff x="428628" y="5072074"/>
              <a:chExt cx="6072198" cy="1143008"/>
            </a:xfrm>
          </p:grpSpPr>
          <p:pic>
            <p:nvPicPr>
              <p:cNvPr id="101395" name="Picture 6" descr="develop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28" y="5373844"/>
                <a:ext cx="2071670" cy="785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396" name="Picture 6" descr="develop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92" y="5230968"/>
                <a:ext cx="2071670" cy="928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397" name="Picture 6" descr="develop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56" y="5072074"/>
                <a:ext cx="2071670" cy="1143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มนมุมสี่เหลี่ยมด้านทแยงมุม 19"/>
            <p:cNvSpPr/>
            <p:nvPr/>
          </p:nvSpPr>
          <p:spPr>
            <a:xfrm>
              <a:off x="428625" y="2286000"/>
              <a:ext cx="6072188" cy="1000125"/>
            </a:xfrm>
            <a:prstGeom prst="round2DiagRect">
              <a:avLst/>
            </a:prstGeom>
            <a:noFill/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3200">
                <a:solidFill>
                  <a:prstClr val="white"/>
                </a:solidFill>
              </a:endParaRPr>
            </a:p>
          </p:txBody>
        </p:sp>
      </p:grpSp>
      <p:pic>
        <p:nvPicPr>
          <p:cNvPr id="101383" name="Picture 2" descr="D:\PPT\pictrue for PPT\consumer\คนท้อง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1" y="3263254"/>
            <a:ext cx="178593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untitled1"/>
          <p:cNvPicPr>
            <a:picLocks noChangeAspect="1" noChangeArrowheads="1"/>
          </p:cNvPicPr>
          <p:nvPr/>
        </p:nvPicPr>
        <p:blipFill>
          <a:blip r:embed="rId7" cstate="print"/>
          <a:srcRect l="3590" t="3156" r="2693" b="8414"/>
          <a:stretch>
            <a:fillRect/>
          </a:stretch>
        </p:blipFill>
        <p:spPr bwMode="auto">
          <a:xfrm>
            <a:off x="285709" y="1472950"/>
            <a:ext cx="6143668" cy="236499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 rot="10800000">
            <a:off x="6253163" y="5929313"/>
            <a:ext cx="20177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>
              <a:defRPr/>
            </a:pPr>
            <a:endParaRPr lang="th-TH" sz="1800">
              <a:solidFill>
                <a:srgbClr val="FFFFFF"/>
              </a:solidFill>
              <a:ea typeface="+mn-ea"/>
              <a:cs typeface="Arial" pitchFamily="34" charset="0"/>
            </a:endParaRPr>
          </a:p>
        </p:txBody>
      </p:sp>
      <p:grpSp>
        <p:nvGrpSpPr>
          <p:cNvPr id="101386" name="กลุ่ม 24"/>
          <p:cNvGrpSpPr>
            <a:grpSpLocks/>
          </p:cNvGrpSpPr>
          <p:nvPr/>
        </p:nvGrpSpPr>
        <p:grpSpPr bwMode="auto">
          <a:xfrm>
            <a:off x="6572250" y="3071813"/>
            <a:ext cx="2500313" cy="428625"/>
            <a:chOff x="4643438" y="5770562"/>
            <a:chExt cx="2500312" cy="428628"/>
          </a:xfrm>
        </p:grpSpPr>
        <p:sp>
          <p:nvSpPr>
            <p:cNvPr id="33" name="รูปห้าเหลี่ยม 32"/>
            <p:cNvSpPr/>
            <p:nvPr/>
          </p:nvSpPr>
          <p:spPr bwMode="auto">
            <a:xfrm rot="10800000">
              <a:off x="4643438" y="5770562"/>
              <a:ext cx="2500312" cy="428628"/>
            </a:xfrm>
            <a:prstGeom prst="homePlat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  <p:sp>
          <p:nvSpPr>
            <p:cNvPr id="3088" name="TextBox 18"/>
            <p:cNvSpPr txBox="1">
              <a:spLocks noChangeArrowheads="1"/>
            </p:cNvSpPr>
            <p:nvPr/>
          </p:nvSpPr>
          <p:spPr bwMode="auto">
            <a:xfrm>
              <a:off x="4857751" y="5799137"/>
              <a:ext cx="2251074" cy="40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h-TH" sz="2000" b="1">
                  <a:solidFill>
                    <a:srgbClr val="000000"/>
                  </a:solidFill>
                  <a:ea typeface="+mn-ea"/>
                  <a:cs typeface="JasmineUPC" pitchFamily="18" charset="-34"/>
                </a:rPr>
                <a:t>สมองที่ขาดไอโอดีน</a:t>
              </a:r>
            </a:p>
          </p:txBody>
        </p:sp>
      </p:grp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0" y="3910013"/>
            <a:ext cx="758825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thaiDist" eaLnBrk="1" hangingPunct="1">
              <a:buClr>
                <a:srgbClr val="FF5050"/>
              </a:buClr>
              <a:buSzPct val="95000"/>
              <a:buFont typeface="Wingdings" pitchFamily="2" charset="2"/>
              <a:buChar char="Ø"/>
              <a:defRPr/>
            </a:pPr>
            <a:r>
              <a:rPr lang="th-TH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JasmineUPC" pitchFamily="18" charset="-34"/>
              </a:rPr>
              <a:t> ช่วยในการพัฒนาระบบประสาทและเซลล์ โดยเฉพาะ 3 เดือนแรกของการตั้งครรภ์</a:t>
            </a:r>
          </a:p>
          <a:p>
            <a:pPr algn="thaiDist" eaLnBrk="1" hangingPunct="1">
              <a:buClr>
                <a:srgbClr val="FF5050"/>
              </a:buClr>
              <a:buSzPct val="95000"/>
              <a:buFont typeface="Arial" panose="020B0604020202020204" pitchFamily="34" charset="0"/>
              <a:buNone/>
              <a:defRPr/>
            </a:pPr>
            <a:endParaRPr lang="th-TH" sz="1800" b="1" dirty="0">
              <a:solidFill>
                <a:srgbClr val="000000"/>
              </a:solidFill>
              <a:latin typeface="Arial" pitchFamily="34" charset="0"/>
              <a:ea typeface="+mn-ea"/>
              <a:cs typeface="JasmineUPC" pitchFamily="18" charset="-34"/>
            </a:endParaRPr>
          </a:p>
          <a:p>
            <a:pPr algn="thaiDist" eaLnBrk="1" hangingPunct="1">
              <a:buClr>
                <a:srgbClr val="FF5050"/>
              </a:buClr>
              <a:buSzPct val="95000"/>
              <a:defRPr/>
            </a:pPr>
            <a:endParaRPr lang="th-TH" sz="1800" b="1" dirty="0">
              <a:solidFill>
                <a:srgbClr val="000000"/>
              </a:solidFill>
              <a:latin typeface="Arial" pitchFamily="34" charset="0"/>
              <a:ea typeface="+mn-ea"/>
              <a:cs typeface="JasmineUPC" pitchFamily="18" charset="-34"/>
            </a:endParaRPr>
          </a:p>
          <a:p>
            <a:pPr algn="thaiDist" eaLnBrk="1" hangingPunct="1">
              <a:buClr>
                <a:srgbClr val="FF5050"/>
              </a:buClr>
              <a:buSzPct val="95000"/>
              <a:defRPr/>
            </a:pPr>
            <a:endParaRPr lang="th-TH" sz="1800" b="1" dirty="0">
              <a:solidFill>
                <a:srgbClr val="000000"/>
              </a:solidFill>
              <a:latin typeface="Arial" pitchFamily="34" charset="0"/>
              <a:ea typeface="+mn-ea"/>
              <a:cs typeface="JasmineUPC" pitchFamily="18" charset="-34"/>
            </a:endParaRPr>
          </a:p>
          <a:p>
            <a:pPr algn="thaiDist" eaLnBrk="1" hangingPunct="1">
              <a:buClr>
                <a:srgbClr val="FF5050"/>
              </a:buClr>
              <a:buSzPct val="95000"/>
              <a:defRPr/>
            </a:pPr>
            <a:endParaRPr lang="th-TH" sz="1800" b="1" dirty="0">
              <a:solidFill>
                <a:srgbClr val="000000"/>
              </a:solidFill>
              <a:latin typeface="Arial" pitchFamily="34" charset="0"/>
              <a:ea typeface="+mn-ea"/>
              <a:cs typeface="JasmineUPC" pitchFamily="18" charset="-34"/>
            </a:endParaRPr>
          </a:p>
          <a:p>
            <a:pPr algn="thaiDist" eaLnBrk="1" hangingPunct="1">
              <a:buClr>
                <a:srgbClr val="FF5050"/>
              </a:buClr>
              <a:buSzPct val="95000"/>
              <a:defRPr/>
            </a:pPr>
            <a:endParaRPr lang="th-TH" sz="2000" b="1" dirty="0">
              <a:solidFill>
                <a:srgbClr val="000000"/>
              </a:solidFill>
              <a:latin typeface="Arial" pitchFamily="34" charset="0"/>
              <a:ea typeface="+mn-ea"/>
              <a:cs typeface="JasmineUPC" pitchFamily="18" charset="-34"/>
            </a:endParaRPr>
          </a:p>
          <a:p>
            <a:pPr algn="thaiDist" eaLnBrk="1" hangingPunct="1">
              <a:buClr>
                <a:srgbClr val="FF5050"/>
              </a:buClr>
              <a:buSzPct val="95000"/>
              <a:buFont typeface="Wingdings" pitchFamily="2" charset="2"/>
              <a:buChar char="Ø"/>
              <a:defRPr/>
            </a:pPr>
            <a:r>
              <a:rPr lang="th-TH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JasmineUPC" pitchFamily="18" charset="-34"/>
              </a:rPr>
              <a:t> ภาวะขาดสารไอโอดีนเพียงเล็กน้อยก็ส่งผลกระทบต่อระดับไอคิว </a:t>
            </a:r>
            <a:r>
              <a:rPr lang="th-TH" sz="2000" b="1" dirty="0">
                <a:solidFill>
                  <a:srgbClr val="000000"/>
                </a:solidFill>
                <a:latin typeface="Angsana New" pitchFamily="18" charset="-34"/>
                <a:ea typeface="Times New Roman" pitchFamily="18" charset="0"/>
                <a:cs typeface="JasmineUPC" pitchFamily="18" charset="-34"/>
              </a:rPr>
              <a:t>(ทำให้ระดับไอคิวต่ำลง10-15 จุด)</a:t>
            </a:r>
            <a:endParaRPr lang="th-TH" sz="20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JasmineUPC" pitchFamily="18" charset="-34"/>
            </a:endParaRPr>
          </a:p>
        </p:txBody>
      </p:sp>
      <p:pic>
        <p:nvPicPr>
          <p:cNvPr id="12324" name="Picture 36" descr="http://t0.gstatic.com/images?q=tbn:4FMIraXPScMF8M:http://p.mthai.com/picpost/2008-10-11/405501_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1380" y="1571613"/>
            <a:ext cx="149396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25" name="Picture 3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929565" y="1428740"/>
            <a:ext cx="1214437" cy="1424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ลูกศรขวา 28"/>
          <p:cNvSpPr/>
          <p:nvPr/>
        </p:nvSpPr>
        <p:spPr>
          <a:xfrm rot="1482006">
            <a:off x="6572250" y="1643063"/>
            <a:ext cx="500063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684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E3EBE116-ECEF-4364-9E90-913F981AA07C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633537" y="515143"/>
            <a:ext cx="6881813" cy="735013"/>
          </a:xfrm>
          <a:solidFill>
            <a:srgbClr val="FFE593"/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4369" y="1414617"/>
            <a:ext cx="2162175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3.1.1 คอพอก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Goiter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pic>
        <p:nvPicPr>
          <p:cNvPr id="103429" name="Picture 8" descr="http://www.il.mahidol.ac.th/e-media/iodine/IMAGE/thyro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2" b="3204"/>
          <a:stretch>
            <a:fillRect/>
          </a:stretch>
        </p:blipFill>
        <p:spPr bwMode="auto">
          <a:xfrm>
            <a:off x="5332413" y="1484313"/>
            <a:ext cx="381158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สี่เหลี่ยมผืนผ้า 7"/>
          <p:cNvSpPr>
            <a:spLocks noChangeArrowheads="1"/>
          </p:cNvSpPr>
          <p:nvPr/>
        </p:nvSpPr>
        <p:spPr bwMode="auto">
          <a:xfrm>
            <a:off x="1959769" y="1833775"/>
            <a:ext cx="297227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ต่อมไทรอยด์. จะทำหน้าที่จับไอโอดีนจากอาหารที่ทานเข้าไป แล้วนำไปรวมกับ</a:t>
            </a:r>
            <a:r>
              <a:rPr lang="th-TH" altLang="th-TH" b="1" dirty="0" err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กรดอะ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มิโน </a:t>
            </a:r>
            <a:r>
              <a:rPr lang="en-US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Tyrosine 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เพื่อสร้างไทรอยด์ฮอร์โมน </a:t>
            </a:r>
            <a:r>
              <a:rPr lang="en-US" altLang="th-TH" b="1" dirty="0" err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triiodothyronine</a:t>
            </a:r>
            <a:r>
              <a:rPr lang="en-US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 (T3) 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และ </a:t>
            </a:r>
            <a:r>
              <a:rPr lang="en-US" altLang="th-TH" b="1" dirty="0" err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thyroxine</a:t>
            </a:r>
            <a:r>
              <a:rPr lang="en-US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 (T4)  </a:t>
            </a:r>
            <a:endParaRPr lang="th-TH" altLang="th-TH" b="1" dirty="0">
              <a:solidFill>
                <a:schemeClr val="tx1"/>
              </a:solidFill>
              <a:latin typeface="TH SarabunPSK" panose="020B0500040200020003" pitchFamily="34" charset="-34"/>
              <a:ea typeface="幼圆" pitchFamily="1" charset="-122"/>
              <a:cs typeface="TH SarabunPSK" panose="020B0500040200020003" pitchFamily="34" charset="-34"/>
            </a:endParaRPr>
          </a:p>
        </p:txBody>
      </p:sp>
      <p:pic>
        <p:nvPicPr>
          <p:cNvPr id="103431" name="Picture 10" descr="http://www.il.mahidol.ac.th/e-media/iodine/IMAGE/thyroi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0" y="1907226"/>
            <a:ext cx="14366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2" name="สี่เหลี่ยมผืนผ้า 10"/>
          <p:cNvSpPr>
            <a:spLocks noChangeArrowheads="1"/>
          </p:cNvSpPr>
          <p:nvPr/>
        </p:nvSpPr>
        <p:spPr bwMode="auto">
          <a:xfrm>
            <a:off x="220104" y="3556000"/>
            <a:ext cx="4885766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การสร้างและการหลั่งไทรอยด์ฮอร์โมนของต่อมไทรอยด์ จะถูกกระตุ้นโดยฮอร์โมน </a:t>
            </a:r>
            <a:r>
              <a:rPr lang="en-US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TSH (thyroid stimulating hormone) </a:t>
            </a:r>
            <a:r>
              <a:rPr lang="th-TH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จากต่อมใต้สมองส่วนหน้า เมื่อมีปริมาณไทรอยด์ฮอร์โมนในเลือดสูงกว่าปกติ จะมีผลย้อนกลับไปยับยั้งให้ต่อมใต้สมองส่วนหน้าหลั่ง </a:t>
            </a:r>
            <a:r>
              <a:rPr lang="en-US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TSH </a:t>
            </a:r>
            <a:r>
              <a:rPr lang="th-TH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น้อยลง ทำให้ต่อมไทรอยด์ลดการหลั่งไทรอยด์ฮอร์โมน แต่ถ้าหากปริมาณฮอร์โมน </a:t>
            </a:r>
            <a:r>
              <a:rPr lang="en-US" altLang="th-TH" sz="2200" b="1" dirty="0" err="1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thyroxine</a:t>
            </a:r>
            <a:r>
              <a:rPr lang="en-US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</a:t>
            </a:r>
            <a:r>
              <a:rPr lang="th-TH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ในเลือดน้อยกว่าปกติ จะมีผลกระตุ้นให้ต่อมใต้สมองส่วนหน้าหลั่ง </a:t>
            </a:r>
            <a:r>
              <a:rPr lang="en-US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TSH </a:t>
            </a:r>
            <a:r>
              <a:rPr lang="th-TH" altLang="th-TH" sz="2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ออกมากระตุ้นให้ต่อมไทรอยด์หลั่งไทรอยด์ฮอร์โมน เพิ่มขึ้น</a:t>
            </a:r>
          </a:p>
        </p:txBody>
      </p:sp>
    </p:spTree>
    <p:extLst>
      <p:ext uri="{BB962C8B-B14F-4D97-AF65-F5344CB8AC3E}">
        <p14:creationId xmlns:p14="http://schemas.microsoft.com/office/powerpoint/2010/main" val="14921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A6D12F86-8EF7-4B21-A60E-A3FEB8A4E2DD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560513"/>
            <a:ext cx="2162175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3.1.1 คอพอก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Goiter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1520" y="2022476"/>
            <a:ext cx="46085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เมื่อขาดสารไอโอดีน ต่อมไทรอยด์ซึ่งมีหน้าที่สร้างไทรอยด์ฮอร์โมนจึงมีขนาดโตขึ้น เรียกกันโดยทั่วไปว่าคอพอก (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Goiter)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ซึ่งที่จริงแล้วเป็นการปรับตัวของร่างกายเพื่อต่อสู้กับการขาดไอโอดีน ทั้งนี้เพราะเมื่อร่างกายขาดฮอร์โมน 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thyroxine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จะส่งผลไป</a:t>
            </a:r>
            <a:r>
              <a:rPr lang="th-TH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กระตุ้นไฮ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โปทา</a:t>
            </a:r>
            <a:r>
              <a:rPr lang="th-TH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ลามัส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ให้หลั่งสารเคมีมากระตุ้นต่อมใต้สมองส่วนหน้าให้หลั่งฮอร์โมน 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TSH (Thyroid stimulating hormone)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ส่งมาที่ต่อมไทรอยด์มากเกินกว่าระดับปกติ ต่อมไทรอยด์เมื่อได้รับการกระตุ้นมากจึงขยายขนาดโตขึ้น ถ้าโตมาก ๆ จะไม่สวย กดหลอดลมทำให้หายใจลำบาก ไอ สำลัก ถ้ากดหลอดอาหารจะกลืนอาหารลำบาก</a:t>
            </a:r>
          </a:p>
        </p:txBody>
      </p:sp>
      <p:pic>
        <p:nvPicPr>
          <p:cNvPr id="105478" name="Picture 8" descr="http://www.il.mahidol.ac.th/e-media/iodine/IMAGE/thyro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5" b="3204"/>
          <a:stretch>
            <a:fillRect/>
          </a:stretch>
        </p:blipFill>
        <p:spPr bwMode="auto">
          <a:xfrm>
            <a:off x="5216232" y="1250156"/>
            <a:ext cx="3927767" cy="560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331640" y="515143"/>
            <a:ext cx="7560839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956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20A1F64-6E0F-4974-ADC9-473E5606CC20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445022"/>
            <a:ext cx="2195512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3.1.1 คอพอก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Goiter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04024" y="1900114"/>
            <a:ext cx="719113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อาการขาดไอโอดีนและมีผลต่อต่อมไทรอยด์โต ไม่ทำให้รู้สึกเจ็บปวด แต่อาจทำให้หายใจติดขัด เนื่องจากไปกดทับหลอดลม เรียกว่า </a:t>
            </a:r>
            <a:r>
              <a:rPr lang="th-TH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คอพอกธรรมดา (</a:t>
            </a:r>
            <a:r>
              <a:rPr lang="en-US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Simple goiter)</a:t>
            </a:r>
            <a:endParaRPr lang="th-TH" altLang="th-TH" sz="2200" b="1" kern="0" dirty="0">
              <a:solidFill>
                <a:schemeClr val="accent3">
                  <a:lumMod val="60000"/>
                  <a:lumOff val="40000"/>
                </a:schemeClr>
              </a:solidFill>
              <a:latin typeface="TH SarabunPSK" pitchFamily="34" charset="-34"/>
              <a:ea typeface="Microsoft YaHei"/>
              <a:cs typeface="TH SarabunPSK" pitchFamily="34" charset="-34"/>
            </a:endParaRP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บางครั้งถ้าโตเพียงเล็กน้อย อาจเห็นไม่ชัดโดยเฉพาะในเด็ก วัยเรียน แต่ถ้าให้แหงนคอขึ้นและใช้มือคลำก็จะพบอาการเหล่านี้ได้ง่าย</a:t>
            </a: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ส่วนโรค </a:t>
            </a:r>
            <a:r>
              <a:rPr lang="th-TH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คอพอกเป็นพิษ (</a:t>
            </a:r>
            <a:r>
              <a:rPr lang="en-US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Toxic goiter </a:t>
            </a:r>
            <a:r>
              <a:rPr lang="th-TH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หรือ </a:t>
            </a:r>
            <a:r>
              <a:rPr lang="en-US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Hyperthyroidism </a:t>
            </a:r>
            <a:r>
              <a:rPr lang="th-TH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หรือ </a:t>
            </a:r>
            <a:r>
              <a:rPr lang="en-US" altLang="th-TH" sz="2200" b="1" kern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exophthalmic</a:t>
            </a:r>
            <a:r>
              <a:rPr lang="en-US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goiter</a:t>
            </a:r>
            <a:r>
              <a:rPr lang="th-TH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หรือ </a:t>
            </a:r>
            <a:r>
              <a:rPr lang="en-US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Graves’s disease)</a:t>
            </a:r>
            <a:r>
              <a:rPr lang="th-TH" altLang="th-TH" sz="22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</a:t>
            </a:r>
            <a:r>
              <a:rPr lang="th-TH" altLang="th-TH" sz="2200" b="1" u="sng" kern="0" dirty="0">
                <a:solidFill>
                  <a:srgbClr val="FF0000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ไม่ได้เกิดจากสาเหตุการขาดไอโอดีน </a:t>
            </a:r>
          </a:p>
          <a:p>
            <a:pPr marL="904875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แต่เกิดจากต่อยไทรอยด์ทำงานมากกว่าปกติ โดยอยู่นอกเหนือจากการควบคุมของต่อมใต้สมอง ทำให้มีการหลั่งฮอร์โมนไทรอยด์ออกมาในกระแสเลือดมาก จึงไปกระตุ้นให้ระบบต่างๆ ในร่างกายทำงานมากผิดปกติ จนเกิดอาการต่างๆ ขึ้น </a:t>
            </a:r>
          </a:p>
          <a:p>
            <a:pPr marL="904875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สาเหตุที่ทำให้ต่อยไทรอยด์ เสียหน้าที่ในการทำงานนั้นยังไม่ทราบแน่ชัด แต่เชื่อว่า เกี่ยวข้องกับปฏิกิริยาแพ้ภูมิตนเอง (</a:t>
            </a:r>
            <a:r>
              <a:rPr lang="en-US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Autoimmune) 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โดยมีความสัมพันธ์กับปัจจัยทางเพศ กรรมพันธุ์</a:t>
            </a:r>
          </a:p>
        </p:txBody>
      </p:sp>
      <p:pic>
        <p:nvPicPr>
          <p:cNvPr id="107526" name="Picture 8" descr="http://www.il.mahidol.ac.th/e-media/iodine/image/goi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31" y="2117725"/>
            <a:ext cx="150177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10" descr="http://www.il.mahidol.ac.th/e-media/iodine/image/goi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26" y="4623594"/>
            <a:ext cx="1793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331640" y="515143"/>
            <a:ext cx="7560839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51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3F3141F-9238-407D-906F-A3BDB2C6F119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0562" y="1230289"/>
            <a:ext cx="2778125" cy="461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3.1.2 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ครี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ทินนิ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สซึม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Cretinism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cxnSp>
        <p:nvCxnSpPr>
          <p:cNvPr id="109573" name="ตัวเชื่อมต่อตรง 32"/>
          <p:cNvCxnSpPr>
            <a:cxnSpLocks noChangeShapeType="1"/>
          </p:cNvCxnSpPr>
          <p:nvPr/>
        </p:nvCxnSpPr>
        <p:spPr bwMode="auto">
          <a:xfrm>
            <a:off x="4619625" y="1922463"/>
            <a:ext cx="4763" cy="11398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574" name="ตัวเชื่อมต่อตรง 37"/>
          <p:cNvCxnSpPr>
            <a:cxnSpLocks noChangeShapeType="1"/>
          </p:cNvCxnSpPr>
          <p:nvPr/>
        </p:nvCxnSpPr>
        <p:spPr bwMode="auto">
          <a:xfrm flipH="1" flipV="1">
            <a:off x="3054350" y="3059113"/>
            <a:ext cx="3255963" cy="15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575" name="ตัวเชื่อมต่อตรง 40"/>
          <p:cNvCxnSpPr>
            <a:cxnSpLocks noChangeShapeType="1"/>
          </p:cNvCxnSpPr>
          <p:nvPr/>
        </p:nvCxnSpPr>
        <p:spPr bwMode="auto">
          <a:xfrm flipH="1">
            <a:off x="3049588" y="3038475"/>
            <a:ext cx="0" cy="4032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576" name="ตัวเชื่อมต่อตรง 41"/>
          <p:cNvCxnSpPr>
            <a:cxnSpLocks noChangeShapeType="1"/>
          </p:cNvCxnSpPr>
          <p:nvPr/>
        </p:nvCxnSpPr>
        <p:spPr bwMode="auto">
          <a:xfrm flipH="1">
            <a:off x="6310313" y="3059113"/>
            <a:ext cx="0" cy="4032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77" name="TextBox 42"/>
          <p:cNvSpPr txBox="1">
            <a:spLocks noChangeArrowheads="1"/>
          </p:cNvSpPr>
          <p:nvPr/>
        </p:nvSpPr>
        <p:spPr bwMode="auto">
          <a:xfrm>
            <a:off x="686371" y="3293269"/>
            <a:ext cx="3441700" cy="4603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1) โรคเอ๋อ (</a:t>
            </a:r>
            <a:r>
              <a:rPr lang="en-US" altLang="th-TH" sz="24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Neurological cretinism</a:t>
            </a:r>
            <a:r>
              <a:rPr lang="th-TH" altLang="th-TH" sz="24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09578" name="TextBox 43"/>
          <p:cNvSpPr txBox="1">
            <a:spLocks noChangeArrowheads="1"/>
          </p:cNvSpPr>
          <p:nvPr/>
        </p:nvSpPr>
        <p:spPr bwMode="auto">
          <a:xfrm>
            <a:off x="5425233" y="3259137"/>
            <a:ext cx="3441700" cy="461963"/>
          </a:xfrm>
          <a:prstGeom prst="rect">
            <a:avLst/>
          </a:prstGeom>
          <a:solidFill>
            <a:srgbClr val="DDF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2) </a:t>
            </a:r>
            <a:r>
              <a:rPr lang="en-US" alt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Myxeddematous</a:t>
            </a:r>
            <a:r>
              <a:rPr lang="en-US" altLang="th-TH" sz="2400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 cretinism</a:t>
            </a:r>
            <a:endParaRPr lang="th-TH" altLang="th-TH" sz="2400" b="1" dirty="0">
              <a:solidFill>
                <a:schemeClr val="tx1"/>
              </a:solidFill>
              <a:latin typeface="TH SarabunPSK" panose="020B0500040200020003" pitchFamily="34" charset="-34"/>
              <a:ea typeface="幼圆" pitchFamily="1" charset="-122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45292" y="2056607"/>
            <a:ext cx="8348663" cy="7699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เป็นปัญหาร้ายแรงที่สุดของการขาดไอโอดีน เป็นความผิดปกติที่มีมาแต่กำเนิดของการพัฒนาทางด้านร่างกายและจิตใจ แบ่งได้เป็น 2 ประเภท คือ</a:t>
            </a:r>
          </a:p>
        </p:txBody>
      </p:sp>
      <p:sp>
        <p:nvSpPr>
          <p:cNvPr id="109580" name="TextBox 46"/>
          <p:cNvSpPr txBox="1">
            <a:spLocks noChangeArrowheads="1"/>
          </p:cNvSpPr>
          <p:nvPr/>
        </p:nvSpPr>
        <p:spPr bwMode="auto">
          <a:xfrm>
            <a:off x="432716" y="3893116"/>
            <a:ext cx="44273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สาเหตุหลัก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: 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มารดาขาดไอโอดีนช่วง</a:t>
            </a:r>
            <a:r>
              <a:rPr lang="th-TH" altLang="th-TH" b="1" dirty="0" err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ไตรมาส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แรกและ</a:t>
            </a:r>
            <a:r>
              <a:rPr lang="th-TH" altLang="th-TH" b="1" dirty="0" err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ไตรมาส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ที่ 2 ของการตั้งครรภ์ ซึ่งเป็นช่วงที่หูชั้นในกำลังพัฒนา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มีอาการปัญญาอ่อน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เจริญเติบโตช้า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กล้ามเนื้อตาย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หูหนวก เป็นใบ้ 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อวัยวะที่รับผลกระทบมากคือ หูชั้นใน (</a:t>
            </a:r>
            <a:r>
              <a:rPr lang="en-US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Cochlea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) และสมอง</a:t>
            </a:r>
          </a:p>
        </p:txBody>
      </p:sp>
      <p:sp>
        <p:nvSpPr>
          <p:cNvPr id="109581" name="TextBox 46"/>
          <p:cNvSpPr txBox="1">
            <a:spLocks noChangeArrowheads="1"/>
          </p:cNvSpPr>
          <p:nvPr/>
        </p:nvSpPr>
        <p:spPr bwMode="auto">
          <a:xfrm>
            <a:off x="5178562" y="3660775"/>
            <a:ext cx="393504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สาเหตุหลัก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: 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มารดาขาดไอโอดีนช่วงที่ตั้งครรภ์ ตอนท้ายร่วมกับการขาดไอโอดีนของทารกในช่วงขวบปีแรก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มีอาการปัญญาอ่อน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เจริญเติบโตช้ากว่า </a:t>
            </a:r>
            <a:r>
              <a:rPr lang="en-US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Neurological cretinism</a:t>
            </a:r>
            <a:endParaRPr lang="th-TH" altLang="th-TH" b="1" dirty="0">
              <a:solidFill>
                <a:schemeClr val="tx1"/>
              </a:solidFill>
              <a:latin typeface="TH SarabunPSK" panose="020B0500040200020003" pitchFamily="34" charset="-34"/>
              <a:ea typeface="幼圆" pitchFamily="1" charset="-122"/>
              <a:cs typeface="TH SarabunPSK" panose="020B0500040200020003" pitchFamily="34" charset="-34"/>
            </a:endParaRP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กล้ามเนื้อตาย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หูหนวก เป็นใบ้ 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ไม่มีอาการของระดับไทรอยด์ฮอร์โมนต่ำกว่าปกติ (</a:t>
            </a:r>
            <a:r>
              <a:rPr lang="en-US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hypothyroidism</a:t>
            </a:r>
            <a:r>
              <a:rPr lang="th-TH" altLang="th-TH" b="1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1331640" y="515143"/>
            <a:ext cx="7560839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59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ชื่อเรื่อง 1"/>
          <p:cNvSpPr>
            <a:spLocks noGrp="1"/>
          </p:cNvSpPr>
          <p:nvPr>
            <p:ph type="title"/>
          </p:nvPr>
        </p:nvSpPr>
        <p:spPr>
          <a:xfrm>
            <a:off x="3419872" y="5653881"/>
            <a:ext cx="2770461" cy="6985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alt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Cretinism</a:t>
            </a:r>
            <a:endParaRPr lang="th-TH" altLang="th-TH" sz="36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1619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15C9852-7308-4A32-9E70-2B2F1DA370C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111620" name="Picture 6" descr="CretinismandGoit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350"/>
            <a:ext cx="914400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331640" y="515143"/>
            <a:ext cx="7560839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28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90AA036-8B79-464B-895E-ADFE1AE8BB0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03225" y="2205038"/>
            <a:ext cx="8348663" cy="19383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ประชาชนภาคเหนือและภาคตะวันออกฉียงเหนือเป็นโรคคอพอกกันมาก เพราะได้รับไอโอดีนจากอาหารน้อย น้ำที่ใช้ดื่มมีปริมาณไอโอดีนต่ำ และเกลือที่ใช้บริโภคเป็นเกลือสินเธาว์ซึ่งขาดไอโอดีน</a:t>
            </a: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และมีการบริโภคอาหารที่มี 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goitrogen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สูง เช่น มันสำปะหลัง ถั่วเหลือง </a:t>
            </a:r>
            <a:r>
              <a:rPr lang="th-TH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พีช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</a:t>
            </a:r>
            <a:r>
              <a:rPr lang="th-TH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อัลมอนด์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เป็นต้น สารเหล่านี้จะขัดขวางการดูดซึมและการนำไปใช้ของไอโอดีน</a:t>
            </a: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ตลอดจนสาร </a:t>
            </a:r>
            <a:r>
              <a:rPr lang="en-US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pregoitrin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ในตระกูลกะหล่ำปลีมีผลต่อการนำไปใช้ของไอโอดีน ทำให้เกิดการขาดไอโอดีน</a:t>
            </a:r>
          </a:p>
        </p:txBody>
      </p:sp>
      <p:sp>
        <p:nvSpPr>
          <p:cNvPr id="112645" name="TextBox 13"/>
          <p:cNvSpPr txBox="1">
            <a:spLocks noChangeArrowheads="1"/>
          </p:cNvSpPr>
          <p:nvPr/>
        </p:nvSpPr>
        <p:spPr bwMode="auto">
          <a:xfrm>
            <a:off x="2578100" y="1495425"/>
            <a:ext cx="3668713" cy="4619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สาเหตุการของการเกิดโรคขาดสารไอโอดีน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331640" y="515143"/>
            <a:ext cx="7560839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80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B728E516-6064-405D-BC30-ACC6BF3FA72A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70000" y="2120900"/>
            <a:ext cx="6697663" cy="4278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ส่งเสริมให้บริโภคเกลือเสริมไอโอดีน  โดยให้โรงงานผลิตเกลือเสริมไอโอดีนในความเข้มข้น 50 </a:t>
            </a:r>
            <a:r>
              <a:rPr lang="en-US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ppm</a:t>
            </a:r>
            <a:endParaRPr lang="en-US" altLang="th-TH" sz="2200" b="1" kern="0" dirty="0">
              <a:solidFill>
                <a:prstClr val="black"/>
              </a:solidFill>
              <a:latin typeface="TH SarabunPSK" pitchFamily="34" charset="-34"/>
              <a:ea typeface="Microsoft YaHei"/>
              <a:cs typeface="TH SarabunPSK" pitchFamily="34" charset="-34"/>
            </a:endParaRPr>
          </a:p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การผลิตและแจกจ่ายอาหารที่เสริมไอโอดีน เช่น เกลือเสริมไอโอดีน น้ำดื่ม น้ำปลา ซีอิ้ว ไข่เสริมไอโอดีน (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200-250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มิลลิกรัม/วัน) และยาเม็ดเสริมไอโอดีน</a:t>
            </a:r>
          </a:p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การให้การศึกษาและเผยแพร่ประชาสัมพันธ์</a:t>
            </a:r>
          </a:p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การติดตาม เฝ้าระวัง และประเมินสถานการณ์ของโรคคอพอกเป็นระยะ</a:t>
            </a:r>
          </a:p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การสอนเรื่องโรคขาดสารไอโอดีนและสารอาหารอื่นๆ ผ่านระบบโรงเรียน</a:t>
            </a:r>
          </a:p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การมีระบบควบคุมคุณภาพเกลือเสริมไอโอดีน</a:t>
            </a:r>
          </a:p>
          <a:p>
            <a:pPr marL="355600" indent="-355600" algn="thaiDist">
              <a:spcBef>
                <a:spcPts val="600"/>
              </a:spcBef>
              <a:buSzPct val="90000"/>
              <a:buFont typeface="+mj-lt"/>
              <a:buAutoNum type="arabicPeriod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กระทรวงสาธารณสุข มีนโยบายให้หญิงตั้งครรภ์ทุกคนได้รับ “ยาเม็ดเสริมสารอาหารสำคัญ” โดยสามารถรับได้ที่คลินิกฝากครรภ์ รับประทานวันละ 1 เม็ด ตลอดการตั้งครรภ์ และขณะเลี้ยงลูกด้วยนมแม่ 6 เดือน</a:t>
            </a:r>
          </a:p>
        </p:txBody>
      </p:sp>
      <p:sp>
        <p:nvSpPr>
          <p:cNvPr id="114693" name="TextBox 13"/>
          <p:cNvSpPr txBox="1">
            <a:spLocks noChangeArrowheads="1"/>
          </p:cNvSpPr>
          <p:nvPr/>
        </p:nvSpPr>
        <p:spPr bwMode="auto">
          <a:xfrm>
            <a:off x="2233613" y="1495425"/>
            <a:ext cx="4773612" cy="4619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แนวทางส่งเสริมสุขภาพและป้องกันโรคขาดสารไอโอดีน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331640" y="515143"/>
            <a:ext cx="7560839" cy="735013"/>
          </a:xfrm>
          <a:prstGeom prst="rect">
            <a:avLst/>
          </a:prstGeom>
          <a:solidFill>
            <a:srgbClr val="FFE593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โรคขาดสารไอโอดีน (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Iodine Deficiency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66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E2B490F-0C5E-4D43-B9E7-75095BC2004B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547664" y="460376"/>
            <a:ext cx="7273478" cy="7350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17538" y="1646238"/>
            <a:ext cx="8075612" cy="35242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เหล็ก (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Iron; Fe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) ในร่างกายมีร้อยละ 0.004 ของน้ำหนักตัว ธาตุเหล็กเป็นแร่ธาตุที่ร่างกายต้องการในปริมาณน้อยแต่ต้องได้รับจากอาหารเป็นประจำ </a:t>
            </a: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บทบาทหน้าที่ของธาตุเหล็ก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สังเคราะห์ฮีโมโกลบินของเม็ดเลือดแดง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เป็นส่วนประกอบของ </a:t>
            </a:r>
            <a:r>
              <a:rPr lang="en-US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myoglobin 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ของกล้ามเนื้อ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เป็น</a:t>
            </a:r>
            <a:r>
              <a:rPr lang="th-TH" altLang="th-TH" sz="20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โคเฟกเตอร์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ของเอนไซม์และโปรตีน</a:t>
            </a: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ปัจจัยที่ส่งเสริมการดูดซึมธาตุเหล็ก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วิตามินซี จะแปรผันตรงกับอัตราการดูดซึมของธาตุเหล็ก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โปรตีนจากเนื้อสัตว์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33847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2. โรค</a:t>
            </a:r>
            <a:r>
              <a:rPr lang="th-TH" dirty="0"/>
              <a:t>ขาดสารอาหารที่สำคัญ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6" name="Rectangle 6"/>
          <p:cNvSpPr txBox="1">
            <a:spLocks/>
          </p:cNvSpPr>
          <p:nvPr/>
        </p:nvSpPr>
        <p:spPr>
          <a:xfrm>
            <a:off x="962435" y="1628800"/>
            <a:ext cx="7724365" cy="3775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algn="thaiDist">
              <a:spcBef>
                <a:spcPts val="6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โรคขาดโปรตีนและแคลอรี (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Protein calorie Malnutrition; PCM )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1.1 โรคขาดโปรตีนและพลังงานในเด็ก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1.2 โรคขาดโปรตีนและพลังงานในผู้ใหญ่</a:t>
            </a:r>
            <a:endParaRPr lang="en-US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58775" indent="-358775" algn="thaiDist">
              <a:spcBef>
                <a:spcPts val="600"/>
              </a:spcBef>
              <a:buClr>
                <a:srgbClr val="000000"/>
              </a:buClr>
              <a:buFont typeface="+mj-lt"/>
              <a:buAutoNum type="arabicPeriod" startAt="2"/>
              <a:tabLst>
                <a:tab pos="358775" algn="l"/>
              </a:tabLst>
              <a:defRPr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ปัญหาจากการขาดวิตามิน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2.1 โรคขาดวิตามินเอ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2.2 โรคขาดวิตามินบี 1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2.3 โรคขาดวิตามินบี 2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2.4 ภาวะขาดวิตามิน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โฟเลท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2.5 ภาวะขาดวิตามินดีและวิตามินซี</a:t>
            </a:r>
          </a:p>
          <a:p>
            <a:pPr marL="358775" indent="-358775" algn="thaiDist">
              <a:spcBef>
                <a:spcPts val="600"/>
              </a:spcBef>
              <a:buClr>
                <a:srgbClr val="000000"/>
              </a:buClr>
              <a:buFont typeface="+mj-lt"/>
              <a:buAutoNum type="arabicPeriod" startAt="3"/>
              <a:defRPr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ปัญหาจากการขาดแร่ธาตุ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3.1 โรคขาดสารไอโอดีน</a:t>
            </a:r>
          </a:p>
          <a:p>
            <a:pPr marL="358775" indent="-358775" algn="thaiDist">
              <a:spcBef>
                <a:spcPts val="0"/>
              </a:spcBef>
              <a:buClr>
                <a:srgbClr val="000000"/>
              </a:buClr>
              <a:buFontTx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	3.2 โรคโลหิตจางจากการขาดธาตุเหล็ก</a:t>
            </a:r>
          </a:p>
        </p:txBody>
      </p:sp>
    </p:spTree>
    <p:extLst>
      <p:ext uri="{BB962C8B-B14F-4D97-AF65-F5344CB8AC3E}">
        <p14:creationId xmlns:p14="http://schemas.microsoft.com/office/powerpoint/2010/main" val="42914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02D05BD-E9B1-4F6D-B7D5-69C5396E7545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411685" y="490677"/>
            <a:ext cx="7162949" cy="7350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403648" y="1225689"/>
            <a:ext cx="6567115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ปัจจัยที่ยับยั้งการดูดซึมธาตุเหล็ก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แทน</a:t>
            </a:r>
            <a:r>
              <a:rPr lang="th-TH" altLang="th-TH" sz="20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นิน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(</a:t>
            </a:r>
            <a:r>
              <a:rPr lang="en-US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tannin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) พบได้ในอาหารประเภทพืชผัก ธัญพืชและพืชตระกูลถั่ว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ไฟ</a:t>
            </a:r>
            <a:r>
              <a:rPr lang="th-TH" altLang="th-TH" sz="20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เตท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(</a:t>
            </a:r>
            <a:r>
              <a:rPr lang="en-US" altLang="th-TH" sz="20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phytate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) การแปรรูปอาหารที่มีไฟ</a:t>
            </a:r>
            <a:r>
              <a:rPr lang="th-TH" altLang="th-TH" sz="20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เตท</a:t>
            </a: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เช่น กระบวนการหมัก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แคลเซียม ขึ้นอยู่กับปริมาณและชนิดของสารประกอบแคลเซียม</a:t>
            </a:r>
          </a:p>
          <a:p>
            <a:pPr marL="987425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/>
            </a:pPr>
            <a:r>
              <a:rPr lang="th-TH" altLang="th-TH" sz="20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ตัวอื่นๆ เช่น กาแฟ โกโก้</a:t>
            </a:r>
            <a:endParaRPr lang="th-TH" altLang="th-TH" sz="2000" b="1" strike="sngStrike" kern="0" dirty="0">
              <a:solidFill>
                <a:prstClr val="black"/>
              </a:solidFill>
              <a:latin typeface="TH SarabunPSK" pitchFamily="34" charset="-34"/>
              <a:ea typeface="Microsoft YaHei"/>
              <a:cs typeface="TH SarabunPSK" pitchFamily="34" charset="-34"/>
            </a:endParaRP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ปริมาณธาตุเหล็กที่ควรได้รับประจำวัน</a:t>
            </a:r>
          </a:p>
          <a:p>
            <a:pPr marL="985838" indent="-357188" algn="thaiDist">
              <a:spcBef>
                <a:spcPts val="600"/>
              </a:spcBef>
              <a:buSzPct val="90000"/>
              <a:buFont typeface="Wingdings" pitchFamily="2" charset="2"/>
              <a:buChar char="§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เด็ก 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		5.8 - 8.1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มิลลิกรัม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/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วัน</a:t>
            </a:r>
          </a:p>
          <a:p>
            <a:pPr marL="985838" indent="-357188" algn="thaiDist">
              <a:spcBef>
                <a:spcPts val="600"/>
              </a:spcBef>
              <a:buSzPct val="90000"/>
              <a:buFont typeface="Wingdings" pitchFamily="2" charset="2"/>
              <a:buChar char="§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วัยรุ่นชาย	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	11.8 - 16.6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มิลลิกรัม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/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วัน</a:t>
            </a:r>
          </a:p>
          <a:p>
            <a:pPr marL="985838" indent="-357188" algn="thaiDist">
              <a:spcBef>
                <a:spcPts val="600"/>
              </a:spcBef>
              <a:buSzPct val="90000"/>
              <a:buFont typeface="Wingdings" pitchFamily="2" charset="2"/>
              <a:buChar char="§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วัยรุ่นหญิง	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	19.1 – 26.4 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มิลลิกรัม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/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วัน</a:t>
            </a:r>
          </a:p>
          <a:p>
            <a:pPr marL="985838" indent="-357188" algn="thaiDist">
              <a:spcBef>
                <a:spcPts val="600"/>
              </a:spcBef>
              <a:buSzPct val="90000"/>
              <a:buFont typeface="Wingdings" pitchFamily="2" charset="2"/>
              <a:buChar char="§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ผู้ใหญ่ชาย	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	10.4	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มิลลิกรัม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/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วัน</a:t>
            </a:r>
          </a:p>
          <a:p>
            <a:pPr marL="985838" indent="-357188" algn="thaiDist">
              <a:spcBef>
                <a:spcPts val="600"/>
              </a:spcBef>
              <a:buSzPct val="90000"/>
              <a:buFont typeface="Wingdings" pitchFamily="2" charset="2"/>
              <a:buChar char="§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หญิงวัยเจริญพันธุ์ 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	24.7	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มิลลิกรัม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/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วัน</a:t>
            </a:r>
          </a:p>
          <a:p>
            <a:pPr marL="985838" indent="-357188" algn="thaiDist">
              <a:spcBef>
                <a:spcPts val="600"/>
              </a:spcBef>
              <a:buSzPct val="90000"/>
              <a:buFont typeface="Wingdings" pitchFamily="2" charset="2"/>
              <a:buChar char="§"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หญิงตั้งครรภ์และให้นมบุตร	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30 – 60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	มิลลิกรัม</a:t>
            </a:r>
            <a:r>
              <a:rPr lang="en-US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/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วัน</a:t>
            </a:r>
          </a:p>
          <a:p>
            <a:pPr marL="357188" indent="-357188" algn="thaiDist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แหล่งอาหารของเหล็ก แบ่งได้เป็น เหล็ก</a:t>
            </a:r>
            <a:r>
              <a:rPr lang="th-TH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ฮีม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พบมากในเนื้อสัตว์ ปลา ตับ และเหล็กที่ไม่ใช่</a:t>
            </a:r>
            <a:r>
              <a:rPr lang="th-TH" altLang="th-TH" sz="22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ฮีม</a:t>
            </a: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พบได้ในผัก ผลไม้ ถั่วเมล็ดแห้ง</a:t>
            </a:r>
          </a:p>
        </p:txBody>
      </p:sp>
    </p:spTree>
    <p:extLst>
      <p:ext uri="{BB962C8B-B14F-4D97-AF65-F5344CB8AC3E}">
        <p14:creationId xmlns:p14="http://schemas.microsoft.com/office/powerpoint/2010/main" val="23025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4AC82C53-D005-44ED-AFD2-4DAA1BC8C762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24906" y="1336020"/>
            <a:ext cx="3746500" cy="522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en-US" altLang="th-TH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1. </a:t>
            </a:r>
            <a:r>
              <a:rPr lang="th-TH" altLang="th-TH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ภาวะการ</a:t>
            </a:r>
            <a:r>
              <a:rPr lang="th-TH" altLang="th-TH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ขาดธาตุเหล็ก</a:t>
            </a:r>
          </a:p>
        </p:txBody>
      </p:sp>
      <p:cxnSp>
        <p:nvCxnSpPr>
          <p:cNvPr id="120837" name="ตัวเชื่อมต่อตรง 2"/>
          <p:cNvCxnSpPr>
            <a:cxnSpLocks noChangeShapeType="1"/>
            <a:endCxn id="19" idx="0"/>
          </p:cNvCxnSpPr>
          <p:nvPr/>
        </p:nvCxnSpPr>
        <p:spPr bwMode="auto">
          <a:xfrm rot="5400000">
            <a:off x="2677319" y="3340894"/>
            <a:ext cx="32432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38" name="ตัวเชื่อมต่อตรง 7"/>
          <p:cNvCxnSpPr>
            <a:cxnSpLocks noChangeShapeType="1"/>
          </p:cNvCxnSpPr>
          <p:nvPr/>
        </p:nvCxnSpPr>
        <p:spPr bwMode="auto">
          <a:xfrm>
            <a:off x="1414463" y="3051175"/>
            <a:ext cx="65992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39" name="ตัวเชื่อมต่อตรง 12"/>
          <p:cNvCxnSpPr>
            <a:cxnSpLocks noChangeShapeType="1"/>
            <a:endCxn id="17" idx="0"/>
          </p:cNvCxnSpPr>
          <p:nvPr/>
        </p:nvCxnSpPr>
        <p:spPr bwMode="auto">
          <a:xfrm>
            <a:off x="1403350" y="3046413"/>
            <a:ext cx="11113" cy="352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40" name="ตัวเชื่อมต่อตรง 13"/>
          <p:cNvCxnSpPr>
            <a:cxnSpLocks noChangeShapeType="1"/>
          </p:cNvCxnSpPr>
          <p:nvPr/>
        </p:nvCxnSpPr>
        <p:spPr bwMode="auto">
          <a:xfrm>
            <a:off x="8013700" y="3046413"/>
            <a:ext cx="0" cy="352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สี่เหลี่ยมผืนผ้า 16"/>
          <p:cNvSpPr/>
          <p:nvPr/>
        </p:nvSpPr>
        <p:spPr>
          <a:xfrm>
            <a:off x="179388" y="3398838"/>
            <a:ext cx="2470150" cy="83026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1.1 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ภาวะพร่องเหล็กสะสม </a:t>
            </a:r>
          </a:p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(</a:t>
            </a: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Deplete iron stores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)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660650" y="4962525"/>
            <a:ext cx="3275013" cy="12001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1.2 </a:t>
            </a:r>
            <a:r>
              <a:rPr lang="th-TH" altLang="th-TH" sz="2400" b="1" kern="0" dirty="0" err="1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ภาวะการ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ขาดเหล็กสำหรับ</a:t>
            </a:r>
          </a:p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การสร้างเม็ดเลือดแดง</a:t>
            </a:r>
          </a:p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(</a:t>
            </a: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Iron deficient erythropoiesis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)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6291263" y="3365500"/>
            <a:ext cx="2622550" cy="12001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1.3 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ภาวะโรคซีดจากการ</a:t>
            </a:r>
          </a:p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ขาดธาตุเหล็ก</a:t>
            </a:r>
          </a:p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(</a:t>
            </a: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Iron deficiency anemia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)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873125" y="2090738"/>
            <a:ext cx="8051800" cy="76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FF388C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th-TH" altLang="th-TH" sz="22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ภาวะที่ปริมาณเหล็กในร่างกายลดต่ำลง ทำให้ไม่เพียงพอในการนำไปสร้างเม็ดเลือดแดง หรือส่วนประกอบอื่นๆ ที่จำเป็นต่อเมตาบอลิซึมของเซลล์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9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ตัวยึดเนื้อหา 2"/>
          <p:cNvSpPr>
            <a:spLocks noGrp="1"/>
          </p:cNvSpPr>
          <p:nvPr>
            <p:ph idx="1"/>
          </p:nvPr>
        </p:nvSpPr>
        <p:spPr>
          <a:xfrm>
            <a:off x="490538" y="1735138"/>
            <a:ext cx="8229600" cy="3124200"/>
          </a:xfrm>
        </p:spPr>
        <p:txBody>
          <a:bodyPr/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1.1 </a:t>
            </a:r>
            <a:r>
              <a:rPr lang="th-TH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ภาวะพร่องเหล็กสะสม (</a:t>
            </a: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Deplete iron stores) </a:t>
            </a:r>
            <a:endParaRPr lang="th-TH" altLang="th-TH" sz="24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900113" indent="-355600" algn="thaiDist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เป็นระยะเริ่มแรก</a:t>
            </a:r>
          </a:p>
          <a:p>
            <a:pPr marL="900113" indent="-355600" algn="thaiDist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เหล็กที่เหลือใช้จะถูกนำไปเก็บสะสมไว้ใน</a:t>
            </a:r>
            <a:r>
              <a:rPr lang="th-TH" alt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รูปเฟ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อริ</a:t>
            </a:r>
            <a:r>
              <a:rPr lang="th-TH" alt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ติน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ไว้ที่ ตับ ม้าม ไขกระดูก</a:t>
            </a:r>
          </a:p>
          <a:p>
            <a:pPr marL="900113" indent="-355600" algn="thaiDist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เมื่อขาดเหล็ก ร่างกายจะดึงจากแหล่งสะสมมาใช้ ทำให้เหล็กที่สะสมไว้ลดต่ำกว่าปกติ</a:t>
            </a:r>
            <a:endParaRPr lang="en-US" alt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1.2 </a:t>
            </a:r>
            <a:r>
              <a:rPr lang="th-TH" altLang="th-TH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ภาวะการ</a:t>
            </a:r>
            <a:r>
              <a:rPr lang="th-TH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ขาดเหล็กสำหรับการสร้างเม็ดเลือดแดง (</a:t>
            </a: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Iron deficient </a:t>
            </a:r>
            <a:r>
              <a:rPr lang="en-US" altLang="th-TH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erythropoiesis</a:t>
            </a: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900113" indent="-355600" algn="thaiDist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เมื่อเหล็กที่แหล่งสะสมหมด เหล็กที่อยู่ในระบบหมุนเวียนจะเริ่มลดน้อยลง แต่ยังไม่ปรากฏอาการที่แสดงถึงภาวะโลหิตจาง</a:t>
            </a:r>
            <a:endParaRPr lang="en-US" alt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883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526BBE37-1E3B-4695-AC88-353F4C82BEDC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40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ตัวยึดเนื้อหา 2"/>
          <p:cNvSpPr>
            <a:spLocks noGrp="1"/>
          </p:cNvSpPr>
          <p:nvPr>
            <p:ph idx="1"/>
          </p:nvPr>
        </p:nvSpPr>
        <p:spPr>
          <a:xfrm>
            <a:off x="231775" y="1381125"/>
            <a:ext cx="8693150" cy="3505200"/>
          </a:xfrm>
        </p:spPr>
        <p:txBody>
          <a:bodyPr/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1.3 </a:t>
            </a:r>
            <a:r>
              <a:rPr lang="th-TH" alt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ภาวะโรค</a:t>
            </a:r>
            <a:r>
              <a:rPr lang="th-TH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ซีดจากการขาด</a:t>
            </a:r>
            <a:r>
              <a:rPr lang="th-TH" alt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ธาตุ</a:t>
            </a:r>
            <a:r>
              <a:rPr lang="th-TH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เหล็ก (</a:t>
            </a:r>
            <a:r>
              <a:rPr lang="en-US" alt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Iron deficiency anemia</a:t>
            </a: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901700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จัดเป็นภาวะที่รุนแรงมาก มีภาวะโลหิตจาง เพาะเหล็กไม่เพียงพอต่อการสร้างเม็ดเลือดแดง</a:t>
            </a:r>
          </a:p>
          <a:p>
            <a:pPr marL="901700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สาเหตุของการเกิดโรค </a:t>
            </a:r>
            <a:r>
              <a:rPr lang="en-US" alt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Iron deficiency 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anemia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มีดังนี้</a:t>
            </a:r>
          </a:p>
          <a:p>
            <a:pPr marL="1433513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ร่างกา</a:t>
            </a:r>
            <a:r>
              <a:rPr lang="th-TH" alt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ย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ได้เหล็กจากอาหารไม่เพียงพอ เช่น เด็กทารกที่รับประทานนมเพียงอย่างเดียว</a:t>
            </a:r>
          </a:p>
          <a:p>
            <a:pPr marL="1433513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ร่างกายมีการเสียเลือดอย่างเรื้อรัง เช่น จากพยาธิปากขอ โรคกระเพาะอาหาร เป็นต้น และการมีเลือดประจำเดือนออกมากและนานกว่าปกติ</a:t>
            </a:r>
          </a:p>
          <a:p>
            <a:pPr marL="1433513" indent="-261938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ร่างกายต้องการเหล็กมากขึ้น เช่น เด็กที่อยู่ในวัยเจริญเติบโต หญิงที่มีประจำเดือน หญิงตั้งครรภ์และให้นมบุตร</a:t>
            </a:r>
          </a:p>
        </p:txBody>
      </p:sp>
      <p:sp>
        <p:nvSpPr>
          <p:cNvPr id="123907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B931180-E951-4834-9445-0C502EE5F114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46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สถานการณ์ปัญหาโลหิตจางของประเทศไทย พบว่าจากการสำรวจภาวะโภชนาการของเด็กไทย อายุ 6 เดือน - 12 ปี พ.ศ. 2553 - 2555 ภายใต้โครงการ 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South East Asia Nutrition Survey (SENUTS) 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เด็กไทยกลุ่มเด็กปฐมวัยมีความชุกโลหิตจางสูงในเขตชนบท ร้อยละ 41.7 ในเขตเมือง ร้อยละ 26 ตามลำดับ </a:t>
            </a:r>
          </a:p>
          <a:p>
            <a:pPr marL="0" indent="0" algn="thaiDi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endParaRPr lang="th-TH" alt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4931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EEA8929-458D-41FB-A5A8-1403BC9756E3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9954" r="26050" b="14526"/>
          <a:stretch>
            <a:fillRect/>
          </a:stretch>
        </p:blipFill>
        <p:spPr bwMode="auto">
          <a:xfrm>
            <a:off x="668338" y="2633663"/>
            <a:ext cx="76565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28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ACE99B5-A8C5-458F-B71B-CE3C41DBB27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21704" r="23953" b="28166"/>
          <a:stretch>
            <a:fillRect/>
          </a:stretch>
        </p:blipFill>
        <p:spPr bwMode="auto">
          <a:xfrm>
            <a:off x="683568" y="1628800"/>
            <a:ext cx="820102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63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463"/>
            <a:ext cx="9143999" cy="323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59531" y="5147793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27546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715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8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แนวทางดำเนินงานเพื่อป้องกันโลหิตจางในวัยเรียน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2"/>
            <a:ext cx="4978896" cy="4641379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/>
              <a:t>คัดแยกตาความเข้มข้นของเลือด (</a:t>
            </a:r>
            <a:r>
              <a:rPr lang="en-US" b="1" dirty="0" err="1" smtClean="0"/>
              <a:t>Hct</a:t>
            </a:r>
            <a:r>
              <a:rPr lang="en-US" b="1" dirty="0" smtClean="0"/>
              <a:t>/</a:t>
            </a:r>
            <a:r>
              <a:rPr lang="en-US" b="1" dirty="0" err="1" smtClean="0"/>
              <a:t>Hb</a:t>
            </a:r>
            <a:r>
              <a:rPr lang="th-TH" b="1" dirty="0" smtClean="0"/>
              <a:t>)</a:t>
            </a:r>
          </a:p>
          <a:p>
            <a:r>
              <a:rPr lang="th-TH" b="1" dirty="0" smtClean="0"/>
              <a:t>กลุ่มปกติ </a:t>
            </a:r>
          </a:p>
          <a:p>
            <a:pPr marL="1155700"/>
            <a:r>
              <a:rPr lang="th-TH" dirty="0" smtClean="0"/>
              <a:t>อายุ </a:t>
            </a:r>
            <a:r>
              <a:rPr lang="en-US" dirty="0" smtClean="0"/>
              <a:t>6-11</a:t>
            </a:r>
            <a:r>
              <a:rPr lang="th-TH" dirty="0" smtClean="0"/>
              <a:t> ปี </a:t>
            </a:r>
            <a:r>
              <a:rPr lang="en-US" dirty="0" err="1" smtClean="0"/>
              <a:t>Hct</a:t>
            </a:r>
            <a:r>
              <a:rPr lang="en-US" dirty="0" smtClean="0"/>
              <a:t> 35%</a:t>
            </a:r>
          </a:p>
          <a:p>
            <a:pPr marL="1155700"/>
            <a:r>
              <a:rPr lang="th-TH" dirty="0" smtClean="0"/>
              <a:t>อายุ </a:t>
            </a:r>
            <a:r>
              <a:rPr lang="en-US" dirty="0" smtClean="0"/>
              <a:t>12-15</a:t>
            </a:r>
            <a:r>
              <a:rPr lang="th-TH" dirty="0" smtClean="0"/>
              <a:t> ปี </a:t>
            </a:r>
            <a:r>
              <a:rPr lang="en-US" dirty="0" err="1" smtClean="0"/>
              <a:t>Hct</a:t>
            </a:r>
            <a:r>
              <a:rPr lang="en-US" dirty="0" smtClean="0"/>
              <a:t> 36%</a:t>
            </a:r>
          </a:p>
          <a:p>
            <a:pPr marL="1155700"/>
            <a:r>
              <a:rPr lang="th-TH" dirty="0" smtClean="0"/>
              <a:t>อายุ</a:t>
            </a:r>
            <a:r>
              <a:rPr lang="en-US" dirty="0" smtClean="0"/>
              <a:t> &gt;15</a:t>
            </a:r>
            <a:r>
              <a:rPr lang="th-TH" dirty="0" smtClean="0"/>
              <a:t> ปี </a:t>
            </a:r>
            <a:r>
              <a:rPr lang="en-US" dirty="0" err="1" smtClean="0"/>
              <a:t>Hct</a:t>
            </a:r>
            <a:r>
              <a:rPr lang="en-US" dirty="0" smtClean="0"/>
              <a:t> 39%</a:t>
            </a:r>
          </a:p>
          <a:p>
            <a:r>
              <a:rPr lang="th-TH" b="1" dirty="0" smtClean="0"/>
              <a:t>กลุ่มเสี่ยง ต่ำกว่าเกณฑ์ข้างต้น</a:t>
            </a:r>
            <a:endParaRPr lang="th-TH" b="1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496770" y="2177014"/>
            <a:ext cx="43924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กลุ่มปกติ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/>
              <a:t>จ่ายยาเม็ด </a:t>
            </a:r>
            <a:r>
              <a:rPr lang="en-US" dirty="0" smtClean="0"/>
              <a:t>1</a:t>
            </a:r>
            <a:r>
              <a:rPr lang="th-TH" dirty="0" smtClean="0"/>
              <a:t> เม็ดต่อสัปดาห์ </a:t>
            </a:r>
            <a:r>
              <a:rPr lang="en-US" dirty="0" smtClean="0"/>
              <a:t>/</a:t>
            </a:r>
            <a:r>
              <a:rPr lang="th-TH" dirty="0" smtClean="0"/>
              <a:t>จนจบการศึกษา หรือครบตามเกณฑ์ </a:t>
            </a:r>
            <a:r>
              <a:rPr lang="en-US" dirty="0" smtClean="0"/>
              <a:t>6-14</a:t>
            </a:r>
            <a:r>
              <a:rPr lang="th-TH" dirty="0" smtClean="0"/>
              <a:t> ปี</a:t>
            </a:r>
            <a:r>
              <a:rPr lang="en-US" dirty="0" smtClean="0"/>
              <a:t>/</a:t>
            </a:r>
            <a:r>
              <a:rPr lang="th-TH" dirty="0" smtClean="0"/>
              <a:t> เมื่อตรวจพบปัจจัยเสี่ยง</a:t>
            </a:r>
          </a:p>
          <a:p>
            <a:pPr marL="1268413" indent="-457200">
              <a:buFont typeface="Arial" pitchFamily="34" charset="0"/>
              <a:buChar char="•"/>
            </a:pPr>
            <a:r>
              <a:rPr lang="en-US" dirty="0" smtClean="0"/>
              <a:t>BW&lt; </a:t>
            </a:r>
            <a:r>
              <a:rPr lang="th-TH" dirty="0" smtClean="0"/>
              <a:t>เกณฑ์</a:t>
            </a:r>
          </a:p>
          <a:p>
            <a:pPr marL="1268413" indent="-457200">
              <a:buFont typeface="Arial" pitchFamily="34" charset="0"/>
              <a:buChar char="•"/>
            </a:pPr>
            <a:r>
              <a:rPr lang="th-TH" dirty="0" smtClean="0"/>
              <a:t>ไม่กินตับ</a:t>
            </a:r>
            <a:r>
              <a:rPr lang="en-US" dirty="0" smtClean="0"/>
              <a:t>/</a:t>
            </a:r>
            <a:r>
              <a:rPr lang="th-TH" dirty="0" smtClean="0"/>
              <a:t>เนื้อสัตว์</a:t>
            </a:r>
          </a:p>
          <a:p>
            <a:pPr marL="1268413" indent="-457200">
              <a:buFont typeface="Arial" pitchFamily="34" charset="0"/>
              <a:buChar char="•"/>
            </a:pPr>
            <a:r>
              <a:rPr lang="th-TH" dirty="0" smtClean="0"/>
              <a:t>ผู้หญิงมีประจำเดือน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9531" y="5805264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14877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แนวทางดำเนินงานเพื่อป้องกันโลหิตจางในวัยเรียน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21454" y="206084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กลุ่มเสี่ยง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/>
              <a:t>จ่ายยาเม็ด </a:t>
            </a:r>
            <a:r>
              <a:rPr lang="en-US" dirty="0" smtClean="0"/>
              <a:t>1</a:t>
            </a:r>
            <a:r>
              <a:rPr lang="th-TH" dirty="0" smtClean="0"/>
              <a:t> เม็ดต่อวัน นาน </a:t>
            </a:r>
            <a:r>
              <a:rPr lang="en-US" dirty="0" smtClean="0"/>
              <a:t>30</a:t>
            </a:r>
            <a:r>
              <a:rPr lang="th-TH" dirty="0" smtClean="0"/>
              <a:t> วัน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/>
              <a:t>แล้วตรวจ </a:t>
            </a:r>
            <a:r>
              <a:rPr lang="en-US" dirty="0" err="1" smtClean="0"/>
              <a:t>Hct</a:t>
            </a:r>
            <a:r>
              <a:rPr lang="en-US" dirty="0" smtClean="0"/>
              <a:t>/</a:t>
            </a:r>
            <a:r>
              <a:rPr lang="en-US" dirty="0" err="1" smtClean="0"/>
              <a:t>Hb</a:t>
            </a:r>
            <a:r>
              <a:rPr lang="th-TH" dirty="0" smtClean="0"/>
              <a:t> ซ้ำ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/>
              <a:t>พบ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r>
              <a:rPr lang="th-TH" dirty="0" smtClean="0"/>
              <a:t>สูงขึ้น มากกว่าเท่ากับ </a:t>
            </a:r>
            <a:r>
              <a:rPr lang="en-US" dirty="0" smtClean="0"/>
              <a:t>1</a:t>
            </a:r>
            <a:r>
              <a:rPr lang="th-TH" dirty="0" smtClean="0"/>
              <a:t> </a:t>
            </a:r>
            <a:r>
              <a:rPr lang="en-US" dirty="0" err="1" smtClean="0"/>
              <a:t>gm</a:t>
            </a:r>
            <a:r>
              <a:rPr lang="en-US" dirty="0" smtClean="0"/>
              <a:t>/</a:t>
            </a:r>
            <a:r>
              <a:rPr lang="th-TH" dirty="0" smtClean="0"/>
              <a:t>ดล. จ่าย </a:t>
            </a:r>
            <a:r>
              <a:rPr lang="en-US" dirty="0" smtClean="0"/>
              <a:t>1</a:t>
            </a:r>
            <a:r>
              <a:rPr lang="th-TH" dirty="0" smtClean="0"/>
              <a:t> เม็ดต่อวัน นาน </a:t>
            </a:r>
            <a:r>
              <a:rPr lang="en-US" dirty="0" smtClean="0"/>
              <a:t>60</a:t>
            </a:r>
            <a:r>
              <a:rPr lang="th-TH" dirty="0" smtClean="0"/>
              <a:t> วัน แล้วจ่ายเหมือนกลุ่มปกติ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/>
              <a:t>พบ </a:t>
            </a:r>
            <a:r>
              <a:rPr lang="en-US" dirty="0" err="1"/>
              <a:t>Hb</a:t>
            </a:r>
            <a:r>
              <a:rPr lang="en-US" dirty="0"/>
              <a:t> </a:t>
            </a:r>
            <a:r>
              <a:rPr lang="th-TH" dirty="0" smtClean="0"/>
              <a:t>ไม่เพิ่มขึ้น งดจ่ายยาเม็ด ส่งพบแพทย์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9531" y="5147793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18547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2446338"/>
            <a:ext cx="8488363" cy="1246187"/>
          </a:xfrm>
        </p:spPr>
        <p:txBody>
          <a:bodyPr anchor="ctr"/>
          <a:lstStyle/>
          <a:p>
            <a:pPr algn="ctr"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 โรคขาดโปรตีนและแคลอรี </a:t>
            </a:r>
            <a:b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Protein calorie Malnutrition; PCM )</a:t>
            </a:r>
            <a:endParaRPr lang="th-TH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1262063" y="4073525"/>
            <a:ext cx="6794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เป็นปัญหาที่พบน้อยในประเทศไทย พบบ้างในประเทศที่ยากจนและประเทศที่เกิดสงคราม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เป็นการรวมโรคที่เกิดจากการขาดโปรตีนและหรือพลังงานทุกรูปแบบ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ได้แก่ โรคขาดโปรตีนอย่างมาก โรคขาดพลังงานอย่างมาก และโรคขาดทั้งโปรตีนและพลังงาน</a:t>
            </a:r>
          </a:p>
        </p:txBody>
      </p:sp>
      <p:sp>
        <p:nvSpPr>
          <p:cNvPr id="47108" name="ตัวยึดหมายเลขภาพนิ่ง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F51E946-B049-44C6-8AA8-11DC47D16E73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24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09120"/>
            <a:ext cx="3028206" cy="197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39552" y="1916832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การควบคุมพยาธิปากขอ</a:t>
            </a:r>
          </a:p>
          <a:p>
            <a:pPr algn="thaiDist"/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ใน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พื้นที่ที่มีการระบาดของพยาธิปากขอ ซึ่งพยาธิปากขอมักจะเป็นสาเหตุสำคัญที่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ทำให้เกิด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ภาวะโลหิตจาง โดย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โรคพยาธิ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ปากขอ (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Necator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americanus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Ancylostoma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duodenale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ซึ่งพยาธิปากขอจะดูดเลือดจากผนังลำไส้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จำนวนเลือด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ที่สูญเสียไป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ขึ้นอยู่กับจำนวน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พยาธิปากขอ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ในร่างกาย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ในพื้นที่ที่มีการระบาดของพยาธิปากขอ ความชุก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 ร้อยละ20-30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ควรให้ยาเสริมธาตุเหล็กควบคู่การถ่ายพยาธิในประชากรกลุ่มผู้ใหญ่และเด็กอายุมากกว่า 5 ปี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2950" y="6511453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solidFill>
                  <a:schemeClr val="bg1"/>
                </a:solidFill>
              </a:rPr>
              <a:t>คณะกรรมการควบคุมและป้องกันโลหิตจางจากการขาดธาตุ</a:t>
            </a:r>
            <a:r>
              <a:rPr lang="th-TH" sz="1600" b="1" dirty="0" smtClean="0">
                <a:solidFill>
                  <a:schemeClr val="bg1"/>
                </a:solidFill>
              </a:rPr>
              <a:t>เหล็ก ในคู่มือ</a:t>
            </a:r>
            <a:r>
              <a:rPr lang="th-TH" sz="1600" b="1" dirty="0">
                <a:solidFill>
                  <a:schemeClr val="bg1"/>
                </a:solidFill>
              </a:rPr>
              <a:t>แนวทางการควบคุมและป้องกันโลหิตจางจากการขาดธาตุเหล็ก. </a:t>
            </a:r>
          </a:p>
        </p:txBody>
      </p:sp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416824" cy="648072"/>
          </a:xfrm>
        </p:spPr>
        <p:txBody>
          <a:bodyPr/>
          <a:lstStyle/>
          <a:p>
            <a:r>
              <a:rPr lang="th-TH" dirty="0" smtClean="0"/>
              <a:t>แนวทางดำเนินงานเพื่อป้องกันโลหิตจางในวัยเรียน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57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2856"/>
            <a:ext cx="9144000" cy="31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39552" y="587727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416824" cy="648072"/>
          </a:xfrm>
        </p:spPr>
        <p:txBody>
          <a:bodyPr/>
          <a:lstStyle/>
          <a:p>
            <a:r>
              <a:rPr lang="th-TH" dirty="0" smtClean="0"/>
              <a:t>แนวทางดำเนินงานเพื่อป้องกันโลหิตจางในวัยเรียน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004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9082065" cy="234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416824" cy="648072"/>
          </a:xfrm>
        </p:spPr>
        <p:txBody>
          <a:bodyPr/>
          <a:lstStyle/>
          <a:p>
            <a:r>
              <a:rPr lang="th-TH" dirty="0" smtClean="0"/>
              <a:t>แนวทางดำเนินงานเพื่อป้องกันโลหิตจางในวัยเรียน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9552" y="587727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1207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913206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39552" y="587727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21544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2776"/>
            <a:ext cx="904647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39552" y="587727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33167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" y="0"/>
            <a:ext cx="9113710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60359" y="6046549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/>
              <a:t>คณะกรรมการควบคุมและป้องกันโลหิตจางจากการขาดธาตุ</a:t>
            </a:r>
            <a:r>
              <a:rPr lang="th-TH" sz="1600" b="1" dirty="0" smtClean="0"/>
              <a:t>เหล็ก ในคู่มือ</a:t>
            </a:r>
            <a:r>
              <a:rPr lang="th-TH" sz="1600" b="1" dirty="0"/>
              <a:t>แนวทางการควบคุมและป้องกันโลหิตจางจากการขาดธาตุเหล็ก. </a:t>
            </a:r>
          </a:p>
        </p:txBody>
      </p:sp>
    </p:spTree>
    <p:extLst>
      <p:ext uri="{BB962C8B-B14F-4D97-AF65-F5344CB8AC3E}">
        <p14:creationId xmlns:p14="http://schemas.microsoft.com/office/powerpoint/2010/main" val="9956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393601"/>
            <a:ext cx="7900988" cy="2727325"/>
          </a:xfrm>
        </p:spPr>
        <p:txBody>
          <a:bodyPr/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1.3 </a:t>
            </a:r>
            <a:r>
              <a:rPr lang="th-TH" alt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ภาวะโรค</a:t>
            </a:r>
            <a:r>
              <a:rPr lang="th-TH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ซีดจากการขาด</a:t>
            </a:r>
            <a:r>
              <a:rPr lang="th-TH" alt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ธาตุ</a:t>
            </a:r>
            <a:r>
              <a:rPr lang="th-TH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เหล็ก (</a:t>
            </a:r>
            <a:r>
              <a:rPr lang="en-US" alt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Iron deficiency anemia</a:t>
            </a:r>
            <a:r>
              <a:rPr lang="en-US" alt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723900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tabLst>
                <a:tab pos="723900" algn="l"/>
              </a:tabLst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อาการแสดงของโรค </a:t>
            </a:r>
            <a:r>
              <a:rPr lang="en-US" alt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Iron deficiency 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anemia</a:t>
            </a:r>
            <a:endParaRPr lang="en-US" alt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0795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160463" algn="l"/>
              </a:tabLst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เม็ดเลือดแดงมีขนาดเล็กและติดสีจาง (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hypochromic microcytic anemia</a:t>
            </a: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10795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160463" algn="l"/>
              </a:tabLst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ผู้ป่วยบางคนมี ลิ้นเลี่ยนและซีด </a:t>
            </a:r>
            <a:r>
              <a:rPr lang="en-US" alt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(atrophic lingual papillae</a:t>
            </a:r>
            <a:r>
              <a:rPr lang="en-US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alt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0795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160463" algn="l"/>
              </a:tabLst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เล็บเปราะเป็นรูปช้อน เส้นผมร่วงง่าย</a:t>
            </a:r>
          </a:p>
          <a:p>
            <a:pPr marL="1079500" indent="-274638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160463" algn="l"/>
              </a:tabLst>
              <a:defRPr/>
            </a:pPr>
            <a:r>
              <a:rPr lang="th-TH" alt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กลืนอาหารลำบาก</a:t>
            </a:r>
          </a:p>
        </p:txBody>
      </p:sp>
      <p:sp>
        <p:nvSpPr>
          <p:cNvPr id="126979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6732E45-6723-4C63-86DC-B7F05E8E8DB6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pic>
        <p:nvPicPr>
          <p:cNvPr id="126981" name="Picture 2" descr="http://kanchanapisek.or.th/kp6/pictures9/l9-2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689225"/>
            <a:ext cx="2071688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สี่เหลี่ยมผืนผ้า 2"/>
          <p:cNvSpPr>
            <a:spLocks noChangeArrowheads="1"/>
          </p:cNvSpPr>
          <p:nvPr/>
        </p:nvSpPr>
        <p:spPr bwMode="auto">
          <a:xfrm>
            <a:off x="6818313" y="4148138"/>
            <a:ext cx="2098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18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ลิ้นเลี่ยนและซีด</a:t>
            </a:r>
            <a:endParaRPr lang="en-US" altLang="th-TH" sz="1800" b="1">
              <a:solidFill>
                <a:schemeClr val="tx1"/>
              </a:solidFill>
              <a:latin typeface="TH SarabunPSK" panose="020B0500040200020003" pitchFamily="34" charset="-34"/>
              <a:ea typeface="幼圆" pitchFamily="1" charset="-122"/>
              <a:cs typeface="TH SarabunPSK" panose="020B0500040200020003" pitchFamily="34" charset="-34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800" b="1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(atrophic lingual papillae)</a:t>
            </a:r>
            <a:endParaRPr lang="th-TH" altLang="th-TH" sz="1800">
              <a:solidFill>
                <a:schemeClr val="tx1"/>
              </a:solidFill>
              <a:latin typeface="Calibri" panose="020F0502020204030204" pitchFamily="34" charset="0"/>
              <a:ea typeface="幼圆" pitchFamily="1" charset="-122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3944826"/>
            <a:ext cx="8085138" cy="2540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5488" indent="-357188" algn="thaiDist"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tabLst>
                <a:tab pos="723900" algn="l"/>
              </a:tabLst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ภาวะโลหิตจางส่งผลต่อสุขภาพหลายประการ ดังนี้</a:t>
            </a:r>
          </a:p>
          <a:p>
            <a:pPr marL="1079500" indent="-355600" algn="thaiDist">
              <a:spcBef>
                <a:spcPts val="600"/>
              </a:spcBef>
              <a:buSzPct val="90000"/>
              <a:buFont typeface="TH SarabunPSK" panose="020B0500040200020003" pitchFamily="34" charset="-34"/>
              <a:buChar char="–"/>
              <a:tabLst>
                <a:tab pos="723900" algn="l"/>
              </a:tabLst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ความสามารถในการเรียนรู้ลดลง ในเด็กเล็ก </a:t>
            </a:r>
            <a:r>
              <a:rPr lang="en-US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1-2</a:t>
            </a: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 ขวบที่ขาดธาตุเหล็ก</a:t>
            </a:r>
          </a:p>
          <a:p>
            <a:pPr marL="1079500" indent="-355600" algn="thaiDist">
              <a:spcBef>
                <a:spcPts val="600"/>
              </a:spcBef>
              <a:buSzPct val="90000"/>
              <a:buFont typeface="TH SarabunPSK" panose="020B0500040200020003" pitchFamily="34" charset="-34"/>
              <a:buChar char="–"/>
              <a:tabLst>
                <a:tab pos="723900" algn="l"/>
              </a:tabLst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ภูมิต้านทานต่อโรคติดเชื้อลดลง มีการหลั่งน้ำย่อยของกระเพาะอาหารและลำไส้ลดลง</a:t>
            </a:r>
          </a:p>
          <a:p>
            <a:pPr marL="1079500" indent="-355600" algn="thaiDist">
              <a:spcBef>
                <a:spcPts val="600"/>
              </a:spcBef>
              <a:buSzPct val="90000"/>
              <a:buFont typeface="TH SarabunPSK" panose="020B0500040200020003" pitchFamily="34" charset="-34"/>
              <a:buChar char="–"/>
              <a:tabLst>
                <a:tab pos="723900" algn="l"/>
              </a:tabLst>
              <a:defRPr/>
            </a:pPr>
            <a:r>
              <a:rPr lang="th-TH" altLang="th-TH" sz="2400" b="1" kern="0" dirty="0">
                <a:solidFill>
                  <a:prstClr val="black"/>
                </a:solidFill>
                <a:latin typeface="TH SarabunPSK" pitchFamily="34" charset="-34"/>
                <a:ea typeface="Microsoft YaHei"/>
                <a:cs typeface="TH SarabunPSK" pitchFamily="34" charset="-34"/>
              </a:rPr>
              <a:t>หญิงตั้งครรภ์ที่มีการขาดธาตุเหล็กระหว่างตั้งครรภ์มีอัตราเสี่ยงสูงจากการตายจากการตกเลือดในขณะคลอด คลอดก่อนกำหนด และทารกแรกคลอดน้ำหนักน้อย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08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ตัวยึดเนื้อหา 2"/>
          <p:cNvSpPr>
            <a:spLocks noGrp="1"/>
          </p:cNvSpPr>
          <p:nvPr>
            <p:ph idx="1"/>
          </p:nvPr>
        </p:nvSpPr>
        <p:spPr>
          <a:xfrm>
            <a:off x="136525" y="1441450"/>
            <a:ext cx="9007475" cy="5416550"/>
          </a:xfrm>
        </p:spPr>
        <p:txBody>
          <a:bodyPr>
            <a:noAutofit/>
          </a:bodyPr>
          <a:lstStyle/>
          <a:p>
            <a:pPr marL="723900" indent="-261938" algn="thaiDi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tabLst>
                <a:tab pos="723900" algn="l"/>
              </a:tabLst>
              <a:defRPr/>
            </a:pPr>
            <a:r>
              <a:rPr lang="th-TH" altLang="th-TH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แนวทางในการส่งเสริมและป้องกันโรคโลหิตจางจากการขาดเหล็ก</a:t>
            </a:r>
            <a:endParaRPr lang="en-US" altLang="th-TH" sz="2000" b="1" dirty="0">
              <a:solidFill>
                <a:schemeClr val="accent1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1077913" indent="-354013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tabLst>
                <a:tab pos="116046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การให้</a:t>
            </a:r>
            <a:r>
              <a:rPr lang="th-TH" altLang="th-TH" sz="20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โภชน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ศึกษาแก่ประชาชน การเข้าถึงแหล่งอาหารที่มีเหล็ก คือ เนื้อสัตว์ ตับ ไข่ ผักใบเขียว</a:t>
            </a:r>
          </a:p>
          <a:p>
            <a:pPr marL="1077913" indent="-354013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/>
              <a:tabLst>
                <a:tab pos="107791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สนับสนุน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การใช้ยาเสริมธาตุ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เหล็ก •</a:t>
            </a:r>
          </a:p>
          <a:p>
            <a:pPr marL="1597025" indent="-246063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609725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กลุ่ม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เด็กปฐมวัย (อายุ 6 เดือน - 5 ปี)</a:t>
            </a:r>
          </a:p>
          <a:p>
            <a:pPr marL="1528763" indent="-177800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43351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อายุ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เดือน ถึง 2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ปี จ่าย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ยาน้ำเสริม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ธาตุเหล็กที่มี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</a:t>
            </a:r>
            <a:r>
              <a:rPr lang="en-US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elemental </a:t>
            </a:r>
            <a:r>
              <a:rPr lang="en-US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iron 12.5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มิลลิกรัม สัปดาห์ละ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ครั้ง</a:t>
            </a:r>
          </a:p>
          <a:p>
            <a:pPr marL="1528763" indent="-177800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43351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อายุ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2-5 ปี จ่าย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ยาน้ำเสริม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ธาตุเหล็กที่มีปริมาณ </a:t>
            </a:r>
            <a:r>
              <a:rPr lang="en-US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elemental iron 25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มิลลิกรัม สัปดาห์ละ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ครั้ง</a:t>
            </a:r>
          </a:p>
          <a:p>
            <a:pPr marL="1528763" indent="-177800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43351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กลุ่ม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เด็กนักเรียน (อายุ 6-12 ปี) จ่ายยาเม็ดเสริมธาตุเหล็กที่มีปริมาณ </a:t>
            </a:r>
            <a:r>
              <a:rPr lang="en-US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elemental iron 60 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มิลลิกรัม สัปดาห์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ละ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ครั้ง</a:t>
            </a:r>
          </a:p>
          <a:p>
            <a:pPr marL="1528763" indent="-177800" algn="thaiDist">
              <a:lnSpc>
                <a:spcPct val="100000"/>
              </a:lnSpc>
              <a:spcBef>
                <a:spcPts val="600"/>
              </a:spcBef>
              <a:buClrTx/>
              <a:buFont typeface="TH SarabunPSK" panose="020B0500040200020003" pitchFamily="34" charset="-34"/>
              <a:buChar char="–"/>
              <a:tabLst>
                <a:tab pos="143351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กลุ่ม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หญิงตั้งครรภ์จ่ายยาเม็ดเสริมธาตุเหล็กที่มีปริมาณ </a:t>
            </a:r>
            <a:r>
              <a:rPr lang="en-US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elemental iron 60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มิลลิกรัม 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altLang="th-TH" sz="20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กรดโฟลิก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400 </a:t>
            </a:r>
            <a:r>
              <a:rPr lang="th-TH" alt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ไมโครกรัม ทุกวัน ตลอดการ</a:t>
            </a: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ตั้งครรภ์</a:t>
            </a:r>
          </a:p>
          <a:p>
            <a:pPr marL="804862" indent="0" algn="thaiDist">
              <a:lnSpc>
                <a:spcPct val="100000"/>
              </a:lnSpc>
              <a:spcBef>
                <a:spcPts val="600"/>
              </a:spcBef>
              <a:buClrTx/>
              <a:buFontTx/>
              <a:buNone/>
              <a:tabLst>
                <a:tab pos="116046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หมายเหตุ: ขนาดของการให้ธาตุเหล็กสัปดาห์ละครั้งนี้ เพื่อการป้องกันโรคโลหิตจางจากการขาดธาตุเหล็ก ในกรณีตรวจพบว่ามีภาวะโลหิตจางจากการขาดธาตุเหล็กแล้ว จะต้องปรับเป็นการให้วันละครั้งหรือมากกว่า เพื่อการรักษา ตามคำแนะนำของแพทย์</a:t>
            </a:r>
          </a:p>
          <a:p>
            <a:pPr marL="1082675" indent="-358775" algn="thaiDist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eriod" startAt="3"/>
              <a:tabLst>
                <a:tab pos="1077913" algn="l"/>
              </a:tabLst>
              <a:defRPr/>
            </a:pPr>
            <a:r>
              <a:rPr lang="th-TH" alt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การเสริมธาตุเหล็กในอาหาร เช่น น้ำปลา อาหารกึ่งสำเร็จรูป เป็นต้น</a:t>
            </a:r>
          </a:p>
        </p:txBody>
      </p:sp>
      <p:sp>
        <p:nvSpPr>
          <p:cNvPr id="128003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BA8448C0-E591-4CFE-B728-FE172A987355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259632" y="490677"/>
            <a:ext cx="7488831" cy="735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โรคโลหิตจางจากการขาดธาตุเหล็ก (ต่อ)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91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78</a:t>
            </a:fld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6527" y="3397597"/>
            <a:ext cx="6264696" cy="129614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ปัญหาโภชนาการกับการ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เกิด</a:t>
            </a:r>
            <a:b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ไม่ติดต่อเรื้อรัง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40" r="9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437"/>
            <a:ext cx="3312368" cy="24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3. ปัญหา</a:t>
            </a:r>
            <a:r>
              <a:rPr lang="th-TH" dirty="0"/>
              <a:t>โภชนาการกับการเกิดโรคไม่ติดต่อเรื้อรัง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8840"/>
            <a:ext cx="8291264" cy="3672408"/>
          </a:xfrm>
        </p:spPr>
        <p:txBody>
          <a:bodyPr>
            <a:normAutofit/>
          </a:bodyPr>
          <a:lstStyle/>
          <a:p>
            <a:pPr algn="thaiDist"/>
            <a:r>
              <a:rPr lang="th-TH" sz="2800" b="1" dirty="0">
                <a:solidFill>
                  <a:schemeClr val="tx1"/>
                </a:solidFill>
              </a:rPr>
              <a:t>การบริโภคอาหารที่ไม่ถูกหลักโภชนาการ ส่งผลต่อภาวะโภชนาการและสถานะสุขภาพ </a:t>
            </a:r>
            <a:r>
              <a:rPr lang="th-TH" sz="2800" dirty="0">
                <a:solidFill>
                  <a:schemeClr val="tx1"/>
                </a:solidFill>
              </a:rPr>
              <a:t>ซึ่ง</a:t>
            </a:r>
            <a:r>
              <a:rPr lang="th-TH" sz="2800" dirty="0" smtClean="0">
                <a:solidFill>
                  <a:schemeClr val="tx1"/>
                </a:solidFill>
              </a:rPr>
              <a:t>สภาพแวดล้อมด้าน</a:t>
            </a:r>
            <a:r>
              <a:rPr lang="th-TH" sz="2800" dirty="0">
                <a:solidFill>
                  <a:schemeClr val="tx1"/>
                </a:solidFill>
              </a:rPr>
              <a:t>อาหารเป็นปัจจัย</a:t>
            </a:r>
            <a:r>
              <a:rPr lang="th-TH" sz="2800" dirty="0" smtClean="0">
                <a:solidFill>
                  <a:schemeClr val="tx1"/>
                </a:solidFill>
              </a:rPr>
              <a:t>กำหนด</a:t>
            </a:r>
            <a:r>
              <a:rPr lang="th-TH" sz="2800" dirty="0">
                <a:solidFill>
                  <a:schemeClr val="tx1"/>
                </a:solidFill>
              </a:rPr>
              <a:t>พฤติกรรมการบริโภคอาหารที่</a:t>
            </a:r>
            <a:r>
              <a:rPr lang="th-TH" sz="2800" dirty="0" smtClean="0">
                <a:solidFill>
                  <a:schemeClr val="tx1"/>
                </a:solidFill>
              </a:rPr>
              <a:t>สำคัญ </a:t>
            </a:r>
            <a:r>
              <a:rPr lang="th-TH" sz="2800" dirty="0">
                <a:solidFill>
                  <a:schemeClr val="tx1"/>
                </a:solidFill>
              </a:rPr>
              <a:t>ปัญหาสุขภาพที่</a:t>
            </a:r>
            <a:r>
              <a:rPr lang="th-TH" sz="2800" dirty="0" smtClean="0">
                <a:solidFill>
                  <a:schemeClr val="tx1"/>
                </a:solidFill>
              </a:rPr>
              <a:t>สำคัญ</a:t>
            </a:r>
            <a:r>
              <a:rPr lang="th-TH" sz="2800" dirty="0">
                <a:solidFill>
                  <a:schemeClr val="tx1"/>
                </a:solidFill>
              </a:rPr>
              <a:t>ที่เกี่ยวข้อง</a:t>
            </a:r>
            <a:r>
              <a:rPr lang="th-TH" sz="2800" dirty="0" smtClean="0">
                <a:solidFill>
                  <a:schemeClr val="tx1"/>
                </a:solidFill>
              </a:rPr>
              <a:t>กับการ</a:t>
            </a:r>
            <a:r>
              <a:rPr lang="th-TH" sz="2800" dirty="0">
                <a:solidFill>
                  <a:schemeClr val="tx1"/>
                </a:solidFill>
              </a:rPr>
              <a:t>บริโภคอาหารที่ไม่ถูกหลักโภชนาการ ได้แก่ โรคอ้วนและโรคไม่ติดต่อเรื้อรัง (</a:t>
            </a:r>
            <a:r>
              <a:rPr lang="en-US" sz="2800" dirty="0" smtClean="0">
                <a:solidFill>
                  <a:schemeClr val="tx1"/>
                </a:solidFill>
              </a:rPr>
              <a:t>Non-communicable diseases</a:t>
            </a:r>
            <a:r>
              <a:rPr lang="en-US" sz="2800" dirty="0">
                <a:solidFill>
                  <a:schemeClr val="tx1"/>
                </a:solidFill>
              </a:rPr>
              <a:t>; NCDs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algn="thaiDist"/>
            <a:r>
              <a:rPr lang="th-TH" sz="2800" b="1" dirty="0">
                <a:solidFill>
                  <a:schemeClr val="tx1"/>
                </a:solidFill>
              </a:rPr>
              <a:t>โรคไม่ติดต่อเรื้อรังเป็นหนึ่งในปัญหาทางสุขภาพที่</a:t>
            </a:r>
            <a:r>
              <a:rPr lang="th-TH" sz="2800" b="1" dirty="0" smtClean="0">
                <a:solidFill>
                  <a:schemeClr val="tx1"/>
                </a:solidFill>
              </a:rPr>
              <a:t>สำคัญ </a:t>
            </a:r>
            <a:r>
              <a:rPr lang="th-TH" sz="2800" dirty="0" smtClean="0">
                <a:solidFill>
                  <a:schemeClr val="tx1"/>
                </a:solidFill>
              </a:rPr>
              <a:t>ทั้ง</a:t>
            </a:r>
            <a:r>
              <a:rPr lang="th-TH" sz="2800" dirty="0">
                <a:solidFill>
                  <a:schemeClr val="tx1"/>
                </a:solidFill>
              </a:rPr>
              <a:t>ในระดับประเทศและในระดับ</a:t>
            </a:r>
            <a:r>
              <a:rPr lang="th-TH" sz="2800" dirty="0" smtClean="0">
                <a:solidFill>
                  <a:schemeClr val="tx1"/>
                </a:solidFill>
              </a:rPr>
              <a:t>นานาชาติโดย</a:t>
            </a:r>
            <a:r>
              <a:rPr lang="th-TH" sz="2800" dirty="0">
                <a:solidFill>
                  <a:schemeClr val="tx1"/>
                </a:solidFill>
              </a:rPr>
              <a:t>หนึ่งในสาเหตุ</a:t>
            </a:r>
            <a:r>
              <a:rPr lang="th-TH" sz="2800" dirty="0" smtClean="0">
                <a:solidFill>
                  <a:schemeClr val="tx1"/>
                </a:solidFill>
              </a:rPr>
              <a:t>สำคัญ</a:t>
            </a:r>
            <a:r>
              <a:rPr lang="th-TH" sz="2800" dirty="0">
                <a:solidFill>
                  <a:schemeClr val="tx1"/>
                </a:solidFill>
              </a:rPr>
              <a:t>ของการเกิดโรคดังกล่าวก็คือ </a:t>
            </a:r>
            <a:r>
              <a:rPr lang="th-TH" sz="2800" b="1" i="1" dirty="0">
                <a:solidFill>
                  <a:schemeClr val="tx1"/>
                </a:solidFill>
              </a:rPr>
              <a:t>การมีภาวะ</a:t>
            </a:r>
            <a:r>
              <a:rPr lang="th-TH" sz="2800" b="1" i="1" dirty="0" smtClean="0">
                <a:solidFill>
                  <a:schemeClr val="tx1"/>
                </a:solidFill>
              </a:rPr>
              <a:t>น้ำหนัก</a:t>
            </a:r>
            <a:r>
              <a:rPr lang="th-TH" sz="2800" b="1" i="1" dirty="0">
                <a:solidFill>
                  <a:schemeClr val="tx1"/>
                </a:solidFill>
              </a:rPr>
              <a:t>เกินและโรค</a:t>
            </a:r>
            <a:r>
              <a:rPr lang="th-TH" sz="2800" b="1" i="1" dirty="0" smtClean="0">
                <a:solidFill>
                  <a:schemeClr val="tx1"/>
                </a:solidFill>
              </a:rPr>
              <a:t>อ้วน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9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โรคขาดโปรตีนและพลังงานในเด็ก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80442" y="1340768"/>
            <a:ext cx="8519220" cy="2808312"/>
          </a:xfrm>
        </p:spPr>
        <p:txBody>
          <a:bodyPr>
            <a:noAutofit/>
          </a:bodyPr>
          <a:lstStyle/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พบในทารก และวัยก่อนเรียนอายุ แรกเกิด-5 ปี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โรค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PCM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มักเกิดกับเด็กที่มีฐานะ</a:t>
            </a:r>
            <a:r>
              <a:rPr lang="th-TH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ยากจน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พ่อแม่</a:t>
            </a:r>
            <a:r>
              <a:rPr lang="th-TH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ขาดความรู้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ในการเลี้ยงดูและให้อาหารเสริมไม่เหมาะสม รวมทั้งเด็กอยู่ใน</a:t>
            </a:r>
            <a:r>
              <a:rPr lang="th-TH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สิ่งแวดล้อมไม่เหมาะสม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และมีความ</a:t>
            </a:r>
            <a:r>
              <a:rPr lang="th-TH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เชื่อที่ผิด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เมื่อเกิดโรคนี้แล้วจะทำให้ภูมิต้านทานโรคติดเชื้อต่ำลง เด็กเหล่านี้โดยทั่ว ๆ ไป มักจะอยู่ในภาวะแวดล้อมที่ไม่ถูกสุขลักษณะ จึงเกิดมีโรคติดเชื้อได้ง่าย เช่น โรคท้องเสีย โรคหวัด ปอดบวม หัด ไอกรน และโรคผิวหนัง เป็นต้น ถ้าโรคติดเชื้อรุนแรงผู้ป่วยก็มักจะตาย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ใช้การประเมินภาวะโภชนาการ โดยใช้วิธีการประเมินสัดส่วนร่างกาย ได้แก่ </a:t>
            </a:r>
            <a:r>
              <a:rPr lang="th-TH" sz="2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การชั่งน้ำหนัก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วัดส่วนสูง                   วัดเส้นรอบวงศีรษะ (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Head circumference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การวัดเส้นรอบอก (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Chest circumference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เป็นต้น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แนวทางการตัดสินความรุนแรงของโรค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PCM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ดังนี้</a:t>
            </a:r>
          </a:p>
          <a:p>
            <a:pPr algn="thaiDist">
              <a:lnSpc>
                <a:spcPct val="100000"/>
              </a:lnSpc>
              <a:spcBef>
                <a:spcPts val="600"/>
              </a:spcBef>
              <a:defRPr/>
            </a:pPr>
            <a:endParaRPr lang="th-TH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35466" r="56519" b="41219"/>
          <a:stretch>
            <a:fillRect/>
          </a:stretch>
        </p:blipFill>
        <p:spPr bwMode="auto">
          <a:xfrm>
            <a:off x="899592" y="4564483"/>
            <a:ext cx="7344816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ตัวยึดหมายเลขภาพนิ่ง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4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610EAA7-65CC-4AF3-9F87-9F6D906B93CD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08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2492896"/>
            <a:ext cx="8217296" cy="2016224"/>
          </a:xfrm>
        </p:spPr>
        <p:txBody>
          <a:bodyPr>
            <a:noAutofit/>
          </a:bodyPr>
          <a:lstStyle/>
          <a:p>
            <a:pPr algn="thaiDist"/>
            <a:r>
              <a:rPr lang="th-TH" b="1" dirty="0">
                <a:solidFill>
                  <a:schemeClr val="tx1"/>
                </a:solidFill>
              </a:rPr>
              <a:t>ในประเทศไทย ในช่วงสองทศวรรษที่ผ่าน</a:t>
            </a:r>
            <a:r>
              <a:rPr lang="th-TH" b="1" dirty="0" smtClean="0">
                <a:solidFill>
                  <a:schemeClr val="tx1"/>
                </a:solidFill>
              </a:rPr>
              <a:t>มาภาระ</a:t>
            </a:r>
            <a:r>
              <a:rPr lang="th-TH" b="1" dirty="0">
                <a:solidFill>
                  <a:schemeClr val="tx1"/>
                </a:solidFill>
              </a:rPr>
              <a:t>โรคที่เกิดจากกลุ่มโรค </a:t>
            </a:r>
            <a:r>
              <a:rPr lang="en-US" b="1" dirty="0" smtClean="0">
                <a:solidFill>
                  <a:schemeClr val="tx1"/>
                </a:solidFill>
              </a:rPr>
              <a:t>NCDs</a:t>
            </a:r>
            <a:r>
              <a:rPr lang="th-TH" b="1" dirty="0" smtClean="0">
                <a:solidFill>
                  <a:schemeClr val="tx1"/>
                </a:solidFill>
              </a:rPr>
              <a:t> สูง</a:t>
            </a:r>
            <a:r>
              <a:rPr lang="th-TH" b="1" dirty="0">
                <a:solidFill>
                  <a:schemeClr val="tx1"/>
                </a:solidFill>
              </a:rPr>
              <a:t>กว่า</a:t>
            </a:r>
            <a:r>
              <a:rPr lang="th-TH" b="1" dirty="0" smtClean="0">
                <a:solidFill>
                  <a:schemeClr val="tx1"/>
                </a:solidFill>
              </a:rPr>
              <a:t>ภาระโรค</a:t>
            </a:r>
            <a:r>
              <a:rPr lang="th-TH" b="1" dirty="0">
                <a:solidFill>
                  <a:schemeClr val="tx1"/>
                </a:solidFill>
              </a:rPr>
              <a:t>ที่เกิดจากภาวะขาดสารอาหารกว่า 2 เท่า </a:t>
            </a:r>
            <a:r>
              <a:rPr lang="th-TH" b="1" dirty="0" smtClean="0">
                <a:solidFill>
                  <a:schemeClr val="tx1"/>
                </a:solidFill>
              </a:rPr>
              <a:t>และมี</a:t>
            </a:r>
            <a:r>
              <a:rPr lang="th-TH" b="1" dirty="0">
                <a:solidFill>
                  <a:schemeClr val="tx1"/>
                </a:solidFill>
              </a:rPr>
              <a:t>แนวโน้มเพิ่มสูงขึ้นอย่างน่าวิตกในขณะที่ภาระ</a:t>
            </a:r>
            <a:r>
              <a:rPr lang="th-TH" b="1" dirty="0" smtClean="0">
                <a:solidFill>
                  <a:schemeClr val="tx1"/>
                </a:solidFill>
              </a:rPr>
              <a:t>โรคจาก</a:t>
            </a:r>
            <a:r>
              <a:rPr lang="th-TH" b="1" dirty="0">
                <a:solidFill>
                  <a:schemeClr val="tx1"/>
                </a:solidFill>
              </a:rPr>
              <a:t>ภาวะขาดสารอาหารมีแนวโน้มลดลง</a:t>
            </a:r>
            <a:r>
              <a:rPr lang="th-TH" b="1" dirty="0" smtClean="0">
                <a:solidFill>
                  <a:schemeClr val="tx1"/>
                </a:solidFill>
              </a:rPr>
              <a:t>เรื่อยๆ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80</a:t>
            </a:fld>
            <a:endParaRPr lang="zh-CN" alt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84040" y="701080"/>
            <a:ext cx="74168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smtClean="0"/>
              <a:t>3. ปัญหาโภชนาการกับการเกิดโรคไม่ติดต่อเรื้อรัง (ต่อ)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30800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0" y="1340767"/>
            <a:ext cx="9144000" cy="5092283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dirty="0" smtClean="0"/>
              <a:t>3. ปัญหา</a:t>
            </a:r>
            <a:r>
              <a:rPr lang="th-TH" sz="3600" dirty="0"/>
              <a:t>โภชนาการกับการเกิดโรคไม่ติดต่อ</a:t>
            </a:r>
            <a:r>
              <a:rPr lang="th-TH" sz="3600" dirty="0" smtClean="0"/>
              <a:t>เรื้อรัง (ต่อ)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38073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dirty="0" smtClean="0"/>
              <a:t>3. ปัญหา</a:t>
            </a:r>
            <a:r>
              <a:rPr lang="th-TH" sz="3600" dirty="0"/>
              <a:t>โภชนาการกับการเกิดโรคไม่ติดต่อ</a:t>
            </a:r>
            <a:r>
              <a:rPr lang="th-TH" sz="3600" dirty="0" smtClean="0"/>
              <a:t>เรื้อรัง (ต่อ)</a:t>
            </a:r>
            <a:endParaRPr lang="th-TH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475655" y="1340768"/>
            <a:ext cx="6663563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dirty="0" smtClean="0"/>
              <a:t>3. ปัญหา</a:t>
            </a:r>
            <a:r>
              <a:rPr lang="th-TH" sz="3600" dirty="0"/>
              <a:t>โภชนาการกับการเกิดโรคไม่ติดต่อ</a:t>
            </a:r>
            <a:r>
              <a:rPr lang="th-TH" sz="3600" dirty="0" smtClean="0"/>
              <a:t>เรื้อรัง (ต่อ)</a:t>
            </a:r>
            <a:endParaRPr lang="th-TH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1043608" y="1340768"/>
            <a:ext cx="6984776" cy="54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dirty="0" smtClean="0"/>
              <a:t>3. ปัญหา</a:t>
            </a:r>
            <a:r>
              <a:rPr lang="th-TH" sz="3600" dirty="0"/>
              <a:t>โภชนาการกับการเกิดโรคไม่ติดต่อ</a:t>
            </a:r>
            <a:r>
              <a:rPr lang="th-TH" sz="3600" dirty="0" smtClean="0"/>
              <a:t>เรื้อรัง (ต่อ)</a:t>
            </a:r>
            <a:endParaRPr lang="th-TH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971600" y="1412776"/>
            <a:ext cx="75302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896544"/>
          </a:xfrm>
        </p:spPr>
        <p:txBody>
          <a:bodyPr>
            <a:normAutofit fontScale="92500" lnSpcReduction="10000"/>
          </a:bodyPr>
          <a:lstStyle/>
          <a:p>
            <a:pPr algn="thaiDist"/>
            <a:r>
              <a:rPr lang="th-TH" sz="3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องค์การอนามัย</a:t>
            </a:r>
            <a:r>
              <a:rPr lang="th-TH" sz="3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โลกจึง</a:t>
            </a:r>
            <a:r>
              <a:rPr lang="th-TH" sz="3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ได้ออก</a:t>
            </a:r>
            <a:r>
              <a:rPr lang="th-TH" sz="3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ข้อแนะนำ</a:t>
            </a:r>
            <a:r>
              <a:rPr lang="th-TH" sz="3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ประเทศต่างๆ </a:t>
            </a:r>
            <a:r>
              <a:rPr lang="th-TH" sz="3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</a:t>
            </a:r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มาตรการที่มีประสิทธิผล (</a:t>
            </a:r>
            <a:r>
              <a:rPr lang="en-US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best buy interventions </a:t>
            </a:r>
            <a:r>
              <a:rPr lang="en-US" sz="3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and good </a:t>
            </a:r>
            <a:r>
              <a:rPr lang="en-US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buy interventions) </a:t>
            </a:r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เพื่อจัดการปัญหาโรคไม่ติดต่อเรื้อรัง โดยในส่วนที่เกี่ยวข้องกับ</a:t>
            </a:r>
            <a:r>
              <a:rPr lang="th-TH" sz="3000" b="1" i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</a:t>
            </a:r>
            <a:r>
              <a:rPr lang="th-TH" sz="3000" b="1" i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และโภชนาการ</a:t>
            </a:r>
            <a:r>
              <a:rPr lang="th-TH" sz="3000" b="1" i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 9 </a:t>
            </a:r>
            <a:r>
              <a:rPr lang="th-TH" sz="3000" b="1" i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</a:t>
            </a: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การ</a:t>
            </a:r>
            <a:r>
              <a:rPr lang="th-TH" sz="2600" dirty="0">
                <a:solidFill>
                  <a:schemeClr val="tx1"/>
                </a:solidFill>
              </a:rPr>
              <a:t>ลดการบริโภคเกลือ </a:t>
            </a:r>
            <a:endParaRPr lang="th-TH" sz="2600" dirty="0" smtClean="0">
              <a:solidFill>
                <a:schemeClr val="tx1"/>
              </a:solidFill>
            </a:endParaRP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การ</a:t>
            </a:r>
            <a:r>
              <a:rPr lang="th-TH" sz="2600" dirty="0">
                <a:solidFill>
                  <a:schemeClr val="tx1"/>
                </a:solidFill>
              </a:rPr>
              <a:t>ใช้ไขมันไม่อิ่มตัวเชิงซ้อน (</a:t>
            </a:r>
            <a:r>
              <a:rPr lang="en-US" sz="2600" dirty="0" smtClean="0">
                <a:solidFill>
                  <a:schemeClr val="tx1"/>
                </a:solidFill>
              </a:rPr>
              <a:t>polyunsaturated fat</a:t>
            </a:r>
            <a:r>
              <a:rPr lang="en-US" sz="2600" dirty="0">
                <a:solidFill>
                  <a:schemeClr val="tx1"/>
                </a:solidFill>
              </a:rPr>
              <a:t>) </a:t>
            </a:r>
            <a:r>
              <a:rPr lang="th-TH" sz="2600" dirty="0">
                <a:solidFill>
                  <a:schemeClr val="tx1"/>
                </a:solidFill>
              </a:rPr>
              <a:t>แทนไขมันทรานส์ (</a:t>
            </a:r>
            <a:r>
              <a:rPr lang="en-US" sz="2600" dirty="0">
                <a:solidFill>
                  <a:schemeClr val="tx1"/>
                </a:solidFill>
              </a:rPr>
              <a:t>trans-fat) </a:t>
            </a:r>
            <a:endParaRPr lang="th-TH" sz="2600" dirty="0" smtClean="0">
              <a:solidFill>
                <a:schemeClr val="tx1"/>
              </a:solidFill>
            </a:endParaRP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สร้าง</a:t>
            </a:r>
            <a:r>
              <a:rPr lang="th-TH" sz="2600" dirty="0">
                <a:solidFill>
                  <a:schemeClr val="tx1"/>
                </a:solidFill>
              </a:rPr>
              <a:t>ความตระหนักให้ประชาชนเกี่ยวกับเรื่องการบริโภค</a:t>
            </a:r>
            <a:r>
              <a:rPr lang="th-TH" sz="2600" dirty="0" smtClean="0">
                <a:solidFill>
                  <a:schemeClr val="tx1"/>
                </a:solidFill>
              </a:rPr>
              <a:t>อาหาร</a:t>
            </a: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การ</a:t>
            </a:r>
            <a:r>
              <a:rPr lang="th-TH" sz="2600" dirty="0">
                <a:solidFill>
                  <a:schemeClr val="tx1"/>
                </a:solidFill>
              </a:rPr>
              <a:t>ควบคุมการตลาดอาหารและเครื่องดื่มต่อเด็ก </a:t>
            </a:r>
            <a:endParaRPr lang="th-TH" sz="2600" dirty="0" smtClean="0">
              <a:solidFill>
                <a:schemeClr val="tx1"/>
              </a:solidFill>
            </a:endParaRP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การ</a:t>
            </a:r>
            <a:r>
              <a:rPr lang="th-TH" sz="2600" dirty="0">
                <a:solidFill>
                  <a:schemeClr val="tx1"/>
                </a:solidFill>
              </a:rPr>
              <a:t>ใช้ไขมันไม่อิ่มตัวแทนไขมัน</a:t>
            </a:r>
            <a:r>
              <a:rPr lang="th-TH" sz="2600" dirty="0" smtClean="0">
                <a:solidFill>
                  <a:schemeClr val="tx1"/>
                </a:solidFill>
              </a:rPr>
              <a:t>อิ่มตัว</a:t>
            </a: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มาตรการทาง</a:t>
            </a:r>
            <a:r>
              <a:rPr lang="th-TH" sz="2600" dirty="0">
                <a:solidFill>
                  <a:schemeClr val="tx1"/>
                </a:solidFill>
              </a:rPr>
              <a:t>ภาษีและ</a:t>
            </a:r>
            <a:r>
              <a:rPr lang="th-TH" sz="2600" dirty="0" smtClean="0">
                <a:solidFill>
                  <a:schemeClr val="tx1"/>
                </a:solidFill>
              </a:rPr>
              <a:t>ราคา</a:t>
            </a: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การ</a:t>
            </a:r>
            <a:r>
              <a:rPr lang="th-TH" sz="2600" dirty="0">
                <a:solidFill>
                  <a:schemeClr val="tx1"/>
                </a:solidFill>
              </a:rPr>
              <a:t>ให้</a:t>
            </a:r>
            <a:r>
              <a:rPr lang="th-TH" sz="2600" dirty="0" smtClean="0">
                <a:solidFill>
                  <a:schemeClr val="tx1"/>
                </a:solidFill>
              </a:rPr>
              <a:t>คำปรึกษา</a:t>
            </a:r>
            <a:r>
              <a:rPr lang="th-TH" sz="2600" dirty="0">
                <a:solidFill>
                  <a:schemeClr val="tx1"/>
                </a:solidFill>
              </a:rPr>
              <a:t>ในสถานพยาบาลปฐม</a:t>
            </a:r>
            <a:r>
              <a:rPr lang="th-TH" sz="2600" dirty="0" smtClean="0">
                <a:solidFill>
                  <a:schemeClr val="tx1"/>
                </a:solidFill>
              </a:rPr>
              <a:t>ภูมิ</a:t>
            </a: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การ</a:t>
            </a:r>
            <a:r>
              <a:rPr lang="th-TH" sz="2600" dirty="0">
                <a:solidFill>
                  <a:schemeClr val="tx1"/>
                </a:solidFill>
              </a:rPr>
              <a:t>ให้ความรู้ในที่</a:t>
            </a:r>
            <a:r>
              <a:rPr lang="th-TH" sz="2600" dirty="0" smtClean="0">
                <a:solidFill>
                  <a:schemeClr val="tx1"/>
                </a:solidFill>
              </a:rPr>
              <a:t>ทำงาน</a:t>
            </a:r>
          </a:p>
          <a:p>
            <a:pPr marL="800100" indent="-257175" algn="thaiDist">
              <a:buFont typeface="+mj-lt"/>
              <a:buAutoNum type="arabicPeriod"/>
            </a:pPr>
            <a:r>
              <a:rPr lang="th-TH" sz="2600" dirty="0" smtClean="0">
                <a:solidFill>
                  <a:schemeClr val="tx1"/>
                </a:solidFill>
              </a:rPr>
              <a:t>สนับสนุน</a:t>
            </a:r>
            <a:r>
              <a:rPr lang="th-TH" sz="2600" dirty="0">
                <a:solidFill>
                  <a:schemeClr val="tx1"/>
                </a:solidFill>
              </a:rPr>
              <a:t>การรับประทานอาหารที่ดีต่อสุขภาพในโรงเรียน</a:t>
            </a:r>
            <a:endParaRPr lang="th-TH" sz="2600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85</a:t>
            </a:fld>
            <a:endParaRPr lang="zh-CN" alt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84040" y="701080"/>
            <a:ext cx="74168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/>
              <a:t>3. ปัญหาโภชนาการกับการเกิดโรคไม่ติดต่อเรื้อรัง (ต่อ)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12028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628800"/>
            <a:ext cx="8124056" cy="2088232"/>
          </a:xfrm>
        </p:spPr>
        <p:txBody>
          <a:bodyPr>
            <a:normAutofit/>
          </a:bodyPr>
          <a:lstStyle/>
          <a:p>
            <a:pPr algn="thaiDist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ภาวะที่มีการสะสมของไขมันภายในร่างกายเกินกว่าปกติตามส่วนต่างๆ ของ ร่างกายจนมีผลกระทบต่อ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สุขภาพ</a:t>
            </a:r>
          </a:p>
          <a:p>
            <a:pPr algn="thaiDist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เป็นผลมากจากการได้รับพลังงานจากอาหารมากเกินไป ร่างกายจึงเก็บสะสมพลังงานส่วนเกินนั้นไว้ในสภาพของ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86</a:t>
            </a:fld>
            <a:endParaRPr lang="zh-CN" alt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99685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</a:t>
            </a:r>
            <a:endParaRPr lang="th-TH" sz="3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23127" r="10958" b="5390"/>
          <a:stretch/>
        </p:blipFill>
        <p:spPr bwMode="auto">
          <a:xfrm>
            <a:off x="2483768" y="3707087"/>
            <a:ext cx="480972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602632" y="616121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1600" b="1" dirty="0" smtClean="0"/>
              <a:t>ที่มาของภาพ</a:t>
            </a:r>
            <a:r>
              <a:rPr lang="en-US" sz="1600" b="1" dirty="0" smtClean="0"/>
              <a:t>: </a:t>
            </a:r>
            <a:r>
              <a:rPr lang="en-US" sz="1600" dirty="0" smtClean="0"/>
              <a:t>https://i.ytimg.com/vi/80aL0QKqaFw/maxresdefault.j</a:t>
            </a:r>
            <a:r>
              <a:rPr lang="en-US" sz="1600" dirty="0"/>
              <a:t>pg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11289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628800"/>
            <a:ext cx="8124056" cy="1224136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2800" b="1" u="sng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เกณฑ์การประเมินภาวะน้ำหนักตัวเกินและโรค</a:t>
            </a: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จะใช้ดัชนีมวล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กาย หรือ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Body Mass Index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ที่มีชื่อย่อว่า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BMI </a:t>
            </a:r>
            <a:endParaRPr lang="th-TH" sz="2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87</a:t>
            </a:fld>
            <a:endParaRPr lang="zh-CN" alt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(ต่อ) </a:t>
            </a:r>
            <a:endParaRPr lang="th-TH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สี่เหลี่ยมผืนผ้า 4"/>
              <p:cNvSpPr/>
              <p:nvPr/>
            </p:nvSpPr>
            <p:spPr>
              <a:xfrm>
                <a:off x="827584" y="2794305"/>
                <a:ext cx="3860352" cy="10488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th-TH" b="1" dirty="0">
                    <a:latin typeface="TH SarabunPSK" panose="020B0500040200020003" pitchFamily="34" charset="-34"/>
                    <a:ea typeface="Times New Roman"/>
                    <a:cs typeface="TH SarabunPSK" panose="020B0500040200020003" pitchFamily="34" charset="-34"/>
                  </a:rPr>
                  <a:t>ดัชนีมวลกาย</a:t>
                </a:r>
                <a:r>
                  <a:rPr lang="th-TH" dirty="0">
                    <a:latin typeface="TH SarabunPSK" panose="020B0500040200020003" pitchFamily="34" charset="-34"/>
                    <a:ea typeface="Times New Roman"/>
                    <a:cs typeface="TH SarabunPSK" panose="020B0500040200020003" pitchFamily="34" charset="-34"/>
                  </a:rPr>
                  <a:t>	</a:t>
                </a:r>
                <a:r>
                  <a:rPr lang="en-US" dirty="0">
                    <a:effectLst/>
                    <a:latin typeface="TH SarabunPSK" panose="020B0500040200020003" pitchFamily="34" charset="-34"/>
                    <a:ea typeface="Times New Roman"/>
                    <a:cs typeface="TH SarabunPSK" panose="020B0500040200020003" pitchFamily="34" charset="-34"/>
                  </a:rPr>
                  <a:t>=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effectLst/>
                            <a:latin typeface="Cambria Math"/>
                            <a:ea typeface="Times New Roman"/>
                            <a:cs typeface="TH SarabunPSK"/>
                          </a:rPr>
                        </m:ctrlPr>
                      </m:fPr>
                      <m:num>
                        <m:r>
                          <a:rPr lang="th-TH">
                            <a:effectLst/>
                            <a:latin typeface="Cambria Math"/>
                            <a:ea typeface="Times New Roman"/>
                            <a:cs typeface="TH SarabunPSK"/>
                          </a:rPr>
                          <m:t>น้ำหนัก</m:t>
                        </m:r>
                        <m:r>
                          <a:rPr lang="en-US">
                            <a:effectLst/>
                            <a:latin typeface="Cambria Math"/>
                            <a:ea typeface="Times New Roman"/>
                            <a:cs typeface="TH SarabunPSK"/>
                          </a:rPr>
                          <m:t>(</m:t>
                        </m:r>
                        <m:r>
                          <a:rPr lang="th-TH">
                            <a:effectLst/>
                            <a:latin typeface="Cambria Math"/>
                            <a:ea typeface="Times New Roman"/>
                            <a:cs typeface="TH SarabunPSK"/>
                          </a:rPr>
                          <m:t>กิโลกรัม</m:t>
                        </m:r>
                        <m:r>
                          <a:rPr lang="en-US">
                            <a:effectLst/>
                            <a:latin typeface="Cambria Math"/>
                            <a:ea typeface="Times New Roman"/>
                            <a:cs typeface="TH SarabunPSK"/>
                          </a:rPr>
                          <m:t>)</m:t>
                        </m:r>
                      </m:num>
                      <m:den>
                        <m:r>
                          <a:rPr lang="th-TH">
                            <a:effectLst/>
                            <a:latin typeface="Cambria Math"/>
                            <a:ea typeface="Times New Roman"/>
                            <a:cs typeface="TH SarabunPSK"/>
                          </a:rPr>
                          <m:t>ส่วนสูง</m:t>
                        </m:r>
                        <m:sSup>
                          <m:sSupPr>
                            <m:ctrlPr>
                              <a:rPr lang="en-US" i="1">
                                <a:effectLst/>
                                <a:latin typeface="Cambria Math"/>
                                <a:ea typeface="Times New Roman"/>
                                <a:cs typeface="TH SarabunPSK"/>
                              </a:rPr>
                            </m:ctrlPr>
                          </m:sSupPr>
                          <m:e>
                            <m:r>
                              <a:rPr lang="en-US">
                                <a:effectLst/>
                                <a:latin typeface="Cambria Math"/>
                                <a:ea typeface="Times New Roman"/>
                                <a:cs typeface="TH SarabunPSK"/>
                              </a:rPr>
                              <m:t>(</m:t>
                            </m:r>
                            <m:r>
                              <a:rPr lang="th-TH">
                                <a:effectLst/>
                                <a:latin typeface="Cambria Math"/>
                                <a:ea typeface="Times New Roman"/>
                                <a:cs typeface="TH SarabunPSK"/>
                              </a:rPr>
                              <m:t>เมตร</m:t>
                            </m:r>
                            <m:r>
                              <a:rPr lang="en-US">
                                <a:effectLst/>
                                <a:latin typeface="Cambria Math"/>
                                <a:ea typeface="Times New Roman"/>
                                <a:cs typeface="TH SarabunPSK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effectLst/>
                                <a:latin typeface="Cambria Math"/>
                                <a:ea typeface="Times New Roman"/>
                                <a:cs typeface="TH SarabunPSK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effectLst/>
                  <a:latin typeface="TH SarabunPSK" panose="020B0500040200020003" pitchFamily="34" charset="-34"/>
                  <a:ea typeface="Calibri"/>
                  <a:cs typeface="TH 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5" name="สี่เหลี่ยมผืนผ้า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794305"/>
                <a:ext cx="3860352" cy="1048813"/>
              </a:xfrm>
              <a:prstGeom prst="rect">
                <a:avLst/>
              </a:prstGeom>
              <a:blipFill rotWithShape="1">
                <a:blip r:embed="rId3"/>
                <a:stretch>
                  <a:fillRect l="-3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4" y="4005064"/>
            <a:ext cx="81051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9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22" y="216188"/>
            <a:ext cx="798767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704589" y="541284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 smtClean="0"/>
              <a:t>ที่มา</a:t>
            </a:r>
            <a:r>
              <a:rPr lang="en-US" sz="2000" dirty="0" smtClean="0"/>
              <a:t>: </a:t>
            </a:r>
            <a:r>
              <a:rPr lang="th-TH" sz="2000" dirty="0" err="1" smtClean="0"/>
              <a:t>ณิ</a:t>
            </a:r>
            <a:r>
              <a:rPr lang="th-TH" sz="2000" dirty="0"/>
              <a:t>ชา สมหล่อ. </a:t>
            </a:r>
            <a:r>
              <a:rPr lang="th-TH" sz="2000" dirty="0" err="1"/>
              <a:t>มมป</a:t>
            </a:r>
            <a:r>
              <a:rPr lang="th-TH" sz="2000" dirty="0"/>
              <a:t>.การดูแลผู้ป่วยโรคอ้วนในเวชปฏิบัติ. ค้นหาเมื่อ 10 ธันวาคม พ.ศ. 2560, </a:t>
            </a:r>
            <a:r>
              <a:rPr lang="en-US" sz="2000" dirty="0"/>
              <a:t>http://www.rcot.org/datafile/_file/_doctor/a7ab874d0fc8818ba8baf201d3eeb2d5.pdf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15589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89</a:t>
            </a:fld>
            <a:endParaRPr lang="zh-CN" altLang="en-US"/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01538" y="1349152"/>
            <a:ext cx="8124056" cy="1195098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2800" b="1" u="sng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เกณฑ์การประเมินภาวะน้ำหนักตัวเกินและโรค</a:t>
            </a: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กราฟแสดงเกณฑ์อ้างอิงการเจริญเติบโตของเพศ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ชายและเพศหญิง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544250"/>
            <a:ext cx="3124335" cy="400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รูปภาพ 10" descr="C:\Users\TeacherH\Desktop\5-18-girlart-web.g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1" t="3783" r="1438" b="8376"/>
          <a:stretch/>
        </p:blipFill>
        <p:spPr bwMode="auto">
          <a:xfrm>
            <a:off x="3503952" y="2544250"/>
            <a:ext cx="3079105" cy="3993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7138676" y="4293096"/>
            <a:ext cx="138691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600" b="1" dirty="0"/>
              <a:t>อายุ 0-2 </a:t>
            </a:r>
            <a:r>
              <a:rPr lang="th-TH" sz="2600" b="1" dirty="0" smtClean="0"/>
              <a:t>ปี</a:t>
            </a:r>
          </a:p>
          <a:p>
            <a:pPr algn="thaiDist"/>
            <a:r>
              <a:rPr lang="th-TH" sz="2600" b="1" dirty="0"/>
              <a:t>อายุ 2-7 </a:t>
            </a:r>
            <a:r>
              <a:rPr lang="th-TH" sz="2600" b="1" dirty="0" smtClean="0"/>
              <a:t>ปี</a:t>
            </a:r>
          </a:p>
          <a:p>
            <a:pPr algn="thaiDist"/>
            <a:r>
              <a:rPr lang="th-TH" sz="2600" b="1" dirty="0"/>
              <a:t>อายุ 5-18 ปี 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609685" y="2780928"/>
            <a:ext cx="2444900" cy="1292662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>
            <a:spAutoFit/>
          </a:bodyPr>
          <a:lstStyle/>
          <a:p>
            <a:pPr algn="thaiDist"/>
            <a:r>
              <a:rPr lang="th-TH" sz="2600" b="1" dirty="0" smtClean="0"/>
              <a:t>น้ำหนักตามเกณฑ์อายุ</a:t>
            </a:r>
          </a:p>
          <a:p>
            <a:pPr algn="thaiDist"/>
            <a:r>
              <a:rPr lang="th-TH" sz="2600" b="1" dirty="0" smtClean="0"/>
              <a:t>ส่วนสูงตามเกณฑ์อายุ</a:t>
            </a:r>
          </a:p>
          <a:p>
            <a:pPr algn="thaiDist"/>
            <a:r>
              <a:rPr lang="th-TH" sz="2600" b="1" dirty="0" smtClean="0"/>
              <a:t>น้ำหนักตามเกณฑ์ส่วนสูง</a:t>
            </a:r>
            <a:endParaRPr lang="th-TH" sz="2600" b="1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6476453"/>
            <a:ext cx="209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: กองโภชนาการ, 2543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(ต่อ) </a:t>
            </a:r>
            <a:endParaRPr lang="th-TH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527" y="1693862"/>
            <a:ext cx="5140647" cy="4845050"/>
          </a:xfrm>
        </p:spPr>
        <p:txBody>
          <a:bodyPr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1.1.1 โรคขาดโปรตีน (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kwashiorkor)</a:t>
            </a:r>
          </a:p>
          <a:p>
            <a:pPr marL="890588" indent="-358775" algn="thaiDist">
              <a:lnSpc>
                <a:spcPct val="100000"/>
              </a:lnSpc>
              <a:spcBef>
                <a:spcPts val="600"/>
              </a:spcBef>
              <a:buSzPct val="80000"/>
              <a:buFont typeface="Wingdings" pitchFamily="2" charset="2"/>
              <a:buChar char="v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ขาดโปรตีนอย่างมาก แต่ไม่ขาดพลังงาน สาเหตุเกิดจากได้รับโปรตีนไม่เพียงพอทั้งปริมาณและคุณภาพ ทำให้ขาดกรดอะมิโน </a:t>
            </a:r>
          </a:p>
          <a:p>
            <a:pPr marL="890588" indent="-358775" algn="thaiDist">
              <a:lnSpc>
                <a:spcPct val="100000"/>
              </a:lnSpc>
              <a:spcBef>
                <a:spcPts val="600"/>
              </a:spcBef>
              <a:buSzPct val="80000"/>
              <a:buFont typeface="Wingdings" pitchFamily="2" charset="2"/>
              <a:buChar char="v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มีอาการมีดังนี้ 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มีอาการบวม เห็นได้ชัดที่แขน 2 ข้าง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น้ำหนักลด 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เส้นผมแห้งเปราะและหลุดง่าย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ตับโต 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ผิวหนังบางและลอกหลุดง่าย มี </a:t>
            </a:r>
            <a:r>
              <a:rPr lang="en-US" sz="20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Dermatosis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ชนิด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flaky paint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ทั้ง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hyper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0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hypopigmentation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บริเวณก้น หนีบและต้นขา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มีโรคระบบทางเดินอาหาร โรคติดเชื้อ</a:t>
            </a:r>
          </a:p>
          <a:p>
            <a:pPr marL="1163638" indent="-177800" algn="thaiDist">
              <a:lnSpc>
                <a:spcPct val="100000"/>
              </a:lnSpc>
              <a:spcBef>
                <a:spcPts val="0"/>
              </a:spcBef>
              <a:buSzPct val="85000"/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จะมีอาการซึมเศร้า ไม่สนใจสิ่งแวดล้อม</a:t>
            </a:r>
            <a:endParaRPr lang="th-TH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155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F8B2154-2CED-4CC8-8A3F-DDD45D00918E}" type="slidenum">
              <a:rPr lang="zh-CN" altLang="en-US" sz="1200">
                <a:solidFill>
                  <a:srgbClr val="949596"/>
                </a:solidFill>
                <a:latin typeface="Calibri" panose="020F0502020204030204" pitchFamily="34" charset="0"/>
                <a:ea typeface="幼圆" pitchFamily="1" charset="-122"/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CN" sz="1200">
              <a:solidFill>
                <a:srgbClr val="949596"/>
              </a:solidFill>
              <a:latin typeface="Calibri" panose="020F0502020204030204" pitchFamily="34" charset="0"/>
              <a:ea typeface="幼圆" pitchFamily="1" charset="-122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1.1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โรคขาดโปรตีนและพลังงานในเด็ก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911585" y="1362075"/>
            <a:ext cx="2974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000">
                <a:solidFill>
                  <a:srgbClr val="517565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B2D3A9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u="sng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อาการแสดงของโรค </a:t>
            </a:r>
            <a:r>
              <a:rPr lang="en-US" altLang="th-TH" sz="2800" b="1" u="sng" dirty="0">
                <a:solidFill>
                  <a:schemeClr val="tx1"/>
                </a:solidFill>
                <a:latin typeface="TH SarabunPSK" panose="020B0500040200020003" pitchFamily="34" charset="-34"/>
                <a:ea typeface="幼圆" pitchFamily="1" charset="-122"/>
                <a:cs typeface="TH SarabunPSK" panose="020B0500040200020003" pitchFamily="34" charset="-34"/>
              </a:rPr>
              <a:t>PCM</a:t>
            </a:r>
            <a:endParaRPr lang="th-TH" altLang="th-TH" sz="2800" b="1" u="sng" dirty="0">
              <a:solidFill>
                <a:schemeClr val="tx1"/>
              </a:solidFill>
              <a:latin typeface="TH SarabunPSK" panose="020B0500040200020003" pitchFamily="34" charset="-34"/>
              <a:ea typeface="幼圆" pitchFamily="1" charset="-122"/>
              <a:cs typeface="TH SarabunPSK" panose="020B0500040200020003" pitchFamily="34" charset="-34"/>
            </a:endParaRPr>
          </a:p>
        </p:txBody>
      </p:sp>
      <p:pic>
        <p:nvPicPr>
          <p:cNvPr id="7" name="Picture 5" descr="4-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5"/>
          <a:stretch>
            <a:fillRect/>
          </a:stretch>
        </p:blipFill>
        <p:spPr bwMode="auto">
          <a:xfrm>
            <a:off x="6958013" y="1325563"/>
            <a:ext cx="18256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เด็กป่วยด้วยโรคควาชิออร์กอร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319213"/>
            <a:ext cx="17891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6" t="37344" r="24182" b="10228"/>
          <a:stretch>
            <a:fillRect/>
          </a:stretch>
        </p:blipFill>
        <p:spPr bwMode="auto">
          <a:xfrm>
            <a:off x="5555207" y="3905474"/>
            <a:ext cx="3225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4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90</a:t>
            </a:fld>
            <a:endParaRPr lang="zh-CN" altLang="en-US"/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11560" y="1772816"/>
            <a:ext cx="8124056" cy="3736032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th-TH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สาเหตุของการ</a:t>
            </a:r>
            <a:r>
              <a:rPr lang="th-TH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กรรมพันธุ์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68363" indent="-514350" algn="thaiDist">
              <a:buFont typeface="+mj-lt"/>
              <a:buAutoNum type="arabicParenR"/>
            </a:pP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บริโภคอาหาร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ออกกำลังกาย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ผิดปกติของการทำงานของต่อมไร้ท่อ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ผิดปกติของสมอง</a:t>
            </a:r>
            <a:r>
              <a:rPr lang="th-TH" sz="2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ส่วนไฮ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โปทา</a:t>
            </a:r>
            <a:r>
              <a:rPr lang="th-TH" sz="2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ลามัส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68363" indent="-514350" algn="thaiDist">
              <a:buFont typeface="+mj-lt"/>
              <a:buAutoNum type="arabicParenR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บางชนิด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(ต่อ) </a:t>
            </a:r>
            <a:endParaRPr lang="th-TH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-1"/>
            <a:ext cx="7961538" cy="54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704589" y="541284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 smtClean="0"/>
              <a:t>ที่มา</a:t>
            </a:r>
            <a:r>
              <a:rPr lang="en-US" sz="2000" dirty="0" smtClean="0"/>
              <a:t>: </a:t>
            </a:r>
            <a:r>
              <a:rPr lang="th-TH" sz="2000" dirty="0" err="1" smtClean="0"/>
              <a:t>ณิ</a:t>
            </a:r>
            <a:r>
              <a:rPr lang="th-TH" sz="2000" dirty="0"/>
              <a:t>ชา สมหล่อ. </a:t>
            </a:r>
            <a:r>
              <a:rPr lang="th-TH" sz="2000" dirty="0" err="1"/>
              <a:t>มมป</a:t>
            </a:r>
            <a:r>
              <a:rPr lang="th-TH" sz="2000" dirty="0"/>
              <a:t>.การดูแลผู้ป่วยโรคอ้วนในเวชปฏิบัติ. ค้นหาเมื่อ 10 ธันวาคม พ.ศ. 2560, </a:t>
            </a:r>
            <a:r>
              <a:rPr lang="en-US" sz="2000" dirty="0"/>
              <a:t>http://www.rcot.org/datafile/_file/_doctor/a7ab874d0fc8818ba8baf201d3eeb2d5.pdf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13000499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/>
              <a:pPr>
                <a:defRPr/>
              </a:pPr>
              <a:t>92</a:t>
            </a:fld>
            <a:endParaRPr lang="zh-CN" altLang="en-US"/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4896544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ผลกระทบต่อโรคอ้วน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ผลเสีย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ต่อจิตใจ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เคลื่อนไหวร่างกายไม่สะดวก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ความดันโลหิตสูง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ไขมันในเลือดสูง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โรคหัวใจ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และหลอดเลือด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นิ่วถุงน้ำดี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ประสิทธิภาพ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การทำงานของปอดลดลงในคนที่อ้วนมาก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ประจำเดือน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มาไม่ปกติ</a:t>
            </a:r>
          </a:p>
          <a:p>
            <a:pPr marL="868363" indent="-514350" algn="thaiDist">
              <a:buFont typeface="+mj-lt"/>
              <a:buAutoNum type="arabicParenR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 เช่น ไม่สบายตัวเมื่ออากาศร้อน ภาวะแทรกซ้อนได้ง่าย</a:t>
            </a:r>
          </a:p>
        </p:txBody>
      </p:sp>
      <p:pic>
        <p:nvPicPr>
          <p:cNvPr id="7170" name="Picture 2" descr="à¸à¸¥à¸à¸²à¸£à¸à¹à¸à¸«à¸²à¸£à¸¹à¸à¸ à¸²à¸à¸ªà¸³à¸«à¸£à¸±à¸ à¸à¸¥à¸à¸£à¸°à¸à¸à¸à¹à¸­à¹à¸£à¸à¸­à¹à¸§à¸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1700807"/>
            <a:ext cx="3048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954016" y="4077072"/>
            <a:ext cx="5189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ที่มาของภาพ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https://sites.google.com/site/obesity2559/_/rsrc/1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480487851645/phl-seiy-khxng-rokh-xwn-tx-sukhphaph-cit/5.png?height=265&amp;width=320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(ต่อ) </a:t>
            </a:r>
            <a:endParaRPr lang="th-TH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3888432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</a:t>
            </a:r>
            <a:r>
              <a:rPr lang="th-TH" sz="2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สุขภาพและป้องกันโรค</a:t>
            </a: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รณรงค์ เผยแพร่และประชาสัมพันธ์ผ่านสื่อต่างๆ ให้ประชาชนได้รับทราบ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ตระหนักถึงปัญหาโรคอ้วนในเด็กและผู้ใหญ่ และให้มีพฤติกรรมการบริโภคที่ถูกต้อง เช่น การบริโภค อาหารถูกหลัก</a:t>
            </a:r>
            <a:r>
              <a:rPr lang="th-TH" sz="24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โภชน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บัญญัติและเหมาะสมตามวัย รณรงค์ลดการสูบบุหรี่และการดื่มแอลกอฮอล์ เป็น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รณรงค์ให้มีการ</a:t>
            </a: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ออกกำลัง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กายที่เหมาะสมตามวัย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มีโครงการควบคุมและป้องกันภาวะโภชนาการในเด็กนักเรียนตามโรงเรียนต่างๆ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ทั้งใน เขตเมืองและชนบท โดยเน้นให้มีการเปลี่ยนแปลงพฤติกรรมการบริโภค ส่งเสริมให้มีการ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ออกกำลัง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กาย และมีการเฝ้าระวังภาวะแทรกซ้อนจากโรค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  <a:endPara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(ต่อ) 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40152" y="4869160"/>
            <a:ext cx="2797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มหาวิทยาลัยสุโขทัย</a:t>
            </a:r>
            <a:r>
              <a:rPr lang="th-TH" sz="2000" b="1" dirty="0" err="1"/>
              <a:t>ธรรมธิ</a:t>
            </a:r>
            <a:r>
              <a:rPr lang="th-TH" sz="2000" b="1" dirty="0" smtClean="0"/>
              <a:t>ราช</a:t>
            </a:r>
            <a:r>
              <a:rPr lang="en-US" sz="2000" b="1" dirty="0" smtClean="0"/>
              <a:t>, 2561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37967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755576" y="1772816"/>
            <a:ext cx="7920880" cy="2232248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แนวทางส่งเสริม</a:t>
            </a:r>
            <a:r>
              <a:rPr lang="th-TH" sz="2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สุขภาพและป้องกันโรค</a:t>
            </a:r>
            <a:r>
              <a:rPr lang="th-TH" sz="2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</a:p>
          <a:p>
            <a:pPr marL="457200" indent="-457200" algn="thaiDist">
              <a:buFont typeface="+mj-lt"/>
              <a:buAutoNum type="arabicPeriod" startAt="4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ให้มีกิจกรรม</a:t>
            </a: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ควบคุมน้ำหนัก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ตัวให้เหมาะสม โดยส่งเสริมความรู้ทางโภชนาการที่ถูกต้อง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บริโภคอาหารที่ควรได้รับต่อวัน ให้รู้จักอ่านฉลากโภชนาการ เลือกบริโภคอาหารที่มี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ไขมันต่ำ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เลือกบริโภค ผัก ผลไม้และคาร์โบไฮเดรตเชิงซ้อน และงดการดื่มเครื่องดื่มที่มีแอลกอฮอล์</a:t>
            </a:r>
          </a:p>
          <a:p>
            <a:pPr marL="457200" indent="-457200" algn="thaiDist">
              <a:buFont typeface="+mj-lt"/>
              <a:buAutoNum type="arabicPeriod" startAt="4"/>
            </a:pP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ให้มีการจัดตั้งคลินิกโรค</a:t>
            </a: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อ้วน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rgbClr val="FF616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3.1 โรคอ้วน (ต่อ) 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283179" y="3444969"/>
            <a:ext cx="2797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/>
              <a:t>มหาวิทยาลัยสุโขทัย</a:t>
            </a:r>
            <a:r>
              <a:rPr lang="th-TH" sz="2000" b="1" dirty="0" err="1"/>
              <a:t>ธรรมธิ</a:t>
            </a:r>
            <a:r>
              <a:rPr lang="th-TH" sz="2000" b="1" dirty="0" smtClean="0"/>
              <a:t>ราช</a:t>
            </a:r>
            <a:r>
              <a:rPr lang="en-US" sz="2000" b="1" dirty="0" smtClean="0"/>
              <a:t>, 2561</a:t>
            </a:r>
            <a:endParaRPr lang="th-TH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5134"/>
            <a:ext cx="3158076" cy="210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455563" y="618115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400" dirty="0" smtClean="0"/>
              <a:t>ที่มาของภาพ</a:t>
            </a:r>
            <a:r>
              <a:rPr lang="en-US" sz="1400" dirty="0" smtClean="0"/>
              <a:t>: https://www.thaisabuy.com/wp-content/uploads/2016/08/bigstock-woman-eating-healthy-food-31738496.jpg</a:t>
            </a:r>
          </a:p>
          <a:p>
            <a:pPr algn="thaiDist"/>
            <a:r>
              <a:rPr lang="th-TH" sz="1400" dirty="0" smtClean="0"/>
              <a:t>ที่มาของภาพ</a:t>
            </a:r>
            <a:r>
              <a:rPr lang="en-US" sz="1400" dirty="0"/>
              <a:t>: http://www.thaiheartfound.org/assets/filemanager/userfiles/19_3_Heart.jpg</a:t>
            </a:r>
            <a:endParaRPr lang="th-TH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00385"/>
            <a:ext cx="2280765" cy="228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2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755576" y="1772816"/>
            <a:ext cx="7920880" cy="2232248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</a:t>
            </a:r>
          </a:p>
          <a:p>
            <a:pPr marL="0" indent="0" algn="thaiDist">
              <a:buNone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โรคเบาหวานชนิดที่ 1 (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type 1 diabetes mellitus, T1DM)</a:t>
            </a:r>
          </a:p>
          <a:p>
            <a:pPr marL="0" indent="0" algn="thaiDist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โรคเบาหวานชนิดที่ 2 (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type 2 diabetes mellitus, T2DM)</a:t>
            </a:r>
          </a:p>
          <a:p>
            <a:pPr marL="0" indent="0" algn="thaiDist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โรคเบาหวานขณะตั้งครรภ์ (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gestational diabetes mellitus, GDM)</a:t>
            </a:r>
          </a:p>
          <a:p>
            <a:pPr marL="0" indent="0" algn="thaiDist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โรคเบาหวานที่มี</a:t>
            </a: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สาเหตุจำเพาะ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specific types of diabetes due to other causes)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3.2 โรคเบาหวาน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04048" y="414908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ราชวิทยาลัย</a:t>
            </a:r>
            <a:r>
              <a:rPr lang="th-TH" sz="2000" dirty="0" err="1"/>
              <a:t>อายุร</a:t>
            </a:r>
            <a:r>
              <a:rPr lang="th-TH" sz="2000" dirty="0"/>
              <a:t>แพทย์แห่งประเทศ</a:t>
            </a:r>
            <a:r>
              <a:rPr lang="th-TH" sz="2000" dirty="0" smtClean="0"/>
              <a:t>ไทย</a:t>
            </a:r>
            <a:r>
              <a:rPr lang="en-US" sz="2000" dirty="0" smtClean="0"/>
              <a:t>,</a:t>
            </a:r>
            <a:r>
              <a:rPr lang="th-TH" sz="2000" dirty="0" smtClean="0"/>
              <a:t>2560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1465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83568" y="1412776"/>
            <a:ext cx="792088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อาการของโรคเบาหวาน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3.2 โรคเบาหวาน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95606"/>
            <a:ext cx="794621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49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83568" y="1412776"/>
            <a:ext cx="792088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อาการของโรคเบาหวาน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3.2 โรคเบาหวาน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0" y="1916831"/>
            <a:ext cx="8352928" cy="41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0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83568" y="1412776"/>
            <a:ext cx="792088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อาการของโรคเบาหวาน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3.2 โรคเบาหวาน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958" y="6457890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สำนักโรคไม่ติดต่อ กรมควบคุม</a:t>
            </a:r>
            <a:r>
              <a:rPr lang="th-TH" sz="2000" b="1" dirty="0" smtClean="0">
                <a:solidFill>
                  <a:schemeClr val="bg1"/>
                </a:solidFill>
              </a:rPr>
              <a:t>โรค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</a:rPr>
              <a:t>2559</a:t>
            </a:r>
            <a:endParaRPr lang="th-TH" sz="2000" b="1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62174"/>
            <a:ext cx="6606670" cy="400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4D9EF90-2CF3-44D6-9EB9-D59CB002193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146635" y="1700808"/>
            <a:ext cx="2449847" cy="1084328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การประเมินความเสี่ยงต่อ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4040" y="548680"/>
            <a:ext cx="741682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3.2 โรคเบาหวาน</a:t>
            </a:r>
            <a:endParaRPr lang="th-TH" sz="36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90" y="1340768"/>
            <a:ext cx="6571773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923928" y="645789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ราชวิทยาลัย</a:t>
            </a:r>
            <a:r>
              <a:rPr lang="th-TH" sz="2000" dirty="0" err="1"/>
              <a:t>อายุร</a:t>
            </a:r>
            <a:r>
              <a:rPr lang="th-TH" sz="2000" dirty="0"/>
              <a:t>แพทย์แห่งประเทศ</a:t>
            </a:r>
            <a:r>
              <a:rPr lang="th-TH" sz="2000" dirty="0" smtClean="0"/>
              <a:t>ไทย</a:t>
            </a:r>
            <a:r>
              <a:rPr lang="en-US" sz="2000" dirty="0" smtClean="0"/>
              <a:t>,</a:t>
            </a:r>
            <a:r>
              <a:rPr lang="th-TH" sz="2000" dirty="0" smtClean="0"/>
              <a:t>2560</a:t>
            </a:r>
            <a:endParaRPr lang="th-TH" sz="20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9926" y="2636912"/>
            <a:ext cx="2430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/>
              <a:t>นำคะแนน</a:t>
            </a:r>
            <a:r>
              <a:rPr lang="th-TH" sz="2400" b="1" dirty="0"/>
              <a:t>ของแต่ละปัจจัยเสี่ยงมารวมกัน คะแนนจะอยู่</a:t>
            </a:r>
            <a:r>
              <a:rPr lang="th-TH" sz="2400" b="1" dirty="0" smtClean="0"/>
              <a:t>ในช่วง 0-17 </a:t>
            </a:r>
            <a:r>
              <a:rPr lang="th-TH" sz="2400" b="1" dirty="0"/>
              <a:t>คะแนน</a:t>
            </a:r>
            <a:r>
              <a:rPr lang="th-TH" sz="2400" b="1" dirty="0" smtClean="0"/>
              <a:t>โดย อาจทำการ</a:t>
            </a:r>
            <a:r>
              <a:rPr lang="th-TH" sz="2400" b="1" dirty="0"/>
              <a:t>ตรวจคัดกรองเบาหวานเฉพาะผู้ที่มีคะแนนความเสี่ยงตั้งแต่ </a:t>
            </a:r>
            <a:r>
              <a:rPr lang="th-TH" sz="2400" b="1" dirty="0" smtClean="0"/>
              <a:t>     6 คะแนนขึ้น</a:t>
            </a:r>
            <a:r>
              <a:rPr lang="th-TH" sz="2400" b="1" dirty="0"/>
              <a:t>ไป</a:t>
            </a:r>
          </a:p>
        </p:txBody>
      </p:sp>
    </p:spTree>
    <p:extLst>
      <p:ext uri="{BB962C8B-B14F-4D97-AF65-F5344CB8AC3E}">
        <p14:creationId xmlns:p14="http://schemas.microsoft.com/office/powerpoint/2010/main" val="29647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TH Sarabun New"/>
        <a:ea typeface=""/>
        <a:cs typeface="TH Sarabun New"/>
      </a:majorFont>
      <a:minorFont>
        <a:latin typeface="TH Sarabun New"/>
        <a:ea typeface=""/>
        <a:cs typeface="TH Sarabun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12424</Words>
  <Application>Microsoft Office PowerPoint</Application>
  <PresentationFormat>นำเสนอทางหน้าจอ (4:3)</PresentationFormat>
  <Paragraphs>1120</Paragraphs>
  <Slides>137</Slides>
  <Notes>124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137</vt:i4>
      </vt:variant>
    </vt:vector>
  </HeadingPairs>
  <TitlesOfParts>
    <vt:vector size="138" baseType="lpstr">
      <vt:lpstr>Office Theme</vt:lpstr>
      <vt:lpstr>บทที่ 4  ปัญหาโภชนาการ สาเหตุและผลกระทบต่อสุขภาพอนามัย</vt:lpstr>
      <vt:lpstr>งานนำเสนอ PowerPoint</vt:lpstr>
      <vt:lpstr>1. ภาวะทุพโภชนาการ (Malnutrition)</vt:lpstr>
      <vt:lpstr>1. ภาวะทุพโภชนาการ (Malnutrition)</vt:lpstr>
      <vt:lpstr>2. โรคขาดสารอาหารที่สำคัญ</vt:lpstr>
      <vt:lpstr>2. โรคขาดสารอาหารที่สำคัญ</vt:lpstr>
      <vt:lpstr>1. โรคขาดโปรตีนและแคลอรี  ( Protein calorie Malnutrition; PCM )</vt:lpstr>
      <vt:lpstr>1.1 โรคขาดโปรตีนและพลังงานในเด็ก </vt:lpstr>
      <vt:lpstr>1.1 โรคขาดโปรตีนและพลังงานในเด็ก (ต่อ) </vt:lpstr>
      <vt:lpstr>1.1 โรคขาดโปรตีนและพลังงานในเด็ก (ต่อ) </vt:lpstr>
      <vt:lpstr>Kwashiorkor vs. Marasmus</vt:lpstr>
      <vt:lpstr>1.1 โรคขาดโปรตีนและพลังงานในเด็ก (ต่อ) </vt:lpstr>
      <vt:lpstr>1.2 โรคขาดโปรตีนและพลังงานในผู้ใหญ่ </vt:lpstr>
      <vt:lpstr>2. ปัญหาจากการขาดวิตามิน ( Vitamin Deficiency)</vt:lpstr>
      <vt:lpstr>2.1 โรคขาดวิตามินเอ (Vitamin A Deficiency; VAD)</vt:lpstr>
      <vt:lpstr>2.1 โรคขาดวิตามินเอ (Vitamin A Deficiency; VAD)</vt:lpstr>
      <vt:lpstr>2.1 โรคขาดวิตามินเอ (Vitamin A Deficiency; VAD)</vt:lpstr>
      <vt:lpstr>งานนำเสนอ PowerPoint</vt:lpstr>
      <vt:lpstr>งานนำเสนอ PowerPoint</vt:lpstr>
      <vt:lpstr>งานนำเสนอ PowerPoint</vt:lpstr>
      <vt:lpstr>2.2 โรคขาดวิตามินบี 1 (Thiamine Deficiency)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2.3 โรคขาดวิตามินบี 2 (Riboflavin Deficiency)</vt:lpstr>
      <vt:lpstr>งานนำเสนอ PowerPoint</vt:lpstr>
      <vt:lpstr>งานนำเสนอ PowerPoint</vt:lpstr>
      <vt:lpstr>งานนำเสนอ PowerPoint</vt:lpstr>
      <vt:lpstr>2.4 ภาวะขาดวิตามินโฟเลท (Folate or folic acid Deficiency)</vt:lpstr>
      <vt:lpstr>2.4 ภาวะขาดวิตามินโฟเลท (Folate or folic acid Deficiency)</vt:lpstr>
      <vt:lpstr>งานนำเสนอ PowerPoint</vt:lpstr>
      <vt:lpstr>งานนำเสนอ PowerPoint</vt:lpstr>
      <vt:lpstr>2.5 ภาวะขาดวิตามินดีและซี  (Vitamin D and Ascorbic acid Deficiency)</vt:lpstr>
      <vt:lpstr>2.5.1 ภาวะขาดวิตามินดี (Vitamin D Deficiency)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2.5.2 ภาวะขาดวิตามินซี (Vitamin C or Ascorbic acid Deficiency)</vt:lpstr>
      <vt:lpstr>งานนำเสนอ PowerPoint</vt:lpstr>
      <vt:lpstr>งานนำเสนอ PowerPoint</vt:lpstr>
      <vt:lpstr>งานนำเสนอ PowerPoint</vt:lpstr>
      <vt:lpstr>3. ปัญหาจากการขาดแร่ธาตุ ( Mineral Deficiency)</vt:lpstr>
      <vt:lpstr>3.1 โรคขาดสารไอโอดีน (Iodine Deficiency)</vt:lpstr>
      <vt:lpstr>งานนำเสนอ PowerPoint</vt:lpstr>
      <vt:lpstr>เกณฑ์ในการประเมินภาวะไอโอดีนในระดับประชากรกลุ่ม   โดยพิจารณาจากค่ามัธยฐานของระดับไอโอดีนในปัสสาวะ    (WHO, UNICEF, ICCIDD 2007) </vt:lpstr>
      <vt:lpstr>งานนำเสนอ PowerPoint</vt:lpstr>
      <vt:lpstr> ร้อยละไอโอดีนในปัสสาวะหญิงตั้งครรภ์  &lt;100 ไมโครกรัม/ลิตร (ก่อนพ.ศ.2550)  และ &lt;150 ไมโครกรัม/ลิตร (ตั้งแต่ปีพ.ศ. 2550 ) เกินกว่าร้อยละ 50 เป็นพื้นที่ขาดไอโอดีน </vt:lpstr>
      <vt:lpstr>งานนำเสนอ PowerPoint</vt:lpstr>
      <vt:lpstr>3.1 โรคขาดสารไอโอดีน (Iodine Deficiency) (ต่อ)</vt:lpstr>
      <vt:lpstr>งานนำเสนอ PowerPoint</vt:lpstr>
      <vt:lpstr>งานนำเสนอ PowerPoint</vt:lpstr>
      <vt:lpstr>งานนำเสนอ PowerPoint</vt:lpstr>
      <vt:lpstr>Cretinism</vt:lpstr>
      <vt:lpstr>งานนำเสนอ PowerPoint</vt:lpstr>
      <vt:lpstr>งานนำเสนอ PowerPoint</vt:lpstr>
      <vt:lpstr>3.2 โรคโลหิตจางจากการขาดธาตุเหล็ก</vt:lpstr>
      <vt:lpstr>3.2 โรคโลหิตจางจากการขาดธาตุเหล็ก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แนวทางดำเนินงานเพื่อป้องกันโลหิตจางในวัยเรียน</vt:lpstr>
      <vt:lpstr>แนวทางดำเนินงานเพื่อป้องกันโลหิตจางในวัยเรียน</vt:lpstr>
      <vt:lpstr>แนวทางดำเนินงานเพื่อป้องกันโลหิตจางในวัยเรียน</vt:lpstr>
      <vt:lpstr>แนวทางดำเนินงานเพื่อป้องกันโลหิตจางในวัยเรียน</vt:lpstr>
      <vt:lpstr>แนวทางดำเนินงานเพื่อป้องกันโลหิตจางในวัยเรียน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3. ปัญหาโภชนาการกับการเกิด โรคไม่ติดต่อเรื้อรัง</vt:lpstr>
      <vt:lpstr>3. ปัญหาโภชนาการกับการเกิดโรคไม่ติดต่อเรื้อรัง</vt:lpstr>
      <vt:lpstr>งานนำเสนอ PowerPoint</vt:lpstr>
      <vt:lpstr>3. ปัญหาโภชนาการกับการเกิดโรคไม่ติดต่อเรื้อรัง (ต่อ)</vt:lpstr>
      <vt:lpstr>3. ปัญหาโภชนาการกับการเกิดโรคไม่ติดต่อเรื้อรัง (ต่อ)</vt:lpstr>
      <vt:lpstr>3. ปัญหาโภชนาการกับการเกิดโรคไม่ติดต่อเรื้อรัง (ต่อ)</vt:lpstr>
      <vt:lpstr>3. ปัญหาโภชนาการกับการเกิดโรคไม่ติดต่อเรื้อรัง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คำถามท้ายบท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Chuleeporn</dc:creator>
  <cp:lastModifiedBy>acer</cp:lastModifiedBy>
  <cp:revision>111</cp:revision>
  <dcterms:created xsi:type="dcterms:W3CDTF">2013-05-29T03:47:54Z</dcterms:created>
  <dcterms:modified xsi:type="dcterms:W3CDTF">2018-10-28T11:49:22Z</dcterms:modified>
</cp:coreProperties>
</file>