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262" r:id="rId3"/>
    <p:sldId id="257" r:id="rId4"/>
    <p:sldId id="277" r:id="rId5"/>
    <p:sldId id="278" r:id="rId6"/>
    <p:sldId id="279" r:id="rId7"/>
    <p:sldId id="280" r:id="rId8"/>
    <p:sldId id="260" r:id="rId9"/>
    <p:sldId id="273" r:id="rId10"/>
    <p:sldId id="265" r:id="rId11"/>
    <p:sldId id="281" r:id="rId12"/>
    <p:sldId id="274" r:id="rId13"/>
    <p:sldId id="266" r:id="rId14"/>
    <p:sldId id="282" r:id="rId15"/>
    <p:sldId id="275" r:id="rId16"/>
    <p:sldId id="267" r:id="rId17"/>
    <p:sldId id="269" r:id="rId18"/>
    <p:sldId id="270" r:id="rId19"/>
    <p:sldId id="271" r:id="rId20"/>
    <p:sldId id="272" r:id="rId21"/>
    <p:sldId id="283" r:id="rId22"/>
    <p:sldId id="268" r:id="rId23"/>
    <p:sldId id="276" r:id="rId24"/>
    <p:sldId id="284" r:id="rId25"/>
    <p:sldId id="259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307" r:id="rId36"/>
    <p:sldId id="295" r:id="rId37"/>
    <p:sldId id="300" r:id="rId38"/>
    <p:sldId id="301" r:id="rId39"/>
    <p:sldId id="296" r:id="rId40"/>
    <p:sldId id="302" r:id="rId41"/>
    <p:sldId id="303" r:id="rId42"/>
    <p:sldId id="304" r:id="rId43"/>
    <p:sldId id="305" r:id="rId44"/>
    <p:sldId id="306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39" r:id="rId61"/>
    <p:sldId id="341" r:id="rId62"/>
    <p:sldId id="342" r:id="rId63"/>
    <p:sldId id="340" r:id="rId64"/>
    <p:sldId id="326" r:id="rId65"/>
    <p:sldId id="327" r:id="rId66"/>
    <p:sldId id="328" r:id="rId67"/>
    <p:sldId id="329" r:id="rId68"/>
    <p:sldId id="324" r:id="rId69"/>
    <p:sldId id="323" r:id="rId70"/>
    <p:sldId id="330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43" r:id="rId79"/>
    <p:sldId id="258" r:id="rId80"/>
    <p:sldId id="331" r:id="rId81"/>
    <p:sldId id="344" r:id="rId82"/>
  </p:sldIdLst>
  <p:sldSz cx="9144000" cy="6858000" type="screen4x3"/>
  <p:notesSz cx="6858000" cy="9144000"/>
  <p:custDataLst>
    <p:tags r:id="rId85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E7244-4F77-4DEE-9204-187D060F02AA}" type="datetimeFigureOut">
              <a:rPr lang="th-TH" smtClean="0"/>
              <a:t>31/10/61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42B7E-216C-4F73-B82C-D7E7DF4A76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0826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11C5D-A078-4833-B7A5-35F0901C190A}" type="datetimeFigureOut">
              <a:rPr lang="th-TH" smtClean="0"/>
              <a:t>31/10/61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C4CF9-714E-4F22-B8DD-B36C965D52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264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C4CF9-714E-4F22-B8DD-B36C965D5249}" type="slidenum">
              <a:rPr lang="th-TH" smtClean="0"/>
              <a:t>80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732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955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848872" cy="2376264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077072"/>
            <a:ext cx="5608712" cy="6480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840760" cy="64807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464137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606826"/>
            <a:ext cx="7848872" cy="2592288"/>
          </a:xfrm>
        </p:spPr>
        <p:txBody>
          <a:bodyPr>
            <a:noAutofit/>
          </a:bodyPr>
          <a:lstStyle/>
          <a:p>
            <a:r>
              <a:rPr lang="th-TH" sz="5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8 </a:t>
            </a:r>
            <a:r>
              <a:rPr lang="th-TH" sz="50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50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0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</a:t>
            </a:r>
            <a:r>
              <a:rPr lang="th-TH" sz="5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และแผนงาน</a:t>
            </a:r>
            <a:r>
              <a:rPr lang="th-TH" sz="50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โภชนาการ</a:t>
            </a:r>
            <a:br>
              <a:rPr lang="th-TH" sz="50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0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sz="5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แผนพัฒนาการสาธารณสุขแห่งชาติ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807" y="5517232"/>
            <a:ext cx="7056784" cy="1008112"/>
          </a:xfrm>
        </p:spPr>
        <p:txBody>
          <a:bodyPr>
            <a:noAutofit/>
          </a:bodyPr>
          <a:lstStyle/>
          <a:p>
            <a:r>
              <a:rPr lang="th-TH" sz="2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 : 4072801 โภชนศาสตร์สาธารณสุข (</a:t>
            </a:r>
            <a:r>
              <a:rPr lang="en-US" sz="2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Public Health Nutrition) </a:t>
            </a:r>
          </a:p>
          <a:p>
            <a:r>
              <a:rPr lang="th-TH" sz="2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ผู้สอน: </a:t>
            </a:r>
            <a:r>
              <a:rPr lang="th-TH" sz="25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อาจารย์ธนัช</a:t>
            </a:r>
            <a:r>
              <a:rPr lang="th-TH" sz="2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 มุลิกะบุตร </a:t>
            </a: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1</a:t>
            </a:fld>
            <a:endParaRPr lang="th-TH"/>
          </a:p>
        </p:txBody>
      </p:sp>
      <p:pic>
        <p:nvPicPr>
          <p:cNvPr id="1035" name="Picture 11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4" b="100000" l="1630" r="99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8070">
            <a:off x="349354" y="318201"/>
            <a:ext cx="2509187" cy="26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10</a:t>
            </a:fld>
            <a:endParaRPr lang="th-TH"/>
          </a:p>
        </p:txBody>
      </p:sp>
      <p:sp>
        <p:nvSpPr>
          <p:cNvPr id="6" name="ลบ 5"/>
          <p:cNvSpPr/>
          <p:nvPr/>
        </p:nvSpPr>
        <p:spPr>
          <a:xfrm rot="21300000">
            <a:off x="1212814" y="5410135"/>
            <a:ext cx="8158530" cy="934274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ลูกศรขึ้น 7"/>
          <p:cNvSpPr/>
          <p:nvPr/>
        </p:nvSpPr>
        <p:spPr>
          <a:xfrm>
            <a:off x="6372200" y="5877270"/>
            <a:ext cx="971994" cy="1030245"/>
          </a:xfrm>
          <a:prstGeom prst="upArrow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สี่เหลี่ยมผืนผ้า 10"/>
          <p:cNvSpPr/>
          <p:nvPr/>
        </p:nvSpPr>
        <p:spPr>
          <a:xfrm>
            <a:off x="3411261" y="1242615"/>
            <a:ext cx="5633905" cy="273098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สี่เหลี่ยมผืนผ้า 12"/>
          <p:cNvSpPr/>
          <p:nvPr/>
        </p:nvSpPr>
        <p:spPr>
          <a:xfrm>
            <a:off x="205369" y="1242615"/>
            <a:ext cx="8820472" cy="4801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kern="1200" dirty="0" smtClean="0">
                <a:solidFill>
                  <a:srgbClr val="FF0000"/>
                </a:solidFill>
              </a:rPr>
              <a:t>ยุทธศาสตร์ที่ 1 ด้านความมั่นคงอาหาร</a:t>
            </a:r>
            <a:endParaRPr lang="th-TH" sz="2400" b="1" kern="1200" dirty="0">
              <a:solidFill>
                <a:srgbClr val="FF0000"/>
              </a:solidFill>
            </a:endParaRPr>
          </a:p>
          <a:p>
            <a:pPr marL="633413" lvl="1" indent="-2794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kern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เร่งรัดปฏิรูปการถือครองที่ดินและการคุ้มครองพื้นที่การเกษตร</a:t>
            </a:r>
            <a:endPara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33413" lvl="1" indent="-2794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kern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จัดการทรัพยากรน้ำและดิน เพื่อการเกษตรและป่าชุมชน</a:t>
            </a:r>
            <a:endPara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33413" lvl="1" indent="-2794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kern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สร้างความสมดุลระหว่างพืชอาหารกับพืชพลังงาน</a:t>
            </a:r>
            <a:endPara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33413" lvl="1" indent="-2794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kern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พัฒนาประสิทธิภาพการผลิตอาหาร</a:t>
            </a:r>
            <a:endPara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33413" lvl="1" indent="-2794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kern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ส่งเสริมการเข้าถึงอาหารในระดับชุมชนและครัวเรือน</a:t>
            </a:r>
            <a:endPara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33413" lvl="1" indent="-2794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kern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ส่งเสริมการเข้าถึงอาหารในระดับชุมชนและครัวเรือน</a:t>
            </a:r>
            <a:endPara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33413" lvl="1" indent="-2794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kern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ปรับปรุงและพัฒนา</a:t>
            </a:r>
            <a:r>
              <a:rPr lang="th-TH" sz="2400" b="1" kern="12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ระบบโล</a:t>
            </a:r>
            <a:r>
              <a:rPr lang="th-TH" sz="2400" b="1" kern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</a:t>
            </a:r>
            <a:r>
              <a:rPr lang="th-TH" sz="2400" b="1" kern="12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สติกส์</a:t>
            </a:r>
            <a:r>
              <a:rPr lang="th-TH" sz="2400" b="1" kern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ด้านสินค้าเกษตรและอาหาร</a:t>
            </a:r>
            <a:endPara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33413" lvl="1" indent="-2794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kern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สร้างความร่วมมือระหว่างภาครัฐ เอกชน และภาคประชาชนในการรักษาความมั่นคงด้านอาหาร</a:t>
            </a:r>
            <a:endPara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33413" lvl="1" indent="-2794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kern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วิจัยและพัฒนาเทคโนโลยีและนวัตกรรมตลอดห่วงโซ่อาหาร</a:t>
            </a:r>
            <a:endPara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33413" lvl="1" indent="-2794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kern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จัดระบบเพื่อรองรับความมั่นคงด้านอาหารในภาวะวิกฤติ</a:t>
            </a:r>
            <a:endPara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10861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1152" y="332656"/>
            <a:ext cx="7632848" cy="648072"/>
          </a:xfrm>
        </p:spPr>
        <p:txBody>
          <a:bodyPr/>
          <a:lstStyle/>
          <a:p>
            <a:pPr algn="ctr"/>
            <a:r>
              <a:rPr lang="th-TH" sz="3700" dirty="0"/>
              <a:t>ยุทธศาสตร์ที่ 1 ด้านความมั่นคงอาหาร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11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" y="1196752"/>
            <a:ext cx="9127558" cy="53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9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12</a:t>
            </a:fld>
            <a:endParaRPr lang="th-TH"/>
          </a:p>
        </p:txBody>
      </p:sp>
      <p:sp>
        <p:nvSpPr>
          <p:cNvPr id="6" name="ลบ 5"/>
          <p:cNvSpPr/>
          <p:nvPr/>
        </p:nvSpPr>
        <p:spPr>
          <a:xfrm rot="21300000">
            <a:off x="1212816" y="5038037"/>
            <a:ext cx="8158530" cy="934274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ลูกศรขึ้น 7"/>
          <p:cNvSpPr/>
          <p:nvPr/>
        </p:nvSpPr>
        <p:spPr>
          <a:xfrm>
            <a:off x="6084168" y="5589240"/>
            <a:ext cx="1260026" cy="1318275"/>
          </a:xfrm>
          <a:prstGeom prst="upArrow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สี่เหลี่ยมผืนผ้า 10"/>
          <p:cNvSpPr/>
          <p:nvPr/>
        </p:nvSpPr>
        <p:spPr>
          <a:xfrm>
            <a:off x="3411261" y="1242615"/>
            <a:ext cx="5633905" cy="273098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สี่เหลี่ยมผืนผ้า 12"/>
          <p:cNvSpPr/>
          <p:nvPr/>
        </p:nvSpPr>
        <p:spPr>
          <a:xfrm rot="21276628">
            <a:off x="2214467" y="2483203"/>
            <a:ext cx="6056024" cy="27465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thaiDi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>
                <a:solidFill>
                  <a:srgbClr val="0070C0"/>
                </a:solidFill>
              </a:rPr>
              <a:t>ยุทธศาสตร์ที่ 2 ด้านคุณภาพและความปลอดภัยด้านอาหาร</a:t>
            </a:r>
          </a:p>
          <a:p>
            <a:pPr lvl="0" algn="thaiDi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 smtClean="0">
                <a:solidFill>
                  <a:schemeClr val="tx1"/>
                </a:solidFill>
              </a:rPr>
              <a:t>หลักการ </a:t>
            </a:r>
            <a:r>
              <a:rPr lang="th-TH" b="1" dirty="0">
                <a:solidFill>
                  <a:schemeClr val="tx1"/>
                </a:solidFill>
              </a:rPr>
              <a:t>: </a:t>
            </a:r>
            <a:endParaRPr lang="th-TH" b="1" dirty="0" smtClean="0">
              <a:solidFill>
                <a:schemeClr val="tx1"/>
              </a:solidFill>
            </a:endParaRPr>
          </a:p>
          <a:p>
            <a:pPr lvl="0" algn="thaiDi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>
                <a:solidFill>
                  <a:schemeClr val="tx1"/>
                </a:solidFill>
              </a:rPr>
              <a:t>	ดูแลคุณภาพและความปลอดภัยอาหารในห่วงโซ่อาหาร เพื่อการคุ้มครองผู้บริโภค </a:t>
            </a:r>
            <a:r>
              <a:rPr lang="th-TH" b="1" dirty="0" smtClean="0">
                <a:solidFill>
                  <a:schemeClr val="tx1"/>
                </a:solidFill>
              </a:rPr>
              <a:t>และการค้า</a:t>
            </a:r>
            <a:r>
              <a:rPr lang="th-TH" b="1" dirty="0">
                <a:solidFill>
                  <a:schemeClr val="tx1"/>
                </a:solidFill>
              </a:rPr>
              <a:t>ทั้งในและต่างประเทศ ซึ่งเป็นพื้นฐานของการแก้ไขปัญหาความยากจน</a:t>
            </a:r>
            <a:r>
              <a:rPr lang="th-TH" b="1" dirty="0" smtClean="0">
                <a:solidFill>
                  <a:schemeClr val="tx1"/>
                </a:solidFill>
              </a:rPr>
              <a:t>ของเกษตรกร</a:t>
            </a:r>
            <a:r>
              <a:rPr lang="th-TH" b="1" dirty="0">
                <a:solidFill>
                  <a:schemeClr val="tx1"/>
                </a:solidFill>
              </a:rPr>
              <a:t>และผู้ที่เกี่ยวข้อง</a:t>
            </a:r>
            <a:endParaRPr lang="th-TH" b="1" kern="1200" dirty="0">
              <a:solidFill>
                <a:schemeClr val="tx1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28336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13</a:t>
            </a:fld>
            <a:endParaRPr lang="th-TH"/>
          </a:p>
        </p:txBody>
      </p:sp>
      <p:sp>
        <p:nvSpPr>
          <p:cNvPr id="6" name="ลบ 5"/>
          <p:cNvSpPr/>
          <p:nvPr/>
        </p:nvSpPr>
        <p:spPr>
          <a:xfrm rot="21300000">
            <a:off x="1212814" y="5410135"/>
            <a:ext cx="8158530" cy="934274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ลูกศรขึ้น 7"/>
          <p:cNvSpPr/>
          <p:nvPr/>
        </p:nvSpPr>
        <p:spPr>
          <a:xfrm>
            <a:off x="6372200" y="5877270"/>
            <a:ext cx="971994" cy="1030245"/>
          </a:xfrm>
          <a:prstGeom prst="upArrow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สี่เหลี่ยมผืนผ้า 10"/>
          <p:cNvSpPr/>
          <p:nvPr/>
        </p:nvSpPr>
        <p:spPr>
          <a:xfrm>
            <a:off x="3411261" y="1242615"/>
            <a:ext cx="5633905" cy="273098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สี่เหลี่ยมผืนผ้า 12"/>
          <p:cNvSpPr/>
          <p:nvPr/>
        </p:nvSpPr>
        <p:spPr>
          <a:xfrm>
            <a:off x="205369" y="1242615"/>
            <a:ext cx="8687111" cy="4801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dirty="0">
                <a:solidFill>
                  <a:srgbClr val="0070C0"/>
                </a:solidFill>
              </a:rPr>
              <a:t>ยุทธศาสตร์ที่ 2 ด้านคุณภาพและความ</a:t>
            </a:r>
            <a:r>
              <a:rPr lang="th-TH" sz="2400" b="1" dirty="0" smtClean="0">
                <a:solidFill>
                  <a:srgbClr val="0070C0"/>
                </a:solidFill>
              </a:rPr>
              <a:t>ปลอดภัยด้านอาหาร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มาตรฐานด้านความปลอดภัยอาหารให้เป็นมาตรฐาน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เดียวและ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ส่งเสริมการบังคับ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พัฒนาการผลิตสินค้าเกษตรขั้นต้น 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Primary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Product)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ให้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มีคุณภาพและความปลอดภัยตาม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 และ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คุณค่าทางโภชนาการ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เสริมสร้างความเข้มแข็งภาคการผลิตในระดับ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 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Community based)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เพื่อป้องกันการ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สูญเสีย และ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เพิ่มมูลค่าเบื้องต้นให้กับ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เสริมสร้างความเข้มแข็งภาคการ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ผลิตใน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ระดับอุตสาหกรรม 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Industrial based)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ส่งเสริมการค้าและการตลาดผลิตภัณฑ์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มาตรฐานทั้ง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ที่มาจากการผลิตในระดับชุมชนและ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อุตสาหกรรม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เสริมสร้างความเข้มแข็งในการควบคุม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คุณภาพและ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ความปลอดภัยของอาหารของประเทศ</a:t>
            </a:r>
            <a:endPara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38511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1152" y="332656"/>
            <a:ext cx="7632848" cy="648072"/>
          </a:xfrm>
        </p:spPr>
        <p:txBody>
          <a:bodyPr/>
          <a:lstStyle/>
          <a:p>
            <a:pPr algn="ctr"/>
            <a:r>
              <a:rPr lang="th-TH" sz="3700" dirty="0"/>
              <a:t>ยุทธศาสตร์ที่ 2 คุณภาพและความปลอดภัยด้านอาหาร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14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1"/>
            <a:ext cx="9144000" cy="533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3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15</a:t>
            </a:fld>
            <a:endParaRPr lang="th-TH"/>
          </a:p>
        </p:txBody>
      </p:sp>
      <p:sp>
        <p:nvSpPr>
          <p:cNvPr id="6" name="ลบ 5"/>
          <p:cNvSpPr/>
          <p:nvPr/>
        </p:nvSpPr>
        <p:spPr>
          <a:xfrm rot="21300000">
            <a:off x="1212816" y="5038037"/>
            <a:ext cx="8158530" cy="934274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ลูกศรขึ้น 7"/>
          <p:cNvSpPr/>
          <p:nvPr/>
        </p:nvSpPr>
        <p:spPr>
          <a:xfrm>
            <a:off x="6084168" y="5589240"/>
            <a:ext cx="1260026" cy="1318275"/>
          </a:xfrm>
          <a:prstGeom prst="upArrow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สี่เหลี่ยมผืนผ้า 10"/>
          <p:cNvSpPr/>
          <p:nvPr/>
        </p:nvSpPr>
        <p:spPr>
          <a:xfrm>
            <a:off x="3411261" y="1242615"/>
            <a:ext cx="5633905" cy="273098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สี่เหลี่ยมผืนผ้า 12"/>
          <p:cNvSpPr/>
          <p:nvPr/>
        </p:nvSpPr>
        <p:spPr>
          <a:xfrm rot="21276628">
            <a:off x="2214467" y="2483203"/>
            <a:ext cx="6056024" cy="27465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thaiDi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>
                <a:solidFill>
                  <a:srgbClr val="FF0000"/>
                </a:solidFill>
              </a:rPr>
              <a:t>ยุทธศาสตร์ที่ 3 ด้านอาหารศึกษา</a:t>
            </a:r>
          </a:p>
          <a:p>
            <a:pPr lvl="0" algn="thaiDi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 smtClean="0">
                <a:solidFill>
                  <a:schemeClr val="tx1"/>
                </a:solidFill>
              </a:rPr>
              <a:t>หลักการ </a:t>
            </a:r>
            <a:r>
              <a:rPr lang="th-TH" b="1" dirty="0">
                <a:solidFill>
                  <a:schemeClr val="tx1"/>
                </a:solidFill>
              </a:rPr>
              <a:t>: </a:t>
            </a:r>
            <a:endParaRPr lang="th-TH" b="1" dirty="0" smtClean="0">
              <a:solidFill>
                <a:schemeClr val="tx1"/>
              </a:solidFill>
            </a:endParaRPr>
          </a:p>
          <a:p>
            <a:pPr lvl="0" algn="thaiDi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>
                <a:solidFill>
                  <a:schemeClr val="tx1"/>
                </a:solidFill>
              </a:rPr>
              <a:t>	เน้นกระบวนการส่งเสริมพัฒนา และวิจัยเพื่อให้เกิดความรู้ ความตระหนักในการ</a:t>
            </a:r>
            <a:r>
              <a:rPr lang="th-TH" b="1" dirty="0" smtClean="0">
                <a:solidFill>
                  <a:schemeClr val="tx1"/>
                </a:solidFill>
              </a:rPr>
              <a:t>ใช้ทรัพยากร</a:t>
            </a:r>
            <a:r>
              <a:rPr lang="th-TH" b="1" dirty="0">
                <a:solidFill>
                  <a:schemeClr val="tx1"/>
                </a:solidFill>
              </a:rPr>
              <a:t>เพื่อผลิต และกระจายอาหารในห่วงโซ่อาหาร ตลอดจนพฤติกรรมที่</a:t>
            </a:r>
            <a:r>
              <a:rPr lang="th-TH" b="1" dirty="0" smtClean="0">
                <a:solidFill>
                  <a:schemeClr val="tx1"/>
                </a:solidFill>
              </a:rPr>
              <a:t>พึงประสงค์</a:t>
            </a:r>
            <a:r>
              <a:rPr lang="th-TH" b="1" dirty="0">
                <a:solidFill>
                  <a:schemeClr val="tx1"/>
                </a:solidFill>
              </a:rPr>
              <a:t>ในการบริโภคอาหาร</a:t>
            </a:r>
            <a:endParaRPr lang="th-TH" b="1" kern="1200" dirty="0">
              <a:solidFill>
                <a:schemeClr val="tx1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21793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16</a:t>
            </a:fld>
            <a:endParaRPr lang="th-TH"/>
          </a:p>
        </p:txBody>
      </p:sp>
      <p:sp>
        <p:nvSpPr>
          <p:cNvPr id="6" name="ลบ 5"/>
          <p:cNvSpPr/>
          <p:nvPr/>
        </p:nvSpPr>
        <p:spPr>
          <a:xfrm rot="21300000">
            <a:off x="1212814" y="5410135"/>
            <a:ext cx="8158530" cy="934274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ลูกศรขึ้น 7"/>
          <p:cNvSpPr/>
          <p:nvPr/>
        </p:nvSpPr>
        <p:spPr>
          <a:xfrm>
            <a:off x="6372200" y="5877270"/>
            <a:ext cx="971994" cy="1030245"/>
          </a:xfrm>
          <a:prstGeom prst="upArrow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สี่เหลี่ยมผืนผ้า 10"/>
          <p:cNvSpPr/>
          <p:nvPr/>
        </p:nvSpPr>
        <p:spPr>
          <a:xfrm>
            <a:off x="3411261" y="1242615"/>
            <a:ext cx="5633905" cy="273098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สี่เหลี่ยมผืนผ้า 12"/>
          <p:cNvSpPr/>
          <p:nvPr/>
        </p:nvSpPr>
        <p:spPr>
          <a:xfrm>
            <a:off x="539552" y="1412776"/>
            <a:ext cx="8255063" cy="4801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dirty="0">
                <a:solidFill>
                  <a:srgbClr val="FF0000"/>
                </a:solidFill>
              </a:rPr>
              <a:t>ยุทธศาสตร์ที่ 3 ด้านอาหาร</a:t>
            </a:r>
            <a:r>
              <a:rPr lang="th-TH" sz="2400" b="1" dirty="0" smtClean="0">
                <a:solidFill>
                  <a:srgbClr val="FF0000"/>
                </a:solidFill>
              </a:rPr>
              <a:t>ศึกษา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ส่งเสริมให้เกิดความร่วมมือและ</a:t>
            </a:r>
            <a:r>
              <a:rPr lang="th-TH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การของ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หน่วยงานที่เกี่ยวข้องทุกภาคส่วนในเรื่องอาหาร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สนับสนุนให้มีการวิจัยที่สามารถนำไปประยุกต์ใช้ด้านอาหาร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ให้มีการจัดการองค์ความรู้ในเรื่องอาหาร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ศึกษาและ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เผยแพร่ความรู้ทุกรูปแบบอย่าง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ต่อเนื่อง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ส่งเสริมให้เกษตรกรและชุมชนมีความรู้ด้านอาหาร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ศึกษาอย่างเหมาะสม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ส่งเสริมพฤติกรรมการบริโภคที่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เหมาะสมของ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บุคคลและชุมชน</a:t>
            </a:r>
            <a:endPara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9552" y="1412776"/>
            <a:ext cx="316835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212735" y="3813327"/>
            <a:ext cx="613146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thaiDist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ส่งเสริมพฤติกรรมการบริโภคที่เหมาะสมของบุคคลและ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11571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17</a:t>
            </a:fld>
            <a:endParaRPr lang="th-TH"/>
          </a:p>
        </p:txBody>
      </p:sp>
      <p:sp>
        <p:nvSpPr>
          <p:cNvPr id="6" name="ลบ 5"/>
          <p:cNvSpPr/>
          <p:nvPr/>
        </p:nvSpPr>
        <p:spPr>
          <a:xfrm rot="21300000">
            <a:off x="1212814" y="5410135"/>
            <a:ext cx="8158530" cy="934274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ลูกศรขึ้น 7"/>
          <p:cNvSpPr/>
          <p:nvPr/>
        </p:nvSpPr>
        <p:spPr>
          <a:xfrm>
            <a:off x="6372200" y="5877270"/>
            <a:ext cx="971994" cy="1030245"/>
          </a:xfrm>
          <a:prstGeom prst="upArrow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สี่เหลี่ยมผืนผ้า 12"/>
          <p:cNvSpPr/>
          <p:nvPr/>
        </p:nvSpPr>
        <p:spPr>
          <a:xfrm>
            <a:off x="539552" y="1412776"/>
            <a:ext cx="8255063" cy="4801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1" dirty="0">
                <a:solidFill>
                  <a:srgbClr val="FF0000"/>
                </a:solidFill>
              </a:rPr>
              <a:t>ยุทธศาสตร์ที่ 3 ด้านอาหาร</a:t>
            </a:r>
            <a:r>
              <a:rPr lang="th-TH" sz="3200" b="1" dirty="0" smtClean="0">
                <a:solidFill>
                  <a:srgbClr val="FF0000"/>
                </a:solidFill>
              </a:rPr>
              <a:t>ศึกษา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กลยุทธ์ที่ 5 ส่งเสริม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พฤติกรรมการบริโภคที่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เหมาะสมของ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บุคคลและชุมชน</a:t>
            </a:r>
            <a:endParaRPr lang="th-TH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2689942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: 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22313" indent="-457200" algn="thaiDist">
              <a:buFont typeface="Wingdings" panose="05000000000000000000" pitchFamily="2" charset="2"/>
              <a:buChar char="§"/>
              <a:tabLst>
                <a:tab pos="722313" algn="l"/>
              </a:tabLst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มีความรู้ ความเข้าใจในการเป็นผู้ผลิตอาหารที่มีคุณภาพ ปลอดภัย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22313" indent="-457200" algn="thaiDist">
              <a:buFont typeface="Wingdings" panose="05000000000000000000" pitchFamily="2" charset="2"/>
              <a:buChar char="§"/>
              <a:tabLst>
                <a:tab pos="722313" algn="l"/>
              </a:tabLst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และเป็นผู้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เลือกซื้อ เลือกบริโภคอาหารที่เหมาะสมตามวัยและสภาวะต่าง ๆ และ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</a:t>
            </a:r>
          </a:p>
          <a:p>
            <a:pPr marL="722313" indent="-457200" algn="thaiDist">
              <a:buFont typeface="Wingdings" panose="05000000000000000000" pitchFamily="2" charset="2"/>
              <a:buChar char="§"/>
              <a:tabLst>
                <a:tab pos="722313" algn="l"/>
              </a:tabLst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มีภาวะแวดล้อม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ที่เกื้อหนุนการบริโภคอาหารที่ดี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35642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18</a:t>
            </a:fld>
            <a:endParaRPr lang="th-TH"/>
          </a:p>
        </p:txBody>
      </p:sp>
      <p:sp>
        <p:nvSpPr>
          <p:cNvPr id="6" name="ลบ 5"/>
          <p:cNvSpPr/>
          <p:nvPr/>
        </p:nvSpPr>
        <p:spPr>
          <a:xfrm rot="21300000">
            <a:off x="1212814" y="5410135"/>
            <a:ext cx="8158530" cy="934274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ลูกศรขึ้น 7"/>
          <p:cNvSpPr/>
          <p:nvPr/>
        </p:nvSpPr>
        <p:spPr>
          <a:xfrm>
            <a:off x="6372200" y="5877270"/>
            <a:ext cx="971994" cy="1030245"/>
          </a:xfrm>
          <a:prstGeom prst="upArrow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สี่เหลี่ยมผืนผ้า 12"/>
          <p:cNvSpPr/>
          <p:nvPr/>
        </p:nvSpPr>
        <p:spPr>
          <a:xfrm>
            <a:off x="539552" y="1412776"/>
            <a:ext cx="8255063" cy="4801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1" dirty="0">
                <a:solidFill>
                  <a:srgbClr val="FF0000"/>
                </a:solidFill>
              </a:rPr>
              <a:t>ยุทธศาสตร์ที่ 3 ด้านอาหาร</a:t>
            </a:r>
            <a:r>
              <a:rPr lang="th-TH" sz="3200" b="1" dirty="0" smtClean="0">
                <a:solidFill>
                  <a:srgbClr val="FF0000"/>
                </a:solidFill>
              </a:rPr>
              <a:t>ศึกษา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กลยุทธ์ที่ 5 ส่งเสริม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พฤติกรรมการบริโภคที่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เหมาะสมของ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บุคคลและชุมชน</a:t>
            </a:r>
            <a:endParaRPr lang="th-TH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2689942"/>
            <a:ext cx="748883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แนวทางดำเนินงาน :</a:t>
            </a:r>
          </a:p>
          <a:p>
            <a:pPr marL="900113" indent="-339725" algn="thaiDist">
              <a:buFont typeface="+mj-lt"/>
              <a:buAutoNum type="arabicPeriod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บทบาทของบุคลากรในท้องถิ่น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ในการพัฒนาพฤติกรรมการบริโภคที่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เหมาะสมของ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 เช่น ผู้นำชุมชน ปราชญ์ชาวบ้าน เกษตรกรดีเด่น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อาสาสมัครสาธารณสุข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ประจำหมู่บ้าน เป็น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</a:t>
            </a:r>
          </a:p>
          <a:p>
            <a:pPr marL="900113" indent="-339725" algn="thaiDist">
              <a:spcBef>
                <a:spcPts val="1200"/>
              </a:spcBef>
              <a:buFont typeface="+mj-lt"/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ส่งเสริมให้มีกิจกรรม โครงการ ในการแก้ไขปัญหาด้านพฤติกรรม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การบริโภคที่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เหมาะสมทั้ง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ในเมืองและในท้องถิ่น เน้นการสร้างบทบาทของโรงเรียนและชุมชน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4955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19</a:t>
            </a:fld>
            <a:endParaRPr lang="th-TH"/>
          </a:p>
        </p:txBody>
      </p:sp>
      <p:sp>
        <p:nvSpPr>
          <p:cNvPr id="6" name="ลบ 5"/>
          <p:cNvSpPr/>
          <p:nvPr/>
        </p:nvSpPr>
        <p:spPr>
          <a:xfrm rot="21300000">
            <a:off x="1212814" y="5410135"/>
            <a:ext cx="8158530" cy="934274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ลูกศรขึ้น 7"/>
          <p:cNvSpPr/>
          <p:nvPr/>
        </p:nvSpPr>
        <p:spPr>
          <a:xfrm>
            <a:off x="6372200" y="5877270"/>
            <a:ext cx="971994" cy="1030245"/>
          </a:xfrm>
          <a:prstGeom prst="upArrow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สี่เหลี่ยมผืนผ้า 12"/>
          <p:cNvSpPr/>
          <p:nvPr/>
        </p:nvSpPr>
        <p:spPr>
          <a:xfrm>
            <a:off x="539552" y="1412776"/>
            <a:ext cx="8255063" cy="4801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1" dirty="0">
                <a:solidFill>
                  <a:srgbClr val="FF0000"/>
                </a:solidFill>
              </a:rPr>
              <a:t>ยุทธศาสตร์ที่ 3 ด้านอาหาร</a:t>
            </a:r>
            <a:r>
              <a:rPr lang="th-TH" sz="3200" b="1" dirty="0" smtClean="0">
                <a:solidFill>
                  <a:srgbClr val="FF0000"/>
                </a:solidFill>
              </a:rPr>
              <a:t>ศึกษา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กลยุทธ์ที่ 5 ส่งเสริม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พฤติกรรมการบริโภคที่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เหมาะสมของ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บุคคลและชุมชน</a:t>
            </a:r>
            <a:endParaRPr lang="th-TH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2689942"/>
            <a:ext cx="74888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แนวทางดำเนินงาน :</a:t>
            </a:r>
          </a:p>
          <a:p>
            <a:pPr marL="1074738" indent="-514350" algn="thaiDist">
              <a:buFont typeface="+mj-lt"/>
              <a:buAutoNum type="arabicPeriod" startAt="3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เพิ่มช่องทางและประสิทธิภาพการสื่อสารและการศึกษา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เพื่อส่งเสริมให้ผู้บริโภค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มีจิตสำนึก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และพฤติกรรมการบริโภคที่ให้ความสำคัญกับคุณภาพชีวิตและการหา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ข้อมูลความรู้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เพื่อการบริโภคที่เหมาะสมกับภาวะสุขภาพของ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ตน</a:t>
            </a:r>
          </a:p>
          <a:p>
            <a:pPr marL="1074738" indent="-514350" algn="thaiDist">
              <a:spcBef>
                <a:spcPts val="1200"/>
              </a:spcBef>
              <a:buFont typeface="+mj-lt"/>
              <a:buAutoNum type="arabicPeriod" startAt="3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การพัฒนาเครื่องชี้วัดพฤติกรรมการบริโภคที่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27411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5400" dirty="0">
                <a:solidFill>
                  <a:schemeClr val="tx1"/>
                </a:solidFill>
              </a:rPr>
              <a:t>เนื้อหาประจำบท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2088232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809625" indent="-514350" algn="thaiDist">
              <a:buFont typeface="+mj-lt"/>
              <a:buAutoNum type="arabicPeriod"/>
            </a:pPr>
            <a:r>
              <a:rPr lang="th-TH" sz="3000" b="1" dirty="0">
                <a:solidFill>
                  <a:schemeClr val="tx1"/>
                </a:solidFill>
              </a:rPr>
              <a:t>กรอบยุทธศาสตร์การจัดการด้านอาหารของประเทศไทย</a:t>
            </a:r>
          </a:p>
          <a:p>
            <a:pPr marL="809625" indent="-514350" algn="thaiDist">
              <a:buFont typeface="+mj-lt"/>
              <a:buAutoNum type="arabicPeriod"/>
            </a:pPr>
            <a:r>
              <a:rPr lang="th-TH" sz="3000" b="1" dirty="0" smtClean="0">
                <a:solidFill>
                  <a:schemeClr val="tx1"/>
                </a:solidFill>
              </a:rPr>
              <a:t>แผนพัฒนา</a:t>
            </a:r>
            <a:r>
              <a:rPr lang="th-TH" sz="3000" b="1" dirty="0">
                <a:solidFill>
                  <a:schemeClr val="tx1"/>
                </a:solidFill>
              </a:rPr>
              <a:t>เศรษฐกิจและสังคมแห่งชาติ ฉบับที่ 12 พ.ศ. 2560 – 2564</a:t>
            </a:r>
          </a:p>
          <a:p>
            <a:pPr marL="809625" indent="-514350" algn="thaiDist">
              <a:buFont typeface="+mj-lt"/>
              <a:buAutoNum type="arabicPeriod"/>
            </a:pPr>
            <a:r>
              <a:rPr lang="th-TH" sz="3000" b="1" dirty="0">
                <a:solidFill>
                  <a:schemeClr val="tx1"/>
                </a:solidFill>
              </a:rPr>
              <a:t>ตัวชี้วัดและระบบงานโภชนาการของไทย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68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20</a:t>
            </a:fld>
            <a:endParaRPr lang="th-TH"/>
          </a:p>
        </p:txBody>
      </p:sp>
      <p:sp>
        <p:nvSpPr>
          <p:cNvPr id="6" name="ลบ 5"/>
          <p:cNvSpPr/>
          <p:nvPr/>
        </p:nvSpPr>
        <p:spPr>
          <a:xfrm rot="21300000">
            <a:off x="1212814" y="5410135"/>
            <a:ext cx="8158530" cy="934274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ลูกศรขึ้น 7"/>
          <p:cNvSpPr/>
          <p:nvPr/>
        </p:nvSpPr>
        <p:spPr>
          <a:xfrm>
            <a:off x="6372200" y="5877270"/>
            <a:ext cx="971994" cy="1030245"/>
          </a:xfrm>
          <a:prstGeom prst="upArrow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สี่เหลี่ยมผืนผ้า 12"/>
          <p:cNvSpPr/>
          <p:nvPr/>
        </p:nvSpPr>
        <p:spPr>
          <a:xfrm>
            <a:off x="539552" y="1412776"/>
            <a:ext cx="8255063" cy="4801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1" dirty="0">
                <a:solidFill>
                  <a:srgbClr val="FF0000"/>
                </a:solidFill>
              </a:rPr>
              <a:t>ยุทธศาสตร์ที่ 3 ด้านอาหาร</a:t>
            </a:r>
            <a:r>
              <a:rPr lang="th-TH" sz="3200" b="1" dirty="0" smtClean="0">
                <a:solidFill>
                  <a:srgbClr val="FF0000"/>
                </a:solidFill>
              </a:rPr>
              <a:t>ศึกษา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กลยุทธ์ที่ 5 ส่งเสริม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พฤติกรรมการบริโภคที่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เหมาะสมของ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บุคคลและชุมชน</a:t>
            </a:r>
            <a:endParaRPr lang="th-TH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2689942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แนวทางดำเนินงาน :</a:t>
            </a:r>
          </a:p>
          <a:p>
            <a:pPr marL="1074738" indent="-514350" algn="thaiDist">
              <a:buFont typeface="+mj-lt"/>
              <a:buAutoNum type="arabicPeriod" startAt="5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สนับสนุนให้มีการประเมินภาวะโภชนาการ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อันเป็นผลของพฤติกรรมการ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บริโภคและ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พฤติกรรมสุขภาพที่ไม่เหมาะสม เพื่อแก้ไขภาวะโภชนาการที่ไม่ปกติ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10870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1152" y="332656"/>
            <a:ext cx="7632848" cy="648072"/>
          </a:xfrm>
        </p:spPr>
        <p:txBody>
          <a:bodyPr/>
          <a:lstStyle/>
          <a:p>
            <a:pPr algn="ctr"/>
            <a:r>
              <a:rPr lang="th-TH" sz="3700" dirty="0"/>
              <a:t>ยุทธศาสตร์ที่ 3 ด้านอาหารศึกษา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21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664"/>
            <a:ext cx="9144000" cy="541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22</a:t>
            </a:fld>
            <a:endParaRPr lang="th-TH"/>
          </a:p>
        </p:txBody>
      </p:sp>
      <p:sp>
        <p:nvSpPr>
          <p:cNvPr id="6" name="ลบ 5"/>
          <p:cNvSpPr/>
          <p:nvPr/>
        </p:nvSpPr>
        <p:spPr>
          <a:xfrm rot="21300000">
            <a:off x="1068799" y="4589244"/>
            <a:ext cx="8158530" cy="934274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ลูกศรขึ้น 7"/>
          <p:cNvSpPr/>
          <p:nvPr/>
        </p:nvSpPr>
        <p:spPr>
          <a:xfrm>
            <a:off x="5940152" y="5373216"/>
            <a:ext cx="1404042" cy="1534299"/>
          </a:xfrm>
          <a:prstGeom prst="upArrow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สี่เหลี่ยมผืนผ้า 10"/>
          <p:cNvSpPr/>
          <p:nvPr/>
        </p:nvSpPr>
        <p:spPr>
          <a:xfrm>
            <a:off x="3411261" y="1242615"/>
            <a:ext cx="5633905" cy="273098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สี่เหลี่ยมผืนผ้า 12"/>
          <p:cNvSpPr/>
          <p:nvPr/>
        </p:nvSpPr>
        <p:spPr>
          <a:xfrm>
            <a:off x="1907704" y="2589452"/>
            <a:ext cx="6768752" cy="20423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>
                <a:solidFill>
                  <a:srgbClr val="0070C0"/>
                </a:solidFill>
              </a:rPr>
              <a:t>ยุทธศาสตร์ที่ 4 ด้านการบริหาร</a:t>
            </a:r>
            <a:r>
              <a:rPr lang="th-TH" b="1" dirty="0" smtClean="0">
                <a:solidFill>
                  <a:srgbClr val="0070C0"/>
                </a:solidFill>
              </a:rPr>
              <a:t>จัดการ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ปรับปรุงและเสริมความเข้มแข็งโครงสร้างองค์กรในห่วง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โซ่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พัฒนาและปรับปรุงกฎหมายในห่วง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โซ่</a:t>
            </a:r>
          </a:p>
          <a:p>
            <a:pPr marL="633413" lvl="1" indent="-279400" algn="thaiDist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การพัฒนาฐานข้อมูลและการ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</a:t>
            </a:r>
            <a:endParaRPr lang="th-TH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40755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23</a:t>
            </a:fld>
            <a:endParaRPr lang="th-TH"/>
          </a:p>
        </p:txBody>
      </p:sp>
      <p:sp>
        <p:nvSpPr>
          <p:cNvPr id="6" name="ลบ 5"/>
          <p:cNvSpPr/>
          <p:nvPr/>
        </p:nvSpPr>
        <p:spPr>
          <a:xfrm rot="21300000">
            <a:off x="1068799" y="4589244"/>
            <a:ext cx="8158530" cy="934274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ลูกศรขึ้น 7"/>
          <p:cNvSpPr/>
          <p:nvPr/>
        </p:nvSpPr>
        <p:spPr>
          <a:xfrm>
            <a:off x="5940152" y="5373216"/>
            <a:ext cx="1404042" cy="1534299"/>
          </a:xfrm>
          <a:prstGeom prst="upArrow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สี่เหลี่ยมผืนผ้า 10"/>
          <p:cNvSpPr/>
          <p:nvPr/>
        </p:nvSpPr>
        <p:spPr>
          <a:xfrm>
            <a:off x="3411261" y="1242615"/>
            <a:ext cx="5633905" cy="273098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สี่เหลี่ยมผืนผ้า 8"/>
          <p:cNvSpPr/>
          <p:nvPr/>
        </p:nvSpPr>
        <p:spPr>
          <a:xfrm rot="21276628">
            <a:off x="2120052" y="2031506"/>
            <a:ext cx="6056024" cy="27465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thaiDi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>
                <a:solidFill>
                  <a:srgbClr val="0070C0"/>
                </a:solidFill>
              </a:rPr>
              <a:t>ยุทธศาสตร์ที่ 4 ด้านการบริหารจัดการ</a:t>
            </a:r>
          </a:p>
          <a:p>
            <a:pPr lvl="0" algn="thaiDi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 smtClean="0">
                <a:solidFill>
                  <a:schemeClr val="tx1"/>
                </a:solidFill>
              </a:rPr>
              <a:t>หลักการ </a:t>
            </a:r>
            <a:r>
              <a:rPr lang="th-TH" b="1" dirty="0">
                <a:solidFill>
                  <a:schemeClr val="tx1"/>
                </a:solidFill>
              </a:rPr>
              <a:t>: </a:t>
            </a:r>
            <a:endParaRPr lang="th-TH" b="1" dirty="0" smtClean="0">
              <a:solidFill>
                <a:schemeClr val="tx1"/>
              </a:solidFill>
            </a:endParaRPr>
          </a:p>
          <a:p>
            <a:pPr lvl="0" algn="thaiDi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>
                <a:solidFill>
                  <a:schemeClr val="tx1"/>
                </a:solidFill>
              </a:rPr>
              <a:t>	</a:t>
            </a:r>
            <a:r>
              <a:rPr lang="th-TH" sz="2500" b="1" dirty="0">
                <a:solidFill>
                  <a:schemeClr val="tx1"/>
                </a:solidFill>
              </a:rPr>
              <a:t>พัฒนาการจัดการด้านอาหารของประเทศตลอดทั้งห่วงโซ่อาหารอย่างเป็นระบบ ให้</a:t>
            </a:r>
            <a:r>
              <a:rPr lang="th-TH" sz="2500" b="1" dirty="0" smtClean="0">
                <a:solidFill>
                  <a:schemeClr val="tx1"/>
                </a:solidFill>
              </a:rPr>
              <a:t>มีความ</a:t>
            </a:r>
            <a:r>
              <a:rPr lang="th-TH" sz="2500" b="1" dirty="0">
                <a:solidFill>
                  <a:schemeClr val="tx1"/>
                </a:solidFill>
              </a:rPr>
              <a:t>เหมาะสม สร้างความเข้มแข็งของการดำเนินงานทุกภาคส่วน ให้สามารถ</a:t>
            </a:r>
            <a:r>
              <a:rPr lang="th-TH" sz="2500" b="1" dirty="0" smtClean="0">
                <a:solidFill>
                  <a:schemeClr val="tx1"/>
                </a:solidFill>
              </a:rPr>
              <a:t>รองรับการ</a:t>
            </a:r>
            <a:r>
              <a:rPr lang="th-TH" sz="2500" b="1" dirty="0">
                <a:solidFill>
                  <a:schemeClr val="tx1"/>
                </a:solidFill>
              </a:rPr>
              <a:t>เปลี่ยนแปลงของกระแสโลกา</a:t>
            </a:r>
            <a:r>
              <a:rPr lang="th-TH" sz="2500" b="1" dirty="0" err="1">
                <a:solidFill>
                  <a:schemeClr val="tx1"/>
                </a:solidFill>
              </a:rPr>
              <a:t>ภิวัตน์</a:t>
            </a:r>
            <a:r>
              <a:rPr lang="th-TH" sz="2500" b="1" dirty="0">
                <a:solidFill>
                  <a:schemeClr val="tx1"/>
                </a:solidFill>
              </a:rPr>
              <a:t> รองรับภัยคุกคามต่าง ๆ ได้อย่าง</a:t>
            </a:r>
            <a:r>
              <a:rPr lang="th-TH" sz="2500" b="1" dirty="0" smtClean="0">
                <a:solidFill>
                  <a:schemeClr val="tx1"/>
                </a:solidFill>
              </a:rPr>
              <a:t>มีประสิทธิภาพ </a:t>
            </a:r>
            <a:r>
              <a:rPr lang="th-TH" sz="2500" b="1" dirty="0">
                <a:solidFill>
                  <a:schemeClr val="tx1"/>
                </a:solidFill>
              </a:rPr>
              <a:t>ประสิทธิผล และสอดคล้องกับ</a:t>
            </a:r>
            <a:r>
              <a:rPr lang="th-TH" sz="2500" b="1" dirty="0" smtClean="0">
                <a:solidFill>
                  <a:schemeClr val="tx1"/>
                </a:solidFill>
              </a:rPr>
              <a:t>กติกาการค้า</a:t>
            </a:r>
            <a:r>
              <a:rPr lang="th-TH" sz="2500" b="1" dirty="0">
                <a:solidFill>
                  <a:schemeClr val="tx1"/>
                </a:solidFill>
              </a:rPr>
              <a:t>สากล</a:t>
            </a:r>
            <a:endParaRPr lang="th-TH" sz="2500" b="1" kern="1200" dirty="0">
              <a:solidFill>
                <a:schemeClr val="tx1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34485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1152" y="332656"/>
            <a:ext cx="7632848" cy="648072"/>
          </a:xfrm>
        </p:spPr>
        <p:txBody>
          <a:bodyPr/>
          <a:lstStyle/>
          <a:p>
            <a:pPr algn="ctr"/>
            <a:r>
              <a:rPr lang="th-TH" sz="3700" dirty="0"/>
              <a:t>ยุทธศาสตร์ที่ 4 ด้านการบริหารจัดการ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24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" y="1344597"/>
            <a:ext cx="9118888" cy="51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3888431"/>
          </a:xfrm>
          <a:ln w="1270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วันอาทิตย์ที่ 22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พ.ศ.2561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ได้รายงาน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ผลการดำเนินงานของ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ภายใต้กรอบยุทธศาสตร์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จัดการด้านอาหารของประเทศ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ไทย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1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(พ.ศ.2555-2559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636588" algn="thaiDist"/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ประเด็นที่มีความสำคัญแต่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ยังไม่สามารถบรรลุตาม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เจตนารมณ์ที่ตั้งไว้ </a:t>
            </a:r>
          </a:p>
          <a:p>
            <a:pPr marL="636588" algn="thaiDist"/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ณา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การการ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ทำงานยัง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ไม่มุ่งผลสัมฤทธิ์ร่วมกัน และขาดราย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ละเอียดของเป้าหมาย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และตัวชี้วัดร่วมที่สำคัญ</a:t>
            </a:r>
          </a:p>
          <a:p>
            <a:pPr marL="636588" algn="thaiDist"/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สภาพเศรษฐกิจ สังคม วัฒนธรรม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และสิ่งแวดล้อม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เดิมอย่างต่อเนื่อง อีกทั้งมี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ภัยคุกคามใหม่ๆ </a:t>
            </a:r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25</a:t>
            </a:fld>
            <a:endParaRPr lang="th-TH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7704" y="116632"/>
            <a:ext cx="7056784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smtClean="0"/>
              <a:t>1. กรอบยุทธศาสตร์การจัดการด้านอาหารของประเทศไทยฉบับที่ 1 พ.ศ. 2555-2559 </a:t>
            </a:r>
            <a:endParaRPr lang="th-TH" sz="32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588224" y="6127422"/>
            <a:ext cx="1778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วิชัย เทียน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ถาวร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06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79712" y="0"/>
            <a:ext cx="6984776" cy="126876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dirty="0"/>
              <a:t>กรอบยุทธศาสตร์การจัดการด้าน</a:t>
            </a:r>
            <a:r>
              <a:rPr lang="th-TH" dirty="0" smtClean="0"/>
              <a:t>อาหาร</a:t>
            </a:r>
            <a:br>
              <a:rPr lang="th-TH" dirty="0" smtClean="0"/>
            </a:br>
            <a:r>
              <a:rPr lang="th-TH" dirty="0" smtClean="0"/>
              <a:t>ของ</a:t>
            </a:r>
            <a:r>
              <a:rPr lang="th-TH" dirty="0"/>
              <a:t>ประเทศไทย ฉบับที่ 2 (พ.ศ. 2561 - 2579)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484784"/>
            <a:ext cx="8291264" cy="4752528"/>
          </a:xfrm>
        </p:spPr>
        <p:txBody>
          <a:bodyPr>
            <a:normAutofit fontScale="92500" lnSpcReduction="10000"/>
          </a:bodyPr>
          <a:lstStyle/>
          <a:p>
            <a:pPr algn="thaiDist"/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ได้จัดทำขึ้นบนพื้นฐานของกรอบ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ยุทธศาสตร์การจัดการ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อาหารของประเทศไทย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1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2555-2559</a:t>
            </a:r>
          </a:p>
          <a:p>
            <a:pPr algn="thaiDist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ต่อยอด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ในแต่ละยุทธศาสตร์และกล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ยุทธ์ใหม่ จุดเน้นหลักการ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 5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คือ สอดรับกับ</a:t>
            </a: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แผนพัฒนาเศรษฐกิจและสังคมแห่งชาติ ฉบับที่ 12 (พ.ศ.2560-2564) </a:t>
            </a: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แปลงมาจาก วิสัยทัศน์ประเทศไทยภายใต้ยุทธศาสตร์ชาติ 20 ปี พ.ศ.2560-2579 คือ ประเทศไทย “มั่นคง มั่งคั่ง ยั่งยืน” เป็นประเทศพัฒนา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การพัฒนาตาม “หลักปรัชญาเศรษฐกิจพอเพียง” และสอดรับกับนโยบายการปรับ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โครงสร้างประเทศ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ไทยไปสู่ประเทศไทย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4.0</a:t>
            </a: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โดยคำนึงถึงการมีส่วนร่วม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ไปสู่การพัฒนาตามสาระ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การพัฒนาที่ยั่งยืน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ของสหประชาชาติ (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Sustainable Development Goals: SDGs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โดยเชื่อมร้อยกับ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เป้าหมายการเกษตร อาหารโภชนาการ สุขภาพ และสอดประสานกันตลอดห่วงโซ่เป็นองค์รวม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นำไปสู่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ความอยู่ดีมีสุข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ยั่งยืน มั่นคง และมั่งคั่ง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26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588224" y="6127422"/>
            <a:ext cx="1778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วิชัย เทียน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ถาวร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47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79712" y="0"/>
            <a:ext cx="6984776" cy="126876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dirty="0"/>
              <a:t>กรอบยุทธศาสตร์การจัดการด้าน</a:t>
            </a:r>
            <a:r>
              <a:rPr lang="th-TH" dirty="0" smtClean="0"/>
              <a:t>อาหาร</a:t>
            </a:r>
            <a:br>
              <a:rPr lang="th-TH" dirty="0" smtClean="0"/>
            </a:br>
            <a:r>
              <a:rPr lang="th-TH" dirty="0" smtClean="0"/>
              <a:t>ของ</a:t>
            </a:r>
            <a:r>
              <a:rPr lang="th-TH" dirty="0"/>
              <a:t>ประเทศไทย ฉบับที่ 2 (พ.ศ. 2561 - 2579)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484784"/>
            <a:ext cx="8291264" cy="4752528"/>
          </a:xfrm>
        </p:spPr>
        <p:txBody>
          <a:bodyPr>
            <a:normAutofit lnSpcReduction="10000"/>
          </a:bodyPr>
          <a:lstStyle/>
          <a:p>
            <a:pPr algn="thaiDist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มีการวิเคราะห์สรุป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ประเด็นท้าทายเพื่อการ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พัฒนาพบ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ประเด็นท้าทายสำคัญที่อาจมีผลกระทบ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ในห่วงโซ่อาหารใน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อนาคต ต้องกำหนดเป็นยุทธศาสตร์หรือกลยุทธ์ คือ</a:t>
            </a: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ประเด็นท้าทายฐานทรัพยากรธรรมชาติ</a:t>
            </a: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ประเทศท้าทายด้านทรัพ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ยากร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มนุษย์</a:t>
            </a: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ประเด็นท้าทายด้านผู้บริโภค</a:t>
            </a: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ประเด็นท้าทายด้านคุณภาพ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และความปลอดภัยของ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สินค้าเกษตร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</a:t>
            </a: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ประเด็นท้าทายด้านเทคโนโลยี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ความรู้และนวัตกรรม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ในภาค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</a:t>
            </a: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ประเด็นท้าทายด้านการสื่อสาร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การเลื่อนไหลของ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กระแสวัฒนธรรม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โลก</a:t>
            </a: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ประเด็นท้าทายด้านการเปลี่ยนแปลงภูมิอากาศที่รุนแรง</a:t>
            </a: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ประเด็นท้าทายด้าน</a:t>
            </a:r>
            <a:r>
              <a:rPr 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ธรรมาภิ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</a:t>
            </a:r>
          </a:p>
          <a:p>
            <a:pPr marL="900113" indent="-339725" algn="thaiDist">
              <a:buFont typeface="+mj-lt"/>
              <a:buAutoNum type="arabicParenR"/>
            </a:pP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ประเด็นท้าทาย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ในการบรรลุเป้าหมายการพัฒนา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อย่างยั่งยืนของสหประชาชาติ</a:t>
            </a: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27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588224" y="6127422"/>
            <a:ext cx="1778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วิชัย เทียน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ถาวร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23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6840760" cy="129614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2</a:t>
            </a:r>
            <a:r>
              <a:rPr lang="th-TH" dirty="0">
                <a:solidFill>
                  <a:schemeClr val="bg1"/>
                </a:solidFill>
              </a:rPr>
              <a:t>. แผนพัฒนาเศรษฐกิจและสังคมแห่งชาติ</a:t>
            </a:r>
            <a:br>
              <a:rPr lang="th-TH" dirty="0">
                <a:solidFill>
                  <a:schemeClr val="bg1"/>
                </a:solidFill>
              </a:rPr>
            </a:br>
            <a:r>
              <a:rPr lang="th-TH" dirty="0">
                <a:solidFill>
                  <a:schemeClr val="bg1"/>
                </a:solidFill>
              </a:rPr>
              <a:t>ฉบับที่ 12 พ.ศ. 2560 – </a:t>
            </a:r>
            <a:r>
              <a:rPr lang="th-TH" dirty="0" smtClean="0">
                <a:solidFill>
                  <a:schemeClr val="bg1"/>
                </a:solidFill>
              </a:rPr>
              <a:t>2564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79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29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2305" r="1129"/>
          <a:stretch/>
        </p:blipFill>
        <p:spPr bwMode="auto">
          <a:xfrm>
            <a:off x="19013" y="1268760"/>
            <a:ext cx="911107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6840760" cy="129614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1. กรอบยุทธศาสตร์</a:t>
            </a:r>
            <a:br>
              <a:rPr lang="th-TH" dirty="0" smtClean="0">
                <a:solidFill>
                  <a:schemeClr val="bg1"/>
                </a:solidFill>
              </a:rPr>
            </a:br>
            <a:r>
              <a:rPr lang="th-TH" dirty="0" smtClean="0">
                <a:solidFill>
                  <a:schemeClr val="bg1"/>
                </a:solidFill>
              </a:rPr>
              <a:t>การ</a:t>
            </a:r>
            <a:r>
              <a:rPr lang="th-TH" dirty="0">
                <a:solidFill>
                  <a:schemeClr val="bg1"/>
                </a:solidFill>
              </a:rPr>
              <a:t>จัดการด้านอาหารของประเทศไทย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31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30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31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9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32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4" y="1268760"/>
            <a:ext cx="91484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4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33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" y="1268760"/>
            <a:ext cx="913275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4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34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9144000" cy="52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1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35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2132856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/>
              <a:t>ในบทเรียนนี้จะขอกล่าวถึงยุทธศาสตร์ที่เกี่ยวข้องกับงานสาธารณสุข ได้แก่</a:t>
            </a:r>
          </a:p>
          <a:p>
            <a:pPr algn="thaiDist"/>
            <a:endParaRPr lang="th-TH" sz="3200" b="1" dirty="0">
              <a:solidFill>
                <a:srgbClr val="FF0000"/>
              </a:solidFill>
            </a:endParaRPr>
          </a:p>
          <a:p>
            <a:pPr algn="thaiDist"/>
            <a:r>
              <a:rPr lang="th-TH" sz="2600" dirty="0" smtClean="0">
                <a:solidFill>
                  <a:srgbClr val="FF0000"/>
                </a:solidFill>
              </a:rPr>
              <a:t>ยุทธศาสตร์</a:t>
            </a:r>
            <a:r>
              <a:rPr lang="th-TH" sz="2600" dirty="0">
                <a:solidFill>
                  <a:srgbClr val="FF0000"/>
                </a:solidFill>
              </a:rPr>
              <a:t>ที่ 1 การเสริมสร้างและพัฒนาศักยภาพทุน</a:t>
            </a:r>
            <a:r>
              <a:rPr lang="th-TH" sz="2600" dirty="0" smtClean="0">
                <a:solidFill>
                  <a:srgbClr val="FF0000"/>
                </a:solidFill>
              </a:rPr>
              <a:t>มนุษย์</a:t>
            </a:r>
          </a:p>
          <a:p>
            <a:pPr algn="thaiDist"/>
            <a:r>
              <a:rPr lang="th-TH" sz="2600" dirty="0">
                <a:solidFill>
                  <a:srgbClr val="FF0000"/>
                </a:solidFill>
              </a:rPr>
              <a:t>ยุทธศาสตร์ที่ 2 การสร้างความเป็นธรรมและลดความเหลื่อมล้ำใน</a:t>
            </a:r>
            <a:r>
              <a:rPr lang="th-TH" sz="2600" dirty="0" smtClean="0">
                <a:solidFill>
                  <a:srgbClr val="FF0000"/>
                </a:solidFill>
              </a:rPr>
              <a:t>สังคม</a:t>
            </a:r>
          </a:p>
          <a:p>
            <a:pPr algn="thaiDist"/>
            <a:r>
              <a:rPr lang="th-TH" sz="2600" dirty="0">
                <a:solidFill>
                  <a:srgbClr val="FF0000"/>
                </a:solidFill>
              </a:rPr>
              <a:t>ยุทธศาสตร์ที่ </a:t>
            </a:r>
            <a:r>
              <a:rPr lang="th-TH" sz="2600" dirty="0" smtClean="0">
                <a:solidFill>
                  <a:srgbClr val="FF0000"/>
                </a:solidFill>
              </a:rPr>
              <a:t>4 </a:t>
            </a:r>
            <a:r>
              <a:rPr lang="th-TH" sz="2600" dirty="0">
                <a:solidFill>
                  <a:srgbClr val="FF0000"/>
                </a:solidFill>
              </a:rPr>
              <a:t>การเติบโตที่เป็นมิตรกับสิ่งแวดล้อมเพื่อการพัฒนาอย่าง</a:t>
            </a:r>
            <a:r>
              <a:rPr lang="th-TH" sz="2600" dirty="0" smtClean="0">
                <a:solidFill>
                  <a:srgbClr val="FF0000"/>
                </a:solidFill>
              </a:rPr>
              <a:t>ยั่งยืน</a:t>
            </a:r>
          </a:p>
          <a:p>
            <a:pPr algn="thaiDist"/>
            <a:r>
              <a:rPr lang="th-TH" sz="2600" dirty="0">
                <a:solidFill>
                  <a:srgbClr val="FF0000"/>
                </a:solidFill>
              </a:rPr>
              <a:t>ยุทธศาสตร์ที่ 5 การเสริมสร้างความมั่นคงแห่งชาติเพื่อการพัฒนา</a:t>
            </a:r>
            <a:r>
              <a:rPr lang="th-TH" sz="2600" dirty="0" smtClean="0">
                <a:solidFill>
                  <a:srgbClr val="FF0000"/>
                </a:solidFill>
              </a:rPr>
              <a:t>ประเทศสู่</a:t>
            </a:r>
            <a:r>
              <a:rPr lang="th-TH" sz="2600" dirty="0">
                <a:solidFill>
                  <a:srgbClr val="FF0000"/>
                </a:solidFill>
              </a:rPr>
              <a:t>ความมั่งคั่งและยั่งยืน</a:t>
            </a:r>
          </a:p>
          <a:p>
            <a:pPr algn="thaiDist"/>
            <a:r>
              <a:rPr lang="th-TH" sz="2600" dirty="0">
                <a:solidFill>
                  <a:srgbClr val="FF0000"/>
                </a:solidFill>
              </a:rPr>
              <a:t>ยุทธศาสตร์ที่ 8 การพัฒนาวิทยาศาสตร์ เทคโนโลยี วิจัย และ</a:t>
            </a:r>
            <a:r>
              <a:rPr lang="th-TH" sz="2600" dirty="0" smtClean="0">
                <a:solidFill>
                  <a:srgbClr val="FF0000"/>
                </a:solidFill>
              </a:rPr>
              <a:t>นวัตกรรม</a:t>
            </a:r>
          </a:p>
          <a:p>
            <a:pPr algn="thaiDist"/>
            <a:r>
              <a:rPr lang="th-TH" sz="2600" dirty="0">
                <a:solidFill>
                  <a:srgbClr val="FF0000"/>
                </a:solidFill>
              </a:rPr>
              <a:t>ยุทธศาสตร์ที่ 9 การพัฒนาภาค เมือง และพื้นที่เศรษฐกิจ</a:t>
            </a:r>
          </a:p>
          <a:p>
            <a:pPr algn="thaiDist"/>
            <a:endParaRPr lang="th-TH" sz="2600" dirty="0">
              <a:solidFill>
                <a:srgbClr val="FF0000"/>
              </a:solidFill>
            </a:endParaRPr>
          </a:p>
          <a:p>
            <a:pPr algn="thaiDist"/>
            <a:endParaRPr lang="th-TH" sz="2600" dirty="0">
              <a:solidFill>
                <a:srgbClr val="FF0000"/>
              </a:solidFill>
            </a:endParaRPr>
          </a:p>
          <a:p>
            <a:pPr algn="thaiDist"/>
            <a:endParaRPr lang="th-TH" sz="2600" dirty="0">
              <a:solidFill>
                <a:srgbClr val="FF0000"/>
              </a:solidFill>
            </a:endParaRPr>
          </a:p>
          <a:p>
            <a:pPr algn="thaiDist"/>
            <a:endParaRPr lang="th-TH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36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87624" y="1527785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ยุทธศาสตร์ที่ </a:t>
            </a:r>
            <a:r>
              <a:rPr lang="th-TH" b="1" dirty="0" smtClean="0"/>
              <a:t>1 </a:t>
            </a:r>
            <a:r>
              <a:rPr lang="th-TH" b="1" dirty="0"/>
              <a:t>การเสริมสร้างและพัฒนาศักยภาพทุนมนุษย์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63143"/>
              </p:ext>
            </p:extLst>
          </p:nvPr>
        </p:nvGraphicFramePr>
        <p:xfrm>
          <a:off x="25948" y="2022800"/>
          <a:ext cx="9118052" cy="4121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/>
                        <a:t>ตัวชี้วัด</a:t>
                      </a: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1. คนไทยส่วนใหญ่มีทัศนคติและพฤติกรรมตามบรรทัดฐานที่ดีของสังคมเพิ่มขึ้น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1.1 ประชากรอายุ ๑๓ ปีขึ้นไปมีกิจกรรมการปฏิบัติตนที่สะท้อนการ</a:t>
                      </a:r>
                      <a:r>
                        <a:rPr lang="th-TH" sz="2000" smtClean="0"/>
                        <a:t>มีคุณธรรม</a:t>
                      </a:r>
                      <a:r>
                        <a:rPr lang="th-TH" sz="2000" baseline="0" smtClean="0"/>
                        <a:t> </a:t>
                      </a:r>
                      <a:r>
                        <a:rPr lang="th-TH" sz="2000" smtClean="0"/>
                        <a:t>จริยธรรม</a:t>
                      </a:r>
                      <a:r>
                        <a:rPr lang="th-TH" sz="2000" dirty="0" smtClean="0"/>
                        <a:t>เพิ่มขึ้น</a:t>
                      </a:r>
                    </a:p>
                    <a:p>
                      <a:pPr algn="thaiDist"/>
                      <a:r>
                        <a:rPr lang="th-TH" sz="2000" smtClean="0"/>
                        <a:t>1.2 คดีอาญา</a:t>
                      </a:r>
                      <a:r>
                        <a:rPr lang="th-TH" sz="2000" dirty="0" smtClean="0"/>
                        <a:t>มีสัดส่วนลดลง</a:t>
                      </a:r>
                      <a:endParaRPr lang="th-TH" sz="2000" dirty="0"/>
                    </a:p>
                  </a:txBody>
                  <a:tcPr/>
                </a:tc>
              </a:tr>
              <a:tr h="561960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2. คนในสังคมไทยทุกช่วงวัยมีทักษะ ความรู้ และความสามารถเพิ่มขึ้น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2.1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เด็กมีพัฒนาการสมวัยไม่น้อยกว่าร้อยละ</a:t>
                      </a:r>
                      <a:r>
                        <a:rPr lang="th-TH" sz="2000" baseline="0" dirty="0" smtClean="0"/>
                        <a:t> 85</a:t>
                      </a:r>
                    </a:p>
                    <a:p>
                      <a:pPr algn="thaiDist"/>
                      <a:r>
                        <a:rPr lang="th-TH" sz="2000" baseline="0" dirty="0" smtClean="0"/>
                        <a:t>2.2 คะแนน </a:t>
                      </a:r>
                      <a:r>
                        <a:rPr lang="en-US" sz="2000" baseline="0" dirty="0" smtClean="0"/>
                        <a:t>IQ </a:t>
                      </a:r>
                      <a:r>
                        <a:rPr lang="th-TH" sz="2000" baseline="0" dirty="0" smtClean="0"/>
                        <a:t>เฉลี่ยไม่ต่ำกว่าเกณฑ์มาตรฐาน</a:t>
                      </a:r>
                    </a:p>
                    <a:p>
                      <a:pPr algn="thaiDist"/>
                      <a:r>
                        <a:rPr lang="th-TH" sz="2000" baseline="0" dirty="0" smtClean="0"/>
                        <a:t>2.3 เด็กร้อยละ 70 มีคะแนน </a:t>
                      </a:r>
                      <a:r>
                        <a:rPr lang="en-US" sz="2000" baseline="0" dirty="0" smtClean="0"/>
                        <a:t>EQ </a:t>
                      </a:r>
                      <a:r>
                        <a:rPr lang="th-TH" sz="2000" baseline="0" dirty="0" smtClean="0"/>
                        <a:t>ไม่ต่ำกว่าเกณฑ์มาตรฐาน</a:t>
                      </a:r>
                    </a:p>
                    <a:p>
                      <a:pPr algn="thaiDist"/>
                      <a:r>
                        <a:rPr lang="th-TH" sz="2000" baseline="0" dirty="0" smtClean="0"/>
                        <a:t>2.4 ผู้เรียนในระบบทวิภาคีเพิ่มขึ้นเฉลี่ยร้อยละ 30 ต่อปี</a:t>
                      </a:r>
                    </a:p>
                    <a:p>
                      <a:pPr algn="thaiDist"/>
                      <a:r>
                        <a:rPr lang="th-TH" sz="2000" baseline="0" dirty="0" smtClean="0"/>
                        <a:t>2.5 ผู้ที่ได้รับการรับรองคุณวุฒิวิชาชีพและผู้ผ่านการทดสอบมาตรฐานฝีมือแรงงานแห่งชาติเพิ่มขึ้น</a:t>
                      </a:r>
                    </a:p>
                    <a:p>
                      <a:pPr algn="thaiDist"/>
                      <a:r>
                        <a:rPr lang="th-TH" sz="2000" baseline="0" dirty="0" smtClean="0"/>
                        <a:t>2.6 การออมส่วนบุคคลต่อรายได้พึงจับจ่ายใช้สอยเพิ่มขึ้น</a:t>
                      </a:r>
                    </a:p>
                    <a:p>
                      <a:pPr algn="thaiDist"/>
                      <a:r>
                        <a:rPr lang="th-TH" sz="2000" baseline="0" dirty="0" smtClean="0"/>
                        <a:t>2.7 การมีงานทาของผู้สูงอายุ (อายุ 60 – 69 ปี) เพิ่มขึ้น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1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37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99821" y="1492241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ยุทธศาสตร์ที่ </a:t>
            </a:r>
            <a:r>
              <a:rPr lang="th-TH" b="1" dirty="0" smtClean="0"/>
              <a:t>1 </a:t>
            </a:r>
            <a:r>
              <a:rPr lang="th-TH" b="1" dirty="0"/>
              <a:t>การเสริมสร้างและพัฒนาศักยภาพทุนมนุษย์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56471"/>
              </p:ext>
            </p:extLst>
          </p:nvPr>
        </p:nvGraphicFramePr>
        <p:xfrm>
          <a:off x="25948" y="2022800"/>
          <a:ext cx="9118052" cy="4731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020"/>
                <a:gridCol w="4860032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/>
                        <a:t>ตัวชี้วัด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3.คนไทยได้รับการศึกษาที่มีคุณภาพสูงตามมาตรฐานสากล และสามารถเรียนรู้ด้วยตนเองอย่างต่อเนื่อง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3.1 ผลคะแนนสอบ </a:t>
                      </a:r>
                      <a:r>
                        <a:rPr lang="en-US" sz="2000" dirty="0" smtClean="0"/>
                        <a:t>PISA </a:t>
                      </a:r>
                      <a:r>
                        <a:rPr lang="th-TH" sz="2000" dirty="0" smtClean="0"/>
                        <a:t>ในแต่ละวิชาไม่ต่ำกว่า 500</a:t>
                      </a:r>
                    </a:p>
                    <a:p>
                      <a:pPr algn="thaiDist"/>
                      <a:r>
                        <a:rPr lang="th-TH" sz="2000" dirty="0" smtClean="0"/>
                        <a:t>3.2 การใช้อินเทอร์เน็ตเพื่อการอ่านหาความรู้เพิ่มขึ้น</a:t>
                      </a:r>
                    </a:p>
                    <a:p>
                      <a:pPr algn="thaiDist"/>
                      <a:r>
                        <a:rPr lang="th-TH" sz="2000" dirty="0" smtClean="0"/>
                        <a:t>3.3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การอ่านของคนไทยเพิ่มขึ้นเป็นร้อยละ 85</a:t>
                      </a:r>
                    </a:p>
                    <a:p>
                      <a:pPr algn="thaiDist"/>
                      <a:r>
                        <a:rPr lang="th-TH" sz="2000" dirty="0" smtClean="0"/>
                        <a:t>3.4 แรงงานที่ขอเทียบโอนประสบการณ์และความรู้เพื่อขอรับวุฒิ </a:t>
                      </a:r>
                      <a:r>
                        <a:rPr lang="th-TH" sz="2000" dirty="0" err="1" smtClean="0"/>
                        <a:t>ปวช</a:t>
                      </a:r>
                      <a:r>
                        <a:rPr lang="th-TH" sz="2000" dirty="0" smtClean="0"/>
                        <a:t>. และ </a:t>
                      </a:r>
                      <a:r>
                        <a:rPr lang="th-TH" sz="2000" dirty="0" err="1" smtClean="0"/>
                        <a:t>ปวส</a:t>
                      </a:r>
                      <a:r>
                        <a:rPr lang="th-TH" sz="2000" dirty="0" smtClean="0"/>
                        <a:t>.เพิ่มขึ้นเฉลี่ยร้อยละ 20 ต่อปี</a:t>
                      </a:r>
                      <a:endParaRPr lang="th-TH" sz="2000" dirty="0"/>
                    </a:p>
                  </a:txBody>
                  <a:tcPr/>
                </a:tc>
              </a:tr>
              <a:tr h="489952">
                <a:tc>
                  <a:txBody>
                    <a:bodyPr/>
                    <a:lstStyle/>
                    <a:p>
                      <a:pPr marL="0" indent="0" algn="thaiDist">
                        <a:buFont typeface="+mj-lt"/>
                        <a:buNone/>
                      </a:pPr>
                      <a:r>
                        <a:rPr lang="th-TH" sz="2000" dirty="0" smtClean="0"/>
                        <a:t>4. คนไทยมีสุขภาวะที่ดีขึ้น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4.1 ประชากรอายุ 15 – 79 ปีมีภาวะน้าหนักเกินลดลง</a:t>
                      </a:r>
                    </a:p>
                    <a:p>
                      <a:pPr algn="thaiDist"/>
                      <a:r>
                        <a:rPr lang="th-TH" sz="2000" dirty="0" smtClean="0"/>
                        <a:t>4.2 การตายจากอุบัติเหตุทางถนนต่ำกว่า 18 คน ต่อประชากรแสนคน</a:t>
                      </a:r>
                    </a:p>
                    <a:p>
                      <a:pPr algn="thaiDist"/>
                      <a:r>
                        <a:rPr lang="th-TH" sz="2000" dirty="0" smtClean="0"/>
                        <a:t>4.3 ประชาชนเล่นกีฬาและเข้าร่วมกิจกรรมนันทนาการเพิ่มขึ้น</a:t>
                      </a:r>
                    </a:p>
                    <a:p>
                      <a:pPr algn="thaiDist"/>
                      <a:r>
                        <a:rPr lang="th-TH" sz="2000" dirty="0" smtClean="0"/>
                        <a:t>4.4 อัตราการฆ่าตัวตายสำเร็จต่อประชากรแสนคนลดลง</a:t>
                      </a:r>
                    </a:p>
                    <a:p>
                      <a:pPr algn="thaiDist"/>
                      <a:r>
                        <a:rPr lang="th-TH" sz="2000" dirty="0" smtClean="0"/>
                        <a:t>4.5 การคลอดในผู้หญิงกลุ่มอายุ 15-19ปี ลดลง</a:t>
                      </a:r>
                    </a:p>
                    <a:p>
                      <a:pPr algn="thaiDist"/>
                      <a:r>
                        <a:rPr lang="th-TH" sz="2000" dirty="0" smtClean="0"/>
                        <a:t>4.6 รายจ่ายสุขภาพทั้งหมดไม่เกินร้อยละ 5 ของผลิตภัณฑ์มวลรวมในประเทศ</a:t>
                      </a:r>
                    </a:p>
                    <a:p>
                      <a:pPr algn="thaiDist"/>
                      <a:r>
                        <a:rPr lang="th-TH" sz="2000" dirty="0" smtClean="0"/>
                        <a:t>4.7 ผู้สูงอายุที่อาศัยในบ้านที่มีสภาพแวดล้อมที่เหมาะสมเป็นร้อยละ 20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1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38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87624" y="1527785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ยุทธศาสตร์ที่ </a:t>
            </a:r>
            <a:r>
              <a:rPr lang="th-TH" b="1" dirty="0" smtClean="0"/>
              <a:t>1 </a:t>
            </a:r>
            <a:r>
              <a:rPr lang="th-TH" b="1" dirty="0"/>
              <a:t>การเสริมสร้างและพัฒนาศักยภาพทุนมนุษย์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36411"/>
              </p:ext>
            </p:extLst>
          </p:nvPr>
        </p:nvGraphicFramePr>
        <p:xfrm>
          <a:off x="0" y="2204864"/>
          <a:ext cx="9118052" cy="1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/>
                        <a:t>ตัวชี้วัด</a:t>
                      </a:r>
                    </a:p>
                  </a:txBody>
                  <a:tcPr anchor="ctr"/>
                </a:tc>
              </a:tr>
              <a:tr h="489952">
                <a:tc>
                  <a:txBody>
                    <a:bodyPr/>
                    <a:lstStyle/>
                    <a:p>
                      <a:pPr marL="0" indent="0" algn="thaiDist">
                        <a:buFont typeface="+mj-lt"/>
                        <a:buNone/>
                      </a:pPr>
                      <a:r>
                        <a:rPr lang="th-TH" sz="2000" dirty="0" smtClean="0"/>
                        <a:t>5. สถาบันทางสังคมมีความเข้มแข็งและมีส่วนร่วมในการพัฒนาประเทศเพิ่มขึ้นโดยเฉพาะสถาบันครอบครัว สถาบันการศึกษาสถาบันทางศาสนา ชุมชน สื่อมวลชน และภาคเอกชน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5.1 ดัชนีครอบครัวอบอุ่นอยู่ในระดับดีขึ้น</a:t>
                      </a:r>
                    </a:p>
                    <a:p>
                      <a:pPr algn="thaiDist"/>
                      <a:r>
                        <a:rPr lang="th-TH" sz="2000" dirty="0" smtClean="0"/>
                        <a:t>5.2 ประชากรอายุ 13 ปีขึ้นไปมีการปฏิบัติตามหลักคาสอนทางศาสนาเพิ่มขึ้น</a:t>
                      </a:r>
                    </a:p>
                    <a:p>
                      <a:pPr algn="thaiDist"/>
                      <a:r>
                        <a:rPr lang="th-TH" sz="2000" dirty="0" smtClean="0"/>
                        <a:t>5.3 ธุรกิจที่เป็นวิสาหกิจเพื่อสังคมเพิ่มขึ้น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9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39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187624" y="1527785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ยุทธศาสตร์ที่ </a:t>
            </a:r>
            <a:r>
              <a:rPr lang="th-TH" b="1" dirty="0" smtClean="0"/>
              <a:t>1 </a:t>
            </a:r>
            <a:r>
              <a:rPr lang="th-TH" b="1" dirty="0"/>
              <a:t>การเสริมสร้างและพัฒนาศักยภาพทุนมนุษย์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5536" y="2132856"/>
            <a:ext cx="81369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/>
              <a:t>แผนงานโครงการ</a:t>
            </a:r>
            <a:r>
              <a:rPr lang="th-TH" sz="3200" b="1" dirty="0" smtClean="0"/>
              <a:t>สำคัญ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>
                <a:solidFill>
                  <a:srgbClr val="FF0000"/>
                </a:solidFill>
              </a:rPr>
              <a:t>แผนงานการลงทุนพัฒนาเพิ่มศักยภาพเด็ก</a:t>
            </a:r>
            <a:r>
              <a:rPr lang="th-TH" dirty="0" smtClean="0">
                <a:solidFill>
                  <a:srgbClr val="FF0000"/>
                </a:solidFill>
              </a:rPr>
              <a:t>ปฐมวัย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>
                <a:solidFill>
                  <a:srgbClr val="FF0000"/>
                </a:solidFill>
              </a:rPr>
              <a:t>แผนงานการสร้างความอยู่ดีมีสุขและความเข้มแข็งของสถาบัน</a:t>
            </a:r>
            <a:r>
              <a:rPr lang="th-TH" dirty="0" smtClean="0">
                <a:solidFill>
                  <a:srgbClr val="FF0000"/>
                </a:solidFill>
              </a:rPr>
              <a:t>ครอบครัว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>
                <a:solidFill>
                  <a:srgbClr val="FF0000"/>
                </a:solidFill>
              </a:rPr>
              <a:t>แผนงานการลดพฤติกรรมเสี่ยงทางสุขภาพอย่างเป็นองค์</a:t>
            </a:r>
            <a:r>
              <a:rPr lang="th-TH" dirty="0" smtClean="0">
                <a:solidFill>
                  <a:srgbClr val="FF0000"/>
                </a:solidFill>
              </a:rPr>
              <a:t>รวม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แผนงานการยกระดับศูนย์ฝึกอบรมแรงงานเพื่อสนับสนุนการเรียนรู้ตลอด</a:t>
            </a:r>
            <a:r>
              <a:rPr lang="th-TH" dirty="0" smtClean="0"/>
              <a:t>ชีวิต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แผนงานการสร้างสภาพแวดล้อมให้เป็นแหล่งการเรียนรู้ตลอดชีวิต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40378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56784" cy="1080120"/>
          </a:xfrm>
        </p:spPr>
        <p:txBody>
          <a:bodyPr/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กรอบยุทธศาสตร์การจัดการด้าน</a:t>
            </a:r>
            <a: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อาหารของ</a:t>
            </a:r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4</a:t>
            </a:fld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8428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40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87624" y="1527785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</a:rPr>
              <a:t>ยุทธศาสตร์ที่ </a:t>
            </a:r>
            <a:r>
              <a:rPr lang="th-TH" b="1" dirty="0" smtClean="0">
                <a:solidFill>
                  <a:srgbClr val="0070C0"/>
                </a:solidFill>
              </a:rPr>
              <a:t>2 </a:t>
            </a:r>
            <a:r>
              <a:rPr lang="th-TH" b="1" dirty="0">
                <a:solidFill>
                  <a:srgbClr val="0070C0"/>
                </a:solidFill>
              </a:rPr>
              <a:t>การสร้างความเป็นธรรมและลดความ</a:t>
            </a:r>
            <a:r>
              <a:rPr lang="th-TH" b="1" dirty="0" smtClean="0">
                <a:solidFill>
                  <a:srgbClr val="0070C0"/>
                </a:solidFill>
              </a:rPr>
              <a:t>เหลื่อมล้ำใน</a:t>
            </a:r>
            <a:r>
              <a:rPr lang="th-TH" b="1" dirty="0">
                <a:solidFill>
                  <a:srgbClr val="0070C0"/>
                </a:solidFill>
              </a:rPr>
              <a:t>สังคม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83643"/>
              </p:ext>
            </p:extLst>
          </p:nvPr>
        </p:nvGraphicFramePr>
        <p:xfrm>
          <a:off x="25948" y="2022800"/>
          <a:ext cx="9118052" cy="37253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1.ลดปัญหาความเหลื่อมล้าด้านรายได้ของกลุ่มคนที่มีฐานะทางเศรษฐกิจสังคมที่แตกต่างกัน และแก้ไขปัญหาความยากจน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1.1  รายได้เฉลี่ยต่อหัวของกลุ่มประชากรร้อยละ ๔๐ ที่มีรายได้ต่ำสุด เพิ่มขึ้นไม่ต่ำกว่าร้อยละ</a:t>
                      </a:r>
                      <a:r>
                        <a:rPr lang="th-TH" sz="2000" baseline="0" dirty="0" smtClean="0"/>
                        <a:t> 1</a:t>
                      </a:r>
                      <a:r>
                        <a:rPr lang="th-TH" sz="2000" dirty="0" smtClean="0"/>
                        <a:t>5 ต่อปี</a:t>
                      </a:r>
                    </a:p>
                    <a:p>
                      <a:pPr algn="thaiDist"/>
                      <a:r>
                        <a:rPr lang="th-TH" sz="2000" dirty="0" smtClean="0"/>
                        <a:t>1.2</a:t>
                      </a:r>
                      <a:r>
                        <a:rPr lang="th-TH" sz="2000" baseline="0" dirty="0" smtClean="0"/>
                        <a:t>  </a:t>
                      </a:r>
                      <a:r>
                        <a:rPr lang="th-TH" sz="2000" dirty="0" smtClean="0"/>
                        <a:t>ค่าสัมประสิทธิ์ความไม่เสมอภาค (</a:t>
                      </a:r>
                      <a:r>
                        <a:rPr lang="en-US" sz="2000" dirty="0" smtClean="0"/>
                        <a:t>Gini Coefficient) </a:t>
                      </a:r>
                      <a:r>
                        <a:rPr lang="th-TH" sz="2000" dirty="0" smtClean="0"/>
                        <a:t>ด้านรายได้ลดลงเหลือ 0.41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เมื่อสิ้นสุดแผนพัฒนาฯ ฉบับที่ 12</a:t>
                      </a:r>
                    </a:p>
                    <a:p>
                      <a:pPr algn="thaiDist"/>
                      <a:r>
                        <a:rPr lang="th-TH" sz="2000" dirty="0" smtClean="0"/>
                        <a:t>1.3 การถือครองสินทรัพย์ทางการเงินของกลุ่มประชากรร้อยละ 40 ที่มีรายได้ต่ำสุดเพิ่มขึ้น</a:t>
                      </a:r>
                    </a:p>
                    <a:p>
                      <a:pPr algn="thaiDist"/>
                      <a:r>
                        <a:rPr lang="th-TH" sz="2000" dirty="0" smtClean="0"/>
                        <a:t>1.4 สัดส่วนประชากรที่อยู่ใต้เส้นความยากจนลดลงเหลือร้อยละ 6.5 ณ สิ้นแผนพัฒนาฯ</a:t>
                      </a:r>
                    </a:p>
                    <a:p>
                      <a:pPr algn="thaiDist"/>
                      <a:r>
                        <a:rPr lang="th-TH" sz="2000" dirty="0" smtClean="0"/>
                        <a:t>1.5 สัดส่วนหนี้สินต่อรายได้ทั้งหมดของครัวเรือนของกลุ่มครัวเรือนที่ยากจนที่สุดลดลง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41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87624" y="1527785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</a:rPr>
              <a:t>ยุทธศาสตร์ที่ </a:t>
            </a:r>
            <a:r>
              <a:rPr lang="th-TH" b="1" dirty="0" smtClean="0">
                <a:solidFill>
                  <a:srgbClr val="0070C0"/>
                </a:solidFill>
              </a:rPr>
              <a:t>2 </a:t>
            </a:r>
            <a:r>
              <a:rPr lang="th-TH" b="1" dirty="0">
                <a:solidFill>
                  <a:srgbClr val="0070C0"/>
                </a:solidFill>
              </a:rPr>
              <a:t>การสร้างความเป็นธรรมและลดความ</a:t>
            </a:r>
            <a:r>
              <a:rPr lang="th-TH" b="1" dirty="0" smtClean="0">
                <a:solidFill>
                  <a:srgbClr val="0070C0"/>
                </a:solidFill>
              </a:rPr>
              <a:t>เหลื่อมล้ำใน</a:t>
            </a:r>
            <a:r>
              <a:rPr lang="th-TH" b="1" dirty="0">
                <a:solidFill>
                  <a:srgbClr val="0070C0"/>
                </a:solidFill>
              </a:rPr>
              <a:t>สังคม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72984"/>
              </p:ext>
            </p:extLst>
          </p:nvPr>
        </p:nvGraphicFramePr>
        <p:xfrm>
          <a:off x="25948" y="2022800"/>
          <a:ext cx="9118052" cy="49445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2. เพิ่มโอกาสการเข้าถึงบริการพื้นฐานทางสังคมของภาครัฐ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2.1 อัตราการเข้าเรียนสุทธิ (ที่ปรับปรุง) ในระดับการศึกษาขั้นพื้นฐานเท่ากับร้อยละ 90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โดยไม่มีความแตกต่างระหว่างกลุ่มนักเรียน/นักศึกษาที่ครอบครัวมีฐานะทางเศรษฐกิจสังคมและระหว่างพื้นที่</a:t>
                      </a:r>
                    </a:p>
                    <a:p>
                      <a:pPr algn="thaiDist"/>
                      <a:r>
                        <a:rPr lang="th-TH" sz="2000" dirty="0" smtClean="0"/>
                        <a:t>2.2 สัดส่วนนักเรียนที่มีผลสัมฤทธิ์ทางการศึกษาทุกระดับชั้นผ่านเกณฑ์คะแนนร้อยละ 50 มีจำนวนเพิ่มขึ้น และความแตกต่างของคะแนนผลสัมฤทธิ์ระหว่างพื้นที่ และภูมิภาคลดลง</a:t>
                      </a:r>
                    </a:p>
                    <a:p>
                      <a:pPr algn="thaiDist"/>
                      <a:r>
                        <a:rPr lang="th-TH" sz="2000" dirty="0" smtClean="0"/>
                        <a:t>2.3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สัดส่วนแรงงานนอกระบบที่อยู่ภายใต้ประกันสังคม (ผู้ประกันตนตามมาตรา 40) และที่เข้าร่วมกองทุนการออมแห่งชาติต่อกำลังแรงงานเพิ่มขึ้น</a:t>
                      </a:r>
                    </a:p>
                    <a:p>
                      <a:pPr algn="thaiDist"/>
                      <a:r>
                        <a:rPr lang="th-TH" sz="2000" dirty="0" smtClean="0">
                          <a:solidFill>
                            <a:srgbClr val="FF0000"/>
                          </a:solidFill>
                        </a:rPr>
                        <a:t>2.4 ความแตกต่างของสัดส่วนบุคลากรทางการแพทย์ต่อประชากรระหว่างพื้นที่ลดลง</a:t>
                      </a:r>
                    </a:p>
                    <a:p>
                      <a:pPr algn="thaiDist"/>
                      <a:r>
                        <a:rPr lang="th-TH" sz="2000" dirty="0" smtClean="0"/>
                        <a:t>2.5 การเข้าถึงกระบวนการยุติธรรมของกลุ่มประชากรที่มีฐานะยากจนเพิ่มขึ้น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7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42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87624" y="1527785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</a:rPr>
              <a:t>ยุทธศาสตร์ที่ </a:t>
            </a:r>
            <a:r>
              <a:rPr lang="th-TH" b="1" dirty="0" smtClean="0">
                <a:solidFill>
                  <a:srgbClr val="0070C0"/>
                </a:solidFill>
              </a:rPr>
              <a:t>2 </a:t>
            </a:r>
            <a:r>
              <a:rPr lang="th-TH" b="1" dirty="0">
                <a:solidFill>
                  <a:srgbClr val="0070C0"/>
                </a:solidFill>
              </a:rPr>
              <a:t>การสร้างความเป็นธรรมและลดความ</a:t>
            </a:r>
            <a:r>
              <a:rPr lang="th-TH" b="1" dirty="0" smtClean="0">
                <a:solidFill>
                  <a:srgbClr val="0070C0"/>
                </a:solidFill>
              </a:rPr>
              <a:t>เหลื่อมล้ำใน</a:t>
            </a:r>
            <a:r>
              <a:rPr lang="th-TH" b="1" dirty="0">
                <a:solidFill>
                  <a:srgbClr val="0070C0"/>
                </a:solidFill>
              </a:rPr>
              <a:t>สังคม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62194"/>
              </p:ext>
            </p:extLst>
          </p:nvPr>
        </p:nvGraphicFramePr>
        <p:xfrm>
          <a:off x="25948" y="2022800"/>
          <a:ext cx="9118052" cy="15917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3. เพิ่มศักยภาพชุมชนและเศรษฐกิจฐานรากให้มีความเข้มแข็ง เพื่อให้ชุมชนพึ่งพาตนเองและได้รับส่วนแบ่งผลประโยชน์ทางเศรษฐกิจมากขึ้น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3.1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สัดส่วนครัวเรือนที่เข้าถึงแหล่งเงินทุนเพิ่มขึ้น</a:t>
                      </a:r>
                    </a:p>
                    <a:p>
                      <a:pPr algn="thaiDist"/>
                      <a:r>
                        <a:rPr lang="th-TH" sz="2000" dirty="0" smtClean="0"/>
                        <a:t>3.2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ดัชนีชุมชนเข้มแข็งเพิ่มขึ้นในทุกภาค</a:t>
                      </a:r>
                    </a:p>
                    <a:p>
                      <a:pPr algn="thaiDist"/>
                      <a:r>
                        <a:rPr lang="th-TH" sz="2000" dirty="0" smtClean="0"/>
                        <a:t>3.3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มูลค่าสินค้าชุมชนเพิ่มขึ้น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43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5536" y="2132856"/>
            <a:ext cx="8748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/>
              <a:t>แผนงานโครงการ</a:t>
            </a:r>
            <a:r>
              <a:rPr lang="th-TH" sz="3200" b="1" dirty="0" smtClean="0"/>
              <a:t>สำคัญ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แผนงานการช่วยเหลือประชากรผู้มีรายได้</a:t>
            </a:r>
            <a:r>
              <a:rPr lang="th-TH" dirty="0" smtClean="0"/>
              <a:t>น้อย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>
                <a:solidFill>
                  <a:srgbClr val="FF0000"/>
                </a:solidFill>
              </a:rPr>
              <a:t>แผนงานการส่งเสริมการใช้เทคโนโลยีเพื่อการพัฒนาในพื้นที่ห่างไกล</a:t>
            </a:r>
            <a:r>
              <a:rPr lang="th-TH" dirty="0" smtClean="0">
                <a:solidFill>
                  <a:srgbClr val="FF0000"/>
                </a:solidFill>
              </a:rPr>
              <a:t>อย่างครอบคลุม</a:t>
            </a:r>
          </a:p>
          <a:p>
            <a:pPr marL="295275"/>
            <a:r>
              <a:rPr lang="th-TH" dirty="0"/>
              <a:t>	</a:t>
            </a:r>
            <a:r>
              <a:rPr lang="th-TH" sz="2400" dirty="0"/>
              <a:t>2.1 โครงการ </a:t>
            </a:r>
            <a:r>
              <a:rPr lang="en-US" sz="2400" dirty="0"/>
              <a:t>Free </a:t>
            </a:r>
            <a:r>
              <a:rPr lang="en-US" sz="2400" dirty="0" err="1"/>
              <a:t>Wifi</a:t>
            </a:r>
            <a:r>
              <a:rPr lang="en-US" sz="2400" dirty="0"/>
              <a:t> </a:t>
            </a:r>
            <a:r>
              <a:rPr lang="th-TH" sz="2400" dirty="0"/>
              <a:t>เพื่อการศึกษาทั่ว</a:t>
            </a:r>
            <a:r>
              <a:rPr lang="th-TH" sz="2400" dirty="0" smtClean="0"/>
              <a:t>ประเทศ</a:t>
            </a:r>
          </a:p>
          <a:p>
            <a:pPr marL="295275"/>
            <a:r>
              <a:rPr lang="th-TH" sz="2400" dirty="0"/>
              <a:t>	2.2 โครงการพัฒนาระบบสารสนเทศเพื่อติดตาม</a:t>
            </a:r>
            <a:r>
              <a:rPr lang="th-TH" sz="2400" dirty="0" smtClean="0"/>
              <a:t>เด็ก</a:t>
            </a:r>
          </a:p>
          <a:p>
            <a:pPr marL="295275"/>
            <a:r>
              <a:rPr lang="th-TH" sz="2400" dirty="0"/>
              <a:t>	</a:t>
            </a:r>
            <a:r>
              <a:rPr lang="th-TH" sz="2400" dirty="0">
                <a:solidFill>
                  <a:srgbClr val="FF0000"/>
                </a:solidFill>
              </a:rPr>
              <a:t>2.3 โครงการขยายระบบแพทย์</a:t>
            </a:r>
            <a:r>
              <a:rPr lang="th-TH" sz="2400" dirty="0" smtClean="0">
                <a:solidFill>
                  <a:srgbClr val="FF0000"/>
                </a:solidFill>
              </a:rPr>
              <a:t>ทางไกล</a:t>
            </a:r>
          </a:p>
          <a:p>
            <a:pPr marL="809625" indent="-514350">
              <a:buFont typeface="+mj-lt"/>
              <a:buAutoNum type="arabicPeriod" startAt="3"/>
            </a:pPr>
            <a:r>
              <a:rPr lang="th-TH" dirty="0" smtClean="0"/>
              <a:t>โครงการ</a:t>
            </a:r>
            <a:r>
              <a:rPr lang="th-TH" dirty="0"/>
              <a:t>บริหารจัดการงบประมาณด้านการศึกษาแบบมุ่ง</a:t>
            </a:r>
            <a:r>
              <a:rPr lang="th-TH" dirty="0" smtClean="0"/>
              <a:t>ผลสัมฤทธิ์</a:t>
            </a:r>
          </a:p>
          <a:p>
            <a:pPr marL="809625" indent="-514350">
              <a:buFont typeface="+mj-lt"/>
              <a:buAutoNum type="arabicPeriod" startAt="3"/>
            </a:pPr>
            <a:r>
              <a:rPr lang="th-TH" dirty="0"/>
              <a:t>แผนงานสนับสนุนการพัฒนาเศรษฐกิจชุมชนฐานรากและชุมชนเข้มแข็ง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87624" y="1527785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</a:rPr>
              <a:t>ยุทธศาสตร์ที่ </a:t>
            </a:r>
            <a:r>
              <a:rPr lang="th-TH" b="1" dirty="0" smtClean="0">
                <a:solidFill>
                  <a:srgbClr val="0070C0"/>
                </a:solidFill>
              </a:rPr>
              <a:t>2 </a:t>
            </a:r>
            <a:r>
              <a:rPr lang="th-TH" b="1" dirty="0">
                <a:solidFill>
                  <a:srgbClr val="0070C0"/>
                </a:solidFill>
              </a:rPr>
              <a:t>การสร้างความเป็นธรรมและลดความ</a:t>
            </a:r>
            <a:r>
              <a:rPr lang="th-TH" b="1" dirty="0" smtClean="0">
                <a:solidFill>
                  <a:srgbClr val="0070C0"/>
                </a:solidFill>
              </a:rPr>
              <a:t>เหลื่อมล้ำใน</a:t>
            </a:r>
            <a:r>
              <a:rPr lang="th-TH" b="1" dirty="0">
                <a:solidFill>
                  <a:srgbClr val="0070C0"/>
                </a:solidFill>
              </a:rPr>
              <a:t>สังคม</a:t>
            </a:r>
          </a:p>
        </p:txBody>
      </p:sp>
    </p:spTree>
    <p:extLst>
      <p:ext uri="{BB962C8B-B14F-4D97-AF65-F5344CB8AC3E}">
        <p14:creationId xmlns:p14="http://schemas.microsoft.com/office/powerpoint/2010/main" val="11528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44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152778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ยุทธศาสตร์ที่ </a:t>
            </a:r>
            <a:r>
              <a:rPr lang="th-TH" b="1" dirty="0" smtClean="0"/>
              <a:t>4 </a:t>
            </a:r>
            <a:r>
              <a:rPr lang="th-TH" b="1" dirty="0"/>
              <a:t>การเติบโตที่เป็นมิตรกับสิ่งแวดล้อมเพื่อการพัฒนาอย่างยั่งยืน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90306"/>
              </p:ext>
            </p:extLst>
          </p:nvPr>
        </p:nvGraphicFramePr>
        <p:xfrm>
          <a:off x="25948" y="2110978"/>
          <a:ext cx="9118052" cy="311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1. รักษา และฟื้นฟูฐานทรัพยากรธรรมชาติ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1.1 สัดส่วนพื้นที่ป่าไม้เป็นร้อยละ 40 ของพื้นที่ประเทศ แบ่งเป็นพื้นที่ป่าเพื่อการอนุรักษ์ร้อยละ 25 และพื้นที่ป่าเศรษฐกิจ ร้อยละ 15 พื้นที่ป่าชายเลนเพิ่มจาก</a:t>
                      </a:r>
                      <a:r>
                        <a:rPr lang="th-TH" sz="2000" baseline="0" dirty="0" smtClean="0"/>
                        <a:t> 1.53 </a:t>
                      </a:r>
                      <a:r>
                        <a:rPr lang="th-TH" sz="2000" dirty="0" smtClean="0"/>
                        <a:t>ล้านไร่เป็น 1.58 ล้านไร่ พื้นที่ปลูกและฟื้นฟูป่าต้นน้าเพิ่มขึ้น</a:t>
                      </a:r>
                    </a:p>
                    <a:p>
                      <a:pPr algn="thaiDist"/>
                      <a:r>
                        <a:rPr lang="th-TH" sz="2000" dirty="0" smtClean="0"/>
                        <a:t>1.2 จำนวนชนิดพันธุ์และประชากรของสิ่งมีชีวิตที่อยู่ในภาวะถูกคุกคาม หรือใกล้สูญพันธุ์</a:t>
                      </a:r>
                    </a:p>
                    <a:p>
                      <a:pPr algn="thaiDist"/>
                      <a:r>
                        <a:rPr lang="th-TH" sz="2000" dirty="0" smtClean="0"/>
                        <a:t>1.3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แผนที่แนวเขตที่ดินของรัฐ (โครงการ </a:t>
                      </a:r>
                      <a:r>
                        <a:rPr lang="en-US" sz="2000" dirty="0" smtClean="0"/>
                        <a:t>One Map) </a:t>
                      </a:r>
                      <a:r>
                        <a:rPr lang="th-TH" sz="2000" dirty="0" smtClean="0"/>
                        <a:t>ที่แล้วเสร็จมีการประกาศใช้ และจำนวนพื้นที่จัดที่ดินทากินให้ชุมชน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6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45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152778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ยุทธศาสตร์ที่ </a:t>
            </a:r>
            <a:r>
              <a:rPr lang="th-TH" b="1" dirty="0" smtClean="0"/>
              <a:t>4 </a:t>
            </a:r>
            <a:r>
              <a:rPr lang="th-TH" b="1" dirty="0"/>
              <a:t>การเติบโตที่เป็นมิตรกับสิ่งแวดล้อมเพื่อการพัฒนาอย่างยั่งยืน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25129"/>
              </p:ext>
            </p:extLst>
          </p:nvPr>
        </p:nvGraphicFramePr>
        <p:xfrm>
          <a:off x="25948" y="2110978"/>
          <a:ext cx="9118052" cy="3420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2. สร้างความมั่นคงด้านน้า และบริหารจัดการทรัพยากรน้าทั้งน้าผิวดินและน้ำใต้ดิน ให้มีประสิทธิภาพ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2.1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มีระบบประปาหมู่บ้านครบทุกหมู่บ้าน</a:t>
                      </a:r>
                    </a:p>
                    <a:p>
                      <a:pPr algn="thaiDist"/>
                      <a:r>
                        <a:rPr lang="th-TH" sz="2000" dirty="0" smtClean="0"/>
                        <a:t>2.2 ลุ่มน้าสำคัญของประเทศ 25 ลุ่มน้ำมีแผนบริหารจัดการทรัพยากรน้ำอย่างสมดุลระหว่างความต้องการใช้น้ำกับปริมาณน้ำต้นทุน และมีการแปลงไปสู่การปฏิบัติที่เป็นรูปธรรม</a:t>
                      </a:r>
                    </a:p>
                    <a:p>
                      <a:pPr algn="thaiDist"/>
                      <a:r>
                        <a:rPr lang="th-TH" sz="2000" dirty="0" smtClean="0"/>
                        <a:t>2.3 ประสิทธิภาพการใช้น้าในพื้นที่ชลประทานเพิ่มขึ้น</a:t>
                      </a:r>
                    </a:p>
                    <a:p>
                      <a:pPr algn="thaiDist"/>
                      <a:r>
                        <a:rPr lang="th-TH" sz="2000" dirty="0" smtClean="0"/>
                        <a:t>2.4 ประสิทธิภาพการใช้น้าทั้งภาคการผลิตและการบริโภคเพิ่มขึ้น</a:t>
                      </a:r>
                    </a:p>
                    <a:p>
                      <a:pPr algn="thaiDist"/>
                      <a:r>
                        <a:rPr lang="th-TH" sz="2000" dirty="0" smtClean="0"/>
                        <a:t>2.5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พื้นที่และมูลค่าความเสียหายจากอุทกภัยและภัยแล้งมีแนวโน้มลดลง</a:t>
                      </a:r>
                    </a:p>
                    <a:p>
                      <a:pPr algn="thaiDist"/>
                      <a:r>
                        <a:rPr lang="th-TH" sz="2000" dirty="0" smtClean="0"/>
                        <a:t>2.6 พื้นที่ชลประทานเพิ่มขึ้นปีละ 350,000 ไร่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0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46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152778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ยุทธศาสตร์ที่ </a:t>
            </a:r>
            <a:r>
              <a:rPr lang="th-TH" b="1" dirty="0" smtClean="0"/>
              <a:t>4 </a:t>
            </a:r>
            <a:r>
              <a:rPr lang="th-TH" b="1" dirty="0"/>
              <a:t>การเติบโตที่เป็นมิตรกับสิ่งแวดล้อมเพื่อการพัฒนาอย่างยั่งยืน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20944"/>
              </p:ext>
            </p:extLst>
          </p:nvPr>
        </p:nvGraphicFramePr>
        <p:xfrm>
          <a:off x="25948" y="2110978"/>
          <a:ext cx="9118052" cy="2810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rgbClr val="FF0000"/>
                          </a:solidFill>
                        </a:rPr>
                        <a:t>3. สร้างคุณภาพสิ่งแวดล้อมที่ดี ลดมลพิษ และลดผลกระทบต่อสุขภาพของประชาชนและระบบนิเวศ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>
                          <a:solidFill>
                            <a:srgbClr val="FF0000"/>
                          </a:solidFill>
                        </a:rPr>
                        <a:t>3.1 สัดส่วนของขยะมูลฝอยชุมชนได้รับการจัดการอย่างถูกต้องและนำไปใช้ประโยชน์ไม่น้อยกว่าร้อยละ 75 สัดส่วนของเสียอันตรายชุมชนที่ได้รับการกาจัดอย่างถูกต้องไม่น้อยกว่าร้อยละ 30 และกากอุตสาหกรรมอันตรายทั้งหมดเข้าสู่ระบบการจัดการที่ถูกต้อง</a:t>
                      </a:r>
                    </a:p>
                    <a:p>
                      <a:pPr algn="thaiDist"/>
                      <a:r>
                        <a:rPr lang="th-TH" sz="2000" dirty="0" smtClean="0"/>
                        <a:t>3.2 คุณภาพน้ำของแม่น้ำสายหลักที่อยู่ในเกณฑ์ดีเพิ่มขึ้น</a:t>
                      </a:r>
                    </a:p>
                    <a:p>
                      <a:pPr algn="thaiDist"/>
                      <a:r>
                        <a:rPr lang="th-TH" sz="2000" dirty="0" smtClean="0"/>
                        <a:t>3.3 คุณภาพอากาศในพื้นที่วิกฤติหมอกควันได้รับการแก้ไขและมีค่าอยู่ในเกณฑ์มาตรฐาน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7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47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152778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ยุทธศาสตร์ที่ </a:t>
            </a:r>
            <a:r>
              <a:rPr lang="th-TH" b="1" dirty="0" smtClean="0"/>
              <a:t>4 </a:t>
            </a:r>
            <a:r>
              <a:rPr lang="th-TH" b="1" dirty="0"/>
              <a:t>การเติบโตที่เป็นมิตรกับสิ่งแวดล้อมเพื่อการพัฒนาอย่างยั่งยืน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49377"/>
              </p:ext>
            </p:extLst>
          </p:nvPr>
        </p:nvGraphicFramePr>
        <p:xfrm>
          <a:off x="25948" y="2110978"/>
          <a:ext cx="9118052" cy="372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4. เพิ่มประสิทธิภาพการลดก๊าซเรือนกระจกและขีดความสามารถในการปรับตัวต่อการเปลี่ยนแปลงสภาพภูมิอากาศ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4.1 ปริมาณการปล่อยก๊าซเรือนกระจกในภาคพลังงานและคมนาคมขนส่งลดลงไม่น้อยกว่าร้อยละ 7 ของการปล่อยในกรณีปกติ ภายในปี 2563</a:t>
                      </a:r>
                    </a:p>
                    <a:p>
                      <a:pPr algn="thaiDist"/>
                      <a:r>
                        <a:rPr lang="th-TH" sz="2000" dirty="0" smtClean="0"/>
                        <a:t>4.2 ต้นทุนการลดการปล่อยก๊าซเรือนกระจกต่อหน่วย (บาทต่อตันคาร์บอนไดออกไซด์เทียบเท่า) มีแนวโน้มลดลง</a:t>
                      </a:r>
                    </a:p>
                    <a:p>
                      <a:pPr algn="thaiDist"/>
                      <a:r>
                        <a:rPr lang="th-TH" sz="2000" dirty="0" smtClean="0"/>
                        <a:t>4.3 แผนปฏิบัติการการปรับตัวเพื่อรองรับการเปลี่ยนแปลงสภาพภูมิอากาศในรายสาขาที่จาเป็น เช่น การจัดการน้า เกษตร สาธารณสุข และป่าไม้</a:t>
                      </a:r>
                    </a:p>
                    <a:p>
                      <a:pPr algn="thaiDist"/>
                      <a:r>
                        <a:rPr lang="th-TH" sz="2000" dirty="0" smtClean="0"/>
                        <a:t>4.4 การจัดตั้งกลไกภายในประเทศเพื่อสนับสนุนด้านการเงิน เทคโนโลยีและการเสริมสร้างศักยภาพ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9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48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152778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ยุทธศาสตร์ที่ </a:t>
            </a:r>
            <a:r>
              <a:rPr lang="th-TH" b="1" dirty="0" smtClean="0"/>
              <a:t>4 </a:t>
            </a:r>
            <a:r>
              <a:rPr lang="th-TH" b="1" dirty="0"/>
              <a:t>การเติบโตที่เป็นมิตรกับสิ่งแวดล้อมเพื่อการพัฒนาอย่างยั่งยืน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54317"/>
              </p:ext>
            </p:extLst>
          </p:nvPr>
        </p:nvGraphicFramePr>
        <p:xfrm>
          <a:off x="25948" y="2110978"/>
          <a:ext cx="9118052" cy="2810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5. เพิ่มประสิทธิภาพการบริหารจัดการเพื่อลดความเสี่ยงจากภัยพิบัติ ความสูญเสียในชีวิตและทรัพย์สินที่เกิดจากสาธารณภัยลดลง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5.1 ระบบพยากรณ์และเตือนภัยล่วงหน้าสาหรับภาคเกษตรและการจัดการภัยพิบัติทางธรรมชาติในพื้นที่เสี่ยงภัย</a:t>
                      </a:r>
                    </a:p>
                    <a:p>
                      <a:pPr algn="thaiDist"/>
                      <a:r>
                        <a:rPr lang="th-TH" sz="2000" dirty="0" smtClean="0"/>
                        <a:t>5.2  สัดส่วนของพื้นที่เสี่ยงภัยที่ได้รับการจัดตั้งเครือข่ายเฝ้าระวังภัยธรรมชาติ</a:t>
                      </a:r>
                    </a:p>
                    <a:p>
                      <a:pPr algn="thaiDist"/>
                      <a:r>
                        <a:rPr lang="th-TH" sz="2000" dirty="0" smtClean="0"/>
                        <a:t>5.3 จำนวนผู้เสียชีวิตและมูลค่าความเสียหายจากภัยธรรมชาติ ค่าใช้จ่ายในการชดเชยผู้ได้รับผลกระทบจากภัยพิบัติในพื้นที่เสี่ยงภัยซ้ำซากลดลง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2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49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5536" y="2132856"/>
            <a:ext cx="87484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/>
              <a:t>แผนงานโครงการ</a:t>
            </a:r>
            <a:r>
              <a:rPr lang="th-TH" sz="3200" b="1" dirty="0" smtClean="0"/>
              <a:t>สำคัญ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โครงการส่งเสริมการปลูกป่าไม้เศรษฐกิจมีค่าระยะ</a:t>
            </a:r>
            <a:r>
              <a:rPr lang="th-TH" dirty="0" smtClean="0"/>
              <a:t>ยาว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แผนงานการประเมินสิ่งแวดล้อมระดับยุทธศาสตร์ใน </a:t>
            </a:r>
            <a:r>
              <a:rPr lang="th-TH" dirty="0" smtClean="0"/>
              <a:t>5 </a:t>
            </a:r>
            <a:r>
              <a:rPr lang="th-TH" dirty="0"/>
              <a:t>พื้นที่</a:t>
            </a:r>
            <a:r>
              <a:rPr lang="th-TH" dirty="0" smtClean="0"/>
              <a:t>ลุ่มน้ำนำร่อง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>
                <a:solidFill>
                  <a:srgbClr val="FF0000"/>
                </a:solidFill>
              </a:rPr>
              <a:t>แผนงานและโครงการตาม </a:t>
            </a:r>
            <a:r>
              <a:rPr lang="en-US" dirty="0">
                <a:solidFill>
                  <a:srgbClr val="FF0000"/>
                </a:solidFill>
              </a:rPr>
              <a:t>Roadmap </a:t>
            </a:r>
            <a:r>
              <a:rPr lang="th-TH" dirty="0">
                <a:solidFill>
                  <a:srgbClr val="FF0000"/>
                </a:solidFill>
              </a:rPr>
              <a:t>การจัดการขยะมูลฝอยและของเสียอันตราย </a:t>
            </a:r>
            <a:r>
              <a:rPr lang="th-TH" dirty="0" smtClean="0">
                <a:solidFill>
                  <a:srgbClr val="FF0000"/>
                </a:solidFill>
              </a:rPr>
              <a:t>และแผน</a:t>
            </a:r>
            <a:r>
              <a:rPr lang="th-TH" dirty="0">
                <a:solidFill>
                  <a:srgbClr val="FF0000"/>
                </a:solidFill>
              </a:rPr>
              <a:t>แม่บทการบริหารจัดการขยะมูลฝอยของประเทศ พ.ศ. </a:t>
            </a:r>
            <a:r>
              <a:rPr lang="th-TH" dirty="0" smtClean="0">
                <a:solidFill>
                  <a:srgbClr val="FF0000"/>
                </a:solidFill>
              </a:rPr>
              <a:t>2559-2564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โครงการส่งเสริมการผลิตและการบริโภคที่</a:t>
            </a:r>
            <a:r>
              <a:rPr lang="th-TH" dirty="0" smtClean="0"/>
              <a:t>ยั่งยืน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โครงการเมืองสีเขียว (</a:t>
            </a:r>
            <a:r>
              <a:rPr lang="en-US" dirty="0"/>
              <a:t>Green City</a:t>
            </a:r>
            <a:r>
              <a:rPr lang="en-US" dirty="0" smtClean="0"/>
              <a:t>)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แผนงานด้านการลดก๊าซเรือนกระจกที่เหมาะสมของประเทศ (</a:t>
            </a:r>
            <a:r>
              <a:rPr lang="en-US" dirty="0"/>
              <a:t>NAMA Roadmap) </a:t>
            </a:r>
            <a:r>
              <a:rPr lang="th-TH" dirty="0" smtClean="0"/>
              <a:t>และแผนงาน</a:t>
            </a:r>
            <a:r>
              <a:rPr lang="th-TH" dirty="0"/>
              <a:t>ด้านการปรับตัวเพื่อรองรับการเปลี่ยนแปลงสภาพภูมิอากาศ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67544" y="152778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ยุทธศาสตร์ที่ ๔ การเติบโตที่เป็นมิตรกับสิ่งแวดล้อมเพื่อการพัฒนาอย่างยั่งยืน</a:t>
            </a:r>
          </a:p>
        </p:txBody>
      </p:sp>
    </p:spTree>
    <p:extLst>
      <p:ext uri="{BB962C8B-B14F-4D97-AF65-F5344CB8AC3E}">
        <p14:creationId xmlns:p14="http://schemas.microsoft.com/office/powerpoint/2010/main" val="17630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มิติด้านอาหารและสุขภาพ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5</a:t>
            </a:fld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" y="1196752"/>
            <a:ext cx="915511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18164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50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1527785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</a:rPr>
              <a:t>ยุทธศาสตร์ที่ </a:t>
            </a:r>
            <a:r>
              <a:rPr lang="th-TH" b="1" dirty="0" smtClean="0">
                <a:solidFill>
                  <a:srgbClr val="0070C0"/>
                </a:solidFill>
              </a:rPr>
              <a:t>5 </a:t>
            </a:r>
            <a:r>
              <a:rPr lang="th-TH" b="1" dirty="0">
                <a:solidFill>
                  <a:srgbClr val="0070C0"/>
                </a:solidFill>
              </a:rPr>
              <a:t>การเสริมสร้างความมั่นคงแห่งชาติเพื่อการพัฒนา</a:t>
            </a:r>
            <a:r>
              <a:rPr lang="th-TH" b="1" dirty="0" smtClean="0">
                <a:solidFill>
                  <a:srgbClr val="0070C0"/>
                </a:solidFill>
              </a:rPr>
              <a:t>ประเทศ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สู่ความมั่งคั่งและยั่งยืน</a:t>
            </a:r>
            <a:endParaRPr lang="th-TH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005661"/>
              </p:ext>
            </p:extLst>
          </p:nvPr>
        </p:nvGraphicFramePr>
        <p:xfrm>
          <a:off x="25949" y="2503138"/>
          <a:ext cx="9118052" cy="38167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1. ปกป้องและเชิดชูสถาบันพระมหากษัตริย์ให้เป็นสถาบันหลักของประเทศ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1.1 จำนวนกิจกรรมเทิดพระเกียรติและเชิดชูสถาบันพระมหากษัตริย์เพิ่มขึ้น</a:t>
                      </a:r>
                    </a:p>
                    <a:p>
                      <a:pPr algn="thaiDist"/>
                      <a:r>
                        <a:rPr lang="th-TH" sz="2000" dirty="0" smtClean="0"/>
                        <a:t>1.2  จำนวนกิจกรรมที่มีความเกี่ยวข้องกับโครงการพระราชดาริเพิ่มขึ้น</a:t>
                      </a:r>
                      <a:endParaRPr lang="th-TH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2. สังคมมีความสมานฉันท์ ผู้เห็นต่างทางความคิดของคนในชาติสามารถอยู่ร่วมกันได้อย่างสันติ ประชาชนมีส่วนร่วมป้องกันแก้ไขปัญหาความมั่นคง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2.1 ดัชนีความไม่มีเสถียรภาพทางการเมืองลดลง (ดัชนีสันติภาพโลกของ </a:t>
                      </a:r>
                      <a:r>
                        <a:rPr lang="en-US" sz="2000" dirty="0" smtClean="0"/>
                        <a:t>The Institute for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Economics and Peace: IEP)</a:t>
                      </a:r>
                    </a:p>
                    <a:p>
                      <a:pPr algn="thaiDist"/>
                      <a:r>
                        <a:rPr lang="th-TH" sz="2000" dirty="0" smtClean="0"/>
                        <a:t>2.2 จำนวนผู้เสียชีวิตจากความขัดแย้งภายในประเทศลดลง (ดัชนีสันติภาพโลก)</a:t>
                      </a:r>
                    </a:p>
                    <a:p>
                      <a:pPr algn="thaiDist"/>
                      <a:r>
                        <a:rPr lang="th-TH" sz="2000" dirty="0" smtClean="0"/>
                        <a:t>2.3 จำนวนกิจกรรมที่ประชาชนมีส่วนร่วมป้องกันแก้ไขปัญหาความมั่นคงเพิ่มขึ้น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3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51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1527785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</a:rPr>
              <a:t>ยุทธศาสตร์ที่ </a:t>
            </a:r>
            <a:r>
              <a:rPr lang="th-TH" b="1" dirty="0" smtClean="0">
                <a:solidFill>
                  <a:srgbClr val="0070C0"/>
                </a:solidFill>
              </a:rPr>
              <a:t>5 </a:t>
            </a:r>
            <a:r>
              <a:rPr lang="th-TH" b="1" dirty="0">
                <a:solidFill>
                  <a:srgbClr val="0070C0"/>
                </a:solidFill>
              </a:rPr>
              <a:t>การเสริมสร้างความมั่นคงแห่งชาติเพื่อการพัฒนา</a:t>
            </a:r>
            <a:r>
              <a:rPr lang="th-TH" b="1" dirty="0" smtClean="0">
                <a:solidFill>
                  <a:srgbClr val="0070C0"/>
                </a:solidFill>
              </a:rPr>
              <a:t>ประเทศ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สู่ความมั่งคั่งและยั่งยืน</a:t>
            </a:r>
            <a:endParaRPr lang="th-TH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45239"/>
              </p:ext>
            </p:extLst>
          </p:nvPr>
        </p:nvGraphicFramePr>
        <p:xfrm>
          <a:off x="25949" y="2503138"/>
          <a:ext cx="9118052" cy="41215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3. ประชาชนในจังหวัดชายแดนภาคใต้มีความปลอดภัยในชีวิตและทรัพย์สินมีโอกาสในการศึกษาและการประกอบอาชีพที่สร้างรายได้เพิ่มขึ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3.1 มูลค่าความเสียหายและจานวนการก่อเหตุร้ายที่มีมูลเหตุจากความไม่สงบลดลง</a:t>
                      </a:r>
                    </a:p>
                    <a:p>
                      <a:pPr algn="thaiDist"/>
                      <a:r>
                        <a:rPr lang="th-TH" sz="2000" dirty="0" smtClean="0"/>
                        <a:t>3.2 รายได้ครัวเรือนเฉลี่ยต่อคนและจานวนปีการศึกษาเฉลี่ยในพื้นที่ 3 จังหวัดชายแดนภาคใต้เพิ่มขึ้น</a:t>
                      </a:r>
                    </a:p>
                    <a:p>
                      <a:pPr algn="thaiDist"/>
                      <a:r>
                        <a:rPr lang="th-TH" sz="2000" dirty="0" smtClean="0"/>
                        <a:t>3.3 จำนวนกิจกรรมสาธารณประโยชน์ที่ประชาชนทุกศาสนาร่วมดำเนินการเพิ่มขึ้น</a:t>
                      </a:r>
                      <a:endParaRPr lang="th-TH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4.</a:t>
                      </a:r>
                      <a:r>
                        <a:rPr lang="th-TH" sz="2000" baseline="0" dirty="0" smtClean="0"/>
                        <a:t> ประเทศไทยมีความสัมพันธ์และความร่วมมือด้านความมั่นคงในกลุ่มประเทศสมาชิกอาเซียน มิตรประเทศ และนานาประเทศในการป้องกันภัยคุกคามในรูปแบบต่างๆ ควบคู่ไปกับการรักษาผลประโยชน์ของชาติ</a:t>
                      </a:r>
                      <a:endParaRPr lang="th-TH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4.1 ดัชนีความสัมพันธ์กับประเทศเพื่อนบ้านเพิ่มขึ้น (ดัชนีสันติภาพโลก)</a:t>
                      </a:r>
                    </a:p>
                    <a:p>
                      <a:pPr algn="thaiDist"/>
                      <a:r>
                        <a:rPr lang="th-TH" sz="2000" dirty="0" smtClean="0"/>
                        <a:t>4.2 จำนวนคดีที่เกี่ยวข้องกับภัยคุกคามข้ามชาติลดลง</a:t>
                      </a:r>
                    </a:p>
                    <a:p>
                      <a:pPr algn="thaiDist"/>
                      <a:r>
                        <a:rPr lang="th-TH" sz="2000" dirty="0" smtClean="0"/>
                        <a:t>4.3 จำนวนเหตุการณ์การกระทาผิดกฎหมายทางทะเลลดลง</a:t>
                      </a:r>
                    </a:p>
                    <a:p>
                      <a:pPr algn="thaiDist"/>
                      <a:r>
                        <a:rPr lang="th-TH" sz="2000" dirty="0" smtClean="0"/>
                        <a:t>4.4 จำนวนคดีที่เกี่ยวข้องกับ</a:t>
                      </a:r>
                      <a:r>
                        <a:rPr lang="th-TH" sz="2000" dirty="0" err="1" smtClean="0"/>
                        <a:t>ยาเสพติด</a:t>
                      </a:r>
                      <a:r>
                        <a:rPr lang="th-TH" sz="2000" dirty="0" smtClean="0"/>
                        <a:t>ลดลง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52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1527785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</a:rPr>
              <a:t>ยุทธศาสตร์ที่ </a:t>
            </a:r>
            <a:r>
              <a:rPr lang="th-TH" b="1" dirty="0" smtClean="0">
                <a:solidFill>
                  <a:srgbClr val="0070C0"/>
                </a:solidFill>
              </a:rPr>
              <a:t>5 </a:t>
            </a:r>
            <a:r>
              <a:rPr lang="th-TH" b="1" dirty="0">
                <a:solidFill>
                  <a:srgbClr val="0070C0"/>
                </a:solidFill>
              </a:rPr>
              <a:t>การเสริมสร้างความมั่นคงแห่งชาติเพื่อการพัฒนา</a:t>
            </a:r>
            <a:r>
              <a:rPr lang="th-TH" b="1" dirty="0" smtClean="0">
                <a:solidFill>
                  <a:srgbClr val="0070C0"/>
                </a:solidFill>
              </a:rPr>
              <a:t>ประเทศ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สู่ความมั่งคั่งและยั่งยืน</a:t>
            </a:r>
            <a:endParaRPr lang="th-TH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181806"/>
              </p:ext>
            </p:extLst>
          </p:nvPr>
        </p:nvGraphicFramePr>
        <p:xfrm>
          <a:off x="25949" y="2503138"/>
          <a:ext cx="9118052" cy="32071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rgbClr val="FF0000"/>
                          </a:solidFill>
                        </a:rPr>
                        <a:t>5. ประเทศไทยมีความพร้อมต่อการรับมือภัยคุกคามทั้งภัยคุกคามทางทหารและภัยคุกคามอื่นๆ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5.1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ระยะเวลาในการระดมสรรพกำลังเมื่อเกิดภัยคุกคาม</a:t>
                      </a:r>
                    </a:p>
                    <a:p>
                      <a:pPr algn="thaiDist"/>
                      <a:r>
                        <a:rPr lang="th-TH" sz="2000" dirty="0" smtClean="0"/>
                        <a:t>5.2 อันดับความเสี่ยงจากการก่อการร้ายต่ำกว่าอันดับที่ 20 ของโลก (ดัชนีความเสี่ยงของโลกของ </a:t>
                      </a:r>
                      <a:r>
                        <a:rPr lang="en-US" sz="2000" dirty="0" smtClean="0"/>
                        <a:t>WEF)</a:t>
                      </a:r>
                    </a:p>
                    <a:p>
                      <a:pPr algn="thaiDist"/>
                      <a:r>
                        <a:rPr lang="th-TH" sz="2000" dirty="0" smtClean="0"/>
                        <a:t>5.3 อันดับความเสี่ยงจากการโจมตีด้านไซเบอร์/</a:t>
                      </a:r>
                      <a:r>
                        <a:rPr lang="th-TH" sz="2000" dirty="0" err="1" smtClean="0"/>
                        <a:t>ต่า</a:t>
                      </a:r>
                      <a:r>
                        <a:rPr lang="th-TH" sz="2000" dirty="0" smtClean="0"/>
                        <a:t>กว่าอันดับที่ 10 ของโลก (ดัชนีความปลอดภัยไซเบอร์ของโลกของ </a:t>
                      </a:r>
                      <a:r>
                        <a:rPr lang="en-US" sz="2000" dirty="0" smtClean="0"/>
                        <a:t>International Telecommunication Union: ITU)</a:t>
                      </a:r>
                      <a:endParaRPr lang="th-TH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/>
                        <a:t>6. </a:t>
                      </a:r>
                      <a:r>
                        <a:rPr lang="th-TH" sz="2000" dirty="0" smtClean="0"/>
                        <a:t>แผนงานด้านความมั่นคงมีการบูร</a:t>
                      </a:r>
                      <a:r>
                        <a:rPr lang="th-TH" sz="2000" dirty="0" err="1" smtClean="0"/>
                        <a:t>ณา</a:t>
                      </a:r>
                      <a:r>
                        <a:rPr lang="th-TH" sz="2000" dirty="0" smtClean="0"/>
                        <a:t>การสอดคล้องกับนโยบายการพัฒนาเศรษฐกิจ สังคม ทรัพยากรธรรมชาติและสิ่งแวดล้อม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6.1 จำนวนแผนงานด้านความมั่นคงที่สอดคล้องกับนโยบายการพัฒนาเศรษฐกิจ สังคม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ทรัพยากรธรรมชาติและสิ่งแวดล้อมเพิ่มขึ้น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3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53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5536" y="2132856"/>
            <a:ext cx="87484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/>
              <a:t>แผนงานโครงการ</a:t>
            </a:r>
            <a:r>
              <a:rPr lang="th-TH" sz="3200" b="1" dirty="0" smtClean="0"/>
              <a:t>สำคัญ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การเสริมสร้างความมั่นคงของสถาบันหลักของ</a:t>
            </a:r>
            <a:r>
              <a:rPr lang="th-TH" dirty="0" smtClean="0"/>
              <a:t>ชาติ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การป้องกันและแก้ไขการก่อความไม่สงบในจังหวัดชายแดน</a:t>
            </a:r>
            <a:r>
              <a:rPr lang="th-TH" dirty="0" smtClean="0"/>
              <a:t>ภาคใต้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การป้องกันและแก้ไขปัญหาการก่อการร้ายและภัยคุกคามข้าม</a:t>
            </a:r>
            <a:r>
              <a:rPr lang="th-TH" dirty="0" smtClean="0"/>
              <a:t>ชาติ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>
                <a:solidFill>
                  <a:srgbClr val="FF0000"/>
                </a:solidFill>
              </a:rPr>
              <a:t>การป้องกันและแก้ไขปัญหาโรคระบาดและสถานการณ์ฉุกเฉินทางสาธารณสุข</a:t>
            </a:r>
            <a:r>
              <a:rPr lang="th-TH" dirty="0" smtClean="0">
                <a:solidFill>
                  <a:srgbClr val="FF0000"/>
                </a:solidFill>
              </a:rPr>
              <a:t>อื่นๆ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การป้องกันภัยและแก้ไขปัญหาภัยคุกคามทางเทคโนโลยีสารสนเทศและไซ</a:t>
            </a:r>
            <a:r>
              <a:rPr lang="th-TH" dirty="0" smtClean="0"/>
              <a:t>เบอร์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การพัฒนาระบบและกลไกการบริหารจัดการความมั่นคงและผลประโยชน์ของชาติ</a:t>
            </a:r>
            <a:r>
              <a:rPr lang="th-TH" dirty="0" smtClean="0"/>
              <a:t>ทางทะเล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การพัฒนาระบบการป้องกันและบรรเทาสาธารณภัยทั้งทางบกและทางทะเลของประเทศ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528" y="1527785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</a:rPr>
              <a:t>ยุทธศาสตร์ที่ </a:t>
            </a:r>
            <a:r>
              <a:rPr lang="th-TH" b="1" dirty="0" smtClean="0">
                <a:solidFill>
                  <a:srgbClr val="0070C0"/>
                </a:solidFill>
              </a:rPr>
              <a:t>5 </a:t>
            </a:r>
            <a:r>
              <a:rPr lang="th-TH" b="1" dirty="0">
                <a:solidFill>
                  <a:srgbClr val="0070C0"/>
                </a:solidFill>
              </a:rPr>
              <a:t>การเสริมสร้างความมั่นคงแห่งชาติเพื่อการพัฒนา</a:t>
            </a:r>
            <a:r>
              <a:rPr lang="th-TH" b="1" dirty="0" smtClean="0">
                <a:solidFill>
                  <a:srgbClr val="0070C0"/>
                </a:solidFill>
              </a:rPr>
              <a:t>ประเทศ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สู่ความมั่งคั่งและยั่งยืน</a:t>
            </a:r>
            <a:endParaRPr lang="th-T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54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152778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ยุทธศาสตร์ที่ </a:t>
            </a:r>
            <a:r>
              <a:rPr lang="th-TH" b="1" dirty="0" smtClean="0"/>
              <a:t>8 </a:t>
            </a:r>
            <a:r>
              <a:rPr lang="th-TH" b="1" dirty="0"/>
              <a:t>การพัฒนาวิทยาศาสตร์ เทคโนโลยี วิจัย และนวัตกรรม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723359"/>
              </p:ext>
            </p:extLst>
          </p:nvPr>
        </p:nvGraphicFramePr>
        <p:xfrm>
          <a:off x="0" y="2066733"/>
          <a:ext cx="9118052" cy="372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1. เพิ่มความเข้มแข็งด้านวิทยาศาสตร์และเทคโนโลยีของประเทศ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1.1 สัดส่วนค่าใช้จ่ายการลงทุนเพื่อการวิจัยและพัฒนาเพิ่มสู่ร้อยละ 1.5 ของผลิตภัณฑ์มวลรวมในประเทศ</a:t>
                      </a:r>
                    </a:p>
                    <a:p>
                      <a:pPr algn="thaiDist"/>
                      <a:r>
                        <a:rPr lang="th-TH" sz="2000" dirty="0" smtClean="0"/>
                        <a:t>1.2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สัดส่วนการลงทุนวิจัยและพัฒนาของภาคเอกชนต่อภาครัฐ เพิ่มเป็น 70:30</a:t>
                      </a:r>
                    </a:p>
                    <a:p>
                      <a:pPr algn="thaiDist"/>
                      <a:r>
                        <a:rPr lang="th-TH" sz="2000" dirty="0" smtClean="0"/>
                        <a:t>1.3 สัดส่วนการลงทุนวิจัยและพัฒนาในอุตสาหกรรมยุทธศาสตร์และเป้าหมายของประเทศ: งานวิจัยพื้นฐานเพื่อสร้าง/สะสมองค์ความรู้ : ระบบโครงสร้างพื้นฐาน บุคลากร และระบบมาตรฐาน เพิ่มเป็น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55 : 25 : 20</a:t>
                      </a:r>
                    </a:p>
                    <a:p>
                      <a:pPr algn="thaiDist"/>
                      <a:r>
                        <a:rPr lang="th-TH" sz="2000" dirty="0" smtClean="0"/>
                        <a:t>1.4 จำนวนบุคลากรด้านการวิจัยและพัฒนาเพิ่มเป็น 25 คนต่อประชากร 10,000 คน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7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55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152778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ยุทธศาสตร์ที่ </a:t>
            </a:r>
            <a:r>
              <a:rPr lang="th-TH" b="1" dirty="0" smtClean="0"/>
              <a:t>8 </a:t>
            </a:r>
            <a:r>
              <a:rPr lang="th-TH" b="1" dirty="0"/>
              <a:t>การพัฒนาวิทยาศาสตร์ เทคโนโลยี วิจัย และนวัตกรรม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83053"/>
              </p:ext>
            </p:extLst>
          </p:nvPr>
        </p:nvGraphicFramePr>
        <p:xfrm>
          <a:off x="0" y="2066733"/>
          <a:ext cx="9118052" cy="3420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2. เพิ่มความสามารถในการประยุกต์ใช้วิทยาศาสตร์ เทคโนโลยี และนวัตกรรมเพื่อยกระดับความสามารถการแข่งขันของภาคการผลิตและบริการ และคุณภาพชีวิตของประชาชน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2.1 อันดับความสามารถการแข่งขันโครงสร้างพื้นฐานด้านวิทยาศาสตร์ และด้านเทคโนโลยีจัดโดย </a:t>
                      </a:r>
                      <a:r>
                        <a:rPr lang="en-US" sz="2000" dirty="0" smtClean="0"/>
                        <a:t>IMD </a:t>
                      </a:r>
                      <a:r>
                        <a:rPr lang="th-TH" sz="2000" dirty="0" smtClean="0"/>
                        <a:t>อยู่ในลาดับ 1 ใน 30</a:t>
                      </a:r>
                    </a:p>
                    <a:p>
                      <a:pPr algn="thaiDist"/>
                      <a:r>
                        <a:rPr lang="th-TH" sz="2000" dirty="0" smtClean="0"/>
                        <a:t>2.2 ผลงานวิจัยและเทคโนโลยีพร้อมใช้ที่ถูกนาไปใช้ในการสร้างมูลค่าเชิงพาณิชย์ให้กับภาคการผลิตและบริการ และภาคธุรกิจ มีจานวนไม่น้อยกว่าร้อยละ 30 ของผลงานทั้งหมด</a:t>
                      </a:r>
                    </a:p>
                    <a:p>
                      <a:pPr algn="thaiDist"/>
                      <a:r>
                        <a:rPr lang="th-TH" sz="2000" dirty="0" smtClean="0"/>
                        <a:t>2.3 มูลค่าการลดหย่อนภาษีเงินได้นิติบุคคลสาหรับค่าใช้จ่ายวิจัยและพัฒนา มีจำนวนเพิ่มขึ้นไม่น้อยกว่าร้อยละ 20 ต่อปี</a:t>
                      </a:r>
                    </a:p>
                    <a:p>
                      <a:pPr algn="thaiDist"/>
                      <a:r>
                        <a:rPr lang="th-TH" sz="2000" dirty="0" smtClean="0"/>
                        <a:t>2.4 นวัตกรรมทางสังคมและนวัตกรรมสาหรับผู้สูงอายุและผู้พิการที่ผลิตได้เองภายในประเทศ มีจานวนเพิ่มขึ้นไม่น้อยกว่า 1 เท่าตัว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1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56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5536" y="2132856"/>
            <a:ext cx="87484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/>
              <a:t>แผนงานโครงการ</a:t>
            </a:r>
            <a:r>
              <a:rPr lang="th-TH" sz="3200" b="1" dirty="0" smtClean="0"/>
              <a:t>สำคัญ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/>
              <a:t>แผนงานส่งเสริมผู้ประกอบการไทยให้มีบทบาทนาและใช้นวัตกรรมเพื่อสร้าง</a:t>
            </a:r>
            <a:r>
              <a:rPr lang="th-TH" dirty="0" smtClean="0"/>
              <a:t>มูลค่าเพิ่มให้</a:t>
            </a:r>
            <a:r>
              <a:rPr lang="th-TH" dirty="0"/>
              <a:t>สินค้าและ</a:t>
            </a:r>
            <a:r>
              <a:rPr lang="th-TH" dirty="0" smtClean="0"/>
              <a:t>บริการ</a:t>
            </a:r>
          </a:p>
          <a:p>
            <a:pPr marL="809625" indent="-514350">
              <a:buFont typeface="+mj-lt"/>
              <a:buAutoNum type="arabicPeriod"/>
            </a:pPr>
            <a:r>
              <a:rPr lang="th-TH" dirty="0">
                <a:solidFill>
                  <a:srgbClr val="FF0000"/>
                </a:solidFill>
              </a:rPr>
              <a:t>แผนงานส่งเสริมผู้ประกอบการไทยให้เป็นเจ้าของห่วงโซ่มูลค่าเพิ่มสูงใน</a:t>
            </a:r>
            <a:r>
              <a:rPr lang="th-TH" dirty="0" smtClean="0">
                <a:solidFill>
                  <a:srgbClr val="FF0000"/>
                </a:solidFill>
              </a:rPr>
              <a:t>ตลาดโลกใน</a:t>
            </a:r>
            <a:r>
              <a:rPr lang="th-TH" dirty="0">
                <a:solidFill>
                  <a:srgbClr val="FF0000"/>
                </a:solidFill>
              </a:rPr>
              <a:t>อุตสาหกรรมที่ไทยมีศักยภาพ อาทิ โครงการส่งเสริมการจัดตั้งศูนย์วิจัยและพัฒนาในประเทศไทย</a:t>
            </a:r>
            <a:endParaRPr lang="th-TH" dirty="0" smtClean="0">
              <a:solidFill>
                <a:srgbClr val="FF0000"/>
              </a:solidFill>
            </a:endParaRPr>
          </a:p>
          <a:p>
            <a:pPr marL="809625" indent="-514350">
              <a:buFont typeface="+mj-lt"/>
              <a:buAutoNum type="arabicPeriod"/>
            </a:pPr>
            <a:r>
              <a:rPr lang="th-TH" dirty="0">
                <a:solidFill>
                  <a:srgbClr val="FF0000"/>
                </a:solidFill>
              </a:rPr>
              <a:t>โครงการส่งเสริมการจัดทามาตรฐานนวัตกรรมและสิ่งประดิษฐ์ไทย เพื่อ</a:t>
            </a:r>
            <a:r>
              <a:rPr lang="th-TH" dirty="0" smtClean="0">
                <a:solidFill>
                  <a:srgbClr val="FF0000"/>
                </a:solidFill>
              </a:rPr>
              <a:t>นำขึ้นบัญชีนวัตกรรม</a:t>
            </a:r>
            <a:r>
              <a:rPr lang="th-TH" dirty="0">
                <a:solidFill>
                  <a:srgbClr val="FF0000"/>
                </a:solidFill>
              </a:rPr>
              <a:t>และสิ่งประดิษฐ์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67544" y="152778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ยุทธศาสตร์ที่ </a:t>
            </a:r>
            <a:r>
              <a:rPr lang="th-TH" b="1" dirty="0" smtClean="0"/>
              <a:t>8 </a:t>
            </a:r>
            <a:r>
              <a:rPr lang="th-TH" b="1" dirty="0"/>
              <a:t>การพัฒนาวิทยาศาสตร์ เทคโนโลยี วิจัย และนวัตกรรม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35142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57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1527785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</a:rPr>
              <a:t>ยุทธศาสตร์ที่ </a:t>
            </a:r>
            <a:r>
              <a:rPr lang="th-TH" b="1" dirty="0" smtClean="0">
                <a:solidFill>
                  <a:srgbClr val="0070C0"/>
                </a:solidFill>
              </a:rPr>
              <a:t>9 การ</a:t>
            </a:r>
            <a:r>
              <a:rPr lang="th-TH" b="1" dirty="0">
                <a:solidFill>
                  <a:srgbClr val="0070C0"/>
                </a:solidFill>
              </a:rPr>
              <a:t>พัฒนาภาค เมือง และพื้นที่เศรษฐกิจ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078524"/>
              </p:ext>
            </p:extLst>
          </p:nvPr>
        </p:nvGraphicFramePr>
        <p:xfrm>
          <a:off x="0" y="2276872"/>
          <a:ext cx="9118052" cy="43044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59026"/>
                <a:gridCol w="4559026"/>
              </a:tblGrid>
              <a:tr h="58590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เป้าหมายในการพัฒนา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ตัวชี้วัด</a:t>
                      </a:r>
                      <a:endParaRPr lang="th-TH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1. ลดช่องว่างรายได้ระหว่างภาคและมีการกระจายรายได้ที่เป็นธรรมมากขึ้น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1.1 ผลิตภัณฑ์ภาคต่อหัวระหว่างภาคลดลง</a:t>
                      </a:r>
                    </a:p>
                    <a:p>
                      <a:pPr algn="thaiDist"/>
                      <a:r>
                        <a:rPr lang="th-TH" sz="2000" dirty="0" smtClean="0"/>
                        <a:t>1.2 สัมประสิทธิ์การกระจายรายได้ระดับภาคลดลง</a:t>
                      </a:r>
                      <a:endParaRPr lang="th-TH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2. เพิ่มจานวนเมืองศูนย์กลางของจังหวัดเป็นเมืองน่าอยู่สาหรับคนทุกกลุ่มในสังคม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2.1 เมืองศูนย์กลางของจังหวัดที่ได้รับการพัฒนาเป็นเมืองน่าอยู่เพิ่มขึ้น</a:t>
                      </a:r>
                      <a:endParaRPr lang="th-TH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3.</a:t>
                      </a:r>
                      <a:r>
                        <a:rPr lang="th-TH" sz="2000" baseline="0" dirty="0" smtClean="0"/>
                        <a:t> พื้นที่ฐานเศรษฐกิจหลักมีระบบการผลิตที่มีประสิทธิภาพสูงและเป็นมิตรต่อสิ่งแวดล้อม</a:t>
                      </a:r>
                      <a:endParaRPr lang="th-TH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3.1 ค่าเฉลี่ยสารอินทรีย์ระเหยง่ายในพื้นที่อุตสาหกรรมหลักบริเวณมาบตาพุดไม่เกินเกณฑ์มาตรฐาน</a:t>
                      </a:r>
                    </a:p>
                    <a:p>
                      <a:pPr algn="thaiDist"/>
                      <a:r>
                        <a:rPr lang="th-TH" sz="2000" dirty="0" smtClean="0"/>
                        <a:t>3.2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ข้อร้องเรียนของประชาชนเกี่ยวกับผลกระทบจากการประกอบการในพื้นที่ลดลง</a:t>
                      </a:r>
                      <a:endParaRPr lang="th-TH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 smtClean="0"/>
                        <a:t>4. เพิ่มมูลค่าการลงทุนในพื้นที่เศรษฐกิจใหม่บริเวณชายแดน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/>
                        <a:t>4.1 มูลค่าการลงทุนในพื้นที่เศรษฐกิจพิเศษชายแดนเพิ่มขึ้นร้อยละ 20</a:t>
                      </a:r>
                    </a:p>
                    <a:p>
                      <a:pPr algn="thaiDist"/>
                      <a:r>
                        <a:rPr lang="th-TH" sz="2000" dirty="0" smtClean="0"/>
                        <a:t>4.2 สถานประกอบการที่จดทะเบียนในพื้นที่เศรษฐกิจใหม่เพิ่มขึ้น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1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58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smtClean="0">
                <a:solidFill>
                  <a:schemeClr val="tx1"/>
                </a:solidFill>
              </a:rPr>
              <a:t>2. แผนพัฒนาเศรษฐกิจและสังคมแห่งชาติ</a:t>
            </a:r>
            <a:br>
              <a:rPr lang="th-TH" smtClean="0">
                <a:solidFill>
                  <a:schemeClr val="tx1"/>
                </a:solidFill>
              </a:rPr>
            </a:br>
            <a:r>
              <a:rPr lang="th-TH" smtClean="0">
                <a:solidFill>
                  <a:schemeClr val="tx1"/>
                </a:solidFill>
              </a:rPr>
              <a:t>ฉบับที่ 12 พ.ศ. 2560 – 2564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</a:t>
            </a:r>
            <a:r>
              <a:rPr lang="th-TH" sz="2000" dirty="0">
                <a:solidFill>
                  <a:schemeClr val="bg1"/>
                </a:solidFill>
              </a:rPr>
              <a:t>คณะกรรมการพัฒนาการเศรษฐกิจและสังคม</a:t>
            </a:r>
            <a:r>
              <a:rPr lang="th-TH" sz="2000" dirty="0" smtClean="0">
                <a:solidFill>
                  <a:schemeClr val="bg1"/>
                </a:solidFill>
              </a:rPr>
              <a:t>แห่งชาติ</a:t>
            </a:r>
            <a:r>
              <a:rPr lang="en-US" sz="2000" dirty="0" smtClean="0">
                <a:solidFill>
                  <a:schemeClr val="bg1"/>
                </a:solidFill>
              </a:rPr>
              <a:t> www.nesdb.go.th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5536" y="2132856"/>
            <a:ext cx="8748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/>
              <a:t>แผนงานโครงการ</a:t>
            </a:r>
            <a:r>
              <a:rPr lang="th-TH" b="1" dirty="0" smtClean="0"/>
              <a:t>สำคัญ </a:t>
            </a:r>
            <a:r>
              <a:rPr lang="th-TH" b="1" u="sng" dirty="0" smtClean="0"/>
              <a:t>ที่เกี่ยวข้องกับงานด้านสาธารณสุข</a:t>
            </a:r>
          </a:p>
          <a:p>
            <a:pPr marL="809625" indent="-514350" algn="thaiDist">
              <a:buFont typeface="+mj-lt"/>
              <a:buAutoNum type="arabicPeriod"/>
            </a:pPr>
            <a:r>
              <a:rPr lang="th-TH" dirty="0">
                <a:solidFill>
                  <a:srgbClr val="FF0000"/>
                </a:solidFill>
              </a:rPr>
              <a:t>โครงการพัฒนาแหล่งท่องเที่ยวเชิง</a:t>
            </a:r>
            <a:r>
              <a:rPr lang="th-TH" dirty="0" smtClean="0">
                <a:solidFill>
                  <a:srgbClr val="FF0000"/>
                </a:solidFill>
              </a:rPr>
              <a:t>สุขภาพ</a:t>
            </a:r>
          </a:p>
          <a:p>
            <a:pPr marL="809625" indent="-514350" algn="thaiDist">
              <a:buFont typeface="+mj-lt"/>
              <a:buAutoNum type="arabicPeriod"/>
            </a:pPr>
            <a:r>
              <a:rPr lang="th-TH" dirty="0">
                <a:solidFill>
                  <a:srgbClr val="FF0000"/>
                </a:solidFill>
              </a:rPr>
              <a:t>โครงการปรับปรุงและพัฒนาสภาพแวดล้อม</a:t>
            </a:r>
            <a:r>
              <a:rPr lang="th-TH" dirty="0" smtClean="0">
                <a:solidFill>
                  <a:srgbClr val="FF0000"/>
                </a:solidFill>
              </a:rPr>
              <a:t>เมือง</a:t>
            </a:r>
          </a:p>
          <a:p>
            <a:pPr marL="809625" indent="-514350" algn="thaiDist">
              <a:buFont typeface="+mj-lt"/>
              <a:buAutoNum type="arabicPeriod"/>
            </a:pP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528" y="1527785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</a:rPr>
              <a:t>ยุทธศาสตร์ที่ </a:t>
            </a:r>
            <a:r>
              <a:rPr lang="th-TH" b="1" dirty="0" smtClean="0">
                <a:solidFill>
                  <a:srgbClr val="0070C0"/>
                </a:solidFill>
              </a:rPr>
              <a:t>9 การ</a:t>
            </a:r>
            <a:r>
              <a:rPr lang="th-TH" b="1" dirty="0">
                <a:solidFill>
                  <a:srgbClr val="0070C0"/>
                </a:solidFill>
              </a:rPr>
              <a:t>พัฒนาภาค เมือง และพื้นที่เศรษฐกิจ</a:t>
            </a:r>
          </a:p>
        </p:txBody>
      </p:sp>
    </p:spTree>
    <p:extLst>
      <p:ext uri="{BB962C8B-B14F-4D97-AF65-F5344CB8AC3E}">
        <p14:creationId xmlns:p14="http://schemas.microsoft.com/office/powerpoint/2010/main" val="41397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6840760" cy="129614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3. ตัวชี้วัด</a:t>
            </a:r>
            <a:r>
              <a:rPr lang="th-TH" dirty="0">
                <a:solidFill>
                  <a:schemeClr val="bg1"/>
                </a:solidFill>
              </a:rPr>
              <a:t>และระบบงานโภชนาการของไทย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57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แผนภูมิห่วงโซ่อาหาร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6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222"/>
            <a:ext cx="9144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5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60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6023" y="3068960"/>
            <a:ext cx="874846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 smtClean="0"/>
              <a:t>3.1 แผนพัฒนาสุขภาพแห่งชาติ ฉบับที่ 12 พ.ศ. 2560 -2564 </a:t>
            </a:r>
            <a:endParaRPr lang="en-US" b="1" dirty="0" smtClean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948" y="6528364"/>
            <a:ext cx="8938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</a:rPr>
              <a:t>คณะกรรมการอำนวยการจัดทำแผนพัฒนาสุขภาพแห่งชาติ ฉบับที่ 12  กระทรวง</a:t>
            </a:r>
            <a:r>
              <a:rPr lang="th-TH" sz="1400" dirty="0">
                <a:solidFill>
                  <a:schemeClr val="bg1"/>
                </a:solidFill>
              </a:rPr>
              <a:t>สาธารณสุข</a:t>
            </a:r>
            <a:r>
              <a:rPr lang="en-US" sz="1400" dirty="0">
                <a:solidFill>
                  <a:schemeClr val="bg1"/>
                </a:solidFill>
              </a:rPr>
              <a:t> http://bps.moph.go.th/new_bps/sites/default/files/HealthPlan12_2560_2564.pdf</a:t>
            </a:r>
            <a:endParaRPr lang="th-T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61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46250" r="19297" b="35625"/>
          <a:stretch/>
        </p:blipFill>
        <p:spPr bwMode="auto">
          <a:xfrm>
            <a:off x="-27803" y="1284824"/>
            <a:ext cx="9171803" cy="123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25948" y="6528364"/>
            <a:ext cx="8938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</a:rPr>
              <a:t>คณะกรรมการอำนวยการจัดทำแผนพัฒนาสุขภาพแห่งชาติ ฉบับที่ 12  กระทรวง</a:t>
            </a:r>
            <a:r>
              <a:rPr lang="th-TH" sz="1400" dirty="0">
                <a:solidFill>
                  <a:schemeClr val="bg1"/>
                </a:solidFill>
              </a:rPr>
              <a:t>สาธารณสุข</a:t>
            </a:r>
            <a:r>
              <a:rPr lang="en-US" sz="1400" dirty="0">
                <a:solidFill>
                  <a:schemeClr val="bg1"/>
                </a:solidFill>
              </a:rPr>
              <a:t> http://bps.moph.go.th/new_bps/sites/default/files/HealthPlan12_2560_2564.pdf</a:t>
            </a:r>
            <a:endParaRPr lang="th-TH" sz="1400" dirty="0">
              <a:solidFill>
                <a:schemeClr val="bg1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6" t="37522" r="24836" b="23085"/>
          <a:stretch/>
        </p:blipFill>
        <p:spPr bwMode="auto">
          <a:xfrm>
            <a:off x="205461" y="2516222"/>
            <a:ext cx="8938539" cy="388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5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62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46250" r="19297" b="35625"/>
          <a:stretch/>
        </p:blipFill>
        <p:spPr bwMode="auto">
          <a:xfrm>
            <a:off x="-27803" y="1284824"/>
            <a:ext cx="9171803" cy="123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25948" y="6528364"/>
            <a:ext cx="8938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</a:rPr>
              <a:t>คณะกรรมการอำนวยการจัดทำแผนพัฒนาสุขภาพแห่งชาติ ฉบับที่ 12  กระทรวง</a:t>
            </a:r>
            <a:r>
              <a:rPr lang="th-TH" sz="1400" dirty="0">
                <a:solidFill>
                  <a:schemeClr val="bg1"/>
                </a:solidFill>
              </a:rPr>
              <a:t>สาธารณสุข</a:t>
            </a:r>
            <a:r>
              <a:rPr lang="en-US" sz="1400" dirty="0">
                <a:solidFill>
                  <a:schemeClr val="bg1"/>
                </a:solidFill>
              </a:rPr>
              <a:t> http://bps.moph.go.th/new_bps/sites/default/files/HealthPlan12_2560_2564.pdf</a:t>
            </a:r>
            <a:endParaRPr lang="th-TH" sz="1400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t="28125" r="21991" b="41875"/>
          <a:stretch/>
        </p:blipFill>
        <p:spPr bwMode="auto">
          <a:xfrm>
            <a:off x="0" y="2516223"/>
            <a:ext cx="897349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3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63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46250" r="19297" b="35625"/>
          <a:stretch/>
        </p:blipFill>
        <p:spPr bwMode="auto">
          <a:xfrm>
            <a:off x="-27803" y="1284824"/>
            <a:ext cx="9171803" cy="123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25948" y="6528364"/>
            <a:ext cx="8938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</a:rPr>
              <a:t>คณะกรรมการอำนวยการจัดทำแผนพัฒนาสุขภาพแห่งชาติ ฉบับที่ 12  กระทรวง</a:t>
            </a:r>
            <a:r>
              <a:rPr lang="th-TH" sz="1400" dirty="0">
                <a:solidFill>
                  <a:schemeClr val="bg1"/>
                </a:solidFill>
              </a:rPr>
              <a:t>สาธารณสุข</a:t>
            </a:r>
            <a:r>
              <a:rPr lang="en-US" sz="1400" dirty="0">
                <a:solidFill>
                  <a:schemeClr val="bg1"/>
                </a:solidFill>
              </a:rPr>
              <a:t> http://bps.moph.go.th/new_bps/sites/default/files/HealthPlan12_2560_2564.pdf</a:t>
            </a:r>
            <a:endParaRPr lang="th-TH" sz="1400" dirty="0">
              <a:solidFill>
                <a:schemeClr val="bg1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0" t="17344" r="28082" b="17708"/>
          <a:stretch/>
        </p:blipFill>
        <p:spPr bwMode="auto">
          <a:xfrm>
            <a:off x="322651" y="2533601"/>
            <a:ext cx="8641836" cy="40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64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6024" y="1988840"/>
            <a:ext cx="874846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 smtClean="0"/>
              <a:t>3.2 แผนยุทธศาสตร์ชาติ ระยะ </a:t>
            </a:r>
            <a:r>
              <a:rPr lang="th-TH" b="1" dirty="0"/>
              <a:t>20 ป </a:t>
            </a:r>
            <a:r>
              <a:rPr lang="th-TH" b="1" dirty="0" smtClean="0"/>
              <a:t>ด</a:t>
            </a:r>
            <a:r>
              <a:rPr lang="th-TH" b="1" dirty="0"/>
              <a:t></a:t>
            </a:r>
            <a:r>
              <a:rPr lang="th-TH" b="1" dirty="0" err="1" smtClean="0"/>
              <a:t>าน</a:t>
            </a:r>
            <a:r>
              <a:rPr lang="th-TH" b="1" dirty="0" smtClean="0"/>
              <a:t>สาธารณสุข</a:t>
            </a:r>
            <a:r>
              <a:rPr lang="en-US" b="1" dirty="0" smtClean="0"/>
              <a:t> (</a:t>
            </a:r>
            <a:r>
              <a:rPr lang="th-TH" b="1" dirty="0" err="1" smtClean="0"/>
              <a:t>พ.ศ</a:t>
            </a:r>
            <a:r>
              <a:rPr lang="en-US" b="1" dirty="0" smtClean="0"/>
              <a:t>. 2560 </a:t>
            </a:r>
            <a:r>
              <a:rPr lang="en-US" b="1" dirty="0"/>
              <a:t>- 2579</a:t>
            </a:r>
            <a:r>
              <a:rPr lang="en-US" b="1" dirty="0" smtClean="0"/>
              <a:t>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948" y="6525344"/>
            <a:ext cx="8938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กองยุทธศาสตร์และ</a:t>
            </a:r>
            <a:r>
              <a:rPr lang="th-TH" sz="2000" dirty="0" smtClean="0">
                <a:solidFill>
                  <a:schemeClr val="bg1"/>
                </a:solidFill>
              </a:rPr>
              <a:t>แผนงาน กระทรวง</a:t>
            </a:r>
            <a:r>
              <a:rPr lang="th-TH" sz="2000" dirty="0">
                <a:solidFill>
                  <a:schemeClr val="bg1"/>
                </a:solidFill>
              </a:rPr>
              <a:t>สาธารณสุข</a:t>
            </a:r>
            <a:r>
              <a:rPr lang="en-US" sz="2000" dirty="0">
                <a:solidFill>
                  <a:schemeClr val="bg1"/>
                </a:solidFill>
              </a:rPr>
              <a:t> http://bps.moph.go.th/new_bps/StrategyPlanAndPA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46" y="3068960"/>
            <a:ext cx="4105070" cy="25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3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65</a:t>
            </a:fld>
            <a:endParaRPr lang="th-TH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8" y="6525344"/>
            <a:ext cx="89385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dirty="0" smtClean="0">
                <a:solidFill>
                  <a:schemeClr val="bg1"/>
                </a:solidFill>
              </a:rPr>
              <a:t>กองยุทธศาสตร์และแผนงาน กระทรวง</a:t>
            </a:r>
            <a:r>
              <a:rPr lang="th-TH" sz="1500" dirty="0">
                <a:solidFill>
                  <a:schemeClr val="bg1"/>
                </a:solidFill>
              </a:rPr>
              <a:t>สาธารณสุข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smtClean="0">
                <a:solidFill>
                  <a:schemeClr val="bg1"/>
                </a:solidFill>
              </a:rPr>
              <a:t> http</a:t>
            </a:r>
            <a:r>
              <a:rPr lang="en-US" sz="1500" dirty="0">
                <a:solidFill>
                  <a:schemeClr val="bg1"/>
                </a:solidFill>
              </a:rPr>
              <a:t>://bps.moph.go.th/new_bps/sites/default/files/Ebook%20MOPH%2020%20yrs%20final_240161.pdf</a:t>
            </a:r>
            <a:endParaRPr lang="th-TH" sz="15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83" y="1268760"/>
            <a:ext cx="5212417" cy="52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0"/>
          <a:stretch/>
        </p:blipFill>
        <p:spPr bwMode="auto">
          <a:xfrm>
            <a:off x="39741" y="3396398"/>
            <a:ext cx="4028204" cy="10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868144" y="2420888"/>
            <a:ext cx="2808312" cy="49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868144" y="3645024"/>
            <a:ext cx="2808312" cy="453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895090" y="4725144"/>
            <a:ext cx="2808312" cy="49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882932" y="5805264"/>
            <a:ext cx="2808312" cy="49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412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66</a:t>
            </a:fld>
            <a:endParaRPr lang="th-TH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8" y="6525344"/>
            <a:ext cx="89385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dirty="0" smtClean="0">
                <a:solidFill>
                  <a:schemeClr val="bg1"/>
                </a:solidFill>
              </a:rPr>
              <a:t>กองยุทธศาสตร์และแผนงาน กระทรวง</a:t>
            </a:r>
            <a:r>
              <a:rPr lang="th-TH" sz="1500" dirty="0">
                <a:solidFill>
                  <a:schemeClr val="bg1"/>
                </a:solidFill>
              </a:rPr>
              <a:t>สาธารณสุข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smtClean="0">
                <a:solidFill>
                  <a:schemeClr val="bg1"/>
                </a:solidFill>
              </a:rPr>
              <a:t> http</a:t>
            </a:r>
            <a:r>
              <a:rPr lang="en-US" sz="1500" dirty="0">
                <a:solidFill>
                  <a:schemeClr val="bg1"/>
                </a:solidFill>
              </a:rPr>
              <a:t>://bps.moph.go.th/new_bps/sites/default/files/Ebook%20MOPH%2020%20yrs%20final_240161.pdf</a:t>
            </a:r>
            <a:endParaRPr lang="th-TH" sz="15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38" y="1135360"/>
            <a:ext cx="5189293" cy="53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5796136" y="2132856"/>
            <a:ext cx="2808312" cy="27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948536" y="3356992"/>
            <a:ext cx="2808312" cy="27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948536" y="4509120"/>
            <a:ext cx="2808312" cy="27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948536" y="5589240"/>
            <a:ext cx="2808312" cy="27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3134818"/>
            <a:ext cx="4032449" cy="77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4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17" y="1201330"/>
            <a:ext cx="4734659" cy="527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67</a:t>
            </a:fld>
            <a:endParaRPr lang="th-TH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8" y="6525344"/>
            <a:ext cx="89385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dirty="0" smtClean="0">
                <a:solidFill>
                  <a:schemeClr val="bg1"/>
                </a:solidFill>
              </a:rPr>
              <a:t>กองยุทธศาสตร์และแผนงาน กระทรวง</a:t>
            </a:r>
            <a:r>
              <a:rPr lang="th-TH" sz="1500" dirty="0">
                <a:solidFill>
                  <a:schemeClr val="bg1"/>
                </a:solidFill>
              </a:rPr>
              <a:t>สาธารณสุข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smtClean="0">
                <a:solidFill>
                  <a:schemeClr val="bg1"/>
                </a:solidFill>
              </a:rPr>
              <a:t> http</a:t>
            </a:r>
            <a:r>
              <a:rPr lang="en-US" sz="1500" dirty="0">
                <a:solidFill>
                  <a:schemeClr val="bg1"/>
                </a:solidFill>
              </a:rPr>
              <a:t>://bps.moph.go.th/new_bps/sites/default/files/Ebook%20MOPH%2020%20yrs%20final_240161.pdf</a:t>
            </a:r>
            <a:endParaRPr lang="th-TH" sz="1500" dirty="0">
              <a:solidFill>
                <a:schemeClr val="bg1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400062" y="1988840"/>
            <a:ext cx="28083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421564" y="3086962"/>
            <a:ext cx="2808312" cy="753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400062" y="4235204"/>
            <a:ext cx="2808312" cy="777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421564" y="5319210"/>
            <a:ext cx="2808312" cy="846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6"/>
          <a:stretch/>
        </p:blipFill>
        <p:spPr bwMode="auto">
          <a:xfrm>
            <a:off x="45878" y="2835029"/>
            <a:ext cx="4449339" cy="102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9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68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6024" y="3356992"/>
            <a:ext cx="874846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 smtClean="0"/>
              <a:t>3.3 แผนยุทธศาสตร์กระทรวง</a:t>
            </a:r>
            <a:r>
              <a:rPr lang="th-TH" b="1" dirty="0"/>
              <a:t>สาธารณสุข </a:t>
            </a:r>
            <a:r>
              <a:rPr lang="th-TH" b="1" dirty="0" smtClean="0"/>
              <a:t>ประ</a:t>
            </a:r>
            <a:r>
              <a:rPr lang="th-TH" b="1" dirty="0" err="1" smtClean="0"/>
              <a:t>จำป</a:t>
            </a:r>
            <a:r>
              <a:rPr lang="th-TH" b="1" dirty="0"/>
              <a:t>งบประมาณ พ.ศ. 2562</a:t>
            </a:r>
            <a:r>
              <a:rPr lang="th-TH" dirty="0"/>
              <a:t> </a:t>
            </a:r>
            <a:endParaRPr lang="th-TH" dirty="0" smtClean="0"/>
          </a:p>
          <a:p>
            <a:pPr algn="ctr"/>
            <a:r>
              <a:rPr lang="th-TH" dirty="0" smtClean="0"/>
              <a:t>ภายใต้แผนยุทธศาสตร์ชาติ ระยะ </a:t>
            </a:r>
            <a:r>
              <a:rPr lang="th-TH" dirty="0"/>
              <a:t>20 ป (ด</a:t>
            </a:r>
            <a:r>
              <a:rPr lang="th-TH" dirty="0" err="1" smtClean="0"/>
              <a:t>าน</a:t>
            </a:r>
            <a:r>
              <a:rPr lang="th-TH" dirty="0" smtClean="0"/>
              <a:t>สาธารณสุข)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th-TH" dirty="0" err="1" smtClean="0"/>
              <a:t>พ.ศ</a:t>
            </a:r>
            <a:r>
              <a:rPr lang="en-US" dirty="0" smtClean="0"/>
              <a:t>. 2560 </a:t>
            </a:r>
            <a:r>
              <a:rPr lang="en-US" dirty="0"/>
              <a:t>- 2579</a:t>
            </a:r>
            <a:r>
              <a:rPr lang="en-US" dirty="0" smtClean="0"/>
              <a:t>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948" y="6525344"/>
            <a:ext cx="8938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กองยุทธศาสตร์และ</a:t>
            </a:r>
            <a:r>
              <a:rPr lang="th-TH" sz="2000" dirty="0" smtClean="0">
                <a:solidFill>
                  <a:schemeClr val="bg1"/>
                </a:solidFill>
              </a:rPr>
              <a:t>แผนงาน กระทรวง</a:t>
            </a:r>
            <a:r>
              <a:rPr lang="th-TH" sz="2000" dirty="0">
                <a:solidFill>
                  <a:schemeClr val="bg1"/>
                </a:solidFill>
              </a:rPr>
              <a:t>สาธารณสุข</a:t>
            </a:r>
            <a:r>
              <a:rPr lang="en-US" sz="2000" dirty="0">
                <a:solidFill>
                  <a:schemeClr val="bg1"/>
                </a:solidFill>
              </a:rPr>
              <a:t> http://bps.moph.go.th/new_bps/StrategyPlanAndPA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69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8" y="6525344"/>
            <a:ext cx="8938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กองยุทธศาสตร์และ</a:t>
            </a:r>
            <a:r>
              <a:rPr lang="th-TH" sz="2000" dirty="0" smtClean="0">
                <a:solidFill>
                  <a:schemeClr val="bg1"/>
                </a:solidFill>
              </a:rPr>
              <a:t>แผนงาน กระทรวง</a:t>
            </a:r>
            <a:r>
              <a:rPr lang="th-TH" sz="2000" dirty="0">
                <a:solidFill>
                  <a:schemeClr val="bg1"/>
                </a:solidFill>
              </a:rPr>
              <a:t>สาธารณสุข</a:t>
            </a:r>
            <a:r>
              <a:rPr lang="en-US" sz="2000" dirty="0">
                <a:solidFill>
                  <a:schemeClr val="bg1"/>
                </a:solidFill>
              </a:rPr>
              <a:t> http://bps.moph.go.th/new_bps/StrategyPlanAndPA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948"/>
            <a:ext cx="9143999" cy="528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3851920" y="3717032"/>
            <a:ext cx="5112568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ลง 11"/>
          <p:cNvSpPr/>
          <p:nvPr/>
        </p:nvSpPr>
        <p:spPr>
          <a:xfrm rot="2410853">
            <a:off x="8441378" y="6018750"/>
            <a:ext cx="354066" cy="444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ลง 12"/>
          <p:cNvSpPr/>
          <p:nvPr/>
        </p:nvSpPr>
        <p:spPr>
          <a:xfrm rot="2410853">
            <a:off x="8474710" y="5233720"/>
            <a:ext cx="354066" cy="444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ลง 13"/>
          <p:cNvSpPr/>
          <p:nvPr/>
        </p:nvSpPr>
        <p:spPr>
          <a:xfrm rot="2410853">
            <a:off x="8441378" y="4282818"/>
            <a:ext cx="354066" cy="444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31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7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9594"/>
            <a:ext cx="8820472" cy="530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5706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70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6024" y="3356992"/>
            <a:ext cx="874846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 smtClean="0"/>
              <a:t>3.4 </a:t>
            </a:r>
            <a:r>
              <a:rPr lang="th-TH" b="1" dirty="0"/>
              <a:t>การพัฒนาระบบส่งเสริมสุขภาพและอนามัยสิ่งแวดล้อม </a:t>
            </a:r>
            <a:r>
              <a:rPr lang="th-TH" b="1" dirty="0" smtClean="0"/>
              <a:t>กรมอนามัย</a:t>
            </a:r>
          </a:p>
          <a:p>
            <a:pPr algn="ctr"/>
            <a:r>
              <a:rPr lang="th-TH" dirty="0" smtClean="0"/>
              <a:t>ตาม</a:t>
            </a:r>
            <a:r>
              <a:rPr lang="th-TH" dirty="0"/>
              <a:t>แผนพัฒนาสุขภาพ</a:t>
            </a:r>
            <a:r>
              <a:rPr lang="th-TH" dirty="0" smtClean="0"/>
              <a:t>แห่งชาติในช่วง</a:t>
            </a:r>
            <a:r>
              <a:rPr lang="th-TH" dirty="0"/>
              <a:t>แผนพัฒนาเศรษฐกิจและสังคมแห่งชาติ </a:t>
            </a:r>
            <a:endParaRPr lang="th-TH" dirty="0" smtClean="0"/>
          </a:p>
          <a:p>
            <a:pPr algn="ctr"/>
            <a:r>
              <a:rPr lang="th-TH" dirty="0" smtClean="0"/>
              <a:t>ฉบับ</a:t>
            </a:r>
            <a:r>
              <a:rPr lang="th-TH" dirty="0"/>
              <a:t>ที่ 12 (พ.ศ. 2560-2564)</a:t>
            </a:r>
            <a:endParaRPr lang="en-US" dirty="0" smtClean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948" y="6525344"/>
            <a:ext cx="8938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กรมอนามัย กระทรวง</a:t>
            </a:r>
            <a:r>
              <a:rPr lang="th-TH" sz="2000" dirty="0">
                <a:solidFill>
                  <a:schemeClr val="bg1"/>
                </a:solidFill>
              </a:rPr>
              <a:t>สาธารณสุข</a:t>
            </a:r>
            <a:r>
              <a:rPr lang="en-US" sz="2000" dirty="0">
                <a:solidFill>
                  <a:schemeClr val="bg1"/>
                </a:solidFill>
              </a:rPr>
              <a:t> https://</a:t>
            </a:r>
            <a:r>
              <a:rPr lang="en-US" sz="2000" dirty="0" smtClean="0">
                <a:solidFill>
                  <a:schemeClr val="bg1"/>
                </a:solidFill>
              </a:rPr>
              <a:t>www.anamai.moph.go.th/</a:t>
            </a:r>
            <a:endParaRPr lang="th-TH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71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กระทรวงสาธารณสุข</a:t>
            </a:r>
            <a:r>
              <a:rPr lang="en-US" sz="2000" dirty="0">
                <a:solidFill>
                  <a:schemeClr val="bg1"/>
                </a:solidFill>
              </a:rPr>
              <a:t> http://bps.moph.go.th/new_bps/StrategyPlanAndPA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25949" y="1556792"/>
            <a:ext cx="9118051" cy="4392488"/>
            <a:chOff x="1335945" y="1658297"/>
            <a:chExt cx="7082805" cy="2933024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14"/>
            <a:stretch/>
          </p:blipFill>
          <p:spPr bwMode="auto">
            <a:xfrm>
              <a:off x="1335945" y="2543478"/>
              <a:ext cx="7082805" cy="20478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20"/>
            <a:stretch/>
          </p:blipFill>
          <p:spPr bwMode="auto">
            <a:xfrm>
              <a:off x="1335945" y="1658297"/>
              <a:ext cx="7082805" cy="8851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0" name="สี่เหลี่ยมผืนผ้า 9"/>
          <p:cNvSpPr/>
          <p:nvPr/>
        </p:nvSpPr>
        <p:spPr>
          <a:xfrm>
            <a:off x="6372199" y="4382495"/>
            <a:ext cx="2771801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57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72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กระทรวงสาธารณสุข</a:t>
            </a:r>
            <a:r>
              <a:rPr lang="en-US" sz="2000" dirty="0">
                <a:solidFill>
                  <a:schemeClr val="bg1"/>
                </a:solidFill>
              </a:rPr>
              <a:t> http://bps.moph.go.th/new_bps/StrategyPlanAndPA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20"/>
          <a:stretch/>
        </p:blipFill>
        <p:spPr bwMode="auto">
          <a:xfrm>
            <a:off x="25949" y="1556792"/>
            <a:ext cx="9118051" cy="1325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2436"/>
            <a:ext cx="9144000" cy="20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1" y="2882436"/>
            <a:ext cx="1907704" cy="1698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13574" y="2882436"/>
            <a:ext cx="2771801" cy="5465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436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73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กระทรวงสาธารณสุข</a:t>
            </a:r>
            <a:r>
              <a:rPr lang="en-US" sz="2000" dirty="0">
                <a:solidFill>
                  <a:schemeClr val="bg1"/>
                </a:solidFill>
              </a:rPr>
              <a:t> http://bps.moph.go.th/new_bps/StrategyPlanAndPA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6405223" y="1844824"/>
            <a:ext cx="2771801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2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74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กระทรวงสาธารณสุข</a:t>
            </a:r>
            <a:r>
              <a:rPr lang="en-US" sz="2000" dirty="0">
                <a:solidFill>
                  <a:schemeClr val="bg1"/>
                </a:solidFill>
              </a:rPr>
              <a:t> http://bps.moph.go.th/new_bps/StrategyPlanAndPA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9" y="1268759"/>
            <a:ext cx="9148219" cy="50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683567" y="1822720"/>
            <a:ext cx="1224137" cy="43425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43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75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กระทรวงสาธารณสุข</a:t>
            </a:r>
            <a:r>
              <a:rPr lang="en-US" sz="2000" dirty="0">
                <a:solidFill>
                  <a:schemeClr val="bg1"/>
                </a:solidFill>
              </a:rPr>
              <a:t> http://bps.moph.go.th/new_bps/StrategyPlanAndPA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" y="1556792"/>
            <a:ext cx="911805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683567" y="2276871"/>
            <a:ext cx="1224137" cy="2088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07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6571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76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กระทรวงสาธารณสุข</a:t>
            </a:r>
            <a:r>
              <a:rPr lang="en-US" sz="2000" dirty="0">
                <a:solidFill>
                  <a:schemeClr val="bg1"/>
                </a:solidFill>
              </a:rPr>
              <a:t> http://bps.moph.go.th/new_bps/StrategyPlanAndPA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949" y="1309518"/>
            <a:ext cx="1881755" cy="2088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26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" y="1268760"/>
            <a:ext cx="917417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77</a:t>
            </a:fld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07704" y="0"/>
            <a:ext cx="7056784" cy="1268760"/>
          </a:xfrm>
          <a:prstGeom prst="rect">
            <a:avLst/>
          </a:prstGeom>
          <a:solidFill>
            <a:srgbClr val="CC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9625" indent="-514350"/>
            <a:r>
              <a:rPr lang="th-TH" dirty="0">
                <a:solidFill>
                  <a:schemeClr val="tx1"/>
                </a:solidFill>
              </a:rPr>
              <a:t>3. ตัวชี้วัดและระบบงานโภชนาการของไทย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949" y="6525344"/>
            <a:ext cx="725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กระทรวงสาธารณสุข</a:t>
            </a:r>
            <a:r>
              <a:rPr lang="en-US" sz="2000" dirty="0">
                <a:solidFill>
                  <a:schemeClr val="bg1"/>
                </a:solidFill>
              </a:rPr>
              <a:t> http://bps.moph.go.th/new_bps/StrategyPlanAndPA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83567" y="1700808"/>
            <a:ext cx="1224137" cy="4248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2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คำถามท้ายบท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556793"/>
            <a:ext cx="8291264" cy="3600400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จงสรุปตัวชี้วัด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ทางด้าน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โภชนาการตาม</a:t>
            </a:r>
          </a:p>
          <a:p>
            <a:pPr marL="1168400" algn="thaiDist">
              <a:buFont typeface="TH SarabunPSK" panose="020B0500040200020003" pitchFamily="34" charset="-34"/>
              <a:buChar char="–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สุขภาพแห่งชาติ ฉบับที่ 12 พ.ศ. 2560 -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</a:p>
          <a:p>
            <a:pPr marL="1168400" algn="thaiDist">
              <a:buFont typeface="TH SarabunPSK" panose="020B0500040200020003" pitchFamily="34" charset="-34"/>
              <a:buChar char="–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ยุทธศาสตร์ชาติ ระยะ 20 ป ด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าน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สาธารณสุข (พ.ศ. 2560 - 2579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1168400" algn="thaiDist">
              <a:buFont typeface="TH SarabunPSK" panose="020B0500040200020003" pitchFamily="34" charset="-34"/>
              <a:buChar char="–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ยุทธศาสตร์กระทรวงสาธารณสุข ประ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จำป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งบประมาณ พ.ศ. 2562 </a:t>
            </a:r>
          </a:p>
          <a:p>
            <a:pPr marL="1168400" algn="thaiDist">
              <a:buFont typeface="TH SarabunPSK" panose="020B0500040200020003" pitchFamily="34" charset="-34"/>
              <a:buChar char="–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พัฒนาระบบส่งเสริมสุขภาพและอนามัยสิ่งแวดล้อม กรม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อนามัย ตาม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แผนพัฒนาสุขภาพแห่งชาติในช่วงแผนพัฒนาเศรษฐกิจและสังคมแห่งชาติ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12 (พ.ศ. 2560-2564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78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10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79</a:t>
            </a:fld>
            <a:endParaRPr lang="th-TH"/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589334" y="1708721"/>
            <a:ext cx="8375154" cy="373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0" indent="-355600" algn="thaiDist">
              <a:buFontTx/>
              <a:buAutoNum type="arabicPeriod"/>
              <a:defRPr/>
            </a:pPr>
            <a:r>
              <a:rPr lang="th-TH" sz="2400" dirty="0">
                <a:solidFill>
                  <a:sysClr val="windowText" lastClr="000000"/>
                </a:solidFill>
              </a:rPr>
              <a:t>คณะกรรมการอาหาร</a:t>
            </a:r>
            <a:r>
              <a:rPr lang="th-TH" sz="2400" dirty="0" smtClean="0">
                <a:solidFill>
                  <a:sysClr val="windowText" lastClr="000000"/>
                </a:solidFill>
              </a:rPr>
              <a:t>แห่งชาติ. </a:t>
            </a:r>
            <a:r>
              <a:rPr lang="th-TH" sz="2400" dirty="0" err="1" smtClean="0">
                <a:solidFill>
                  <a:sysClr val="windowText" lastClr="000000"/>
                </a:solidFill>
              </a:rPr>
              <a:t>มปป</a:t>
            </a:r>
            <a:r>
              <a:rPr lang="th-TH" sz="2400" dirty="0">
                <a:solidFill>
                  <a:sysClr val="windowText" lastClr="000000"/>
                </a:solidFill>
              </a:rPr>
              <a:t>. </a:t>
            </a:r>
            <a:r>
              <a:rPr lang="th-TH" sz="2400" b="1" i="1" dirty="0">
                <a:solidFill>
                  <a:sysClr val="windowText" lastClr="000000"/>
                </a:solidFill>
              </a:rPr>
              <a:t>กรอบ</a:t>
            </a:r>
            <a:r>
              <a:rPr lang="th-TH" sz="2400" b="1" i="1" dirty="0" smtClean="0">
                <a:solidFill>
                  <a:sysClr val="windowText" lastClr="000000"/>
                </a:solidFill>
              </a:rPr>
              <a:t>ยุทธศาสตร์การ</a:t>
            </a:r>
            <a:r>
              <a:rPr lang="th-TH" sz="2400" b="1" i="1" dirty="0">
                <a:solidFill>
                  <a:sysClr val="windowText" lastClr="000000"/>
                </a:solidFill>
              </a:rPr>
              <a:t>จัดการด้านอาหารของประเทศ</a:t>
            </a:r>
            <a:r>
              <a:rPr lang="th-TH" sz="2400" b="1" i="1" dirty="0" smtClean="0">
                <a:solidFill>
                  <a:sysClr val="windowText" lastClr="000000"/>
                </a:solidFill>
              </a:rPr>
              <a:t>ไทย. </a:t>
            </a:r>
            <a:r>
              <a:rPr lang="th-TH" sz="2400" dirty="0" smtClean="0">
                <a:solidFill>
                  <a:sysClr val="windowText" lastClr="000000"/>
                </a:solidFill>
              </a:rPr>
              <a:t>กรุงเทพฯ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: </a:t>
            </a:r>
            <a:r>
              <a:rPr lang="th-TH" sz="2400" dirty="0">
                <a:solidFill>
                  <a:sysClr val="windowText" lastClr="000000"/>
                </a:solidFill>
              </a:rPr>
              <a:t>สำนักงานกองทุนสนับสนุนการสร้างเสริมสุขภาพ (</a:t>
            </a:r>
            <a:r>
              <a:rPr lang="th-TH" sz="2400" dirty="0" err="1">
                <a:solidFill>
                  <a:sysClr val="windowText" lastClr="000000"/>
                </a:solidFill>
              </a:rPr>
              <a:t>สสส</a:t>
            </a:r>
            <a:r>
              <a:rPr lang="th-TH" sz="2400" dirty="0">
                <a:solidFill>
                  <a:sysClr val="windowText" lastClr="000000"/>
                </a:solidFill>
              </a:rPr>
              <a:t>.</a:t>
            </a:r>
            <a:r>
              <a:rPr lang="th-TH" sz="2400" dirty="0" smtClean="0">
                <a:solidFill>
                  <a:sysClr val="windowText" lastClr="000000"/>
                </a:solidFill>
              </a:rPr>
              <a:t>)</a:t>
            </a:r>
            <a:r>
              <a:rPr lang="en-US" sz="2400" dirty="0" smtClean="0">
                <a:solidFill>
                  <a:sysClr val="windowText" lastClr="000000"/>
                </a:solidFill>
              </a:rPr>
              <a:t>.</a:t>
            </a:r>
            <a:endParaRPr lang="th-TH" sz="2400" dirty="0">
              <a:solidFill>
                <a:sysClr val="windowText" lastClr="000000"/>
              </a:solidFill>
            </a:endParaRPr>
          </a:p>
          <a:p>
            <a:pPr marL="355600" indent="-355600" algn="thaiDist">
              <a:buFontTx/>
              <a:buAutoNum type="arabicPeriod"/>
              <a:defRPr/>
            </a:pPr>
            <a:r>
              <a:rPr lang="th-TH" sz="2400" dirty="0">
                <a:solidFill>
                  <a:sysClr val="windowText" lastClr="000000"/>
                </a:solidFill>
              </a:rPr>
              <a:t>วิชัย เทียน</a:t>
            </a:r>
            <a:r>
              <a:rPr lang="th-TH" sz="2400" dirty="0" smtClean="0">
                <a:solidFill>
                  <a:sysClr val="windowText" lastClr="000000"/>
                </a:solidFill>
              </a:rPr>
              <a:t>ถาวร. 2561. กรอบ</a:t>
            </a:r>
            <a:r>
              <a:rPr lang="th-TH" sz="2400" dirty="0">
                <a:solidFill>
                  <a:sysClr val="windowText" lastClr="000000"/>
                </a:solidFill>
              </a:rPr>
              <a:t>ยุทธศาสตร์การจัดการด้านอาหารของประเทศไทย ฉบับที่ 2. ค้นหาเมื่อ 15 ตุลาคม พ.ศ. 2560, จาก </a:t>
            </a:r>
            <a:r>
              <a:rPr lang="en-US" sz="2400" dirty="0">
                <a:solidFill>
                  <a:sysClr val="windowText" lastClr="000000"/>
                </a:solidFill>
              </a:rPr>
              <a:t>https://www.matichon.co.th/article/news_1061377</a:t>
            </a:r>
            <a:r>
              <a:rPr lang="en-US" sz="2400" dirty="0" smtClean="0">
                <a:solidFill>
                  <a:sysClr val="windowText" lastClr="000000"/>
                </a:solidFill>
              </a:rPr>
              <a:t>.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marL="355600" indent="-355600" algn="thaiDist">
              <a:buFontTx/>
              <a:buAutoNum type="arabicPeriod"/>
              <a:defRPr/>
            </a:pPr>
            <a:r>
              <a:rPr lang="th-TH" sz="2400" dirty="0">
                <a:solidFill>
                  <a:sysClr val="windowText" lastClr="000000"/>
                </a:solidFill>
              </a:rPr>
              <a:t>มหาวิทยาลัยสุโขทัย</a:t>
            </a:r>
            <a:r>
              <a:rPr lang="th-TH" sz="2400" dirty="0" err="1">
                <a:solidFill>
                  <a:sysClr val="windowText" lastClr="000000"/>
                </a:solidFill>
              </a:rPr>
              <a:t>ธรรมธิ</a:t>
            </a:r>
            <a:r>
              <a:rPr lang="th-TH" sz="2400" dirty="0">
                <a:solidFill>
                  <a:sysClr val="windowText" lastClr="000000"/>
                </a:solidFill>
              </a:rPr>
              <a:t>ราช สาขาวิชาวิทยาศาสตร์สุขภาพ. 2552. </a:t>
            </a:r>
            <a:r>
              <a:rPr lang="th-TH" sz="2400" b="1" i="1" dirty="0" err="1">
                <a:solidFill>
                  <a:sysClr val="windowText" lastClr="000000"/>
                </a:solidFill>
              </a:rPr>
              <a:t>โภชน</a:t>
            </a:r>
            <a:r>
              <a:rPr lang="th-TH" sz="2400" b="1" i="1" dirty="0">
                <a:solidFill>
                  <a:sysClr val="windowText" lastClr="000000"/>
                </a:solidFill>
              </a:rPr>
              <a:t>ศาสตร์สาธารณสุข (</a:t>
            </a:r>
            <a:r>
              <a:rPr lang="en-US" sz="2400" b="1" i="1" dirty="0">
                <a:solidFill>
                  <a:sysClr val="windowText" lastClr="000000"/>
                </a:solidFill>
              </a:rPr>
              <a:t>Nutrition in health) </a:t>
            </a:r>
            <a:r>
              <a:rPr lang="th-TH" sz="2400" b="1" i="1" dirty="0">
                <a:solidFill>
                  <a:sysClr val="windowText" lastClr="000000"/>
                </a:solidFill>
              </a:rPr>
              <a:t>หน่วยที่ 8-15</a:t>
            </a:r>
            <a:r>
              <a:rPr lang="th-TH" sz="2400" dirty="0">
                <a:solidFill>
                  <a:sysClr val="windowText" lastClr="000000"/>
                </a:solidFill>
              </a:rPr>
              <a:t>. นนทบุรี: มหาวิทยาลัยสุโขทัย</a:t>
            </a:r>
            <a:r>
              <a:rPr lang="th-TH" sz="2400" dirty="0" err="1">
                <a:solidFill>
                  <a:sysClr val="windowText" lastClr="000000"/>
                </a:solidFill>
              </a:rPr>
              <a:t>ธรรมธิ</a:t>
            </a:r>
            <a:r>
              <a:rPr lang="th-TH" sz="2400" dirty="0">
                <a:solidFill>
                  <a:sysClr val="windowText" lastClr="000000"/>
                </a:solidFill>
              </a:rPr>
              <a:t>ราช.</a:t>
            </a:r>
          </a:p>
          <a:p>
            <a:pPr marL="355600" lvl="0" indent="-355600" algn="thaiDist">
              <a:buFontTx/>
              <a:buAutoNum type="arabicPeriod"/>
              <a:defRPr/>
            </a:pPr>
            <a:r>
              <a:rPr lang="th-TH" sz="2400" dirty="0" smtClean="0">
                <a:solidFill>
                  <a:sysClr val="windowText" lastClr="000000"/>
                </a:solidFill>
              </a:rPr>
              <a:t>สำนักงาน</a:t>
            </a:r>
            <a:r>
              <a:rPr lang="th-TH" sz="2400" dirty="0">
                <a:solidFill>
                  <a:sysClr val="windowText" lastClr="000000"/>
                </a:solidFill>
              </a:rPr>
              <a:t>คณะกรรมการพัฒนาการเศรษฐกิจและสังคม</a:t>
            </a:r>
            <a:r>
              <a:rPr lang="th-TH" sz="2400" dirty="0" smtClean="0">
                <a:solidFill>
                  <a:sysClr val="windowText" lastClr="000000"/>
                </a:solidFill>
              </a:rPr>
              <a:t>แห่งชาติ. </a:t>
            </a:r>
            <a:r>
              <a:rPr lang="th-TH" sz="2400" dirty="0">
                <a:solidFill>
                  <a:sysClr val="windowText" lastClr="000000"/>
                </a:solidFill>
              </a:rPr>
              <a:t>2559. แผนพัฒนาเศรษฐกิจและสังคม</a:t>
            </a:r>
            <a:r>
              <a:rPr lang="th-TH" sz="2400" dirty="0" smtClean="0">
                <a:solidFill>
                  <a:sysClr val="windowText" lastClr="000000"/>
                </a:solidFill>
              </a:rPr>
              <a:t>แห่งชาติ ฉบับ</a:t>
            </a:r>
            <a:r>
              <a:rPr lang="th-TH" sz="2400" dirty="0">
                <a:solidFill>
                  <a:sysClr val="windowText" lastClr="000000"/>
                </a:solidFill>
              </a:rPr>
              <a:t>ที่สิบ</a:t>
            </a:r>
            <a:r>
              <a:rPr lang="th-TH" sz="2400" dirty="0" smtClean="0">
                <a:solidFill>
                  <a:sysClr val="windowText" lastClr="000000"/>
                </a:solidFill>
              </a:rPr>
              <a:t>สอง พ.ศ. </a:t>
            </a:r>
            <a:r>
              <a:rPr lang="th-TH" sz="2400" dirty="0">
                <a:solidFill>
                  <a:sysClr val="windowText" lastClr="000000"/>
                </a:solidFill>
              </a:rPr>
              <a:t>๒๕๖๐ </a:t>
            </a:r>
            <a:r>
              <a:rPr lang="th-TH" sz="2400" dirty="0" smtClean="0">
                <a:solidFill>
                  <a:sysClr val="windowText" lastClr="000000"/>
                </a:solidFill>
              </a:rPr>
              <a:t>– ๒๕๖๔. </a:t>
            </a:r>
            <a:r>
              <a:rPr lang="th-TH" sz="2400" dirty="0">
                <a:solidFill>
                  <a:sysClr val="windowText" lastClr="000000"/>
                </a:solidFill>
              </a:rPr>
              <a:t>เมื่อ 15 ตุลาคม พ.ศ. 2560, จาก </a:t>
            </a:r>
            <a:r>
              <a:rPr lang="en-US" sz="2400" dirty="0">
                <a:solidFill>
                  <a:sysClr val="windowText" lastClr="000000"/>
                </a:solidFill>
              </a:rPr>
              <a:t>http://</a:t>
            </a:r>
            <a:r>
              <a:rPr lang="en-US" sz="2400" dirty="0" smtClean="0">
                <a:solidFill>
                  <a:sysClr val="windowText" lastClr="000000"/>
                </a:solidFill>
              </a:rPr>
              <a:t>www.nesdb.go.th/ewt_news.php?nid=6420</a:t>
            </a:r>
            <a:endParaRPr lang="th-TH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กำหนดประเด็น</a:t>
            </a:r>
            <a:r>
              <a:rPr lang="th-TH" dirty="0" smtClean="0"/>
              <a:t>ยุทธศาสตร์การ</a:t>
            </a:r>
            <a:r>
              <a:rPr lang="th-TH" dirty="0"/>
              <a:t>จัดการด้านอาหารของประเทศไทย เป็น 4 ยุทธศาสตร์ ดังนี้</a:t>
            </a:r>
          </a:p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b="1" dirty="0" smtClean="0"/>
              <a:t>ยุทธศาสตร์</a:t>
            </a:r>
            <a:r>
              <a:rPr lang="th-TH" b="1" dirty="0"/>
              <a:t>ที่ 1 ด้านความมั่นคงอาหาร</a:t>
            </a:r>
          </a:p>
          <a:p>
            <a:pPr marL="0" indent="0">
              <a:buNone/>
            </a:pPr>
            <a:r>
              <a:rPr lang="th-TH" b="1" dirty="0" smtClean="0"/>
              <a:t>	ยุทธศาสตร์</a:t>
            </a:r>
            <a:r>
              <a:rPr lang="th-TH" b="1" dirty="0"/>
              <a:t>ที่ 2 ด้านคุณภาพและความปลอดภัยอาหาร</a:t>
            </a:r>
          </a:p>
          <a:p>
            <a:pPr marL="0" indent="0">
              <a:buNone/>
            </a:pPr>
            <a:r>
              <a:rPr lang="th-TH" b="1" dirty="0" smtClean="0"/>
              <a:t>	ยุทธศาสตร์</a:t>
            </a:r>
            <a:r>
              <a:rPr lang="th-TH" b="1" dirty="0"/>
              <a:t>ที่ 3 ด้านอาหารศึกษา</a:t>
            </a:r>
          </a:p>
          <a:p>
            <a:pPr marL="0" indent="0">
              <a:buNone/>
            </a:pPr>
            <a:r>
              <a:rPr lang="th-TH" b="1" dirty="0" smtClean="0"/>
              <a:t>	ยุทธศาสตร์</a:t>
            </a:r>
            <a:r>
              <a:rPr lang="th-TH" b="1" dirty="0"/>
              <a:t>ที่ 4 ด้านการบริหารจัดการ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8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12241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80</a:t>
            </a:fld>
            <a:endParaRPr lang="th-TH"/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589334" y="1708721"/>
            <a:ext cx="8375154" cy="4744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thaiDist">
              <a:buFont typeface="+mj-lt"/>
              <a:buAutoNum type="arabicPeriod" startAt="5"/>
              <a:defRPr/>
            </a:pPr>
            <a:r>
              <a:rPr lang="th-TH" sz="2400" dirty="0" smtClean="0">
                <a:solidFill>
                  <a:sysClr val="windowText" lastClr="000000"/>
                </a:solidFill>
              </a:rPr>
              <a:t>กอง</a:t>
            </a:r>
            <a:r>
              <a:rPr lang="th-TH" sz="2400" dirty="0">
                <a:solidFill>
                  <a:sysClr val="windowText" lastClr="000000"/>
                </a:solidFill>
              </a:rPr>
              <a:t>ยุทธศาสตร์และแผนงาน กระทรวง</a:t>
            </a:r>
            <a:r>
              <a:rPr lang="th-TH" sz="2400" dirty="0" smtClean="0">
                <a:solidFill>
                  <a:sysClr val="windowText" lastClr="000000"/>
                </a:solidFill>
              </a:rPr>
              <a:t>สาธารณสุข. 2562 </a:t>
            </a:r>
            <a:r>
              <a:rPr lang="th-TH" sz="2400" b="1" i="1" dirty="0" smtClean="0">
                <a:solidFill>
                  <a:sysClr val="windowText" lastClr="000000"/>
                </a:solidFill>
              </a:rPr>
              <a:t>. แผนยุทธศาสตร์กระทรวงสาธารณสุข ประ</a:t>
            </a:r>
            <a:r>
              <a:rPr lang="th-TH" sz="2400" b="1" i="1" dirty="0" err="1" smtClean="0">
                <a:solidFill>
                  <a:sysClr val="windowText" lastClr="000000"/>
                </a:solidFill>
              </a:rPr>
              <a:t>จำป</a:t>
            </a:r>
            <a:r>
              <a:rPr lang="th-TH" sz="2400" b="1" i="1" dirty="0" smtClean="0">
                <a:solidFill>
                  <a:sysClr val="windowText" lastClr="000000"/>
                </a:solidFill>
              </a:rPr>
              <a:t>งบประมาณ พ.ศ. 2562. </a:t>
            </a:r>
            <a:r>
              <a:rPr lang="th-TH" sz="2400" dirty="0">
                <a:solidFill>
                  <a:sysClr val="windowText" lastClr="000000"/>
                </a:solidFill>
              </a:rPr>
              <a:t>ค้นหาเมื่อ 15 ตุลาคม พ.ศ. 2560, จาก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http</a:t>
            </a:r>
            <a:r>
              <a:rPr lang="en-US" sz="2400" dirty="0">
                <a:solidFill>
                  <a:sysClr val="windowText" lastClr="000000"/>
                </a:solidFill>
              </a:rPr>
              <a:t>://bps.moph.go.th/new_bps/StrategyPlanAndPA </a:t>
            </a:r>
            <a:endParaRPr lang="en-US" sz="2400" dirty="0" smtClean="0">
              <a:solidFill>
                <a:sysClr val="windowText" lastClr="000000"/>
              </a:solidFill>
            </a:endParaRPr>
          </a:p>
          <a:p>
            <a:pPr marL="355600" lvl="0" indent="-355600" algn="thaiDist">
              <a:buFontTx/>
              <a:buAutoNum type="arabicPeriod" startAt="5"/>
              <a:defRPr/>
            </a:pPr>
            <a:r>
              <a:rPr lang="th-TH" sz="2400" dirty="0">
                <a:solidFill>
                  <a:sysClr val="windowText" lastClr="000000"/>
                </a:solidFill>
              </a:rPr>
              <a:t>กรมอนามัย กระทรวง</a:t>
            </a:r>
            <a:r>
              <a:rPr lang="th-TH" sz="2400" dirty="0" smtClean="0">
                <a:solidFill>
                  <a:sysClr val="windowText" lastClr="000000"/>
                </a:solidFill>
              </a:rPr>
              <a:t>สาธารณสุข. </a:t>
            </a:r>
            <a:r>
              <a:rPr lang="th-TH" sz="2400" b="1" i="1" dirty="0" smtClean="0">
                <a:solidFill>
                  <a:sysClr val="windowText" lastClr="000000"/>
                </a:solidFill>
              </a:rPr>
              <a:t>2560</a:t>
            </a:r>
            <a:r>
              <a:rPr lang="th-TH" sz="2400" b="1" i="1" dirty="0">
                <a:solidFill>
                  <a:sysClr val="windowText" lastClr="000000"/>
                </a:solidFill>
              </a:rPr>
              <a:t>. การพัฒนาระบบส่งเสริมสุขภาพและอนามัย</a:t>
            </a:r>
            <a:r>
              <a:rPr lang="th-TH" sz="2400" b="1" i="1" dirty="0" smtClean="0">
                <a:solidFill>
                  <a:sysClr val="windowText" lastClr="000000"/>
                </a:solidFill>
              </a:rPr>
              <a:t>สิ่งแวดล้อม ตาม</a:t>
            </a:r>
            <a:r>
              <a:rPr lang="th-TH" sz="2400" b="1" i="1" dirty="0">
                <a:solidFill>
                  <a:sysClr val="windowText" lastClr="000000"/>
                </a:solidFill>
              </a:rPr>
              <a:t>แผนพัฒนาสุขภาพแห่งชาติในช่วงแผนพัฒนาเศรษฐกิจและสังคมแห่งชาติ </a:t>
            </a:r>
            <a:r>
              <a:rPr lang="th-TH" sz="2400" b="1" i="1" dirty="0" smtClean="0">
                <a:solidFill>
                  <a:sysClr val="windowText" lastClr="000000"/>
                </a:solidFill>
              </a:rPr>
              <a:t>ฉบับ</a:t>
            </a:r>
            <a:r>
              <a:rPr lang="th-TH" sz="2400" b="1" i="1" dirty="0">
                <a:solidFill>
                  <a:sysClr val="windowText" lastClr="000000"/>
                </a:solidFill>
              </a:rPr>
              <a:t>ที่ 12 (พ.ศ. 2560-2564). </a:t>
            </a:r>
            <a:r>
              <a:rPr lang="th-TH" sz="2400" dirty="0">
                <a:solidFill>
                  <a:sysClr val="windowText" lastClr="000000"/>
                </a:solidFill>
              </a:rPr>
              <a:t>ค้นหาเมื่อ 15 ตุลาคม พ.ศ. 2560, จาก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https</a:t>
            </a:r>
            <a:r>
              <a:rPr lang="en-US" sz="2400" dirty="0">
                <a:solidFill>
                  <a:sysClr val="windowText" lastClr="000000"/>
                </a:solidFill>
              </a:rPr>
              <a:t>://</a:t>
            </a:r>
            <a:r>
              <a:rPr lang="en-US" sz="2400" dirty="0" smtClean="0">
                <a:solidFill>
                  <a:sysClr val="windowText" lastClr="000000"/>
                </a:solidFill>
              </a:rPr>
              <a:t>www.anamai.moph.go.th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marL="355600" lvl="0" indent="-355600" algn="thaiDist">
              <a:buFontTx/>
              <a:buAutoNum type="arabicPeriod" startAt="5"/>
              <a:defRPr/>
            </a:pPr>
            <a:r>
              <a:rPr lang="th-TH" sz="2400" dirty="0">
                <a:solidFill>
                  <a:sysClr val="windowText" lastClr="000000"/>
                </a:solidFill>
              </a:rPr>
              <a:t>คณะกรรมการอำนวยการจัดทำแผนพัฒนาสุขภาพแห่งชาติ ฉบับที่ </a:t>
            </a:r>
            <a:r>
              <a:rPr lang="th-TH" sz="2400" dirty="0" smtClean="0">
                <a:solidFill>
                  <a:sysClr val="windowText" lastClr="000000"/>
                </a:solidFill>
              </a:rPr>
              <a:t>12 </a:t>
            </a:r>
            <a:r>
              <a:rPr lang="th-TH" sz="2400" dirty="0">
                <a:solidFill>
                  <a:sysClr val="windowText" lastClr="000000"/>
                </a:solidFill>
              </a:rPr>
              <a:t>กระทรวง</a:t>
            </a:r>
            <a:r>
              <a:rPr lang="th-TH" sz="2400" dirty="0" smtClean="0">
                <a:solidFill>
                  <a:sysClr val="windowText" lastClr="000000"/>
                </a:solidFill>
              </a:rPr>
              <a:t>สาธารณสุข. </a:t>
            </a:r>
            <a:r>
              <a:rPr lang="th-TH" sz="2400" dirty="0">
                <a:solidFill>
                  <a:sysClr val="windowText" lastClr="000000"/>
                </a:solidFill>
              </a:rPr>
              <a:t>2559. </a:t>
            </a:r>
            <a:r>
              <a:rPr lang="th-TH" sz="2400" dirty="0" smtClean="0">
                <a:solidFill>
                  <a:sysClr val="windowText" lastClr="000000"/>
                </a:solidFill>
              </a:rPr>
              <a:t> </a:t>
            </a:r>
            <a:r>
              <a:rPr lang="th-TH" sz="2400" b="1" i="1" dirty="0" smtClean="0">
                <a:solidFill>
                  <a:sysClr val="windowText" lastClr="000000"/>
                </a:solidFill>
              </a:rPr>
              <a:t>แผนพัฒนา</a:t>
            </a:r>
            <a:r>
              <a:rPr lang="th-TH" sz="2400" b="1" i="1" dirty="0">
                <a:solidFill>
                  <a:sysClr val="windowText" lastClr="000000"/>
                </a:solidFill>
              </a:rPr>
              <a:t>สุขภาพแห่งชาติ ฉบับที่ 12 พ.ศ. 2560 -</a:t>
            </a:r>
            <a:r>
              <a:rPr lang="th-TH" sz="2400" b="1" i="1" dirty="0" smtClean="0">
                <a:solidFill>
                  <a:sysClr val="windowText" lastClr="000000"/>
                </a:solidFill>
              </a:rPr>
              <a:t>2564. </a:t>
            </a:r>
            <a:r>
              <a:rPr lang="th-TH" sz="2400" dirty="0">
                <a:solidFill>
                  <a:sysClr val="windowText" lastClr="000000"/>
                </a:solidFill>
              </a:rPr>
              <a:t>ค้นหาเมื่อ 15 ตุลาคม พ.ศ. 2560, </a:t>
            </a:r>
            <a:r>
              <a:rPr lang="th-TH" sz="2400" dirty="0" smtClean="0">
                <a:solidFill>
                  <a:sysClr val="windowText" lastClr="000000"/>
                </a:solidFill>
              </a:rPr>
              <a:t>จาก</a:t>
            </a:r>
            <a:r>
              <a:rPr lang="en-US" sz="2400" dirty="0" smtClean="0">
                <a:solidFill>
                  <a:sysClr val="windowText" lastClr="000000"/>
                </a:solidFill>
              </a:rPr>
              <a:t>http://bps.moph.go.th/new_bps/sites/default/files/HealthPlan12_ 2560_2564.pdf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marL="355600" lvl="0" indent="-355600" algn="thaiDist">
              <a:buFontTx/>
              <a:buAutoNum type="arabicPeriod" startAt="5"/>
              <a:defRPr/>
            </a:pPr>
            <a:endParaRPr lang="en-US" sz="240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81</a:t>
            </a:fld>
            <a:endParaRPr lang="th-TH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47813" y="2852738"/>
            <a:ext cx="5762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0" b="1" i="1" dirty="0">
                <a:solidFill>
                  <a:schemeClr val="folHlink"/>
                </a:solidFill>
                <a:latin typeface="Arial" pitchFamily="34" charset="0"/>
                <a:ea typeface="Microsoft YaHei" pitchFamily="34" charset="-12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602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sz="3200" dirty="0"/>
              <a:t>1. กรอบ</a:t>
            </a:r>
            <a:r>
              <a:rPr lang="th-TH" sz="3200" dirty="0" smtClean="0"/>
              <a:t>ยุทธศาสตร์การ</a:t>
            </a:r>
            <a:r>
              <a:rPr lang="th-TH" sz="3200" dirty="0"/>
              <a:t>จัดการด้านอาหารของประเทศ</a:t>
            </a:r>
            <a:r>
              <a:rPr lang="th-TH" sz="3200" dirty="0" smtClean="0"/>
              <a:t>ไทยฉบับที่ 1 พ.ศ. 2555-2559 </a:t>
            </a:r>
            <a:endParaRPr lang="th-TH" sz="32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9C68-9599-4891-BF3E-9B650C7E82A5}" type="slidenum">
              <a:rPr lang="th-TH" smtClean="0"/>
              <a:t>9</a:t>
            </a:fld>
            <a:endParaRPr lang="th-TH"/>
          </a:p>
        </p:txBody>
      </p:sp>
      <p:sp>
        <p:nvSpPr>
          <p:cNvPr id="6" name="ลบ 5"/>
          <p:cNvSpPr/>
          <p:nvPr/>
        </p:nvSpPr>
        <p:spPr>
          <a:xfrm rot="21300000">
            <a:off x="1212814" y="5410135"/>
            <a:ext cx="8158530" cy="934274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ลูกศรขึ้น 7"/>
          <p:cNvSpPr/>
          <p:nvPr/>
        </p:nvSpPr>
        <p:spPr>
          <a:xfrm>
            <a:off x="6372200" y="5877270"/>
            <a:ext cx="971994" cy="1030245"/>
          </a:xfrm>
          <a:prstGeom prst="upArrow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สี่เหลี่ยมผืนผ้า 10"/>
          <p:cNvSpPr/>
          <p:nvPr/>
        </p:nvSpPr>
        <p:spPr>
          <a:xfrm>
            <a:off x="3411261" y="1242615"/>
            <a:ext cx="5633905" cy="273098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สี่เหลี่ยมผืนผ้า 12"/>
          <p:cNvSpPr/>
          <p:nvPr/>
        </p:nvSpPr>
        <p:spPr>
          <a:xfrm rot="21276628">
            <a:off x="2195736" y="2924944"/>
            <a:ext cx="5688633" cy="23304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thaiDi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kern="1200" dirty="0" smtClean="0">
                <a:solidFill>
                  <a:srgbClr val="FF0000"/>
                </a:solidFill>
              </a:rPr>
              <a:t>ยุทธศาสตร์ที่ 1 ด้านความมั่นคงอาหาร</a:t>
            </a:r>
          </a:p>
          <a:p>
            <a:pPr lvl="0" algn="thaiDi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>
                <a:solidFill>
                  <a:schemeClr val="tx1"/>
                </a:solidFill>
              </a:rPr>
              <a:t>หลักการ : </a:t>
            </a:r>
            <a:endParaRPr lang="th-TH" b="1" dirty="0" smtClean="0">
              <a:solidFill>
                <a:schemeClr val="tx1"/>
              </a:solidFill>
            </a:endParaRPr>
          </a:p>
          <a:p>
            <a:pPr lvl="0" algn="thaiDi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>
                <a:solidFill>
                  <a:schemeClr val="tx1"/>
                </a:solidFill>
              </a:rPr>
              <a:t>	</a:t>
            </a:r>
            <a:r>
              <a:rPr lang="th-TH" b="1" dirty="0" smtClean="0">
                <a:solidFill>
                  <a:schemeClr val="tx1"/>
                </a:solidFill>
              </a:rPr>
              <a:t>เพื่อให้</a:t>
            </a:r>
            <a:r>
              <a:rPr lang="th-TH" b="1" dirty="0">
                <a:solidFill>
                  <a:schemeClr val="tx1"/>
                </a:solidFill>
              </a:rPr>
              <a:t>ประเทศไทยมีความมั่นคงด้านอาหารอย่างยั่งยืน บริหารจัดการทรัพยากร </a:t>
            </a:r>
            <a:r>
              <a:rPr lang="th-TH" b="1" dirty="0" smtClean="0">
                <a:solidFill>
                  <a:schemeClr val="tx1"/>
                </a:solidFill>
              </a:rPr>
              <a:t>เพื่อการ</a:t>
            </a:r>
            <a:r>
              <a:rPr lang="th-TH" b="1" dirty="0">
                <a:solidFill>
                  <a:schemeClr val="tx1"/>
                </a:solidFill>
              </a:rPr>
              <a:t>ผลิตอาหารอย่างมีประสิทธิภาพโดยการมีส่วนร่วมของทุกภาคส่วน</a:t>
            </a:r>
            <a:endParaRPr lang="th-TH" b="1" kern="1200" dirty="0">
              <a:solidFill>
                <a:schemeClr val="tx1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6535797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คณะกรรมการอาหารแห่งชาติ. </a:t>
            </a:r>
          </a:p>
        </p:txBody>
      </p:sp>
    </p:spTree>
    <p:extLst>
      <p:ext uri="{BB962C8B-B14F-4D97-AF65-F5344CB8AC3E}">
        <p14:creationId xmlns:p14="http://schemas.microsoft.com/office/powerpoint/2010/main" val="971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5532</Words>
  <Application>Microsoft Office PowerPoint</Application>
  <PresentationFormat>นำเสนอทางหน้าจอ (4:3)</PresentationFormat>
  <Paragraphs>564</Paragraphs>
  <Slides>81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81</vt:i4>
      </vt:variant>
    </vt:vector>
  </HeadingPairs>
  <TitlesOfParts>
    <vt:vector size="82" baseType="lpstr">
      <vt:lpstr>Office Theme</vt:lpstr>
      <vt:lpstr>บทที่ 8  นโยบายและแผนงานโภชนาการ ตามแผนพัฒนาการสาธารณสุขแห่งชาติ</vt:lpstr>
      <vt:lpstr>เนื้อหาประจำบท</vt:lpstr>
      <vt:lpstr>1. กรอบยุทธศาสตร์ การจัดการด้านอาหารของประเทศไทย</vt:lpstr>
      <vt:lpstr>กรอบยุทธศาสตร์การจัดการด้านอาหารของประเทศไทย</vt:lpstr>
      <vt:lpstr>มิติด้านอาหารและสุขภาพ</vt:lpstr>
      <vt:lpstr>แผนภูมิห่วงโซ่อาหาร</vt:lpstr>
      <vt:lpstr>1. กรอบยุทธศาสตร์การจัดการด้านอาหารของประเทศไทยฉบับที่ 1 พ.ศ. 2555-2559 </vt:lpstr>
      <vt:lpstr>1. กรอบยุทธศาสตร์การจัดการด้านอาหารของประเทศไทยฉบับที่ 1 พ.ศ. 2555-2559 </vt:lpstr>
      <vt:lpstr>1. กรอบยุทธศาสตร์การจัดการด้านอาหารของประเทศไทยฉบับที่ 1 พ.ศ. 2555-2559 </vt:lpstr>
      <vt:lpstr>1. กรอบยุทธศาสตร์การจัดการด้านอาหารของประเทศไทยฉบับที่ 1 พ.ศ. 2555-2559 </vt:lpstr>
      <vt:lpstr>ยุทธศาสตร์ที่ 1 ด้านความมั่นคงอาหาร</vt:lpstr>
      <vt:lpstr>1. กรอบยุทธศาสตร์การจัดการด้านอาหารของประเทศไทยฉบับที่ 1 พ.ศ. 2555-2559 </vt:lpstr>
      <vt:lpstr>1. กรอบยุทธศาสตร์การจัดการด้านอาหารของประเทศไทยฉบับที่ 1 พ.ศ. 2555-2559 </vt:lpstr>
      <vt:lpstr>ยุทธศาสตร์ที่ 2 คุณภาพและความปลอดภัยด้านอาหาร</vt:lpstr>
      <vt:lpstr>1. กรอบยุทธศาสตร์การจัดการด้านอาหารของประเทศไทยฉบับที่ 1 พ.ศ. 2555-2559 </vt:lpstr>
      <vt:lpstr>1. กรอบยุทธศาสตร์การจัดการด้านอาหารของประเทศไทยฉบับที่ 1 พ.ศ. 2555-2559 </vt:lpstr>
      <vt:lpstr>1. กรอบยุทธศาสตร์การจัดการด้านอาหารของประเทศไทยฉบับที่ 1 พ.ศ. 2555-2559 </vt:lpstr>
      <vt:lpstr>1. กรอบยุทธศาสตร์การจัดการด้านอาหารของประเทศไทยฉบับที่ 1 พ.ศ. 2555-2559 </vt:lpstr>
      <vt:lpstr>1. กรอบยุทธศาสตร์การจัดการด้านอาหารของประเทศไทยฉบับที่ 1 พ.ศ. 2555-2559 </vt:lpstr>
      <vt:lpstr>1. กรอบยุทธศาสตร์การจัดการด้านอาหารของประเทศไทยฉบับที่ 1 พ.ศ. 2555-2559 </vt:lpstr>
      <vt:lpstr>ยุทธศาสตร์ที่ 3 ด้านอาหารศึกษา</vt:lpstr>
      <vt:lpstr>1. กรอบยุทธศาสตร์การจัดการด้านอาหารของประเทศไทยฉบับที่ 1 พ.ศ. 2555-2559 </vt:lpstr>
      <vt:lpstr>1. กรอบยุทธศาสตร์การจัดการด้านอาหารของประเทศไทยฉบับที่ 1 พ.ศ. 2555-2559 </vt:lpstr>
      <vt:lpstr>ยุทธศาสตร์ที่ 4 ด้านการบริหารจัดการ</vt:lpstr>
      <vt:lpstr>งานนำเสนอ PowerPoint</vt:lpstr>
      <vt:lpstr>กรอบยุทธศาสตร์การจัดการด้านอาหาร ของประเทศไทย ฉบับที่ 2 (พ.ศ. 2561 - 2579) </vt:lpstr>
      <vt:lpstr>กรอบยุทธศาสตร์การจัดการด้านอาหาร ของประเทศไทย ฉบับที่ 2 (พ.ศ. 2561 - 2579) </vt:lpstr>
      <vt:lpstr>2. แผนพัฒนาเศรษฐกิจและสังคมแห่งชาติ ฉบับที่ 12 พ.ศ. 2560 – 2564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3. ตัวชี้วัดและระบบงานโภชนาการของไทย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คำถามท้ายบท</vt:lpstr>
      <vt:lpstr>เอกสารอ้างอิง</vt:lpstr>
      <vt:lpstr>เอกสารอ้างอิง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acer</cp:lastModifiedBy>
  <cp:revision>74</cp:revision>
  <dcterms:created xsi:type="dcterms:W3CDTF">2013-05-29T03:47:54Z</dcterms:created>
  <dcterms:modified xsi:type="dcterms:W3CDTF">2018-10-31T13:15:04Z</dcterms:modified>
</cp:coreProperties>
</file>