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9" r:id="rId3"/>
    <p:sldId id="263" r:id="rId4"/>
    <p:sldId id="256" r:id="rId5"/>
    <p:sldId id="262" r:id="rId6"/>
    <p:sldId id="257" r:id="rId7"/>
    <p:sldId id="322" r:id="rId8"/>
    <p:sldId id="326" r:id="rId9"/>
    <p:sldId id="280" r:id="rId10"/>
    <p:sldId id="3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8442" y="1889806"/>
            <a:ext cx="9927771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8442" y="4369481"/>
            <a:ext cx="992777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C018-DD61-466B-A5C6-BFB070CA93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855A-24DA-45A3-AE7B-1E5969E77ED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C018-DD61-466B-A5C6-BFB070CA939E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855A-24DA-45A3-AE7B-1E5969E77ED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C018-DD61-466B-A5C6-BFB070CA93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855A-24DA-45A3-AE7B-1E5969E77ED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20" y="-29210"/>
            <a:ext cx="12207875" cy="69164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513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977900"/>
            <a:ext cx="11962130" cy="541655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th-TH" altLang="en-US" sz="60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th-TH" altLang="en-US" sz="6000" b="1" dirty="0"/>
              <a:t>มหาวิทยาลัยราช</a:t>
            </a:r>
            <a:r>
              <a:rPr lang="th-TH" altLang="en-US" sz="6000" b="1" dirty="0" err="1"/>
              <a:t>ภัฎ</a:t>
            </a:r>
            <a:r>
              <a:rPr lang="th-TH" altLang="en-US" sz="6000" b="1" dirty="0"/>
              <a:t>นครปฐม</a:t>
            </a:r>
            <a:endParaRPr lang="th-TH" altLang="en-US" sz="60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en-US" sz="6000" b="1" dirty="0" err="1"/>
              <a:t>Nakhon</a:t>
            </a:r>
            <a:r>
              <a:rPr lang="en-US" altLang="en-US" sz="6000" b="1" dirty="0"/>
              <a:t> </a:t>
            </a:r>
            <a:r>
              <a:rPr lang="en-US" altLang="en-US" sz="6000" b="1" dirty="0" err="1"/>
              <a:t>Pathom</a:t>
            </a:r>
            <a:r>
              <a:rPr lang="en-US" altLang="en-US" sz="6000" b="1" dirty="0"/>
              <a:t> </a:t>
            </a:r>
            <a:r>
              <a:rPr lang="en-US" altLang="en-US" sz="6000" b="1" dirty="0" err="1"/>
              <a:t>Rajabhat</a:t>
            </a:r>
            <a:r>
              <a:rPr lang="en-US" altLang="en-US" sz="6000" b="1" dirty="0"/>
              <a:t> University</a:t>
            </a:r>
            <a:endParaRPr lang="en-US" altLang="en-US" sz="60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6000" b="1" dirty="0"/>
              <a:t>佛统皇家大学</a:t>
            </a:r>
            <a:endParaRPr lang="zh-CN" altLang="en-US" sz="6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180" y="1600049"/>
            <a:ext cx="9927590" cy="1985645"/>
          </a:xfrm>
        </p:spPr>
        <p:txBody>
          <a:bodyPr/>
          <a:lstStyle/>
          <a:p>
            <a:r>
              <a:rPr lang="zh-CN" altLang="th-TH" sz="8800" dirty="0"/>
              <a:t>第十一课  </a:t>
            </a:r>
            <a:r>
              <a:rPr lang="zh-CN" sz="8800" dirty="0"/>
              <a:t>囫囵吞枣</a:t>
            </a:r>
            <a:endParaRPr lang="zh-CN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90" y="3575050"/>
            <a:ext cx="11584940" cy="3187700"/>
          </a:xfrm>
        </p:spPr>
        <p:txBody>
          <a:bodyPr>
            <a:normAutofit fontScale="25000" lnSpcReduction="20000"/>
          </a:bodyPr>
          <a:lstStyle/>
          <a:p>
            <a:r>
              <a:rPr lang="en-US" sz="28800" b="1" dirty="0" smtClean="0">
                <a:solidFill>
                  <a:schemeClr val="accent5">
                    <a:lumMod val="75000"/>
                  </a:schemeClr>
                </a:solidFill>
              </a:rPr>
              <a:t>   Lesson11  hú lún tūn zǎo</a:t>
            </a:r>
            <a:r>
              <a:rPr lang="en-US" altLang="zh-CN" sz="5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sz="58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</a:t>
            </a:r>
            <a:endParaRPr lang="en-US" altLang="zh-CN" sz="5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7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 sz="7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</a:t>
            </a:r>
            <a:endParaRPr lang="en-US" altLang="zh-CN" sz="7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altLang="zh-CN" sz="7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74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                </a:t>
            </a:r>
            <a:r>
              <a:rPr lang="th-TH" altLang="zh-CN" sz="17600" b="1" dirty="0" smtClean="0">
                <a:solidFill>
                  <a:srgbClr val="7030A0"/>
                </a:solidFill>
              </a:rPr>
              <a:t>อาจารย์</a:t>
            </a:r>
            <a:r>
              <a:rPr lang="en-US" altLang="zh-CN" sz="17600" b="1" dirty="0" smtClean="0">
                <a:solidFill>
                  <a:srgbClr val="7030A0"/>
                </a:solidFill>
              </a:rPr>
              <a:t> </a:t>
            </a:r>
            <a:r>
              <a:rPr lang="zh-CN" altLang="en-US" sz="16000" b="1" dirty="0" smtClean="0">
                <a:solidFill>
                  <a:srgbClr val="7030A0"/>
                </a:solidFill>
              </a:rPr>
              <a:t>陈圆圆</a:t>
            </a:r>
            <a:endParaRPr lang="en-US" sz="13500" b="1" dirty="0" smtClean="0">
              <a:solidFill>
                <a:srgbClr val="7030A0"/>
              </a:solidFill>
            </a:endParaRPr>
          </a:p>
          <a:p>
            <a:pPr algn="r"/>
            <a:r>
              <a:rPr lang="en-US" sz="14400" b="1" dirty="0" err="1" smtClean="0">
                <a:solidFill>
                  <a:srgbClr val="7030A0"/>
                </a:solidFill>
              </a:rPr>
              <a:t>Aj.Chen</a:t>
            </a:r>
            <a:r>
              <a:rPr lang="en-US" sz="14400" b="1" dirty="0" smtClean="0">
                <a:solidFill>
                  <a:srgbClr val="7030A0"/>
                </a:solidFill>
              </a:rPr>
              <a:t> </a:t>
            </a:r>
            <a:r>
              <a:rPr lang="en-US" sz="14400" b="1" dirty="0" err="1" smtClean="0">
                <a:solidFill>
                  <a:srgbClr val="7030A0"/>
                </a:solidFill>
              </a:rPr>
              <a:t>Yuanyuan</a:t>
            </a:r>
            <a:endParaRPr lang="en-US" sz="14400" b="1" dirty="0" smtClean="0">
              <a:solidFill>
                <a:srgbClr val="7030A0"/>
              </a:solidFill>
            </a:endParaRPr>
          </a:p>
          <a:p>
            <a:pPr algn="r"/>
            <a:r>
              <a:rPr lang="en-US" sz="8700" b="1" dirty="0" smtClean="0">
                <a:solidFill>
                  <a:srgbClr val="7030A0"/>
                </a:solidFill>
              </a:rPr>
              <a:t>                                     </a:t>
            </a:r>
            <a:endParaRPr lang="en-US" sz="8700" b="1" dirty="0" smtClean="0">
              <a:solidFill>
                <a:srgbClr val="7030A0"/>
              </a:solidFill>
            </a:endParaRPr>
          </a:p>
          <a:p>
            <a:endParaRPr lang="en-US" sz="7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14"/>
    </mc:Choice>
    <mc:Fallback>
      <p:transition spd="slow" advTm="204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140"/>
            <a:ext cx="10515600" cy="760730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/>
              <a:t>生词  </a:t>
            </a:r>
            <a:r>
              <a:rPr lang="en-US" altLang="zh-CN" sz="5400"/>
              <a:t>NEW WORDS</a:t>
            </a:r>
            <a:endParaRPr lang="en-US" altLang="zh-CN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4870"/>
            <a:ext cx="11309350" cy="563499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1.囫囵           （形）hú lún                           whole;entire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2.吞               （动）tūn                                 swallow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3.枣儿           （名）zǎor                               date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4.梨                （名）lí                                     pear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5.老头儿        （名）lǎo tóur                      an old man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6.嚼                （动）jiáo                               chew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7.整个           （形）zhěng gè                      whole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8.消化           （动）xiāo huà                      digest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9.当然           （形）dāng rán                      of course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10.含糊         （形）hán hu                         ambiguous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>
                <a:solidFill>
                  <a:schemeClr val="accent6">
                    <a:lumMod val="75000"/>
                  </a:schemeClr>
                </a:solidFill>
              </a:rPr>
              <a:t>11.理解         （动）lǐ jiě                              understand</a:t>
            </a:r>
            <a:endParaRPr 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3677"/>
    </mc:Choice>
    <mc:Fallback>
      <p:transition spd="slow" advTm="14367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850"/>
            <a:ext cx="10515600" cy="44831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课文  </a:t>
            </a:r>
            <a:r>
              <a:rPr lang="en-US" altLang="zh-CN"/>
              <a:t>T</a:t>
            </a:r>
            <a:r>
              <a:rPr lang="zh-CN" altLang="en-US"/>
              <a:t>ext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" y="518160"/>
            <a:ext cx="11971020" cy="6192520"/>
          </a:xfrm>
        </p:spPr>
        <p:txBody>
          <a:bodyPr>
            <a:noAutofit/>
          </a:bodyPr>
          <a:lstStyle/>
          <a:p>
            <a:pPr marL="0" indent="762000" algn="ctr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688930908"/>
                </a:ext>
              </a:extLst>
            </a:pPr>
            <a:r>
              <a:rPr lang="zh-CN" altLang="en-US" sz="3000" b="1" dirty="0" err="1">
                <a:solidFill>
                  <a:srgbClr val="FF0000"/>
                </a:solidFill>
              </a:rPr>
              <a:t>十一、囫囵吞枣</a:t>
            </a:r>
            <a:endParaRPr lang="zh-CN" altLang="en-US" sz="3000" b="1" dirty="0" err="1">
              <a:solidFill>
                <a:srgbClr val="FF0000"/>
              </a:solidFill>
            </a:endParaRPr>
          </a:p>
          <a:p>
            <a:pPr marL="0" indent="711200" algn="l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有个青年人买了几斤水果，有梨，也有枣儿，坐在路边大口大口地吃。有个老头儿看见了，对他说：</a:t>
            </a:r>
            <a:endParaRPr lang="en-US" b="1" dirty="0" err="1">
              <a:solidFill>
                <a:schemeClr val="accent2">
                  <a:lumMod val="50000"/>
                </a:schemeClr>
              </a:solidFill>
            </a:endParaRPr>
          </a:p>
          <a:p>
            <a:pPr marL="0" indent="711200" algn="l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“小伙子，梨可不能多吃呀，这东西对牙齿虽然有好处，可是吃多了会伤胃。”</a:t>
            </a:r>
            <a:endParaRPr lang="en-US" b="1" dirty="0" err="1">
              <a:solidFill>
                <a:schemeClr val="accent2">
                  <a:lumMod val="50000"/>
                </a:schemeClr>
              </a:solidFill>
            </a:endParaRPr>
          </a:p>
          <a:p>
            <a:pPr marL="0" indent="711200" algn="l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青年人就问：“那么枣儿呢？”</a:t>
            </a:r>
            <a:endParaRPr lang="en-US" b="1" dirty="0" err="1">
              <a:solidFill>
                <a:schemeClr val="accent2">
                  <a:lumMod val="50000"/>
                </a:schemeClr>
              </a:solidFill>
            </a:endParaRPr>
          </a:p>
          <a:p>
            <a:pPr marL="0" indent="711200" algn="l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老头说：“枣儿是补胃的，但是它伤牙，也不能多吃。”</a:t>
            </a:r>
            <a:endParaRPr lang="en-US" b="1" dirty="0" err="1">
              <a:solidFill>
                <a:schemeClr val="accent2">
                  <a:lumMod val="50000"/>
                </a:schemeClr>
              </a:solidFill>
            </a:endParaRPr>
          </a:p>
          <a:p>
            <a:pPr marL="0" indent="711200" algn="l" fontAlgn="auto">
              <a:lnSpc>
                <a:spcPct val="12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青年人看看梨，又看看枣儿，想了一会儿，说：“那好办，我吃梨就只用牙嚼，不咽到肚子里去；那枣儿么，我就把它整个吞下去，不用牙齿嚼。”</a:t>
            </a:r>
            <a:endParaRPr lang="en-US" b="1" dirty="0" err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4484"/>
    </mc:Choice>
    <mc:Fallback>
      <p:transition spd="slow" advTm="1844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4065" y="9525"/>
            <a:ext cx="10515600" cy="532130"/>
          </a:xfrm>
        </p:spPr>
        <p:txBody>
          <a:bodyPr>
            <a:normAutofit fontScale="90000"/>
          </a:bodyPr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4065" y="803275"/>
            <a:ext cx="11273155" cy="5711825"/>
          </a:xfrm>
        </p:spPr>
        <p:txBody>
          <a:bodyPr/>
          <a:p>
            <a:pPr marL="0" indent="711200" fontAlgn="auto">
              <a:lnSpc>
                <a:spcPct val="14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zh-CN" altLang="en-US" b="1">
                <a:solidFill>
                  <a:schemeClr val="accent2">
                    <a:lumMod val="50000"/>
                  </a:schemeClr>
                </a:solidFill>
                <a:cs typeface="+mn-lt"/>
              </a:rPr>
              <a:t>他拿起一个枣儿放在嘴里，硬吞了下去。他没想到，囫囵的枣儿到了肚子里不好消化，对胃当然不会有什么好处。</a:t>
            </a:r>
            <a:endParaRPr lang="zh-CN" altLang="en-US" b="1">
              <a:solidFill>
                <a:schemeClr val="accent2">
                  <a:lumMod val="50000"/>
                </a:schemeClr>
              </a:solidFill>
              <a:cs typeface="+mn-lt"/>
            </a:endParaRPr>
          </a:p>
          <a:p>
            <a:pPr marL="0" indent="711200" fontAlgn="auto">
              <a:lnSpc>
                <a:spcPct val="14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r>
              <a:rPr lang="zh-CN" altLang="en-US" b="1">
                <a:solidFill>
                  <a:schemeClr val="accent2">
                    <a:lumMod val="50000"/>
                  </a:schemeClr>
                </a:solidFill>
                <a:cs typeface="+mn-lt"/>
              </a:rPr>
              <a:t>后来</a:t>
            </a:r>
            <a:r>
              <a:rPr lang="zh-CN" altLang="en-US" b="1">
                <a:solidFill>
                  <a:srgbClr val="FF0000"/>
                </a:solidFill>
                <a:cs typeface="+mn-lt"/>
              </a:rPr>
              <a:t>人们用“囫囵吞枣”这句话形容读书死记硬背或者含含糊糊，不去分析理解书里的内容。</a:t>
            </a:r>
            <a:endParaRPr lang="zh-CN" altLang="en-US" b="1">
              <a:solidFill>
                <a:schemeClr val="accent2">
                  <a:lumMod val="50000"/>
                </a:schemeClr>
              </a:solidFill>
              <a:cs typeface="+mn-lt"/>
            </a:endParaRPr>
          </a:p>
          <a:p>
            <a:pPr marL="0" indent="711200" fontAlgn="auto">
              <a:lnSpc>
                <a:spcPct val="14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3773799597"/>
                </a:ext>
              </a:extLst>
            </a:pPr>
            <a:endParaRPr lang="zh-CN" altLang="en-US" b="1">
              <a:solidFill>
                <a:schemeClr val="accent2">
                  <a:lumMod val="50000"/>
                </a:schemeClr>
              </a:solidFill>
              <a:cs typeface="+mn-lt"/>
            </a:endParaRPr>
          </a:p>
        </p:txBody>
      </p:sp>
      <p:pic>
        <p:nvPicPr>
          <p:cNvPr id="9" name="图片 9" descr="fuliqin925i56olo56i56.com_138544917019hd_m"/>
          <p:cNvPicPr>
            <a:picLocks noChangeAspect="1"/>
          </p:cNvPicPr>
          <p:nvPr/>
        </p:nvPicPr>
        <p:blipFill>
          <a:blip r:embed="rId1"/>
          <a:srcRect r="-179" b="4174"/>
          <a:stretch>
            <a:fillRect/>
          </a:stretch>
        </p:blipFill>
        <p:spPr>
          <a:xfrm>
            <a:off x="5093970" y="2946400"/>
            <a:ext cx="6014720" cy="326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4770"/>
            <a:ext cx="10515600" cy="1042670"/>
          </a:xfrm>
        </p:spPr>
        <p:txBody>
          <a:bodyPr/>
          <a:p>
            <a:r>
              <a:rPr lang="zh-CN" altLang="en-US">
                <a:solidFill>
                  <a:srgbClr val="7030A0"/>
                </a:solidFill>
                <a:sym typeface="+mn-ea"/>
              </a:rPr>
              <a:t>语言点学习 Language Point Learning</a:t>
            </a:r>
            <a:endParaRPr lang="zh-CN" altLang="en-US">
              <a:solidFill>
                <a:srgbClr val="7030A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07440"/>
            <a:ext cx="10515600" cy="5069840"/>
          </a:xfrm>
        </p:spPr>
        <p:txBody>
          <a:bodyPr>
            <a:normAutofit lnSpcReduction="10000"/>
          </a:bodyPr>
          <a:p>
            <a:pPr marL="0" indent="0">
              <a:lnSpc>
                <a:spcPct val="130000"/>
              </a:lnSpc>
              <a:buNone/>
            </a:pPr>
            <a:r>
              <a:rPr lang="en-US" altLang="zh-CN" sz="3600" b="1" dirty="0" smtClean="0">
                <a:solidFill>
                  <a:srgbClr val="00B050"/>
                </a:solidFill>
                <a:sym typeface="+mn-ea"/>
              </a:rPr>
              <a:t>1.</a:t>
            </a:r>
            <a:r>
              <a:rPr lang="zh-CN" altLang="en-US" sz="3600" b="1" dirty="0" smtClean="0">
                <a:solidFill>
                  <a:srgbClr val="00B050"/>
                </a:solidFill>
                <a:sym typeface="+mn-ea"/>
              </a:rPr>
              <a:t>是</a:t>
            </a:r>
            <a:r>
              <a:rPr sz="3600" b="1" dirty="0" smtClean="0">
                <a:solidFill>
                  <a:srgbClr val="00B050"/>
                </a:solidFill>
                <a:sym typeface="+mn-ea"/>
              </a:rPr>
              <a:t>......</a:t>
            </a:r>
            <a:r>
              <a:rPr lang="zh-CN" sz="3600" b="1" dirty="0" smtClean="0">
                <a:solidFill>
                  <a:srgbClr val="00B050"/>
                </a:solidFill>
                <a:sym typeface="+mn-ea"/>
              </a:rPr>
              <a:t>的</a:t>
            </a:r>
            <a:r>
              <a:rPr sz="3600" b="1" dirty="0" smtClean="0">
                <a:solidFill>
                  <a:srgbClr val="00B050"/>
                </a:solidFill>
                <a:sym typeface="+mn-ea"/>
              </a:rPr>
              <a:t>     </a:t>
            </a:r>
            <a:endParaRPr sz="3600" b="1" dirty="0" smtClean="0">
              <a:solidFill>
                <a:srgbClr val="00B050"/>
              </a:solidFill>
              <a:sym typeface="+mn-ea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例：</a:t>
            </a:r>
            <a:endParaRPr lang="zh-CN" altLang="en-US" sz="3200" b="1" dirty="0" smtClean="0">
              <a:solidFill>
                <a:schemeClr val="accent6">
                  <a:lumMod val="50000"/>
                </a:schemeClr>
              </a:solidFill>
              <a:sym typeface="+mn-ea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（1）梨是甜的，枣儿是酸的。</a:t>
            </a:r>
            <a:endParaRPr lang="zh-CN" altLang="en-US" sz="3200" b="1" dirty="0" smtClean="0">
              <a:solidFill>
                <a:schemeClr val="accent6">
                  <a:lumMod val="50000"/>
                </a:schemeClr>
              </a:solidFill>
              <a:sym typeface="+mn-ea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The pear is sweet and the date is sour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.</a:t>
            </a:r>
            <a:endParaRPr lang="zh-CN" altLang="en-US" sz="3200" b="1" dirty="0" smtClean="0">
              <a:solidFill>
                <a:schemeClr val="accent6">
                  <a:lumMod val="50000"/>
                </a:schemeClr>
              </a:solidFill>
              <a:sym typeface="+mn-ea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（2）这件衣服是我的。</a:t>
            </a:r>
            <a:endParaRPr lang="zh-CN" altLang="en-US" sz="3200" b="1" dirty="0" smtClean="0">
              <a:solidFill>
                <a:schemeClr val="accent6">
                  <a:lumMod val="50000"/>
                </a:schemeClr>
              </a:solidFill>
              <a:sym typeface="+mn-ea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This dress is 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  <a:sym typeface="+mn-ea"/>
              </a:rPr>
              <a:t>mine.</a:t>
            </a:r>
            <a:endParaRPr lang="en-US" altLang="zh-CN" sz="3200" b="1" dirty="0" smtClean="0">
              <a:solidFill>
                <a:schemeClr val="accent6">
                  <a:lumMod val="50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14935"/>
            <a:ext cx="10515600" cy="706120"/>
          </a:xfrm>
        </p:spPr>
        <p:txBody>
          <a:bodyPr>
            <a:noAutofit/>
          </a:bodyPr>
          <a:lstStyle/>
          <a:p>
            <a:r>
              <a:rPr lang="zh-CN" altLang="en-US" sz="4800"/>
              <a:t>练习题  Exercises 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20420"/>
            <a:ext cx="10808335" cy="5943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</a:rPr>
              <a:t>一、给下列词语注音。</a:t>
            </a: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Write pinyin </a:t>
            </a:r>
            <a:r>
              <a:rPr lang="en-US" altLang="zh-CN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for</a:t>
            </a: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 the following words</a:t>
            </a:r>
            <a:r>
              <a:rPr lang="en-US" altLang="zh-CN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.</a:t>
            </a:r>
            <a:endParaRPr lang="zh-CN" altLang="en-US" sz="2400" b="1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囫囵                             </a:t>
            </a:r>
            <a:r>
              <a:rPr lang="en-US" altLang="zh-CN" sz="2400" b="1"/>
              <a:t>2.</a:t>
            </a:r>
            <a:r>
              <a:rPr lang="zh-CN" altLang="en-US" sz="2400" b="1"/>
              <a:t>消化                              </a:t>
            </a:r>
            <a:r>
              <a:rPr lang="en-US" altLang="zh-CN" sz="2400" b="1"/>
              <a:t>3.</a:t>
            </a:r>
            <a:r>
              <a:rPr lang="zh-CN" altLang="en-US" sz="2400" b="1"/>
              <a:t>嚼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4.</a:t>
            </a:r>
            <a:r>
              <a:rPr lang="zh-CN" altLang="en-US" sz="2400" b="1"/>
              <a:t>含糊                             </a:t>
            </a:r>
            <a:r>
              <a:rPr lang="en-US" altLang="zh-CN" sz="2400" b="1"/>
              <a:t>5.</a:t>
            </a:r>
            <a:r>
              <a:rPr lang="zh-CN" altLang="en-US" sz="2400" b="1"/>
              <a:t>理解                              </a:t>
            </a:r>
            <a:r>
              <a:rPr lang="en-US" altLang="zh-CN" sz="2400" b="1"/>
              <a:t>6.</a:t>
            </a:r>
            <a:r>
              <a:rPr lang="zh-CN" altLang="en-US" sz="2400" b="1"/>
              <a:t>伤胃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</a:rPr>
              <a:t>二、用下列成语或要求造句。</a:t>
            </a:r>
            <a:endParaRPr lang="zh-CN" altLang="en-US" sz="2400" b="1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Explain and use the following idioms to make sentences.</a:t>
            </a:r>
            <a:endParaRPr lang="zh-CN" altLang="en-US" sz="2400" b="1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囫囵吞枣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/>
              <a:t>释义：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/>
              <a:t>造句：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是</a:t>
            </a:r>
            <a:r>
              <a:rPr lang="en-US" altLang="zh-CN" sz="2400" b="1"/>
              <a:t>......</a:t>
            </a:r>
            <a:r>
              <a:rPr lang="zh-CN" altLang="en-US" sz="2400" b="1"/>
              <a:t>的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/>
              <a:t>造句：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</a:rPr>
              <a:t>三、请把下列句子翻译成泰语。</a:t>
            </a:r>
            <a:endParaRPr lang="zh-CN" altLang="en-US" sz="2400" b="1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accent6">
                    <a:lumMod val="50000"/>
                  </a:schemeClr>
                </a:solidFill>
                <a:sym typeface="+mn-ea"/>
              </a:rPr>
              <a:t>Translate the following sentences into Thai.</a:t>
            </a:r>
            <a:r>
              <a:rPr lang="en-US" altLang="zh-CN" sz="2400" b="1" u="sng">
                <a:sym typeface="+mn-ea"/>
              </a:rPr>
              <a:t>    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1.</a:t>
            </a:r>
            <a:r>
              <a:rPr lang="zh-CN" altLang="en-US" sz="2400" b="1"/>
              <a:t>枣儿是补胃的，但是它伤牙，也不能多吃。</a:t>
            </a:r>
            <a:endParaRPr lang="zh-CN" alt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b="1"/>
              <a:t>2.</a:t>
            </a:r>
            <a:r>
              <a:rPr lang="zh-CN" altLang="en-US" sz="2400" b="1"/>
              <a:t>我吃梨就只用牙嚼，不咽到肚子里去。</a:t>
            </a: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531"/>
    </mc:Choice>
    <mc:Fallback>
      <p:transition spd="slow" advTm="795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20" y="-29210"/>
            <a:ext cx="12207875" cy="69164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IMING" val="|15.9|63"/>
</p:tagLst>
</file>

<file path=ppt/tags/tag2.xml><?xml version="1.0" encoding="utf-8"?>
<p:tagLst xmlns:p="http://schemas.openxmlformats.org/presentationml/2006/main">
  <p:tag name="TIMING" val="|11.3|4.2|23.8|7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1955</Words>
  <Application>WPS 演示</Application>
  <PresentationFormat>แบบจอกว้าง</PresentationFormat>
  <Paragraphs>67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Cordia New</vt:lpstr>
      <vt:lpstr>Calibri</vt:lpstr>
      <vt:lpstr>Microsoft YaHei</vt:lpstr>
      <vt:lpstr>TH Sarabun PSK</vt:lpstr>
      <vt:lpstr>Arial Unicode MS</vt:lpstr>
      <vt:lpstr>SWAstro</vt:lpstr>
      <vt:lpstr>Office Theme</vt:lpstr>
      <vt:lpstr>PowerPoint 演示文稿</vt:lpstr>
      <vt:lpstr>PowerPoint 演示文稿</vt:lpstr>
      <vt:lpstr>第十一课  囫囵吞枣</vt:lpstr>
      <vt:lpstr>生词  NEW WORDS</vt:lpstr>
      <vt:lpstr>课文  Text</vt:lpstr>
      <vt:lpstr>PowerPoint 演示文稿</vt:lpstr>
      <vt:lpstr>语言点学习 Language Point Learning</vt:lpstr>
      <vt:lpstr>练习题  Exercises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user</cp:lastModifiedBy>
  <cp:revision>77</cp:revision>
  <dcterms:created xsi:type="dcterms:W3CDTF">2016-11-01T08:56:00Z</dcterms:created>
  <dcterms:modified xsi:type="dcterms:W3CDTF">2019-09-10T08:23:45Z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