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6" r:id="rId9"/>
    <p:sldId id="268" r:id="rId10"/>
    <p:sldId id="263" r:id="rId11"/>
    <p:sldId id="267" r:id="rId12"/>
    <p:sldId id="270" r:id="rId13"/>
    <p:sldId id="264" r:id="rId14"/>
    <p:sldId id="269" r:id="rId15"/>
    <p:sldId id="265" r:id="rId16"/>
  </p:sldIdLst>
  <p:sldSz cx="9144000" cy="6858000" type="screen4x3"/>
  <p:notesSz cx="6858000" cy="9144000"/>
  <p:custDataLst>
    <p:tags r:id="rId17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120680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12068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8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32048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16/01/62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0" dirty="0"/>
              <a:t>การเขียนโปรแกรมแบบ</a:t>
            </a:r>
            <a:r>
              <a:rPr lang="th-TH" b="0" dirty="0" err="1" smtClean="0"/>
              <a:t>วิชวล</a:t>
            </a:r>
            <a:r>
              <a:rPr lang="th-TH" b="0" dirty="0" smtClean="0"/>
              <a:t>เบื้องต้น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>
              <a:defRPr/>
            </a:pPr>
            <a:r>
              <a:rPr lang="th-TH" sz="2400" b="1" dirty="0"/>
              <a:t>อาจารย์สมเกียรติ ช่อเหมือน </a:t>
            </a:r>
          </a:p>
          <a:p>
            <a:pPr algn="r">
              <a:defRPr/>
            </a:pPr>
            <a:r>
              <a:rPr lang="th-TH" sz="2400" b="1" dirty="0"/>
              <a:t>สาขาวิชาวิศวกรรมซอฟต์แวร์ คณะวิทยาศาสตร์และเทคโนโลยี</a:t>
            </a:r>
          </a:p>
          <a:p>
            <a:pPr algn="r">
              <a:defRPr/>
            </a:pPr>
            <a:r>
              <a:rPr lang="en-US" sz="2000" b="1" dirty="0"/>
              <a:t>(</a:t>
            </a:r>
            <a:r>
              <a:rPr lang="en-US" sz="2000" b="1" dirty="0" err="1"/>
              <a:t>tko@webmail</a:t>
            </a:r>
            <a:r>
              <a:rPr lang="th-TH" sz="2000" b="1" dirty="0"/>
              <a:t>.</a:t>
            </a:r>
            <a:r>
              <a:rPr lang="en-US" sz="2000" b="1" dirty="0"/>
              <a:t>npru.ac.th)</a:t>
            </a:r>
            <a:endParaRPr lang="th-TH" sz="2000" b="1" dirty="0"/>
          </a:p>
          <a:p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แพลตฟอร์มในการเขียนโปรแกรมแบบ</a:t>
            </a:r>
            <a:r>
              <a:rPr lang="th-TH" dirty="0" err="1" smtClean="0"/>
              <a:t>วิชวล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 descr="à¸à¸¥à¸à¸²à¸£à¸à¹à¸à¸«à¸²à¸£à¸¹à¸à¸ à¸²à¸à¸ªà¸³à¸«à¸£à¸±à¸ à¹à¸à¸¥à¸à¸à¸­à¸£à¹à¸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" y="2122210"/>
            <a:ext cx="9082980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55576" y="6079837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/>
              <a:t>https://sites.google.com/site/tinnamin5712612007/kham-phaeltfxrm-cross-platform</a:t>
            </a:r>
          </a:p>
        </p:txBody>
      </p:sp>
    </p:spTree>
    <p:extLst>
      <p:ext uri="{BB962C8B-B14F-4D97-AF65-F5344CB8AC3E}">
        <p14:creationId xmlns:p14="http://schemas.microsoft.com/office/powerpoint/2010/main" val="4643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แพลตฟอร์มในการเขียนโปรแกรมแบบ</a:t>
            </a:r>
            <a:r>
              <a:rPr lang="th-TH" dirty="0" err="1" smtClean="0"/>
              <a:t>วิชวล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6079837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/>
              <a:t>https://sites.google.com/site/tinnamin5712612007/kham-phaeltfxrm-cross-platform</a:t>
            </a:r>
          </a:p>
        </p:txBody>
      </p:sp>
      <p:pic>
        <p:nvPicPr>
          <p:cNvPr id="2050" name="Picture 2" descr="à¸à¸¥à¸à¸²à¸£à¸à¹à¸à¸«à¸²à¸£à¸¹à¸à¸ à¸²à¸à¸ªà¸³à¸«à¸£à¸±à¸ Ardu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9" y="1784324"/>
            <a:ext cx="2419350" cy="17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ozob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18328" r="14666" b="16572"/>
          <a:stretch/>
        </p:blipFill>
        <p:spPr bwMode="auto">
          <a:xfrm>
            <a:off x="5942723" y="4012496"/>
            <a:ext cx="22296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62516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https://www.generationrobots.com/en/402788-ozobot-evo.html</a:t>
            </a:r>
          </a:p>
        </p:txBody>
      </p:sp>
      <p:pic>
        <p:nvPicPr>
          <p:cNvPr id="2054" name="Picture 6" descr="à¸à¸¥à¸à¸²à¸£à¸à¹à¸à¸«à¸²à¸£à¸¹à¸à¸ à¸²à¸à¸ªà¸³à¸«à¸£à¸±à¸ clou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" t="21262" r="715" b="19677"/>
          <a:stretch/>
        </p:blipFill>
        <p:spPr bwMode="auto">
          <a:xfrm>
            <a:off x="873319" y="4022060"/>
            <a:ext cx="30480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733230" y="64256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https://www.accenture.com/us-en/cloud-index</a:t>
            </a:r>
          </a:p>
        </p:txBody>
      </p:sp>
      <p:pic>
        <p:nvPicPr>
          <p:cNvPr id="2056" name="Picture 8" descr="à¸à¸¥à¸à¸²à¸£à¸à¹à¸à¸«à¸²à¸£à¸¹à¸à¸ à¸²à¸à¸ªà¸³à¸«à¸£à¸±à¸ cloud goog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t="10899" r="6035" b="9092"/>
          <a:stretch/>
        </p:blipFill>
        <p:spPr bwMode="auto">
          <a:xfrm>
            <a:off x="4797170" y="1605926"/>
            <a:ext cx="37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Integrated Development Environment or </a:t>
            </a:r>
            <a:r>
              <a:rPr lang="en-US" altLang="en-US" dirty="0" smtClean="0"/>
              <a:t>IDE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เครื่องมือที่ช่วยในการพัฒนาโปรแกรมโดยมีสิ่งอำนวยความสะดวกต่างๆ เช่น </a:t>
            </a:r>
            <a:r>
              <a:rPr lang="th-TH" dirty="0" smtClean="0"/>
              <a:t>กำหนดชุดคำสั่ง </a:t>
            </a:r>
            <a:r>
              <a:rPr lang="en-US" dirty="0"/>
              <a:t>Compile, </a:t>
            </a:r>
            <a:r>
              <a:rPr lang="en-US" dirty="0" smtClean="0"/>
              <a:t>Run, deploy</a:t>
            </a:r>
            <a:endParaRPr lang="th-TH" dirty="0"/>
          </a:p>
        </p:txBody>
      </p:sp>
      <p:sp>
        <p:nvSpPr>
          <p:cNvPr id="4" name="AutoShape 2" descr="à¸à¸¥à¸à¸²à¸£à¸à¹à¸à¸«à¸²à¸£à¸¹à¸à¸ à¸²à¸à¸ªà¸³à¸«à¸£à¸±à¸ Integrated Development Environment or IDE à¸à¸·à¸­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https://f.ptcdn.info/698/037/000/nybg86c6y1zBvpRXcaN-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38" y="2780928"/>
            <a:ext cx="35338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15616" y="6093296"/>
            <a:ext cx="2353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/>
              <a:t>https://pantip.com/topic/34481400</a:t>
            </a:r>
          </a:p>
        </p:txBody>
      </p:sp>
    </p:spTree>
    <p:extLst>
      <p:ext uri="{BB962C8B-B14F-4D97-AF65-F5344CB8AC3E}">
        <p14:creationId xmlns:p14="http://schemas.microsoft.com/office/powerpoint/2010/main" val="28719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เครื่องมือในการเขียนโปรแกรมแบบ</a:t>
            </a:r>
            <a:r>
              <a:rPr lang="th-TH" dirty="0" err="1" smtClean="0"/>
              <a:t>วิชวล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3" y="177281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55576" y="60932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https://shop.thaiware.com/2167-Visual-Studio-Pro-2017.html</a:t>
            </a:r>
          </a:p>
        </p:txBody>
      </p:sp>
      <p:pic>
        <p:nvPicPr>
          <p:cNvPr id="8196" name="Picture 4" descr="à¸à¸¥à¸à¸²à¸£à¸à¹à¸à¸«à¸²à¸£à¸¹à¸à¸ à¸²à¸à¸ªà¸³à¸«à¸£à¸±à¸ netbeans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22013" r="14723" b="19060"/>
          <a:stretch/>
        </p:blipFill>
        <p:spPr bwMode="auto">
          <a:xfrm>
            <a:off x="4212427" y="1702466"/>
            <a:ext cx="466941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à¸à¸¥à¸à¸²à¸£à¸à¹à¸à¸«à¸²à¸£à¸¹à¸à¸ à¸²à¸à¸ªà¸³à¸«à¸£à¸±à¸ android 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91" y="4310033"/>
            <a:ext cx="31952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à¸à¸¥à¸à¸²à¸£à¸à¹à¸à¸«à¸²à¸£à¸¹à¸à¸ à¸²à¸à¸ªà¸³à¸«à¸£à¸±à¸ xco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83" y="3933056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00" y="303279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เครื่องมือในการเขียนโปรแกรมแบบ</a:t>
            </a:r>
            <a:r>
              <a:rPr lang="th-TH" dirty="0" err="1" smtClean="0"/>
              <a:t>วิชวล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th-TH" dirty="0" smtClean="0"/>
              <a:t>ออนไลน์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Google </a:t>
            </a:r>
            <a:r>
              <a:rPr lang="en-US" sz="2800" b="1" dirty="0"/>
              <a:t>for </a:t>
            </a:r>
            <a:r>
              <a:rPr lang="en-US" sz="2800" b="1" dirty="0" smtClean="0"/>
              <a:t>Education : </a:t>
            </a:r>
            <a:r>
              <a:rPr lang="en-US" sz="2800" b="1" dirty="0" err="1"/>
              <a:t>Blockly</a:t>
            </a:r>
            <a:endParaRPr lang="en-US" sz="2800" b="1" dirty="0"/>
          </a:p>
          <a:p>
            <a:r>
              <a:rPr lang="th-TH" b="1" dirty="0" smtClean="0"/>
              <a:t>นำ </a:t>
            </a:r>
            <a:r>
              <a:rPr lang="en-US" b="1" dirty="0" err="1" smtClean="0"/>
              <a:t>Blockly</a:t>
            </a:r>
            <a:r>
              <a:rPr lang="en-US" b="1" dirty="0" smtClean="0"/>
              <a:t> </a:t>
            </a:r>
            <a:r>
              <a:rPr lang="th-TH" b="1" dirty="0" smtClean="0"/>
              <a:t>ไปสร้าง</a:t>
            </a:r>
            <a:endParaRPr lang="en-US" b="1" dirty="0"/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2688" y="60932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https://scratch.mit.edu/projects/editor/?tutorial=getStarted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22688" y="6262573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/>
              <a:t>https://developers.google.com/blockly/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48" y="1551921"/>
            <a:ext cx="4149952" cy="193946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98" y="3722051"/>
            <a:ext cx="6759095" cy="60973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74" y="4258287"/>
            <a:ext cx="7391141" cy="60831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874" y="4851062"/>
            <a:ext cx="7400000" cy="49523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39" y="5309962"/>
            <a:ext cx="7912368" cy="64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สรุปท้ายบท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/>
              <a:t>เขียนโปรแกรม</a:t>
            </a:r>
            <a:r>
              <a:rPr lang="th-TH" dirty="0" smtClean="0"/>
              <a:t>โดยเริ่มจากการ</a:t>
            </a:r>
            <a:r>
              <a:rPr lang="th-TH" dirty="0"/>
              <a:t>ออกแบบ</a:t>
            </a:r>
            <a:r>
              <a:rPr lang="th-TH" dirty="0" smtClean="0"/>
              <a:t>หน้าจอ</a:t>
            </a:r>
          </a:p>
          <a:p>
            <a:r>
              <a:rPr lang="th-TH" dirty="0" smtClean="0"/>
              <a:t>การควบคุมและโต้ตอบกับผู้ใช้</a:t>
            </a:r>
          </a:p>
          <a:p>
            <a:r>
              <a:rPr lang="th-TH" dirty="0" smtClean="0"/>
              <a:t>การเขียน</a:t>
            </a:r>
            <a:r>
              <a:rPr lang="th-TH" dirty="0"/>
              <a:t>โปรแกรมสำหรับแต่ละ</a:t>
            </a:r>
            <a:r>
              <a:rPr lang="th-TH" dirty="0" smtClean="0"/>
              <a:t>ส่วนของหน้าจอ </a:t>
            </a:r>
          </a:p>
          <a:p>
            <a:r>
              <a:rPr lang="th-TH" dirty="0"/>
              <a:t>การ</a:t>
            </a:r>
            <a:r>
              <a:rPr lang="th-TH" dirty="0" smtClean="0"/>
              <a:t>นำแพ็กเกจไลบรารีมาใช้ตามหลักการเชิงวัตถุ</a:t>
            </a:r>
            <a:endParaRPr lang="th-TH" dirty="0"/>
          </a:p>
          <a:p>
            <a:r>
              <a:rPr lang="th-TH" dirty="0" smtClean="0"/>
              <a:t>การใช้สภาพแวดล้อมและเครื่องมือ</a:t>
            </a:r>
            <a:r>
              <a:rPr lang="th-TH" dirty="0"/>
              <a:t>ที่</a:t>
            </a:r>
            <a:r>
              <a:rPr lang="th-TH" dirty="0" smtClean="0"/>
              <a:t>เหมาะสม                        ในการพัฒนาโปรแกรมตามแพลตฟอร์มต่าง ๆ ได้ง่าย </a:t>
            </a:r>
            <a:r>
              <a:rPr lang="th-TH" dirty="0"/>
              <a:t>และ</a:t>
            </a:r>
            <a:r>
              <a:rPr lang="th-TH" dirty="0" smtClean="0"/>
              <a:t>รวดเร็ว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59240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http://www.softbankthai.com/Article/Detail/7849</a:t>
            </a:r>
          </a:p>
        </p:txBody>
      </p:sp>
      <p:pic>
        <p:nvPicPr>
          <p:cNvPr id="1026" name="Picture 2" descr="http://file.sogoodweb.com/upload/27/DPkFNmFi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2107074" cy="2107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เนื้อหาการเรียนรู้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การเขียนโปรแกรมคอมพิวเตอร์</a:t>
            </a:r>
          </a:p>
          <a:p>
            <a:r>
              <a:rPr lang="th-TH" dirty="0" smtClean="0"/>
              <a:t>การออกแบบส่วนติดต่อผู้ใช้งาน</a:t>
            </a:r>
          </a:p>
          <a:p>
            <a:r>
              <a:rPr lang="th-TH" dirty="0"/>
              <a:t>การเชื่อมโยงเหตุการณ์กับฟังก์ชันการทำงาน</a:t>
            </a:r>
          </a:p>
          <a:p>
            <a:r>
              <a:rPr lang="th-TH" dirty="0" smtClean="0"/>
              <a:t>พื้นฐานการเขียนโปแกรมเชิงวัตถุ</a:t>
            </a:r>
          </a:p>
          <a:p>
            <a:r>
              <a:rPr lang="th-TH" dirty="0" smtClean="0"/>
              <a:t>แพลตฟอร์มในการเขียนโปรแกรมแบบ</a:t>
            </a:r>
            <a:r>
              <a:rPr lang="th-TH" dirty="0" err="1" smtClean="0"/>
              <a:t>วิชวล</a:t>
            </a:r>
            <a:endParaRPr lang="th-TH" dirty="0" smtClean="0"/>
          </a:p>
          <a:p>
            <a:r>
              <a:rPr lang="th-TH" dirty="0"/>
              <a:t>เครื่องมือในการเขียนโปรแกรมแบบ</a:t>
            </a:r>
            <a:r>
              <a:rPr lang="th-TH" dirty="0" err="1" smtClean="0"/>
              <a:t>วิชวล</a:t>
            </a:r>
            <a:endParaRPr lang="th-TH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Visu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3" r="15742"/>
          <a:stretch/>
        </p:blipFill>
        <p:spPr bwMode="auto">
          <a:xfrm rot="320962">
            <a:off x="6244888" y="1908846"/>
            <a:ext cx="2520280" cy="2020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30590" y="5950955"/>
            <a:ext cx="6497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https://norsensus.no/workshop-on-visual-education-cultural-advertising-and-creative-thinking/</a:t>
            </a:r>
          </a:p>
        </p:txBody>
      </p:sp>
      <p:pic>
        <p:nvPicPr>
          <p:cNvPr id="1028" name="Picture 4" descr="Eas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28" y="4690223"/>
            <a:ext cx="1260732" cy="12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630533" y="6289509"/>
            <a:ext cx="2411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/>
              <a:t>https://icons8.com/icon/53376/easy</a:t>
            </a:r>
          </a:p>
        </p:txBody>
      </p:sp>
    </p:spTree>
    <p:extLst>
      <p:ext uri="{BB962C8B-B14F-4D97-AF65-F5344CB8AC3E}">
        <p14:creationId xmlns:p14="http://schemas.microsoft.com/office/powerpoint/2010/main" val="1103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การเขียนโปรแกรม</a:t>
            </a:r>
            <a:r>
              <a:rPr lang="th-TH" dirty="0" smtClean="0"/>
              <a:t>คอมพิวเตอร์ </a:t>
            </a:r>
            <a:r>
              <a:rPr lang="en-US" dirty="0" smtClean="0"/>
              <a:t>(programming)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การใช้ภาษาคอมพิวเตอร์</a:t>
            </a:r>
            <a:r>
              <a:rPr lang="th-TH" dirty="0" smtClean="0"/>
              <a:t>สั่ง</a:t>
            </a:r>
            <a:r>
              <a:rPr lang="th-TH" dirty="0"/>
              <a:t>คอมพิวเตอร์ให้ทำงาน</a:t>
            </a:r>
            <a:r>
              <a:rPr lang="th-TH" dirty="0" smtClean="0"/>
              <a:t>ตามที่ต้องการ</a:t>
            </a:r>
          </a:p>
          <a:p>
            <a:r>
              <a:rPr lang="th-TH" dirty="0" smtClean="0"/>
              <a:t>ภาษาคอมพิวเตอร์ </a:t>
            </a:r>
            <a:r>
              <a:rPr lang="en-US" dirty="0" smtClean="0"/>
              <a:t>(computer language)</a:t>
            </a:r>
          </a:p>
          <a:p>
            <a:r>
              <a:rPr lang="th-TH" dirty="0" smtClean="0"/>
              <a:t>การสร้างชุดคำสั่ง </a:t>
            </a:r>
            <a:r>
              <a:rPr lang="en-US" dirty="0" smtClean="0"/>
              <a:t>(code)</a:t>
            </a:r>
          </a:p>
          <a:p>
            <a:r>
              <a:rPr lang="th-TH" dirty="0" smtClean="0"/>
              <a:t>การแปลภาษา </a:t>
            </a:r>
            <a:r>
              <a:rPr lang="en-US" dirty="0" smtClean="0"/>
              <a:t>(complier &amp; interpreter)</a:t>
            </a:r>
          </a:p>
          <a:p>
            <a:r>
              <a:rPr lang="th-TH" dirty="0" smtClean="0"/>
              <a:t>ภาษาเครื่อง</a:t>
            </a:r>
            <a:r>
              <a:rPr lang="en-US" dirty="0"/>
              <a:t> (machine code) </a:t>
            </a:r>
            <a:endParaRPr lang="en-US" dirty="0" smtClean="0"/>
          </a:p>
          <a:p>
            <a:pPr lvl="1"/>
            <a:r>
              <a:rPr lang="th-TH" dirty="0" smtClean="0"/>
              <a:t>ออบเจ็กต์โค้ด </a:t>
            </a:r>
            <a:r>
              <a:rPr lang="en-US" dirty="0" smtClean="0"/>
              <a:t>(Object code)</a:t>
            </a:r>
            <a:endParaRPr lang="th-TH" dirty="0" smtClean="0"/>
          </a:p>
          <a:p>
            <a:pPr lvl="1"/>
            <a:r>
              <a:rPr lang="th-TH" dirty="0" smtClean="0"/>
              <a:t>โปรแกรมที่นำไปติดตั้งและใช้งาน </a:t>
            </a:r>
            <a:r>
              <a:rPr lang="en-US" dirty="0" smtClean="0"/>
              <a:t>(install program)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2050" name="Picture 2" descr="self 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901">
            <a:off x="5960712" y="2673849"/>
            <a:ext cx="270168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สี่เหลี่ยมผืนผ้า 3"/>
          <p:cNvSpPr/>
          <p:nvPr/>
        </p:nvSpPr>
        <p:spPr>
          <a:xfrm>
            <a:off x="744630" y="5924019"/>
            <a:ext cx="7614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https://www.newscientist.com/article/mg23331144-500-ai-learns-to-write-its-own-code-by-stealing-from-other-programs/</a:t>
            </a:r>
          </a:p>
        </p:txBody>
      </p:sp>
      <p:pic>
        <p:nvPicPr>
          <p:cNvPr id="2052" name="Picture 4" descr="Students sit at desktops in a computer lab, typ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183">
            <a:off x="6141268" y="3409107"/>
            <a:ext cx="27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6238562"/>
            <a:ext cx="52383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https://www.prodigygame.com/blog/ways-to-use-technology-in-the-classroom/</a:t>
            </a:r>
          </a:p>
        </p:txBody>
      </p:sp>
    </p:spTree>
    <p:extLst>
      <p:ext uri="{BB962C8B-B14F-4D97-AF65-F5344CB8AC3E}">
        <p14:creationId xmlns:p14="http://schemas.microsoft.com/office/powerpoint/2010/main" val="12241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การออกแบบส่วนติดต่อ</a:t>
            </a:r>
            <a:r>
              <a:rPr lang="th-TH" dirty="0" smtClean="0"/>
              <a:t>ผู้ใช้งาน </a:t>
            </a:r>
            <a:r>
              <a:rPr lang="en-US" dirty="0" smtClean="0"/>
              <a:t>(GUI)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320480"/>
          </a:xfrm>
        </p:spPr>
        <p:txBody>
          <a:bodyPr/>
          <a:lstStyle/>
          <a:p>
            <a:r>
              <a:rPr lang="th-TH" dirty="0" smtClean="0"/>
              <a:t>ส่วนติดต่อผู้ใช้ </a:t>
            </a:r>
            <a:r>
              <a:rPr lang="en-US" dirty="0" smtClean="0"/>
              <a:t>(</a:t>
            </a:r>
            <a:r>
              <a:rPr lang="en-US" dirty="0"/>
              <a:t>u</a:t>
            </a:r>
            <a:r>
              <a:rPr lang="en-US" dirty="0" smtClean="0"/>
              <a:t>ser Interface)</a:t>
            </a:r>
            <a:endParaRPr lang="th-TH" dirty="0" smtClean="0"/>
          </a:p>
          <a:p>
            <a:r>
              <a:rPr lang="th-TH" dirty="0" smtClean="0"/>
              <a:t>การควบคุมการทำงานผ่านหน้าจอ </a:t>
            </a:r>
            <a:r>
              <a:rPr lang="en-US" dirty="0" smtClean="0"/>
              <a:t>(user control)</a:t>
            </a:r>
            <a:endParaRPr lang="th-TH" dirty="0" smtClean="0"/>
          </a:p>
          <a:p>
            <a:r>
              <a:rPr lang="th-TH" dirty="0" smtClean="0"/>
              <a:t>การเชื่อมโยงเหตุการณ์กับการทำงาน </a:t>
            </a:r>
            <a:r>
              <a:rPr lang="en-US" dirty="0" smtClean="0"/>
              <a:t>(event-driven)</a:t>
            </a:r>
          </a:p>
          <a:p>
            <a:r>
              <a:rPr lang="th-TH" dirty="0"/>
              <a:t>การจัดการองค์ประกอบของโปรแกรมแบบ</a:t>
            </a:r>
            <a:r>
              <a:rPr lang="th-TH" dirty="0" smtClean="0"/>
              <a:t>กราฟิก</a:t>
            </a:r>
          </a:p>
          <a:p>
            <a:pPr marL="0" indent="0">
              <a:buNone/>
            </a:pPr>
            <a:r>
              <a:rPr lang="th-TH" dirty="0" smtClean="0"/>
              <a:t>แทนการเขียนชุดคำสั่งแบบข้อความ</a:t>
            </a:r>
          </a:p>
          <a:p>
            <a:endParaRPr lang="th-TH" dirty="0"/>
          </a:p>
        </p:txBody>
      </p:sp>
      <p:pic>
        <p:nvPicPr>
          <p:cNvPr id="3074" name="Picture 2" descr="https://cdn-images-1.medium.com/max/1600/1*u-ja3UP0cjZayzZ_ixb_L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90997"/>
            <a:ext cx="210219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สี่เหลี่ยมผืนผ้า 3"/>
          <p:cNvSpPr/>
          <p:nvPr/>
        </p:nvSpPr>
        <p:spPr>
          <a:xfrm>
            <a:off x="772765" y="6093296"/>
            <a:ext cx="58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https://medium.theuxblog.com/what-the-heck-is-user-interface-design-82c3d2a30588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576" y="6403319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/>
              <a:t>https://developers.google.com/blockly/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569" y="4293296"/>
            <a:ext cx="3860526" cy="1800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t="15630"/>
          <a:stretch/>
        </p:blipFill>
        <p:spPr>
          <a:xfrm>
            <a:off x="1720522" y="4623797"/>
            <a:ext cx="1681932" cy="1469499"/>
          </a:xfrm>
          <a:prstGeom prst="rect">
            <a:avLst/>
          </a:prstGeom>
        </p:spPr>
      </p:pic>
      <p:cxnSp>
        <p:nvCxnSpPr>
          <p:cNvPr id="11" name="ลูกศรเชื่อมต่อแบบตรง 10"/>
          <p:cNvCxnSpPr/>
          <p:nvPr/>
        </p:nvCxnSpPr>
        <p:spPr>
          <a:xfrm flipH="1">
            <a:off x="3635896" y="535854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6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การควบคุมการทำงานผ่าน</a:t>
            </a:r>
            <a:r>
              <a:rPr lang="th-TH" dirty="0" smtClean="0"/>
              <a:t>หน้าจอแบบกราฟิก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การ</a:t>
            </a:r>
            <a:r>
              <a:rPr lang="th-TH" b="1" dirty="0" smtClean="0"/>
              <a:t>ใช้</a:t>
            </a:r>
            <a:r>
              <a:rPr lang="th-TH" b="1" dirty="0"/>
              <a:t>ส่วนควบคุมการทำงานผู้ใช้ </a:t>
            </a:r>
            <a:r>
              <a:rPr lang="en-US" b="1" dirty="0" smtClean="0"/>
              <a:t>(User Control)</a:t>
            </a:r>
            <a:r>
              <a:rPr lang="th-TH" b="1" dirty="0" smtClean="0"/>
              <a:t> </a:t>
            </a:r>
            <a:r>
              <a:rPr lang="th-TH" b="1" dirty="0"/>
              <a:t>ต่างๆ </a:t>
            </a:r>
          </a:p>
          <a:p>
            <a:r>
              <a:rPr lang="th-TH" b="1" dirty="0" smtClean="0"/>
              <a:t>กำหนดคุณสมบัติและเปลี่ยนแปลงคุณลักษณะของออบเจ็กต์</a:t>
            </a:r>
          </a:p>
          <a:p>
            <a:r>
              <a:rPr lang="th-TH" b="1" dirty="0" smtClean="0"/>
              <a:t>การตรวจจับเหตุการณ์ทำงานของผู้ใช้</a:t>
            </a:r>
            <a:endParaRPr lang="en-US" b="1" dirty="0" smtClean="0"/>
          </a:p>
          <a:p>
            <a:r>
              <a:rPr lang="th-TH" b="1" dirty="0" smtClean="0"/>
              <a:t>การทำงานที่โต้ตอบผู้ใช้งาน </a:t>
            </a:r>
            <a:r>
              <a:rPr lang="en-US" b="1" dirty="0" smtClean="0"/>
              <a:t>(interactive) </a:t>
            </a:r>
            <a:endParaRPr lang="en-US" b="1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489" y="4365104"/>
            <a:ext cx="1342857" cy="120952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75" y="4622247"/>
            <a:ext cx="1323810" cy="95238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08040" y="6014076"/>
            <a:ext cx="6966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https://en.wikipedia.org/wiki/Visual_programming_language#/media/File:Scratch_2.0_Screen_Hello_World.png</a:t>
            </a:r>
          </a:p>
        </p:txBody>
      </p:sp>
    </p:spTree>
    <p:extLst>
      <p:ext uri="{BB962C8B-B14F-4D97-AF65-F5344CB8AC3E}">
        <p14:creationId xmlns:p14="http://schemas.microsoft.com/office/powerpoint/2010/main" val="22007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การเชื่อมโยงเหตุการณ์</a:t>
            </a:r>
            <a:r>
              <a:rPr lang="th-TH" dirty="0" smtClean="0"/>
              <a:t>กับฟังก์ชันการทำงาน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เหตุการณ์ที่กำหนดให้ทำงาน</a:t>
            </a:r>
          </a:p>
          <a:p>
            <a:pPr lvl="1"/>
            <a:endParaRPr lang="th-TH" dirty="0" smtClean="0"/>
          </a:p>
          <a:p>
            <a:endParaRPr lang="th-TH" dirty="0" smtClean="0"/>
          </a:p>
          <a:p>
            <a:r>
              <a:rPr lang="th-TH" dirty="0" smtClean="0"/>
              <a:t>ฟังก์ชันการทำงาน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5390" y="60212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https://www.pinterest.com/pin/451697037611892313/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091" y="1916832"/>
            <a:ext cx="2533333" cy="375238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00" y="2471170"/>
            <a:ext cx="4161905" cy="72381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794412" y="6237312"/>
            <a:ext cx="6369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http://www.teach-ict.com/ks3/computing/logic/input_process_output/miniweb/index.html</a:t>
            </a:r>
          </a:p>
        </p:txBody>
      </p:sp>
      <p:pic>
        <p:nvPicPr>
          <p:cNvPr id="409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112335"/>
            <a:ext cx="13211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24" y="405123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792088" y="65253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http://chittagongit.com/icon/api-icon-4.html</a:t>
            </a:r>
          </a:p>
        </p:txBody>
      </p:sp>
    </p:spTree>
    <p:extLst>
      <p:ext uri="{BB962C8B-B14F-4D97-AF65-F5344CB8AC3E}">
        <p14:creationId xmlns:p14="http://schemas.microsoft.com/office/powerpoint/2010/main" val="39892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พื้นฐานการเขียนโปแกรมเชิง</a:t>
            </a:r>
            <a:r>
              <a:rPr lang="th-TH" dirty="0" smtClean="0"/>
              <a:t>วัตถุ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แพ็กเกจไลบรารี</a:t>
            </a:r>
            <a:endParaRPr lang="th-TH" dirty="0" smtClean="0"/>
          </a:p>
          <a:p>
            <a:r>
              <a:rPr lang="th-TH" dirty="0" smtClean="0"/>
              <a:t>คลาส</a:t>
            </a:r>
          </a:p>
          <a:p>
            <a:pPr lvl="1"/>
            <a:r>
              <a:rPr lang="th-TH" dirty="0" err="1" smtClean="0"/>
              <a:t>แอตทิบิวต์</a:t>
            </a:r>
            <a:r>
              <a:rPr lang="th-TH" dirty="0" smtClean="0"/>
              <a:t> หรือ ฟิลด์</a:t>
            </a:r>
          </a:p>
          <a:p>
            <a:pPr lvl="1"/>
            <a:r>
              <a:rPr lang="th-TH" dirty="0" smtClean="0"/>
              <a:t>เมธอด</a:t>
            </a:r>
          </a:p>
          <a:p>
            <a:r>
              <a:rPr lang="th-TH" dirty="0" smtClean="0"/>
              <a:t>ออบเจ็กต์</a:t>
            </a:r>
          </a:p>
          <a:p>
            <a:r>
              <a:rPr lang="th-TH" dirty="0" smtClean="0"/>
              <a:t>อี</a:t>
            </a:r>
            <a:r>
              <a:rPr lang="th-TH" dirty="0" err="1" smtClean="0"/>
              <a:t>เวนต์</a:t>
            </a:r>
            <a:r>
              <a:rPr lang="th-TH" dirty="0" smtClean="0"/>
              <a:t> เชื่อมโยงเหตุการณ์                                               กับอินเตอร์</a:t>
            </a:r>
            <a:r>
              <a:rPr lang="th-TH" dirty="0" err="1" smtClean="0"/>
              <a:t>เฟซ</a:t>
            </a:r>
            <a:endParaRPr lang="th-TH" dirty="0" smtClean="0"/>
          </a:p>
          <a:p>
            <a:endParaRPr lang="th-TH" dirty="0"/>
          </a:p>
        </p:txBody>
      </p:sp>
      <p:pic>
        <p:nvPicPr>
          <p:cNvPr id="5122" name="Picture 2" descr="à¸à¸¥à¸à¸²à¸£à¸à¹à¸à¸«à¸²à¸£à¸¹à¸à¸ à¸²à¸à¸ªà¸³à¸«à¸£à¸±à¸ 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38" y="1704083"/>
            <a:ext cx="3333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755576" y="609329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http://bucarotechelp.com/program/vb/85031602.asp</a:t>
            </a:r>
          </a:p>
        </p:txBody>
      </p:sp>
      <p:pic>
        <p:nvPicPr>
          <p:cNvPr id="5124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98" y="3933056"/>
            <a:ext cx="3979821" cy="19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63508" y="63672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600" dirty="0"/>
              <a:t>http://java.scjp.jobs4times.com/oops.htm</a:t>
            </a:r>
          </a:p>
        </p:txBody>
      </p:sp>
    </p:spTree>
    <p:extLst>
      <p:ext uri="{BB962C8B-B14F-4D97-AF65-F5344CB8AC3E}">
        <p14:creationId xmlns:p14="http://schemas.microsoft.com/office/powerpoint/2010/main" val="38148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แพ็กเกจไลบรารี</a:t>
            </a:r>
            <a:r>
              <a:rPr lang="en-US" dirty="0" smtClean="0"/>
              <a:t> (package Library)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การจัดเก็บกลุ่มของคลาสในรูปแบบไฟล์</a:t>
            </a:r>
          </a:p>
          <a:p>
            <a:r>
              <a:rPr lang="th-TH" dirty="0" smtClean="0"/>
              <a:t>ช่วยในการนำกลับมาใช้ซ้ำและง่ายต่อการปรับปรุง</a:t>
            </a:r>
          </a:p>
          <a:p>
            <a:r>
              <a:rPr lang="th-TH" dirty="0" smtClean="0"/>
              <a:t>ช่วยให้ง่ายต่อการบริหารจัดการคลาส </a:t>
            </a:r>
            <a:r>
              <a:rPr lang="en-US" dirty="0"/>
              <a:t>(Class Library</a:t>
            </a:r>
            <a:r>
              <a:rPr lang="en-US" dirty="0" smtClean="0"/>
              <a:t>)</a:t>
            </a:r>
          </a:p>
          <a:p>
            <a:endParaRPr lang="th-TH" dirty="0" smtClean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5924">
            <a:off x="7106543" y="1741871"/>
            <a:ext cx="1601131" cy="151272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755576" y="5743113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/>
              <a:t>https://www.lynda.com/Leadership-Management-tutorials/Management-Tips-Weekly/126132-2.html</a:t>
            </a:r>
          </a:p>
        </p:txBody>
      </p:sp>
      <p:pic>
        <p:nvPicPr>
          <p:cNvPr id="6148" name="Picture 4" descr="à¸à¸¥à¸à¸²à¸£à¸à¹à¸à¸«à¸²à¸£à¸¹à¸à¸ à¸²à¸à¸ªà¸³à¸«à¸£à¸±à¸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232"/>
            <a:ext cx="32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40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ภาษาคอมพิวเตอร์และกรอบงาน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16023" y="1501717"/>
            <a:ext cx="4283969" cy="5076564"/>
          </a:xfrm>
        </p:spPr>
        <p:txBody>
          <a:bodyPr>
            <a:noAutofit/>
          </a:bodyPr>
          <a:lstStyle/>
          <a:p>
            <a:r>
              <a:rPr lang="en-US" sz="2400" b="1" dirty="0"/>
              <a:t>.NET </a:t>
            </a:r>
            <a:r>
              <a:rPr lang="en-US" sz="2400" b="1" dirty="0" smtClean="0"/>
              <a:t>Framework (</a:t>
            </a:r>
            <a:r>
              <a:rPr lang="en-US" sz="2400" b="1" dirty="0"/>
              <a:t>C</a:t>
            </a:r>
            <a:r>
              <a:rPr lang="en-US" sz="2400" b="1" dirty="0" smtClean="0"/>
              <a:t>++, C#, VB, F#)</a:t>
            </a:r>
          </a:p>
          <a:p>
            <a:pPr lvl="1"/>
            <a:r>
              <a:rPr lang="en-US" sz="2400" dirty="0" smtClean="0"/>
              <a:t>Windows, Web, </a:t>
            </a:r>
            <a:r>
              <a:rPr lang="en-US" sz="2400" dirty="0" err="1" smtClean="0"/>
              <a:t>WebService</a:t>
            </a:r>
            <a:r>
              <a:rPr lang="en-US" sz="2400" smtClean="0"/>
              <a:t>, DB</a:t>
            </a:r>
            <a:endParaRPr lang="en-US" sz="2400" dirty="0" smtClean="0"/>
          </a:p>
          <a:p>
            <a:r>
              <a:rPr lang="en-US" sz="2400" b="1" dirty="0" smtClean="0"/>
              <a:t>Java EE (Java)</a:t>
            </a:r>
          </a:p>
          <a:p>
            <a:pPr lvl="1"/>
            <a:r>
              <a:rPr lang="en-US" sz="2400" dirty="0" err="1" smtClean="0"/>
              <a:t>Andriod</a:t>
            </a:r>
            <a:r>
              <a:rPr lang="en-US" sz="2400" dirty="0" smtClean="0"/>
              <a:t>, smartphone, </a:t>
            </a:r>
            <a:r>
              <a:rPr lang="en-US" sz="2400" dirty="0" err="1" smtClean="0"/>
              <a:t>SmartTV</a:t>
            </a:r>
            <a:r>
              <a:rPr lang="en-US" sz="2400" dirty="0" smtClean="0"/>
              <a:t>, </a:t>
            </a:r>
            <a:endParaRPr lang="en-US" sz="2400" dirty="0"/>
          </a:p>
          <a:p>
            <a:r>
              <a:rPr lang="en-US" sz="2400" b="1" dirty="0" err="1"/>
              <a:t>i</a:t>
            </a:r>
            <a:r>
              <a:rPr lang="en-US" sz="2400" b="1" dirty="0" err="1" smtClean="0"/>
              <a:t>os</a:t>
            </a:r>
            <a:r>
              <a:rPr lang="en-US" sz="2400" b="1" dirty="0" smtClean="0"/>
              <a:t> Framework (</a:t>
            </a:r>
            <a:r>
              <a:rPr lang="en-US" sz="2400" b="1" dirty="0"/>
              <a:t>Swift and Objective-C</a:t>
            </a:r>
            <a:r>
              <a:rPr lang="en-US" sz="2400" b="1" dirty="0" smtClean="0"/>
              <a:t>)</a:t>
            </a:r>
          </a:p>
          <a:p>
            <a:pPr lvl="1"/>
            <a:r>
              <a:rPr lang="en-US" sz="2400" dirty="0" err="1"/>
              <a:t>iOS</a:t>
            </a:r>
            <a:r>
              <a:rPr lang="en-US" sz="2400" dirty="0"/>
              <a:t>, </a:t>
            </a:r>
            <a:r>
              <a:rPr lang="en-US" sz="2400" dirty="0" err="1"/>
              <a:t>macOS</a:t>
            </a:r>
            <a:r>
              <a:rPr lang="en-US" sz="2400" dirty="0"/>
              <a:t>, </a:t>
            </a:r>
            <a:r>
              <a:rPr lang="en-US" sz="2400" dirty="0" err="1"/>
              <a:t>tvOS</a:t>
            </a:r>
            <a:r>
              <a:rPr lang="en-US" sz="2400" dirty="0"/>
              <a:t>, </a:t>
            </a:r>
            <a:r>
              <a:rPr lang="en-US" sz="2400" dirty="0" err="1" smtClean="0"/>
              <a:t>watchOS</a:t>
            </a:r>
            <a:endParaRPr lang="en-US" sz="2400" dirty="0" smtClean="0"/>
          </a:p>
          <a:p>
            <a:pPr lvl="1"/>
            <a:r>
              <a:rPr lang="en-US" sz="2400" dirty="0"/>
              <a:t>Cocoa Touch </a:t>
            </a:r>
            <a:r>
              <a:rPr lang="en-US" sz="2400" dirty="0" smtClean="0"/>
              <a:t>Framework</a:t>
            </a:r>
          </a:p>
          <a:p>
            <a:pPr lvl="1"/>
            <a:r>
              <a:rPr lang="en-US" sz="2400" dirty="0"/>
              <a:t>Ionic </a:t>
            </a:r>
            <a:r>
              <a:rPr lang="en-US" sz="2400" dirty="0" smtClean="0"/>
              <a:t>Framework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54668" y="3506979"/>
            <a:ext cx="5448039" cy="1259632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6453336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/>
              <a:t>https://platformio.org/frameworks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499992" y="1502180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p</a:t>
            </a:r>
            <a:r>
              <a:rPr lang="en-US" sz="2400" b="1" dirty="0" err="1" smtClean="0"/>
              <a:t>hp</a:t>
            </a:r>
            <a:r>
              <a:rPr lang="en-US" sz="2400" b="1" dirty="0" smtClean="0"/>
              <a:t> </a:t>
            </a:r>
            <a:r>
              <a:rPr lang="en-US" sz="2400" b="1" dirty="0"/>
              <a:t>framework (</a:t>
            </a:r>
            <a:r>
              <a:rPr lang="en-US" sz="2400" b="1" dirty="0" err="1"/>
              <a:t>php</a:t>
            </a:r>
            <a:r>
              <a:rPr lang="en-US" sz="2400" b="1" dirty="0"/>
              <a:t>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CodeIgniter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Laraval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embedded frameworks (C)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Arduino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Google Cloud frameworks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Google Application</a:t>
            </a:r>
            <a:endParaRPr lang="th-TH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5576" y="6228062"/>
            <a:ext cx="2502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/>
              <a:t>https://standards.aasl.org/framework/</a:t>
            </a:r>
          </a:p>
        </p:txBody>
      </p:sp>
      <p:pic>
        <p:nvPicPr>
          <p:cNvPr id="3074" name="Picture 2" descr="http://standards.aasl.org/wp-content/uploads/2017/11/framework_all_clu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03" y="4540948"/>
            <a:ext cx="21043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561</Words>
  <Application>Microsoft Office PowerPoint</Application>
  <PresentationFormat>นำเสนอทางหน้าจอ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18" baseType="lpstr">
      <vt:lpstr>Arial</vt:lpstr>
      <vt:lpstr>TH Sarabun New</vt:lpstr>
      <vt:lpstr>Office Theme</vt:lpstr>
      <vt:lpstr>การเขียนโปรแกรมแบบวิชวลเบื้องต้น</vt:lpstr>
      <vt:lpstr>เนื้อหาการเรียนรู้</vt:lpstr>
      <vt:lpstr>การเขียนโปรแกรมคอมพิวเตอร์ (programming)</vt:lpstr>
      <vt:lpstr>การออกแบบส่วนติดต่อผู้ใช้งาน (GUI)</vt:lpstr>
      <vt:lpstr>การควบคุมการทำงานผ่านหน้าจอแบบกราฟิก</vt:lpstr>
      <vt:lpstr>การเชื่อมโยงเหตุการณ์กับฟังก์ชันการทำงาน</vt:lpstr>
      <vt:lpstr>พื้นฐานการเขียนโปแกรมเชิงวัตถุ</vt:lpstr>
      <vt:lpstr>แพ็กเกจไลบรารี (package Library)</vt:lpstr>
      <vt:lpstr>ภาษาคอมพิวเตอร์และกรอบงาน</vt:lpstr>
      <vt:lpstr>แพลตฟอร์มในการเขียนโปรแกรมแบบวิชวล</vt:lpstr>
      <vt:lpstr>แพลตฟอร์มในการเขียนโปรแกรมแบบวิชวล</vt:lpstr>
      <vt:lpstr>Integrated Development Environment or IDE</vt:lpstr>
      <vt:lpstr>เครื่องมือในการเขียนโปรแกรมแบบวิชวล</vt:lpstr>
      <vt:lpstr>เครื่องมือในการเขียนโปรแกรมแบบวิชวล (ออนไลน์)</vt:lpstr>
      <vt:lpstr>สรุปท้ายบท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Notebook</cp:lastModifiedBy>
  <cp:revision>87</cp:revision>
  <dcterms:created xsi:type="dcterms:W3CDTF">2013-05-29T03:47:54Z</dcterms:created>
  <dcterms:modified xsi:type="dcterms:W3CDTF">2019-01-16T04:45:15Z</dcterms:modified>
</cp:coreProperties>
</file>