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4" r:id="rId21"/>
    <p:sldId id="283" r:id="rId22"/>
    <p:sldId id="265" r:id="rId23"/>
  </p:sldIdLst>
  <p:sldSz cx="9144000" cy="6858000" type="screen4x3"/>
  <p:notesSz cx="6858000" cy="9144000"/>
  <p:custDataLst>
    <p:tags r:id="rId24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120680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12068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8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32048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07/07/62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696744" cy="1524026"/>
          </a:xfrm>
        </p:spPr>
        <p:txBody>
          <a:bodyPr>
            <a:normAutofit/>
          </a:bodyPr>
          <a:lstStyle/>
          <a:p>
            <a:r>
              <a:rPr lang="th-TH" b="0" dirty="0"/>
              <a:t>การ</a:t>
            </a:r>
            <a:r>
              <a:rPr lang="th-TH" b="0" dirty="0" smtClean="0"/>
              <a:t>เขียนโปรแกรมด้วย </a:t>
            </a:r>
            <a:r>
              <a:rPr lang="en-US" dirty="0" smtClean="0"/>
              <a:t>Node-RED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defRPr/>
            </a:pPr>
            <a:r>
              <a:rPr lang="th-TH" sz="2400" b="1" dirty="0"/>
              <a:t>อาจารย์สมเกียรติ ช่อเหมือน </a:t>
            </a:r>
          </a:p>
          <a:p>
            <a:pPr algn="r">
              <a:defRPr/>
            </a:pPr>
            <a:r>
              <a:rPr lang="th-TH" sz="2400" b="1" dirty="0"/>
              <a:t>สาขาวิชาวิศวกรรมซอฟต์แวร์ คณะวิทยาศาสตร์และเทคโนโลยี</a:t>
            </a:r>
          </a:p>
          <a:p>
            <a:pPr algn="r">
              <a:defRPr/>
            </a:pPr>
            <a:r>
              <a:rPr lang="en-US" sz="2000" b="1" dirty="0"/>
              <a:t>(</a:t>
            </a:r>
            <a:r>
              <a:rPr lang="en-US" sz="2000" b="1" dirty="0" err="1"/>
              <a:t>tko@webmail</a:t>
            </a:r>
            <a:r>
              <a:rPr lang="th-TH" sz="2000" b="1" dirty="0"/>
              <a:t>.</a:t>
            </a:r>
            <a:r>
              <a:rPr lang="en-US" sz="2000" b="1" dirty="0"/>
              <a:t>npru.ac.th)</a:t>
            </a:r>
            <a:endParaRPr lang="th-TH" sz="2000" b="1" dirty="0"/>
          </a:p>
          <a:p>
            <a:endParaRPr lang="th-TH" sz="2400" b="1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node-red à¸à¸·à¸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04954"/>
            <a:ext cx="1648544" cy="16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4514" y="5953498"/>
            <a:ext cx="6511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http://www.themakerthailand.com/article/19/lesson-15-</a:t>
            </a:r>
            <a:r>
              <a:rPr lang="th-TH" sz="1600" dirty="0"/>
              <a:t>ก้าวเข้าสู่-</a:t>
            </a:r>
            <a:r>
              <a:rPr lang="en-US" sz="1600" dirty="0" err="1"/>
              <a:t>iot</a:t>
            </a:r>
            <a:r>
              <a:rPr lang="en-US" sz="1600" dirty="0"/>
              <a:t>-</a:t>
            </a:r>
            <a:r>
              <a:rPr lang="th-TH" sz="1600" dirty="0"/>
              <a:t>ตอนที่-5-มาใช้งาน-</a:t>
            </a:r>
            <a:r>
              <a:rPr lang="en-US" sz="1600" dirty="0"/>
              <a:t>node-red-</a:t>
            </a:r>
            <a:r>
              <a:rPr lang="th-TH" sz="1600" dirty="0"/>
              <a:t>กันเถอะ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</a:t>
            </a:r>
            <a:r>
              <a:rPr lang="th-TH" dirty="0" smtClean="0"/>
              <a:t> </a:t>
            </a:r>
            <a:r>
              <a:rPr lang="en-US" dirty="0" smtClean="0"/>
              <a:t>function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6" name="Picture 4" descr="http://www.eduthaieasyelec.com/images/editor/image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" y="1452724"/>
            <a:ext cx="8995671" cy="3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duthaieasyelec.com/images/editor/image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/>
          <a:stretch/>
        </p:blipFill>
        <p:spPr bwMode="auto">
          <a:xfrm>
            <a:off x="4355976" y="3358933"/>
            <a:ext cx="4464496" cy="34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Ex2. Create REST-API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Input -&gt; </a:t>
            </a:r>
            <a:r>
              <a:rPr lang="en-US" dirty="0" smtClean="0"/>
              <a:t>http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Storage </a:t>
            </a:r>
            <a:r>
              <a:rPr lang="en-US" dirty="0"/>
              <a:t>-&gt; </a:t>
            </a:r>
            <a:r>
              <a:rPr lang="en-US" dirty="0" smtClean="0"/>
              <a:t>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 </a:t>
            </a:r>
            <a:r>
              <a:rPr lang="en-US" dirty="0"/>
              <a:t>-&gt; </a:t>
            </a:r>
            <a:r>
              <a:rPr lang="en-US" dirty="0" err="1" smtClean="0"/>
              <a:t>json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Output </a:t>
            </a:r>
            <a:r>
              <a:rPr lang="en-US" dirty="0"/>
              <a:t>-&gt; http response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72816"/>
            <a:ext cx="3295238" cy="267619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899592" y="5754742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https://medium.com/@iamgique/</a:t>
            </a:r>
            <a:r>
              <a:rPr lang="th-TH" sz="1600" dirty="0"/>
              <a:t>สร้าง-</a:t>
            </a:r>
            <a:r>
              <a:rPr lang="en-US" sz="1600" dirty="0"/>
              <a:t>rest-</a:t>
            </a:r>
            <a:r>
              <a:rPr lang="en-US" sz="1600" dirty="0" err="1"/>
              <a:t>api</a:t>
            </a:r>
            <a:r>
              <a:rPr lang="en-US" sz="1600" dirty="0"/>
              <a:t>-</a:t>
            </a:r>
            <a:r>
              <a:rPr lang="th-TH" sz="1600" dirty="0"/>
              <a:t>ด้วย-</a:t>
            </a:r>
            <a:r>
              <a:rPr lang="en-US" sz="1600" dirty="0"/>
              <a:t>node-red-</a:t>
            </a:r>
            <a:r>
              <a:rPr lang="th-TH" sz="1600" dirty="0"/>
              <a:t>กันเถอะ-9</a:t>
            </a:r>
            <a:r>
              <a:rPr lang="en-US" sz="1600" dirty="0"/>
              <a:t>c8eff780dd3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089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Input </a:t>
            </a:r>
            <a:r>
              <a:rPr lang="en-US" dirty="0"/>
              <a:t>-&gt; http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https://cdn-images-1.medium.com/max/800/1*xvC1KhSPeO3RSV46R40I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88" y="1772816"/>
            <a:ext cx="47529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43000" y="4616601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dium-content-sans-serif-font"/>
              </a:rPr>
              <a:t>Input -&gt; http: method GET, URL /users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24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Storage </a:t>
            </a:r>
            <a:r>
              <a:rPr lang="en-US" dirty="0"/>
              <a:t>-&gt; </a:t>
            </a:r>
            <a:r>
              <a:rPr lang="en-US" dirty="0" smtClean="0"/>
              <a:t>file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 descr="https://cdn-images-1.medium.com/max/800/1*hoUZWroJyu6XKY30NGAx6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88" y="1772816"/>
            <a:ext cx="48291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910601" y="5354216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dium-content-sans-serif-font"/>
              </a:rPr>
              <a:t>Get file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16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Function </a:t>
            </a:r>
            <a:r>
              <a:rPr lang="en-US" dirty="0"/>
              <a:t>-&gt; </a:t>
            </a:r>
            <a:r>
              <a:rPr lang="en-US" dirty="0" err="1"/>
              <a:t>json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https://cdn-images-1.medium.com/max/800/1*dDZvpnBXYJNNwEdaHjfuP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6585"/>
            <a:ext cx="4608512" cy="55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319411" y="4797152"/>
            <a:ext cx="2344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dium-content-serif-font"/>
              </a:rPr>
              <a:t>Content-Type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21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Output </a:t>
            </a:r>
            <a:r>
              <a:rPr lang="en-US" dirty="0"/>
              <a:t>-&gt; http response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https://cdn-images-1.medium.com/max/800/1*GJqh_V1xZcFLdZAAwsGsU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848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-images-1.medium.com/max/800/1*aPYvVFCvOzY8z3kV5swtQ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4837931"/>
            <a:ext cx="74009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Ex3. </a:t>
            </a:r>
            <a:r>
              <a:rPr lang="en-US" dirty="0" err="1" smtClean="0"/>
              <a:t>NodeMCU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05" y="1916832"/>
            <a:ext cx="4076190" cy="2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Control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https://cdn-images-1.medium.com/max/1000/1*buGVAz0kTG-3N6H8RMoS6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12128" r="19857" b="13585"/>
          <a:stretch/>
        </p:blipFill>
        <p:spPr bwMode="auto">
          <a:xfrm>
            <a:off x="0" y="1340768"/>
            <a:ext cx="41764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-images-1.medium.com/max/800/1*0-DAISlfH8cCzNBjk_2Q1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3912"/>
            <a:ext cx="4734483" cy="40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Ex4.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/>
              <a:t>UNO and MQ-7 gas sensor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 descr="Reference schemati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6" y="1772816"/>
            <a:ext cx="70485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735426" y="6078642"/>
            <a:ext cx="545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https://www.hackster.io/gokulpsamy/interfacing-arduino-with-node-red-f07882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046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Code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1482736"/>
            <a:ext cx="69847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err="1"/>
              <a:t>const</a:t>
            </a:r>
            <a:r>
              <a:rPr lang="th-TH" sz="2400" dirty="0"/>
              <a:t> </a:t>
            </a:r>
            <a:r>
              <a:rPr lang="th-TH" sz="2400" dirty="0" err="1"/>
              <a:t>int</a:t>
            </a:r>
            <a:r>
              <a:rPr lang="th-TH" sz="2400" dirty="0"/>
              <a:t> </a:t>
            </a:r>
            <a:r>
              <a:rPr lang="th-TH" sz="2400" dirty="0" err="1"/>
              <a:t>AOUTpin</a:t>
            </a:r>
            <a:r>
              <a:rPr lang="th-TH" sz="2400" dirty="0"/>
              <a:t>= 0; </a:t>
            </a:r>
          </a:p>
          <a:p>
            <a:r>
              <a:rPr lang="th-TH" sz="2400" dirty="0" err="1"/>
              <a:t>int</a:t>
            </a:r>
            <a:r>
              <a:rPr lang="th-TH" sz="2400" dirty="0"/>
              <a:t> </a:t>
            </a:r>
            <a:r>
              <a:rPr lang="th-TH" sz="2400" dirty="0" err="1"/>
              <a:t>value</a:t>
            </a:r>
            <a:r>
              <a:rPr lang="th-TH" sz="2400" dirty="0"/>
              <a:t>;  </a:t>
            </a:r>
          </a:p>
          <a:p>
            <a:r>
              <a:rPr lang="th-TH" sz="2400" dirty="0" err="1"/>
              <a:t>void</a:t>
            </a:r>
            <a:r>
              <a:rPr lang="th-TH" sz="2400" dirty="0"/>
              <a:t> </a:t>
            </a:r>
            <a:r>
              <a:rPr lang="th-TH" sz="2400" dirty="0" err="1"/>
              <a:t>setup</a:t>
            </a:r>
            <a:r>
              <a:rPr lang="th-TH" sz="2400" dirty="0"/>
              <a:t>()   </a:t>
            </a:r>
          </a:p>
          <a:p>
            <a:r>
              <a:rPr lang="th-TH" sz="2400" dirty="0"/>
              <a:t>{ </a:t>
            </a:r>
          </a:p>
          <a:p>
            <a:r>
              <a:rPr lang="th-TH" sz="2400" dirty="0" err="1"/>
              <a:t>Serial.begin</a:t>
            </a:r>
            <a:r>
              <a:rPr lang="th-TH" sz="2400" dirty="0"/>
              <a:t>(57600</a:t>
            </a:r>
            <a:r>
              <a:rPr lang="th-TH" sz="2400" dirty="0" smtClean="0"/>
              <a:t>); </a:t>
            </a:r>
            <a:r>
              <a:rPr lang="en-US" sz="2400" dirty="0" smtClean="0"/>
              <a:t>//port</a:t>
            </a:r>
            <a:endParaRPr lang="th-TH" sz="2400" dirty="0"/>
          </a:p>
          <a:p>
            <a:r>
              <a:rPr lang="th-TH" sz="2400" dirty="0" err="1"/>
              <a:t>pinMode</a:t>
            </a:r>
            <a:r>
              <a:rPr lang="th-TH" sz="2400" dirty="0"/>
              <a:t>(</a:t>
            </a:r>
            <a:r>
              <a:rPr lang="th-TH" sz="2400" dirty="0" err="1"/>
              <a:t>AOUTpin</a:t>
            </a:r>
            <a:r>
              <a:rPr lang="th-TH" sz="2400" dirty="0"/>
              <a:t>, </a:t>
            </a:r>
            <a:r>
              <a:rPr lang="th-TH" sz="2400" dirty="0" err="1"/>
              <a:t>INPUT</a:t>
            </a:r>
            <a:r>
              <a:rPr lang="th-TH" sz="2400" dirty="0" smtClean="0"/>
              <a:t>); </a:t>
            </a:r>
            <a:r>
              <a:rPr lang="en-US" sz="2400" dirty="0" smtClean="0"/>
              <a:t>//pin Sensor</a:t>
            </a:r>
            <a:endParaRPr lang="th-TH" sz="2400" dirty="0"/>
          </a:p>
          <a:p>
            <a:r>
              <a:rPr lang="th-TH" sz="2400" dirty="0"/>
              <a:t>}  </a:t>
            </a:r>
          </a:p>
          <a:p>
            <a:r>
              <a:rPr lang="th-TH" sz="2400" dirty="0" err="1"/>
              <a:t>void</a:t>
            </a:r>
            <a:r>
              <a:rPr lang="th-TH" sz="2400" dirty="0"/>
              <a:t> </a:t>
            </a:r>
            <a:r>
              <a:rPr lang="th-TH" sz="2400" dirty="0" err="1"/>
              <a:t>loop</a:t>
            </a:r>
            <a:r>
              <a:rPr lang="th-TH" sz="2400" dirty="0"/>
              <a:t>() </a:t>
            </a:r>
          </a:p>
          <a:p>
            <a:r>
              <a:rPr lang="th-TH" sz="2400" dirty="0"/>
              <a:t>{ </a:t>
            </a:r>
          </a:p>
          <a:p>
            <a:r>
              <a:rPr lang="th-TH" sz="2400" dirty="0" err="1"/>
              <a:t>value</a:t>
            </a:r>
            <a:r>
              <a:rPr lang="th-TH" sz="2400" dirty="0"/>
              <a:t>= </a:t>
            </a:r>
            <a:r>
              <a:rPr lang="th-TH" sz="2400" dirty="0" err="1"/>
              <a:t>analogRead</a:t>
            </a:r>
            <a:r>
              <a:rPr lang="th-TH" sz="2400" dirty="0"/>
              <a:t>(</a:t>
            </a:r>
            <a:r>
              <a:rPr lang="th-TH" sz="2400" dirty="0" err="1"/>
              <a:t>AOUTpin</a:t>
            </a:r>
            <a:r>
              <a:rPr lang="th-TH" sz="2400" dirty="0" smtClean="0"/>
              <a:t>); </a:t>
            </a:r>
            <a:r>
              <a:rPr lang="en-US" sz="2400" dirty="0" smtClean="0"/>
              <a:t>//read sensor</a:t>
            </a:r>
            <a:endParaRPr lang="th-TH" sz="2400" dirty="0"/>
          </a:p>
          <a:p>
            <a:r>
              <a:rPr lang="th-TH" sz="2400" dirty="0" err="1"/>
              <a:t>Serial.print</a:t>
            </a:r>
            <a:r>
              <a:rPr lang="th-TH" sz="2400" dirty="0"/>
              <a:t>("</a:t>
            </a:r>
            <a:r>
              <a:rPr lang="th-TH" sz="2400" dirty="0" err="1"/>
              <a:t>CO</a:t>
            </a:r>
            <a:r>
              <a:rPr lang="th-TH" sz="2400" dirty="0"/>
              <a:t> </a:t>
            </a:r>
            <a:r>
              <a:rPr lang="th-TH" sz="2400" dirty="0" err="1"/>
              <a:t>value</a:t>
            </a:r>
            <a:r>
              <a:rPr lang="th-TH" sz="2400" dirty="0"/>
              <a:t>: "); </a:t>
            </a:r>
          </a:p>
          <a:p>
            <a:r>
              <a:rPr lang="th-TH" sz="2400" dirty="0" err="1"/>
              <a:t>Serial.println</a:t>
            </a:r>
            <a:r>
              <a:rPr lang="th-TH" sz="2400" dirty="0"/>
              <a:t>(</a:t>
            </a:r>
            <a:r>
              <a:rPr lang="th-TH" sz="2400" dirty="0" err="1"/>
              <a:t>value</a:t>
            </a:r>
            <a:r>
              <a:rPr lang="th-TH" sz="2400" dirty="0" smtClean="0"/>
              <a:t>); </a:t>
            </a:r>
            <a:r>
              <a:rPr lang="en-US" sz="2400" dirty="0" smtClean="0"/>
              <a:t>//show value</a:t>
            </a:r>
            <a:endParaRPr lang="th-TH" sz="2400" dirty="0"/>
          </a:p>
          <a:p>
            <a:r>
              <a:rPr lang="th-TH" sz="2400" dirty="0" err="1"/>
              <a:t>delay</a:t>
            </a:r>
            <a:r>
              <a:rPr lang="th-TH" sz="2400" dirty="0"/>
              <a:t>(60000); </a:t>
            </a:r>
          </a:p>
          <a:p>
            <a:r>
              <a:rPr lang="th-TH" sz="2400" dirty="0"/>
              <a:t>}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61" y="1765832"/>
            <a:ext cx="440891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เนื้อหาการเรียนรู้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Node-RED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IDE &amp;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smtClean="0"/>
              <a:t>web editor</a:t>
            </a:r>
            <a:endParaRPr lang="en-US" dirty="0"/>
          </a:p>
          <a:p>
            <a:r>
              <a:rPr lang="en-US" dirty="0" smtClean="0"/>
              <a:t>Tool </a:t>
            </a:r>
            <a:r>
              <a:rPr lang="en-US" dirty="0" smtClean="0"/>
              <a:t>using Node-RED</a:t>
            </a:r>
          </a:p>
          <a:p>
            <a:r>
              <a:rPr lang="en-US" dirty="0"/>
              <a:t>Visual tool for </a:t>
            </a:r>
            <a:r>
              <a:rPr lang="en-US" dirty="0" smtClean="0"/>
              <a:t>Internet </a:t>
            </a:r>
            <a:r>
              <a:rPr lang="en-US" dirty="0"/>
              <a:t>of </a:t>
            </a:r>
            <a:r>
              <a:rPr lang="en-US" dirty="0" smtClean="0"/>
              <a:t>Things</a:t>
            </a:r>
          </a:p>
          <a:p>
            <a:r>
              <a:rPr lang="en-US" dirty="0"/>
              <a:t>Raspberry </a:t>
            </a:r>
            <a:r>
              <a:rPr lang="en-US" dirty="0" smtClean="0"/>
              <a:t>Pi, </a:t>
            </a:r>
            <a:r>
              <a:rPr lang="en-US" dirty="0" err="1" smtClean="0"/>
              <a:t>NodeMCU</a:t>
            </a:r>
            <a:r>
              <a:rPr lang="en-US" dirty="0" smtClean="0"/>
              <a:t>, </a:t>
            </a:r>
            <a:r>
              <a:rPr lang="en-US" dirty="0" err="1"/>
              <a:t>Arduino</a:t>
            </a:r>
            <a:r>
              <a:rPr lang="en-US" dirty="0"/>
              <a:t> UNO </a:t>
            </a:r>
            <a:r>
              <a:rPr lang="en-US" dirty="0" smtClean="0"/>
              <a:t>&amp; MQ-7 </a:t>
            </a:r>
            <a:r>
              <a:rPr lang="en-US" dirty="0"/>
              <a:t>gas sensor</a:t>
            </a:r>
            <a:endParaRPr lang="en-US" dirty="0" smtClean="0"/>
          </a:p>
          <a:p>
            <a:r>
              <a:rPr lang="en-US" dirty="0"/>
              <a:t>Node</a:t>
            </a:r>
            <a:r>
              <a:rPr lang="th-TH" dirty="0"/>
              <a:t> </a:t>
            </a:r>
            <a:r>
              <a:rPr lang="en-US" dirty="0" smtClean="0"/>
              <a:t>function, </a:t>
            </a:r>
            <a:r>
              <a:rPr lang="en-US" dirty="0"/>
              <a:t>Function Control</a:t>
            </a:r>
            <a:endParaRPr lang="en-US" dirty="0" smtClean="0"/>
          </a:p>
          <a:p>
            <a:r>
              <a:rPr lang="en-US" dirty="0"/>
              <a:t>Node</a:t>
            </a:r>
            <a:r>
              <a:rPr lang="th-TH" dirty="0"/>
              <a:t> </a:t>
            </a:r>
            <a:r>
              <a:rPr lang="en-US" dirty="0" smtClean="0"/>
              <a:t>Control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3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Display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" y="1438036"/>
            <a:ext cx="5661402" cy="2206987"/>
          </a:xfrm>
          <a:prstGeom prst="rect">
            <a:avLst/>
          </a:prstGeom>
        </p:spPr>
      </p:pic>
      <p:pic>
        <p:nvPicPr>
          <p:cNvPr id="9218" name="Picture 2" descr="Arduino setup connected to P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6826" r="5147" b="20483"/>
          <a:stretch/>
        </p:blipFill>
        <p:spPr bwMode="auto">
          <a:xfrm>
            <a:off x="251520" y="4843899"/>
            <a:ext cx="34059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stom created Dashbo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3427" b="59229"/>
          <a:stretch/>
        </p:blipFill>
        <p:spPr bwMode="auto">
          <a:xfrm>
            <a:off x="3779912" y="4852634"/>
            <a:ext cx="51761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weets of sensor 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99" y="1658892"/>
            <a:ext cx="3075317" cy="2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Control Group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 descr="http://image.slidesharecdn.com/01-node-red-begin-150424094735-conversion-gate01/95/01-nodered-basic-4-638.jpg?cb=14298690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9"/>
          <a:stretch/>
        </p:blipFill>
        <p:spPr bwMode="auto">
          <a:xfrm>
            <a:off x="878850" y="1442807"/>
            <a:ext cx="7386299" cy="49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สรุปท้ายบท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การนำ </a:t>
            </a:r>
            <a:r>
              <a:rPr lang="en-US" dirty="0" smtClean="0"/>
              <a:t>Node-RED </a:t>
            </a:r>
            <a:r>
              <a:rPr lang="th-TH" dirty="0" smtClean="0"/>
              <a:t>มาช่วยสำหรับสร้างระบบ</a:t>
            </a:r>
            <a:r>
              <a:rPr lang="en-US" dirty="0" smtClean="0"/>
              <a:t> </a:t>
            </a:r>
            <a:r>
              <a:rPr lang="en-US" dirty="0"/>
              <a:t>Internet of Things</a:t>
            </a:r>
          </a:p>
          <a:p>
            <a:r>
              <a:rPr lang="th-TH" dirty="0" smtClean="0"/>
              <a:t>อุปกรณ์ต่าง ๆ เช่น </a:t>
            </a:r>
            <a:r>
              <a:rPr lang="en-US" dirty="0" smtClean="0"/>
              <a:t>Raspberry </a:t>
            </a:r>
            <a:r>
              <a:rPr lang="en-US" dirty="0"/>
              <a:t>Pi, </a:t>
            </a:r>
            <a:r>
              <a:rPr lang="en-US" dirty="0" err="1"/>
              <a:t>NodeMCU</a:t>
            </a:r>
            <a:r>
              <a:rPr lang="en-US" dirty="0"/>
              <a:t>, </a:t>
            </a:r>
            <a:r>
              <a:rPr lang="en-US" dirty="0" err="1"/>
              <a:t>Arduino</a:t>
            </a:r>
            <a:r>
              <a:rPr lang="en-US" dirty="0"/>
              <a:t> UNO </a:t>
            </a:r>
            <a:r>
              <a:rPr lang="th-TH" dirty="0" smtClean="0"/>
              <a:t>กับ</a:t>
            </a:r>
            <a:r>
              <a:rPr lang="en-US" dirty="0" smtClean="0"/>
              <a:t> </a:t>
            </a:r>
            <a:r>
              <a:rPr lang="en-US" dirty="0"/>
              <a:t>MQ-7 gas sensor</a:t>
            </a:r>
          </a:p>
          <a:p>
            <a:r>
              <a:rPr lang="th-TH" dirty="0" smtClean="0"/>
              <a:t>การใช้</a:t>
            </a:r>
            <a:r>
              <a:rPr lang="en-US" dirty="0" smtClean="0"/>
              <a:t> Node Control </a:t>
            </a:r>
            <a:r>
              <a:rPr lang="th-TH" dirty="0" smtClean="0"/>
              <a:t>แทนการทำงานซึ่งเชื่อมโยงกัน              เพื่อประมวลผลและแสดงผลข้อมูลจากการทำงานที่จัดเตรียมไว้</a:t>
            </a:r>
            <a:endParaRPr lang="en-US" dirty="0"/>
          </a:p>
        </p:txBody>
      </p:sp>
      <p:pic>
        <p:nvPicPr>
          <p:cNvPr id="1026" name="Picture 2" descr="http://file.sogoodweb.com/upload/27/DPkFNmF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2" y="4625825"/>
            <a:ext cx="1835427" cy="1835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20349" y="60932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https://en.wikipedia.org/wiki/Event-driven_programming</a:t>
            </a:r>
          </a:p>
        </p:txBody>
      </p:sp>
    </p:spTree>
    <p:extLst>
      <p:ext uri="{BB962C8B-B14F-4D97-AF65-F5344CB8AC3E}">
        <p14:creationId xmlns:p14="http://schemas.microsoft.com/office/powerpoint/2010/main" val="19063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Node-RED </a:t>
            </a:r>
            <a:r>
              <a:rPr lang="th-TH" dirty="0"/>
              <a:t>คือ</a:t>
            </a:r>
            <a:r>
              <a:rPr lang="th-TH" dirty="0" smtClean="0"/>
              <a:t>อะไร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Node-RED </a:t>
            </a:r>
            <a:r>
              <a:rPr lang="th-TH" dirty="0"/>
              <a:t>เป็นเครื่องมือสำหรับนักพัฒนาโปรแกรมในการเชื่อมต่ออุปกรณ์ฮาร์ดแวร์เข้ากับ </a:t>
            </a:r>
            <a:r>
              <a:rPr lang="en-US" dirty="0"/>
              <a:t>APIs (Application Programming Interface) </a:t>
            </a:r>
            <a:endParaRPr lang="th-TH" dirty="0" smtClean="0"/>
          </a:p>
          <a:p>
            <a:r>
              <a:rPr lang="th-TH" dirty="0" smtClean="0"/>
              <a:t>การเขียนโปรแกรม</a:t>
            </a:r>
            <a:r>
              <a:rPr lang="th-TH" dirty="0"/>
              <a:t>แบ</a:t>
            </a:r>
            <a:r>
              <a:rPr lang="th-TH" dirty="0" smtClean="0"/>
              <a:t>บกำหนดขั้นตอนที่มีส่วนควบคุมแบบ </a:t>
            </a:r>
            <a:r>
              <a:rPr lang="en-US" dirty="0" smtClean="0"/>
              <a:t>block  </a:t>
            </a:r>
            <a:r>
              <a:rPr lang="th-TH" dirty="0"/>
              <a:t>สำหรับ</a:t>
            </a:r>
            <a:r>
              <a:rPr lang="th-TH" dirty="0" smtClean="0"/>
              <a:t>นักพัฒนาผ่าน</a:t>
            </a:r>
            <a:r>
              <a:rPr lang="th-TH" dirty="0" err="1" smtClean="0"/>
              <a:t>เว็บเบ</a:t>
            </a:r>
            <a:r>
              <a:rPr lang="th-TH" dirty="0" smtClean="0"/>
              <a:t>รา</a:t>
            </a:r>
            <a:r>
              <a:rPr lang="th-TH" dirty="0" err="1" smtClean="0"/>
              <a:t>เซอร์</a:t>
            </a:r>
            <a:r>
              <a:rPr lang="th-TH" dirty="0" smtClean="0"/>
              <a:t> </a:t>
            </a:r>
            <a:r>
              <a:rPr lang="en-US" dirty="0" smtClean="0"/>
              <a:t>(Web Browser) </a:t>
            </a:r>
            <a:endParaRPr lang="th-TH" dirty="0" smtClean="0"/>
          </a:p>
          <a:p>
            <a:r>
              <a:rPr lang="th-TH" dirty="0" smtClean="0"/>
              <a:t>กำหนดเส้นทางเชื่อมต่อการ</a:t>
            </a:r>
            <a:r>
              <a:rPr lang="th-TH" dirty="0"/>
              <a:t>ไหลของ</a:t>
            </a:r>
            <a:r>
              <a:rPr lang="th-TH" dirty="0" smtClean="0"/>
              <a:t>ข้อมูล</a:t>
            </a:r>
          </a:p>
          <a:p>
            <a:r>
              <a:rPr lang="en-US" dirty="0"/>
              <a:t>Flow-Based Programming</a:t>
            </a:r>
            <a:endParaRPr lang="th-TH" dirty="0"/>
          </a:p>
        </p:txBody>
      </p:sp>
      <p:pic>
        <p:nvPicPr>
          <p:cNvPr id="1026" name="Picture 2" descr="http://www.eduthaieasyelec.com/images/editor/image0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297">
            <a:off x="5697965" y="4658135"/>
            <a:ext cx="2915815" cy="164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55576" y="6197778"/>
            <a:ext cx="5139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http://www.eduthaieasyelec.com/16623242 การใช้งาน-</a:t>
            </a:r>
            <a:r>
              <a:rPr lang="en-US" sz="1600" dirty="0"/>
              <a:t>node-red-</a:t>
            </a:r>
            <a:r>
              <a:rPr lang="th-TH" sz="1600" dirty="0"/>
              <a:t>บน-</a:t>
            </a:r>
            <a:r>
              <a:rPr lang="en-US" sz="1600" dirty="0"/>
              <a:t>raspberry-pi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2410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r>
              <a:rPr lang="en-US" dirty="0"/>
              <a:t> IDE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6" y="1772816"/>
            <a:ext cx="8771428" cy="351428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55576" y="6083971"/>
            <a:ext cx="58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https://www.arduino.cc/en/Main/Software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8262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smtClean="0"/>
              <a:t>web editor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48271" y="6519446"/>
            <a:ext cx="5526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https://create.arduino.cc/editor/tkonpru/2fa56bca-6a45-416b-b612-09e10e21c93d</a:t>
            </a:r>
            <a:endParaRPr lang="th-TH" sz="16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480869"/>
            <a:ext cx="6984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4448" cy="648072"/>
          </a:xfrm>
        </p:spPr>
        <p:txBody>
          <a:bodyPr/>
          <a:lstStyle/>
          <a:p>
            <a:r>
              <a:rPr lang="th-TH" dirty="0" smtClean="0"/>
              <a:t>การติดตั้ง </a:t>
            </a:r>
            <a:r>
              <a:rPr lang="en-US" dirty="0" smtClean="0"/>
              <a:t>Node-RED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Browser-based flow </a:t>
            </a:r>
            <a:r>
              <a:rPr lang="en-US" dirty="0" smtClean="0"/>
              <a:t>editing</a:t>
            </a:r>
          </a:p>
          <a:p>
            <a:r>
              <a:rPr lang="en-US" dirty="0"/>
              <a:t>Built on Node.js</a:t>
            </a:r>
          </a:p>
          <a:p>
            <a:r>
              <a:rPr lang="en-US" dirty="0"/>
              <a:t>Social </a:t>
            </a:r>
            <a:r>
              <a:rPr lang="en-US" dirty="0" smtClean="0"/>
              <a:t>Development</a:t>
            </a:r>
            <a:endParaRPr lang="en-US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27" y="1772816"/>
            <a:ext cx="8461146" cy="234271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55576" y="5924019"/>
            <a:ext cx="2677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http://nodered.org/docs/getting-started/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918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using </a:t>
            </a:r>
            <a:r>
              <a:rPr lang="en-US" dirty="0"/>
              <a:t>Node-RED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0" y="1780390"/>
            <a:ext cx="8447619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tool for </a:t>
            </a:r>
            <a:r>
              <a:rPr lang="en-US" dirty="0" smtClean="0"/>
              <a:t>Internet </a:t>
            </a:r>
            <a:r>
              <a:rPr lang="en-US" dirty="0"/>
              <a:t>of </a:t>
            </a:r>
            <a:r>
              <a:rPr lang="en-US" dirty="0" smtClean="0"/>
              <a:t>Things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Node-RED: A visual tool for wiring the Internet of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1002"/>
            <a:ext cx="6912768" cy="45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347864" y="6281349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03030"/>
                </a:solidFill>
                <a:latin typeface="Supermarket"/>
              </a:rPr>
              <a:t>UI </a:t>
            </a:r>
            <a:r>
              <a:rPr lang="th-TH" dirty="0">
                <a:solidFill>
                  <a:srgbClr val="303030"/>
                </a:solidFill>
                <a:latin typeface="Supermarket"/>
              </a:rPr>
              <a:t>ของ </a:t>
            </a:r>
            <a:r>
              <a:rPr lang="en-US" dirty="0">
                <a:solidFill>
                  <a:srgbClr val="303030"/>
                </a:solidFill>
                <a:latin typeface="Supermarket"/>
              </a:rPr>
              <a:t>Node-RED</a:t>
            </a:r>
            <a:endParaRPr lang="th-TH" dirty="0"/>
          </a:p>
        </p:txBody>
      </p:sp>
      <p:pic>
        <p:nvPicPr>
          <p:cNvPr id="1028" name="Picture 4" descr="http://www.eduthaieasyelec.com/images/editor/image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" y="1328966"/>
            <a:ext cx="177165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Ex1. Raspberry </a:t>
            </a:r>
            <a:r>
              <a:rPr lang="en-US" dirty="0"/>
              <a:t>Pi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http://www.eduthaieasyelec.com/images/editor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1" y="1772816"/>
            <a:ext cx="7703598" cy="35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374</Words>
  <Application>Microsoft Office PowerPoint</Application>
  <PresentationFormat>นำเสนอทางหน้าจอ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Arial</vt:lpstr>
      <vt:lpstr>medium-content-sans-serif-font</vt:lpstr>
      <vt:lpstr>medium-content-serif-font</vt:lpstr>
      <vt:lpstr>Supermarket</vt:lpstr>
      <vt:lpstr>TH Sarabun New</vt:lpstr>
      <vt:lpstr>Office Theme</vt:lpstr>
      <vt:lpstr>การเขียนโปรแกรมด้วย Node-RED</vt:lpstr>
      <vt:lpstr>เนื้อหาการเรียนรู้</vt:lpstr>
      <vt:lpstr>Node-RED คืออะไร</vt:lpstr>
      <vt:lpstr>Arduino IDE</vt:lpstr>
      <vt:lpstr>Arduino web editor</vt:lpstr>
      <vt:lpstr>การติดตั้ง Node-RED</vt:lpstr>
      <vt:lpstr>Tool using Node-RED</vt:lpstr>
      <vt:lpstr>Visual tool for Internet of Things</vt:lpstr>
      <vt:lpstr>Ex1. Raspberry Pi</vt:lpstr>
      <vt:lpstr>Node function</vt:lpstr>
      <vt:lpstr>Ex2. Create REST-API</vt:lpstr>
      <vt:lpstr>1. Input -&gt; http</vt:lpstr>
      <vt:lpstr>2. Storage -&gt; file</vt:lpstr>
      <vt:lpstr>3. Function -&gt; json</vt:lpstr>
      <vt:lpstr>4. Output -&gt; http response</vt:lpstr>
      <vt:lpstr>Ex3. NodeMCU</vt:lpstr>
      <vt:lpstr>Function Control</vt:lpstr>
      <vt:lpstr>Ex4. Arduino UNO and MQ-7 gas sensor</vt:lpstr>
      <vt:lpstr>Arduino Code</vt:lpstr>
      <vt:lpstr>Nodes Display</vt:lpstr>
      <vt:lpstr>Nodes Control Group</vt:lpstr>
      <vt:lpstr>สรุปท้ายบท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Notebook</cp:lastModifiedBy>
  <cp:revision>140</cp:revision>
  <dcterms:created xsi:type="dcterms:W3CDTF">2013-05-29T03:47:54Z</dcterms:created>
  <dcterms:modified xsi:type="dcterms:W3CDTF">2019-07-07T06:25:40Z</dcterms:modified>
</cp:coreProperties>
</file>