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8" r:id="rId2"/>
    <p:sldId id="302" r:id="rId3"/>
    <p:sldId id="256" r:id="rId4"/>
    <p:sldId id="297" r:id="rId5"/>
    <p:sldId id="280" r:id="rId6"/>
    <p:sldId id="281" r:id="rId7"/>
    <p:sldId id="317" r:id="rId8"/>
    <p:sldId id="328" r:id="rId9"/>
    <p:sldId id="329" r:id="rId10"/>
    <p:sldId id="283" r:id="rId11"/>
    <p:sldId id="318" r:id="rId12"/>
    <p:sldId id="330" r:id="rId13"/>
    <p:sldId id="322" r:id="rId14"/>
    <p:sldId id="331" r:id="rId15"/>
    <p:sldId id="323" r:id="rId16"/>
    <p:sldId id="284" r:id="rId17"/>
    <p:sldId id="319" r:id="rId18"/>
    <p:sldId id="320" r:id="rId19"/>
    <p:sldId id="321" r:id="rId20"/>
    <p:sldId id="334" r:id="rId21"/>
    <p:sldId id="305" r:id="rId22"/>
    <p:sldId id="306" r:id="rId23"/>
    <p:sldId id="324" r:id="rId24"/>
    <p:sldId id="289" r:id="rId25"/>
    <p:sldId id="336" r:id="rId26"/>
    <p:sldId id="335" r:id="rId27"/>
    <p:sldId id="309" r:id="rId28"/>
    <p:sldId id="307" r:id="rId29"/>
    <p:sldId id="308" r:id="rId30"/>
    <p:sldId id="325" r:id="rId31"/>
    <p:sldId id="310" r:id="rId32"/>
    <p:sldId id="327" r:id="rId33"/>
    <p:sldId id="332" r:id="rId34"/>
    <p:sldId id="333" r:id="rId35"/>
    <p:sldId id="314" r:id="rId36"/>
    <p:sldId id="315" r:id="rId37"/>
    <p:sldId id="296" r:id="rId38"/>
    <p:sldId id="277" r:id="rId39"/>
    <p:sldId id="303" r:id="rId40"/>
  </p:sldIdLst>
  <p:sldSz cx="9144000" cy="6858000" type="screen4x3"/>
  <p:notesSz cx="6858000" cy="9144000"/>
  <p:custDataLst>
    <p:tags r:id="rId42"/>
  </p:custData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33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216" y="750"/>
      </p:cViewPr>
      <p:guideLst>
        <p:guide orient="horz" pos="2160"/>
        <p:guide pos="2880"/>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56770-E155-4FA0-9E2E-DCEEF2D2CB7C}" type="datetimeFigureOut">
              <a:rPr lang="en-US" smtClean="0"/>
              <a:t>6/29/2019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CCBE3-F89C-4A57-905D-727B06598365}" type="slidenum">
              <a:rPr lang="en-US" smtClean="0"/>
              <a:t>‹#›</a:t>
            </a:fld>
            <a:endParaRPr lang="en-US"/>
          </a:p>
        </p:txBody>
      </p:sp>
    </p:spTree>
    <p:extLst>
      <p:ext uri="{BB962C8B-B14F-4D97-AF65-F5344CB8AC3E}">
        <p14:creationId xmlns:p14="http://schemas.microsoft.com/office/powerpoint/2010/main" val="227396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CCBE3-F89C-4A57-905D-727B06598365}" type="slidenum">
              <a:rPr lang="en-US" smtClean="0"/>
              <a:t>3</a:t>
            </a:fld>
            <a:endParaRPr lang="en-US"/>
          </a:p>
        </p:txBody>
      </p:sp>
    </p:spTree>
    <p:extLst>
      <p:ext uri="{BB962C8B-B14F-4D97-AF65-F5344CB8AC3E}">
        <p14:creationId xmlns:p14="http://schemas.microsoft.com/office/powerpoint/2010/main" val="3132369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1412776"/>
            <a:ext cx="5616624" cy="2376264"/>
          </a:xfrm>
        </p:spPr>
        <p:txBody>
          <a:bodyPr>
            <a:normAutofit/>
          </a:bodyPr>
          <a:lstStyle>
            <a:lvl1pPr>
              <a:defRPr sz="4800" b="1">
                <a:solidFill>
                  <a:schemeClr val="accent2">
                    <a:lumMod val="50000"/>
                  </a:schemeClr>
                </a:solidFill>
              </a:defRPr>
            </a:lvl1pPr>
          </a:lstStyle>
          <a:p>
            <a:r>
              <a:rPr lang="en-US" dirty="0" smtClean="0"/>
              <a:t>Click to edit Master title style</a:t>
            </a:r>
            <a:endParaRPr lang="th-TH" dirty="0"/>
          </a:p>
        </p:txBody>
      </p:sp>
      <p:sp>
        <p:nvSpPr>
          <p:cNvPr id="3" name="Subtitle 2"/>
          <p:cNvSpPr>
            <a:spLocks noGrp="1"/>
          </p:cNvSpPr>
          <p:nvPr>
            <p:ph type="subTitle" idx="1"/>
          </p:nvPr>
        </p:nvSpPr>
        <p:spPr>
          <a:xfrm>
            <a:off x="2915816" y="4005064"/>
            <a:ext cx="5608712" cy="648072"/>
          </a:xfrm>
        </p:spPr>
        <p:txBody>
          <a:bodyPr>
            <a:normAutofit/>
          </a:bodyPr>
          <a:lstStyle>
            <a:lvl1pPr marL="0" indent="0" algn="ctr">
              <a:buNone/>
              <a:defRPr sz="3200" b="1">
                <a:solidFill>
                  <a:schemeClr val="accent6">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th-TH" dirty="0"/>
          </a:p>
        </p:txBody>
      </p:sp>
    </p:spTree>
    <p:extLst>
      <p:ext uri="{BB962C8B-B14F-4D97-AF65-F5344CB8AC3E}">
        <p14:creationId xmlns:p14="http://schemas.microsoft.com/office/powerpoint/2010/main" val="153277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7848872" cy="648072"/>
          </a:xfrm>
        </p:spPr>
        <p:txBody>
          <a:bodyPr>
            <a:noAutofit/>
          </a:bodyPr>
          <a:lstStyle>
            <a:lvl1pPr algn="l">
              <a:defRPr sz="4000" b="1">
                <a:solidFill>
                  <a:schemeClr val="accent6">
                    <a:lumMod val="20000"/>
                    <a:lumOff val="80000"/>
                  </a:schemeClr>
                </a:solidFill>
              </a:defRPr>
            </a:lvl1pPr>
          </a:lstStyle>
          <a:p>
            <a:r>
              <a:rPr lang="en-US" dirty="0" smtClean="0"/>
              <a:t>Click to edit Master title style</a:t>
            </a:r>
            <a:endParaRPr lang="th-TH" dirty="0"/>
          </a:p>
        </p:txBody>
      </p:sp>
      <p:sp>
        <p:nvSpPr>
          <p:cNvPr id="3" name="Content Placeholder 2"/>
          <p:cNvSpPr>
            <a:spLocks noGrp="1"/>
          </p:cNvSpPr>
          <p:nvPr>
            <p:ph idx="1"/>
          </p:nvPr>
        </p:nvSpPr>
        <p:spPr>
          <a:xfrm>
            <a:off x="457200" y="1556792"/>
            <a:ext cx="8291264" cy="4641379"/>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h-TH" dirty="0"/>
          </a:p>
        </p:txBody>
      </p:sp>
    </p:spTree>
    <p:extLst>
      <p:ext uri="{BB962C8B-B14F-4D97-AF65-F5344CB8AC3E}">
        <p14:creationId xmlns:p14="http://schemas.microsoft.com/office/powerpoint/2010/main" val="3223981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45900-0FB4-41BB-993A-DAE3CCFF5AB8}" type="datetimeFigureOut">
              <a:rPr lang="th-TH" smtClean="0"/>
              <a:t>29/06/62</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79C68-9599-4891-BF3E-9B650C7E82A5}" type="slidenum">
              <a:rPr lang="th-TH" smtClean="0"/>
              <a:t>‹#›</a:t>
            </a:fld>
            <a:endParaRPr lang="th-TH"/>
          </a:p>
        </p:txBody>
      </p:sp>
    </p:spTree>
    <p:extLst>
      <p:ext uri="{BB962C8B-B14F-4D97-AF65-F5344CB8AC3E}">
        <p14:creationId xmlns:p14="http://schemas.microsoft.com/office/powerpoint/2010/main" val="281281407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jpeg"/><Relationship Id="rId5" Type="http://schemas.openxmlformats.org/officeDocument/2006/relationships/image" Target="../media/image2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jpeg"/><Relationship Id="rId5" Type="http://schemas.openxmlformats.org/officeDocument/2006/relationships/image" Target="../media/image24.jpe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5.jpeg"/><Relationship Id="rId5" Type="http://schemas.openxmlformats.org/officeDocument/2006/relationships/image" Target="../media/image31.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9.jpeg"/><Relationship Id="rId5" Type="http://schemas.openxmlformats.org/officeDocument/2006/relationships/image" Target="../media/image37.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1.png"/><Relationship Id="rId5" Type="http://schemas.openxmlformats.org/officeDocument/2006/relationships/image" Target="../media/image3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2.jpeg"/><Relationship Id="rId5" Type="http://schemas.openxmlformats.org/officeDocument/2006/relationships/image" Target="../media/image37.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3.png"/><Relationship Id="rId5" Type="http://schemas.openxmlformats.org/officeDocument/2006/relationships/image" Target="../media/image43.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3.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3.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3.png"/><Relationship Id="rId5" Type="http://schemas.openxmlformats.org/officeDocument/2006/relationships/image" Target="../media/image46.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3.png"/><Relationship Id="rId5" Type="http://schemas.openxmlformats.org/officeDocument/2006/relationships/image" Target="../media/image4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3.png"/><Relationship Id="rId5" Type="http://schemas.openxmlformats.org/officeDocument/2006/relationships/image" Target="../media/image5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3.png"/><Relationship Id="rId5" Type="http://schemas.openxmlformats.org/officeDocument/2006/relationships/image" Target="../media/image55.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3.png"/><Relationship Id="rId5" Type="http://schemas.openxmlformats.org/officeDocument/2006/relationships/image" Target="../media/image6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3.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3.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jpeg"/><Relationship Id="rId11" Type="http://schemas.openxmlformats.org/officeDocument/2006/relationships/image" Target="../media/image4.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3.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12"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图片 1" descr="佛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30" y="0"/>
            <a:ext cx="526165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2655895"/>
      </p:ext>
    </p:extLst>
  </p:cSld>
  <p:clrMapOvr>
    <a:masterClrMapping/>
  </p:clrMapOvr>
  <mc:AlternateContent xmlns:mc="http://schemas.openxmlformats.org/markup-compatibility/2006">
    <mc:Choice xmlns:p14="http://schemas.microsoft.com/office/powerpoint/2010/main" Requires="p14">
      <p:transition spd="slow" p14:dur="2000" advTm="2529"/>
    </mc:Choice>
    <mc:Fallback>
      <p:transition spd="slow" advTm="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sp>
        <p:nvSpPr>
          <p:cNvPr id="3" name="Content Placeholder 2"/>
          <p:cNvSpPr>
            <a:spLocks noGrp="1"/>
          </p:cNvSpPr>
          <p:nvPr>
            <p:ph idx="1"/>
          </p:nvPr>
        </p:nvSpPr>
        <p:spPr>
          <a:xfrm>
            <a:off x="-27028" y="1331595"/>
            <a:ext cx="9171027" cy="5526405"/>
          </a:xfrm>
        </p:spPr>
        <p:txBody>
          <a:bodyPr>
            <a:noAutofit/>
          </a:bodyPr>
          <a:lstStyle/>
          <a:p>
            <a:r>
              <a:rPr lang="zh-CN" altLang="en-US" sz="2000" dirty="0">
                <a:latin typeface="SimSun" pitchFamily="2" charset="-122"/>
                <a:ea typeface="SimSun" pitchFamily="2" charset="-122"/>
              </a:rPr>
              <a:t>售货员：欢迎光临！先生，请您去那儿把包存一下。</a:t>
            </a:r>
          </a:p>
          <a:p>
            <a:r>
              <a:rPr lang="en-US" altLang="zh-CN" sz="2000" dirty="0" err="1">
                <a:latin typeface="SimSun" pitchFamily="2" charset="-122"/>
                <a:ea typeface="SimSun" pitchFamily="2" charset="-122"/>
              </a:rPr>
              <a:t>Shòuhuòyuán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Huānyíng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guānglín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Xiānsheng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qǐngnín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qùnàr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bǎ</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bāo</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cún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yīxià</a:t>
            </a:r>
            <a:r>
              <a:rPr lang="en-US" altLang="zh-CN" sz="2000" dirty="0">
                <a:latin typeface="SimSun" pitchFamily="2" charset="-122"/>
                <a:ea typeface="SimSun" pitchFamily="2" charset="-122"/>
              </a:rPr>
              <a:t>.</a:t>
            </a:r>
          </a:p>
          <a:p>
            <a:endParaRPr lang="en-US" altLang="zh-CN" sz="2000" dirty="0">
              <a:latin typeface="SimSun" pitchFamily="2" charset="-122"/>
              <a:ea typeface="SimSun" pitchFamily="2" charset="-122"/>
            </a:endParaRPr>
          </a:p>
          <a:p>
            <a:r>
              <a:rPr lang="zh-CN" altLang="en-US" sz="2000" dirty="0">
                <a:latin typeface="SimSun" pitchFamily="2" charset="-122"/>
                <a:ea typeface="SimSun" pitchFamily="2" charset="-122"/>
              </a:rPr>
              <a:t>马克：好的。</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Hǎo</a:t>
            </a:r>
            <a:r>
              <a:rPr lang="en-US" altLang="zh-CN" sz="2000" dirty="0">
                <a:latin typeface="SimSun" pitchFamily="2" charset="-122"/>
                <a:ea typeface="SimSun" pitchFamily="2" charset="-122"/>
              </a:rPr>
              <a:t> de.</a:t>
            </a:r>
          </a:p>
          <a:p>
            <a:endParaRPr lang="en-US" altLang="zh-CN" sz="2000" dirty="0">
              <a:latin typeface="SimSun" pitchFamily="2" charset="-122"/>
              <a:ea typeface="SimSun" pitchFamily="2" charset="-122"/>
            </a:endParaRPr>
          </a:p>
          <a:p>
            <a:r>
              <a:rPr lang="zh-CN" altLang="en-US" sz="2000" dirty="0">
                <a:latin typeface="SimSun" pitchFamily="2" charset="-122"/>
                <a:ea typeface="SimSun" pitchFamily="2" charset="-122"/>
              </a:rPr>
              <a:t>马克：先生，听说这里有刚烤好的面包，在哪儿卖？</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Xiānsheng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tīngshuō</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zhèlǐ</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gāng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kǎohǎo</a:t>
            </a:r>
            <a:r>
              <a:rPr lang="en-US" altLang="zh-CN" sz="2000" dirty="0">
                <a:latin typeface="SimSun" pitchFamily="2" charset="-122"/>
                <a:ea typeface="SimSun" pitchFamily="2" charset="-122"/>
              </a:rPr>
              <a:t> de </a:t>
            </a:r>
            <a:r>
              <a:rPr lang="en-US" altLang="zh-CN" sz="2000" dirty="0" err="1">
                <a:latin typeface="SimSun" pitchFamily="2" charset="-122"/>
                <a:ea typeface="SimSun" pitchFamily="2" charset="-122"/>
              </a:rPr>
              <a:t>miànbāo</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zài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nǎr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mài</a:t>
            </a:r>
            <a:r>
              <a:rPr lang="en-US" altLang="zh-CN" sz="2000" dirty="0">
                <a:latin typeface="SimSun" pitchFamily="2" charset="-122"/>
                <a:ea typeface="SimSun" pitchFamily="2" charset="-122"/>
              </a:rPr>
              <a:t>?</a:t>
            </a:r>
          </a:p>
          <a:p>
            <a:endParaRPr lang="en-US" altLang="zh-CN" sz="2000" dirty="0">
              <a:latin typeface="SimSun" pitchFamily="2" charset="-122"/>
              <a:ea typeface="SimSun" pitchFamily="2" charset="-122"/>
            </a:endParaRPr>
          </a:p>
          <a:p>
            <a:r>
              <a:rPr lang="zh-CN" altLang="en-US" sz="2000" dirty="0">
                <a:latin typeface="SimSun" pitchFamily="2" charset="-122"/>
                <a:ea typeface="SimSun" pitchFamily="2" charset="-122"/>
              </a:rPr>
              <a:t>王文：前边就是，鸡蛋的、牛奶的、巧克力的、果酱的，什么样的都有，现烤现卖。我也正要去买，一块儿走吧。</a:t>
            </a:r>
          </a:p>
          <a:p>
            <a:r>
              <a:rPr lang="en-US" altLang="zh-CN" sz="2000" dirty="0" err="1">
                <a:latin typeface="SimSun" pitchFamily="2" charset="-122"/>
                <a:ea typeface="SimSun" pitchFamily="2" charset="-122"/>
              </a:rPr>
              <a:t>Wángwén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Qiánbiān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jiùshì</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jīdàn</a:t>
            </a:r>
            <a:r>
              <a:rPr lang="en-US" altLang="zh-CN" sz="2000" dirty="0">
                <a:latin typeface="SimSun" pitchFamily="2" charset="-122"/>
                <a:ea typeface="SimSun" pitchFamily="2" charset="-122"/>
              </a:rPr>
              <a:t> de</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niúnǎi</a:t>
            </a:r>
            <a:r>
              <a:rPr lang="en-US" altLang="zh-CN" sz="2000" dirty="0">
                <a:latin typeface="SimSun" pitchFamily="2" charset="-122"/>
                <a:ea typeface="SimSun" pitchFamily="2" charset="-122"/>
              </a:rPr>
              <a:t> de</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qiǎokèlì</a:t>
            </a:r>
            <a:r>
              <a:rPr lang="en-US" altLang="zh-CN" sz="2000" dirty="0">
                <a:latin typeface="SimSun" pitchFamily="2" charset="-122"/>
                <a:ea typeface="SimSun" pitchFamily="2" charset="-122"/>
              </a:rPr>
              <a:t> de</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guǒjiàng</a:t>
            </a:r>
            <a:r>
              <a:rPr lang="en-US" altLang="zh-CN" sz="2000" dirty="0">
                <a:latin typeface="SimSun" pitchFamily="2" charset="-122"/>
                <a:ea typeface="SimSun" pitchFamily="2" charset="-122"/>
              </a:rPr>
              <a:t> de</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shénme</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yàng</a:t>
            </a:r>
            <a:r>
              <a:rPr lang="en-US" altLang="zh-CN" sz="2000" dirty="0">
                <a:latin typeface="SimSun" pitchFamily="2" charset="-122"/>
                <a:ea typeface="SimSun" pitchFamily="2" charset="-122"/>
              </a:rPr>
              <a:t> de </a:t>
            </a:r>
            <a:r>
              <a:rPr lang="en-US" altLang="zh-CN" sz="2000" dirty="0" err="1">
                <a:latin typeface="SimSun" pitchFamily="2" charset="-122"/>
                <a:ea typeface="SimSun" pitchFamily="2" charset="-122"/>
              </a:rPr>
              <a:t>dōuyǒu</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xiànkǎoxiànmài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yě</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zhèngyào</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qù</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mǎi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yīkuàir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ba</a:t>
            </a:r>
            <a:r>
              <a:rPr lang="en-US" altLang="zh-CN" sz="2000" dirty="0" smtClean="0">
                <a:latin typeface="SimSun" pitchFamily="2" charset="-122"/>
                <a:ea typeface="SimSun" pitchFamily="2" charset="-122"/>
              </a:rPr>
              <a:t>.</a:t>
            </a:r>
            <a:endParaRPr lang="en-US" altLang="zh-CN" sz="2000" dirty="0">
              <a:latin typeface="SimSun" pitchFamily="2" charset="-122"/>
              <a:ea typeface="SimSun" pitchFamily="2" charset="-122"/>
            </a:endParaRPr>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网络课件\18-19\lesson 15\ดาวน์โหลด (12).jpg"/>
          <p:cNvPicPr>
            <a:picLocks noChangeAspect="1" noChangeArrowheads="1"/>
          </p:cNvPicPr>
          <p:nvPr/>
        </p:nvPicPr>
        <p:blipFill rotWithShape="1">
          <a:blip r:embed="rId5">
            <a:extLst>
              <a:ext uri="{28A0092B-C50C-407E-A947-70E740481C1C}">
                <a14:useLocalDpi xmlns:a14="http://schemas.microsoft.com/office/drawing/2010/main" val="0"/>
              </a:ext>
            </a:extLst>
          </a:blip>
          <a:srcRect r="10439"/>
          <a:stretch/>
        </p:blipFill>
        <p:spPr bwMode="auto">
          <a:xfrm>
            <a:off x="7983165" y="1332337"/>
            <a:ext cx="116083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网络课件\18-19\lesson 10\ดาวน์โหลด (11).jpg"/>
          <p:cNvPicPr>
            <a:picLocks noChangeAspect="1" noChangeArrowheads="1"/>
          </p:cNvPicPr>
          <p:nvPr/>
        </p:nvPicPr>
        <p:blipFill rotWithShape="1">
          <a:blip r:embed="rId6">
            <a:extLst>
              <a:ext uri="{28A0092B-C50C-407E-A947-70E740481C1C}">
                <a14:useLocalDpi xmlns:a14="http://schemas.microsoft.com/office/drawing/2010/main" val="0"/>
              </a:ext>
            </a:extLst>
          </a:blip>
          <a:srcRect l="18673" t="8645" r="5320"/>
          <a:stretch/>
        </p:blipFill>
        <p:spPr bwMode="auto">
          <a:xfrm>
            <a:off x="7625589" y="3212976"/>
            <a:ext cx="1366605" cy="1065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D:\网络课件\18-19\lesson 10\ดาวน์โหลด (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2348879"/>
            <a:ext cx="1582101" cy="1152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D:\网络课件\18-19\lesson 10\ดาวน์โหลด.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752" y="2348879"/>
            <a:ext cx="1538151" cy="1152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3" name="Picture 5" descr="D:\网络课件\18-19\lesson 10\images (5).jpg"/>
          <p:cNvPicPr>
            <a:picLocks noChangeAspect="1" noChangeArrowheads="1"/>
          </p:cNvPicPr>
          <p:nvPr/>
        </p:nvPicPr>
        <p:blipFill rotWithShape="1">
          <a:blip r:embed="rId9">
            <a:extLst>
              <a:ext uri="{28A0092B-C50C-407E-A947-70E740481C1C}">
                <a14:useLocalDpi xmlns:a14="http://schemas.microsoft.com/office/drawing/2010/main" val="0"/>
              </a:ext>
            </a:extLst>
          </a:blip>
          <a:srcRect l="13827" t="21924" r="2113" b="18594"/>
          <a:stretch/>
        </p:blipFill>
        <p:spPr bwMode="auto">
          <a:xfrm>
            <a:off x="4283968" y="2348879"/>
            <a:ext cx="1628176" cy="1152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5481573"/>
      </p:ext>
    </p:extLst>
  </p:cSld>
  <p:clrMapOvr>
    <a:masterClrMapping/>
  </p:clrMapOvr>
  <mc:AlternateContent xmlns:mc="http://schemas.openxmlformats.org/markup-compatibility/2006">
    <mc:Choice xmlns:p14="http://schemas.microsoft.com/office/powerpoint/2010/main" Requires="p14">
      <p:transition spd="slow" p14:dur="2000" advTm="44912"/>
    </mc:Choice>
    <mc:Fallback>
      <p:transition spd="slow" advTm="4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340768"/>
            <a:ext cx="9144000" cy="5517232"/>
          </a:xfrm>
        </p:spPr>
        <p:txBody>
          <a:bodyPr>
            <a:noAutofit/>
          </a:bodyPr>
          <a:lstStyle/>
          <a:p>
            <a:r>
              <a:rPr lang="zh-CN" altLang="en-US" sz="2000" dirty="0">
                <a:latin typeface="SimSun" pitchFamily="2" charset="-122"/>
                <a:ea typeface="SimSun" pitchFamily="2" charset="-122"/>
              </a:rPr>
              <a:t>马克：太好了！我第一次来这儿，你能做我的向导吗？</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Tàihǎo</a:t>
            </a:r>
            <a:r>
              <a:rPr lang="en-US" altLang="zh-CN" sz="2000" dirty="0">
                <a:latin typeface="SimSun" pitchFamily="2" charset="-122"/>
                <a:ea typeface="SimSun" pitchFamily="2" charset="-122"/>
              </a:rPr>
              <a:t> le!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dìyīcì</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lái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zhèr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nǐ</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néngzuò</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wǒde</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xiàngdǎo</a:t>
            </a:r>
            <a:r>
              <a:rPr lang="en-US" altLang="zh-CN" sz="2000" dirty="0">
                <a:latin typeface="SimSun" pitchFamily="2" charset="-122"/>
                <a:ea typeface="SimSun" pitchFamily="2" charset="-122"/>
              </a:rPr>
              <a:t> ma?</a:t>
            </a:r>
          </a:p>
          <a:p>
            <a:endParaRPr lang="en-US" altLang="zh-CN" sz="2000" dirty="0" smtClean="0">
              <a:latin typeface="SimSun" pitchFamily="2" charset="-122"/>
              <a:ea typeface="SimSun" pitchFamily="2" charset="-122"/>
            </a:endParaRPr>
          </a:p>
          <a:p>
            <a:r>
              <a:rPr lang="zh-CN" altLang="en-US" sz="2000" dirty="0" smtClean="0">
                <a:latin typeface="SimSun" pitchFamily="2" charset="-122"/>
                <a:ea typeface="SimSun" pitchFamily="2" charset="-122"/>
              </a:rPr>
              <a:t>王</a:t>
            </a:r>
            <a:r>
              <a:rPr lang="zh-CN" altLang="en-US" sz="2000" dirty="0">
                <a:latin typeface="SimSun" pitchFamily="2" charset="-122"/>
                <a:ea typeface="SimSun" pitchFamily="2" charset="-122"/>
              </a:rPr>
              <a:t>文：好啊，你想买什么就问我吧，这里我熟。</a:t>
            </a:r>
          </a:p>
          <a:p>
            <a:r>
              <a:rPr lang="en-US" altLang="zh-CN" sz="2000" dirty="0" err="1">
                <a:latin typeface="SimSun" pitchFamily="2" charset="-122"/>
                <a:ea typeface="SimSun" pitchFamily="2" charset="-122"/>
              </a:rPr>
              <a:t>Wángwén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Hǎo</a:t>
            </a:r>
            <a:r>
              <a:rPr lang="en-US" altLang="zh-CN" sz="2000" dirty="0">
                <a:latin typeface="SimSun" pitchFamily="2" charset="-122"/>
                <a:ea typeface="SimSun" pitchFamily="2" charset="-122"/>
              </a:rPr>
              <a:t> ā, </a:t>
            </a:r>
            <a:r>
              <a:rPr lang="en-US" altLang="zh-CN" sz="2000" dirty="0" err="1">
                <a:latin typeface="SimSun" pitchFamily="2" charset="-122"/>
                <a:ea typeface="SimSun" pitchFamily="2" charset="-122"/>
              </a:rPr>
              <a:t>nǐ</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xiǎngmǎi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shénme</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jiù</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wènwǒ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ba</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zhèlǐ</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shú</a:t>
            </a:r>
            <a:r>
              <a:rPr lang="en-US" altLang="zh-CN" sz="2000" dirty="0">
                <a:latin typeface="SimSun" pitchFamily="2" charset="-122"/>
                <a:ea typeface="SimSun" pitchFamily="2" charset="-122"/>
              </a:rPr>
              <a:t>.</a:t>
            </a:r>
          </a:p>
          <a:p>
            <a:endParaRPr lang="en-US" altLang="zh-CN" sz="2000" dirty="0" smtClean="0">
              <a:latin typeface="SimSun" pitchFamily="2" charset="-122"/>
              <a:ea typeface="SimSun" pitchFamily="2" charset="-122"/>
            </a:endParaRPr>
          </a:p>
          <a:p>
            <a:r>
              <a:rPr lang="zh-CN" altLang="en-US" sz="2000" dirty="0" smtClean="0">
                <a:latin typeface="SimSun" pitchFamily="2" charset="-122"/>
                <a:ea typeface="SimSun" pitchFamily="2" charset="-122"/>
              </a:rPr>
              <a:t>马</a:t>
            </a:r>
            <a:r>
              <a:rPr lang="zh-CN" altLang="en-US" sz="2000" dirty="0">
                <a:latin typeface="SimSun" pitchFamily="2" charset="-122"/>
                <a:ea typeface="SimSun" pitchFamily="2" charset="-122"/>
              </a:rPr>
              <a:t>克：我想买点儿鲜肉。</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xiǎng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mǎi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diǎnr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xiānròu</a:t>
            </a:r>
            <a:r>
              <a:rPr lang="en-US" altLang="zh-CN" sz="2000" dirty="0">
                <a:latin typeface="SimSun" pitchFamily="2" charset="-122"/>
                <a:ea typeface="SimSun" pitchFamily="2" charset="-122"/>
              </a:rPr>
              <a:t>.</a:t>
            </a:r>
          </a:p>
          <a:p>
            <a:endParaRPr lang="en-US" altLang="zh-CN" sz="2000" dirty="0" smtClean="0">
              <a:latin typeface="SimSun" pitchFamily="2" charset="-122"/>
              <a:ea typeface="SimSun" pitchFamily="2" charset="-122"/>
            </a:endParaRPr>
          </a:p>
          <a:p>
            <a:r>
              <a:rPr lang="zh-CN" altLang="en-US" sz="2000" dirty="0" smtClean="0">
                <a:latin typeface="SimSun" pitchFamily="2" charset="-122"/>
                <a:ea typeface="SimSun" pitchFamily="2" charset="-122"/>
              </a:rPr>
              <a:t>王</a:t>
            </a:r>
            <a:r>
              <a:rPr lang="zh-CN" altLang="en-US" sz="2000" dirty="0">
                <a:latin typeface="SimSun" pitchFamily="2" charset="-122"/>
                <a:ea typeface="SimSun" pitchFamily="2" charset="-122"/>
              </a:rPr>
              <a:t>文：那边有各种各样的肉，有牛肉、鸡肉、猪肉，还有海鲜，什么都有。</a:t>
            </a:r>
          </a:p>
          <a:p>
            <a:r>
              <a:rPr lang="en-US" altLang="zh-CN" sz="2000" dirty="0" err="1">
                <a:latin typeface="SimSun" pitchFamily="2" charset="-122"/>
                <a:ea typeface="SimSun" pitchFamily="2" charset="-122"/>
              </a:rPr>
              <a:t>Wángwén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Nàbiān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gèzhǒng</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gèyàng</a:t>
            </a:r>
            <a:r>
              <a:rPr lang="en-US" altLang="zh-CN" sz="2000" dirty="0">
                <a:latin typeface="SimSun" pitchFamily="2" charset="-122"/>
                <a:ea typeface="SimSun" pitchFamily="2" charset="-122"/>
              </a:rPr>
              <a:t> de </a:t>
            </a:r>
            <a:r>
              <a:rPr lang="en-US" altLang="zh-CN" sz="2000" dirty="0" err="1">
                <a:latin typeface="SimSun" pitchFamily="2" charset="-122"/>
                <a:ea typeface="SimSun" pitchFamily="2" charset="-122"/>
              </a:rPr>
              <a:t>ròu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yǒu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niúròu</a:t>
            </a:r>
            <a:r>
              <a:rPr lang="zh-CN" altLang="en-US" sz="2000" dirty="0">
                <a:latin typeface="SimSun" pitchFamily="2" charset="-122"/>
                <a:ea typeface="SimSun" pitchFamily="2" charset="-122"/>
              </a:rPr>
              <a:t>、</a:t>
            </a:r>
            <a:r>
              <a:rPr lang="en-US" altLang="zh-CN" sz="2000" dirty="0" err="1">
                <a:latin typeface="SimSun" pitchFamily="2" charset="-122"/>
                <a:ea typeface="SimSun" pitchFamily="2" charset="-122"/>
              </a:rPr>
              <a:t>jīròu</a:t>
            </a:r>
            <a:r>
              <a:rPr lang="zh-CN" altLang="en-US" sz="2000" dirty="0">
                <a:latin typeface="SimSun" pitchFamily="2" charset="-122"/>
                <a:ea typeface="SimSun" pitchFamily="2" charset="-122"/>
              </a:rPr>
              <a:t>、</a:t>
            </a:r>
          </a:p>
          <a:p>
            <a:r>
              <a:rPr lang="en-US" altLang="zh-CN" sz="2000" dirty="0" err="1">
                <a:latin typeface="SimSun" pitchFamily="2" charset="-122"/>
                <a:ea typeface="SimSun" pitchFamily="2" charset="-122"/>
              </a:rPr>
              <a:t>zhūròu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háiyǒu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hǎixiān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shénme</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dōuyǒu</a:t>
            </a:r>
            <a:r>
              <a:rPr lang="en-US" altLang="zh-CN" sz="2000" dirty="0" smtClean="0">
                <a:latin typeface="SimSun" pitchFamily="2" charset="-122"/>
                <a:ea typeface="SimSun" pitchFamily="2" charset="-122"/>
              </a:rPr>
              <a:t>.</a:t>
            </a:r>
            <a:endParaRPr lang="en-US" altLang="zh-CN" sz="2000" dirty="0">
              <a:latin typeface="SimSun" pitchFamily="2" charset="-122"/>
              <a:ea typeface="SimSun" pitchFamily="2" charset="-122"/>
            </a:endParaRPr>
          </a:p>
        </p:txBody>
      </p:sp>
      <p:sp>
        <p:nvSpPr>
          <p:cNvPr id="4"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网络课件\18-19\lesson 15\ดาวน์โหลด (12).jpg"/>
          <p:cNvPicPr>
            <a:picLocks noChangeAspect="1" noChangeArrowheads="1"/>
          </p:cNvPicPr>
          <p:nvPr/>
        </p:nvPicPr>
        <p:blipFill rotWithShape="1">
          <a:blip r:embed="rId5">
            <a:extLst>
              <a:ext uri="{28A0092B-C50C-407E-A947-70E740481C1C}">
                <a14:useLocalDpi xmlns:a14="http://schemas.microsoft.com/office/drawing/2010/main" val="0"/>
              </a:ext>
            </a:extLst>
          </a:blip>
          <a:srcRect r="10439"/>
          <a:stretch/>
        </p:blipFill>
        <p:spPr bwMode="auto">
          <a:xfrm>
            <a:off x="7983165" y="1332337"/>
            <a:ext cx="116083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网络课件\18-19\lesson 10\ดาวน์โหลด (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3258702"/>
            <a:ext cx="2160240" cy="1371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19745353"/>
      </p:ext>
    </p:extLst>
  </p:cSld>
  <p:clrMapOvr>
    <a:masterClrMapping/>
  </p:clrMapOvr>
  <mc:AlternateContent xmlns:mc="http://schemas.openxmlformats.org/markup-compatibility/2006">
    <mc:Choice xmlns:p14="http://schemas.microsoft.com/office/powerpoint/2010/main" Requires="p14">
      <p:transition spd="slow" p14:dur="2000" advTm="29450"/>
    </mc:Choice>
    <mc:Fallback>
      <p:transition spd="slow" advTm="2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340768"/>
            <a:ext cx="9144000" cy="5517232"/>
          </a:xfrm>
        </p:spPr>
        <p:txBody>
          <a:bodyPr>
            <a:noAutofit/>
          </a:bodyPr>
          <a:lstStyle/>
          <a:p>
            <a:r>
              <a:rPr lang="zh-CN" altLang="en-US" sz="2000" dirty="0">
                <a:latin typeface="SimSun" pitchFamily="2" charset="-122"/>
                <a:ea typeface="SimSun" pitchFamily="2" charset="-122"/>
              </a:rPr>
              <a:t>马克：那我就买点儿牛肉吧，我最喜欢吃牛肉了。</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Nà</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jiù</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mǎi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diǎnr</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niúròu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ba</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zuì</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xǐhuān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chī</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niúròu</a:t>
            </a:r>
            <a:r>
              <a:rPr lang="en-US" altLang="zh-CN" sz="2000" dirty="0">
                <a:latin typeface="SimSun" pitchFamily="2" charset="-122"/>
                <a:ea typeface="SimSun" pitchFamily="2" charset="-122"/>
              </a:rPr>
              <a:t> le</a:t>
            </a:r>
            <a:r>
              <a:rPr lang="en-US" altLang="zh-CN" sz="2000" dirty="0" smtClean="0">
                <a:latin typeface="SimSun" pitchFamily="2" charset="-122"/>
                <a:ea typeface="SimSun" pitchFamily="2" charset="-122"/>
              </a:rPr>
              <a:t>.</a:t>
            </a:r>
            <a:endParaRPr lang="en-US" altLang="zh-CN" sz="2000" dirty="0">
              <a:latin typeface="SimSun" pitchFamily="2" charset="-122"/>
              <a:ea typeface="SimSun" pitchFamily="2" charset="-122"/>
            </a:endParaRPr>
          </a:p>
          <a:p>
            <a:endParaRPr lang="en-US" altLang="zh-CN" sz="2000" dirty="0">
              <a:latin typeface="SimSun" pitchFamily="2" charset="-122"/>
              <a:ea typeface="SimSun" pitchFamily="2" charset="-122"/>
            </a:endParaRPr>
          </a:p>
          <a:p>
            <a:r>
              <a:rPr lang="zh-CN" altLang="en-US" sz="2000" dirty="0">
                <a:latin typeface="SimSun" pitchFamily="2" charset="-122"/>
                <a:ea typeface="SimSun" pitchFamily="2" charset="-122"/>
              </a:rPr>
              <a:t>王文：你看，面包就在那儿。</a:t>
            </a:r>
          </a:p>
          <a:p>
            <a:r>
              <a:rPr lang="en-US" altLang="zh-CN" sz="2000" dirty="0" err="1">
                <a:latin typeface="SimSun" pitchFamily="2" charset="-122"/>
                <a:ea typeface="SimSun" pitchFamily="2" charset="-122"/>
              </a:rPr>
              <a:t>Wángwén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Nǐ</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kàn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miànbāo</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jiù</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zài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nàr</a:t>
            </a:r>
            <a:r>
              <a:rPr lang="en-US" altLang="zh-CN" sz="2000" dirty="0">
                <a:latin typeface="SimSun" pitchFamily="2" charset="-122"/>
                <a:ea typeface="SimSun" pitchFamily="2" charset="-122"/>
              </a:rPr>
              <a:t>.</a:t>
            </a:r>
          </a:p>
          <a:p>
            <a:endParaRPr lang="en-US" altLang="zh-CN" sz="2000" dirty="0">
              <a:latin typeface="SimSun" pitchFamily="2" charset="-122"/>
              <a:ea typeface="SimSun" pitchFamily="2" charset="-122"/>
            </a:endParaRPr>
          </a:p>
          <a:p>
            <a:r>
              <a:rPr lang="zh-CN" altLang="en-US" sz="2000" dirty="0">
                <a:latin typeface="SimSun" pitchFamily="2" charset="-122"/>
                <a:ea typeface="SimSun" pitchFamily="2" charset="-122"/>
              </a:rPr>
              <a:t>马克：走， 我们去买面包吧。</a:t>
            </a:r>
          </a:p>
          <a:p>
            <a:r>
              <a:rPr lang="en-US" altLang="zh-CN" sz="2000" dirty="0" err="1">
                <a:latin typeface="SimSun" pitchFamily="2" charset="-122"/>
                <a:ea typeface="SimSun" pitchFamily="2" charset="-122"/>
              </a:rPr>
              <a:t>Mǎkè</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Zǒu</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wǒmen</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qù</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mǎi</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miànbāo</a:t>
            </a:r>
            <a:r>
              <a:rPr lang="en-US" altLang="zh-CN" sz="2000" dirty="0">
                <a:latin typeface="SimSun" pitchFamily="2" charset="-122"/>
                <a:ea typeface="SimSun" pitchFamily="2" charset="-122"/>
              </a:rPr>
              <a:t> </a:t>
            </a:r>
            <a:r>
              <a:rPr lang="en-US" altLang="zh-CN" sz="2000" dirty="0" err="1">
                <a:latin typeface="SimSun" pitchFamily="2" charset="-122"/>
                <a:ea typeface="SimSun" pitchFamily="2" charset="-122"/>
              </a:rPr>
              <a:t>ba</a:t>
            </a:r>
            <a:r>
              <a:rPr lang="en-US" altLang="zh-CN" sz="2000" dirty="0" smtClean="0">
                <a:latin typeface="SimSun" pitchFamily="2" charset="-122"/>
                <a:ea typeface="SimSun" pitchFamily="2" charset="-122"/>
              </a:rPr>
              <a:t>.</a:t>
            </a:r>
            <a:endParaRPr lang="en-US" altLang="zh-CN" sz="2000" dirty="0">
              <a:latin typeface="SimSun" pitchFamily="2" charset="-122"/>
              <a:ea typeface="SimSun" pitchFamily="2" charset="-122"/>
            </a:endParaRPr>
          </a:p>
        </p:txBody>
      </p:sp>
      <p:sp>
        <p:nvSpPr>
          <p:cNvPr id="4"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网络课件\18-19\lesson 15\ดาวน์โหลด (12).jpg"/>
          <p:cNvPicPr>
            <a:picLocks noChangeAspect="1" noChangeArrowheads="1"/>
          </p:cNvPicPr>
          <p:nvPr/>
        </p:nvPicPr>
        <p:blipFill rotWithShape="1">
          <a:blip r:embed="rId5">
            <a:extLst>
              <a:ext uri="{28A0092B-C50C-407E-A947-70E740481C1C}">
                <a14:useLocalDpi xmlns:a14="http://schemas.microsoft.com/office/drawing/2010/main" val="0"/>
              </a:ext>
            </a:extLst>
          </a:blip>
          <a:srcRect r="10439"/>
          <a:stretch/>
        </p:blipFill>
        <p:spPr bwMode="auto">
          <a:xfrm>
            <a:off x="7983165" y="1332337"/>
            <a:ext cx="116083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网络课件\18-19\lesson 10\images (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4500996"/>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D:\网络课件\18-19\lesson 10\ดาวน์โหลด (5).jpg"/>
          <p:cNvPicPr>
            <a:picLocks noChangeAspect="1" noChangeArrowheads="1"/>
          </p:cNvPicPr>
          <p:nvPr/>
        </p:nvPicPr>
        <p:blipFill rotWithShape="1">
          <a:blip r:embed="rId7">
            <a:extLst>
              <a:ext uri="{28A0092B-C50C-407E-A947-70E740481C1C}">
                <a14:useLocalDpi xmlns:a14="http://schemas.microsoft.com/office/drawing/2010/main" val="0"/>
              </a:ext>
            </a:extLst>
          </a:blip>
          <a:srcRect t="7371" b="7493"/>
          <a:stretch/>
        </p:blipFill>
        <p:spPr bwMode="auto">
          <a:xfrm>
            <a:off x="6715732" y="4121943"/>
            <a:ext cx="1847850" cy="2100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D:\网络课件\18-19\lesson 10\ดาวน์โหลด (2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2384" y="2276872"/>
            <a:ext cx="2242006" cy="1679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5" descr="D:\网络课件\18-19\lesson 10\images (2).jpg"/>
          <p:cNvPicPr>
            <a:picLocks noChangeAspect="1" noChangeArrowheads="1"/>
          </p:cNvPicPr>
          <p:nvPr/>
        </p:nvPicPr>
        <p:blipFill rotWithShape="1">
          <a:blip r:embed="rId9">
            <a:extLst>
              <a:ext uri="{28A0092B-C50C-407E-A947-70E740481C1C}">
                <a14:useLocalDpi xmlns:a14="http://schemas.microsoft.com/office/drawing/2010/main" val="0"/>
              </a:ext>
            </a:extLst>
          </a:blip>
          <a:srcRect t="10555" b="5236"/>
          <a:stretch/>
        </p:blipFill>
        <p:spPr bwMode="auto">
          <a:xfrm>
            <a:off x="539553" y="4500997"/>
            <a:ext cx="1728192" cy="1817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5683045"/>
      </p:ext>
    </p:extLst>
  </p:cSld>
  <p:clrMapOvr>
    <a:masterClrMapping/>
  </p:clrMapOvr>
  <mc:AlternateContent xmlns:mc="http://schemas.openxmlformats.org/markup-compatibility/2006">
    <mc:Choice xmlns:p14="http://schemas.microsoft.com/office/powerpoint/2010/main" Requires="p14">
      <p:transition spd="slow" p14:dur="2000" advTm="17167"/>
    </mc:Choice>
    <mc:Fallback>
      <p:transition spd="slow" advTm="1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sp>
        <p:nvSpPr>
          <p:cNvPr id="3" name="Content Placeholder 2"/>
          <p:cNvSpPr>
            <a:spLocks noGrp="1"/>
          </p:cNvSpPr>
          <p:nvPr>
            <p:ph idx="1"/>
          </p:nvPr>
        </p:nvSpPr>
        <p:spPr>
          <a:xfrm>
            <a:off x="0" y="1331595"/>
            <a:ext cx="8964488" cy="5526405"/>
          </a:xfrm>
        </p:spPr>
        <p:txBody>
          <a:bodyPr>
            <a:noAutofit/>
          </a:bodyPr>
          <a:lstStyle/>
          <a:p>
            <a:pPr algn="just">
              <a:lnSpc>
                <a:spcPct val="115000"/>
              </a:lnSpc>
              <a:spcAft>
                <a:spcPts val="0"/>
              </a:spcAft>
            </a:pPr>
            <a:r>
              <a:rPr lang="zh-CN" altLang="en-US" sz="1800" dirty="0">
                <a:latin typeface="Calibri"/>
                <a:ea typeface="SimSun"/>
                <a:cs typeface="Cordia New"/>
              </a:rPr>
              <a:t>售货员：欢迎光临！先生，请您去那儿把包存一下。</a:t>
            </a:r>
            <a:endParaRPr lang="en-US" sz="1400" dirty="0">
              <a:latin typeface="Calibri"/>
              <a:ea typeface="SimSun"/>
              <a:cs typeface="Cordia New"/>
            </a:endParaRPr>
          </a:p>
          <a:p>
            <a:pPr algn="just">
              <a:lnSpc>
                <a:spcPct val="115000"/>
              </a:lnSpc>
              <a:spcAft>
                <a:spcPts val="0"/>
              </a:spcAft>
            </a:pPr>
            <a:r>
              <a:rPr lang="en-US" sz="1800" dirty="0" err="1">
                <a:latin typeface="SimSun"/>
                <a:ea typeface="SimSun"/>
                <a:cs typeface="Cordia New"/>
              </a:rPr>
              <a:t>Sh</a:t>
            </a:r>
            <a:r>
              <a:rPr lang="en-US" altLang="zh-CN" sz="1800" dirty="0" err="1">
                <a:latin typeface="SimSun"/>
                <a:ea typeface="SimSun"/>
                <a:cs typeface="Cordia New"/>
              </a:rPr>
              <a:t>ò</a:t>
            </a:r>
            <a:r>
              <a:rPr lang="en-US" sz="1800" dirty="0" err="1">
                <a:latin typeface="SimSun"/>
                <a:ea typeface="SimSun"/>
                <a:cs typeface="Cordia New"/>
              </a:rPr>
              <a:t>uhu</a:t>
            </a:r>
            <a:r>
              <a:rPr lang="en-US" altLang="zh-CN" sz="1800" dirty="0" err="1">
                <a:latin typeface="SimSun"/>
                <a:ea typeface="SimSun"/>
                <a:cs typeface="Cordia New"/>
              </a:rPr>
              <a:t>ò</a:t>
            </a:r>
            <a:r>
              <a:rPr lang="en-US" sz="1800" dirty="0" err="1">
                <a:latin typeface="SimSun"/>
                <a:ea typeface="SimSun"/>
                <a:cs typeface="Cordia New"/>
              </a:rPr>
              <a:t>yu</a:t>
            </a:r>
            <a:r>
              <a:rPr lang="en-US" altLang="zh-CN" sz="1800" dirty="0" err="1">
                <a:latin typeface="SimSun"/>
                <a:ea typeface="SimSun"/>
                <a:cs typeface="Cordia New"/>
              </a:rPr>
              <a:t>á</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Hu</a:t>
            </a:r>
            <a:r>
              <a:rPr lang="en-US" altLang="zh-CN" sz="1800" dirty="0" err="1">
                <a:latin typeface="SimSun"/>
                <a:ea typeface="SimSun"/>
                <a:cs typeface="Cordia New"/>
              </a:rPr>
              <a:t>ā</a:t>
            </a:r>
            <a:r>
              <a:rPr lang="en-US" sz="1800" dirty="0" err="1">
                <a:latin typeface="SimSun"/>
                <a:ea typeface="SimSun"/>
                <a:cs typeface="Cordia New"/>
              </a:rPr>
              <a:t>ny</a:t>
            </a:r>
            <a:r>
              <a:rPr lang="en-US" altLang="zh-CN" sz="1800" dirty="0" err="1">
                <a:latin typeface="SimSun"/>
                <a:ea typeface="SimSun"/>
                <a:cs typeface="Cordia New"/>
              </a:rPr>
              <a:t>í</a:t>
            </a:r>
            <a:r>
              <a:rPr lang="en-US" sz="1800" dirty="0" err="1">
                <a:latin typeface="SimSun"/>
                <a:ea typeface="SimSun"/>
                <a:cs typeface="Cordia New"/>
              </a:rPr>
              <a:t>ng</a:t>
            </a:r>
            <a:r>
              <a:rPr lang="en-US" sz="1800" dirty="0">
                <a:latin typeface="SimSun"/>
                <a:ea typeface="SimSun"/>
                <a:cs typeface="Cordia New"/>
              </a:rPr>
              <a:t> </a:t>
            </a:r>
            <a:r>
              <a:rPr lang="en-US" sz="1800" dirty="0" err="1">
                <a:latin typeface="SimSun"/>
                <a:ea typeface="SimSun"/>
                <a:cs typeface="Cordia New"/>
              </a:rPr>
              <a:t>gu</a:t>
            </a:r>
            <a:r>
              <a:rPr lang="en-US" altLang="zh-CN" sz="1800" dirty="0" err="1">
                <a:latin typeface="SimSun"/>
                <a:ea typeface="SimSun"/>
                <a:cs typeface="Cordia New"/>
              </a:rPr>
              <a:t>ā</a:t>
            </a:r>
            <a:r>
              <a:rPr lang="en-US" sz="1800" dirty="0" err="1">
                <a:latin typeface="SimSun"/>
                <a:ea typeface="SimSun"/>
                <a:cs typeface="Cordia New"/>
              </a:rPr>
              <a:t>ngl</a:t>
            </a:r>
            <a:r>
              <a:rPr lang="en-US" altLang="zh-CN" sz="1800" dirty="0" err="1">
                <a:latin typeface="SimSun"/>
                <a:ea typeface="SimSun"/>
                <a:cs typeface="Cordia New"/>
              </a:rPr>
              <a:t>í</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Xi</a:t>
            </a:r>
            <a:r>
              <a:rPr lang="en-US" altLang="zh-CN" sz="1800" dirty="0" err="1">
                <a:latin typeface="SimSun"/>
                <a:ea typeface="SimSun"/>
                <a:cs typeface="Cordia New"/>
              </a:rPr>
              <a:t>ā</a:t>
            </a:r>
            <a:r>
              <a:rPr lang="en-US" sz="1800" dirty="0" err="1">
                <a:latin typeface="SimSun"/>
                <a:ea typeface="SimSun"/>
                <a:cs typeface="Cordia New"/>
              </a:rPr>
              <a:t>nsheng</a:t>
            </a:r>
            <a:r>
              <a:rPr lang="en-US" sz="1800" dirty="0">
                <a:latin typeface="SimSun"/>
                <a:ea typeface="SimSun"/>
                <a:cs typeface="Cordia New"/>
              </a:rPr>
              <a:t>, </a:t>
            </a:r>
            <a:r>
              <a:rPr lang="en-US" sz="1800" dirty="0" err="1">
                <a:latin typeface="SimSun"/>
                <a:ea typeface="SimSun"/>
                <a:cs typeface="Cordia New"/>
              </a:rPr>
              <a:t>q</a:t>
            </a:r>
            <a:r>
              <a:rPr lang="en-US" altLang="zh-CN" sz="1800" dirty="0" err="1">
                <a:latin typeface="SimSun"/>
                <a:ea typeface="SimSun"/>
                <a:cs typeface="Cordia New"/>
              </a:rPr>
              <a:t>ǐ</a:t>
            </a:r>
            <a:r>
              <a:rPr lang="en-US" sz="1800" dirty="0" err="1">
                <a:latin typeface="SimSun"/>
                <a:ea typeface="SimSun"/>
                <a:cs typeface="Cordia New"/>
              </a:rPr>
              <a:t>ngn</a:t>
            </a:r>
            <a:r>
              <a:rPr lang="en-US" altLang="zh-CN" sz="1800" dirty="0" err="1">
                <a:latin typeface="SimSun"/>
                <a:ea typeface="SimSun"/>
                <a:cs typeface="Cordia New"/>
              </a:rPr>
              <a:t>í</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q</a:t>
            </a:r>
            <a:r>
              <a:rPr lang="en-US" altLang="zh-CN" sz="1800" dirty="0" err="1">
                <a:latin typeface="SimSun"/>
                <a:ea typeface="SimSun"/>
                <a:cs typeface="Cordia New"/>
              </a:rPr>
              <a:t>ù</a:t>
            </a:r>
            <a:r>
              <a:rPr lang="en-US" sz="1800" dirty="0" err="1">
                <a:latin typeface="SimSun"/>
                <a:ea typeface="SimSun"/>
                <a:cs typeface="Cordia New"/>
              </a:rPr>
              <a:t>n</a:t>
            </a:r>
            <a:r>
              <a:rPr lang="en-US" altLang="zh-CN" sz="1800" dirty="0" err="1">
                <a:latin typeface="SimSun"/>
                <a:ea typeface="SimSun"/>
                <a:cs typeface="Cordia New"/>
              </a:rPr>
              <a:t>à</a:t>
            </a:r>
            <a:r>
              <a:rPr lang="en-US" sz="1800" dirty="0" err="1">
                <a:latin typeface="SimSun"/>
                <a:ea typeface="SimSun"/>
                <a:cs typeface="Cordia New"/>
              </a:rPr>
              <a:t>r</a:t>
            </a:r>
            <a:r>
              <a:rPr lang="en-US" sz="1800" dirty="0">
                <a:latin typeface="SimSun"/>
                <a:ea typeface="SimSun"/>
                <a:cs typeface="Cordia New"/>
              </a:rPr>
              <a:t> </a:t>
            </a:r>
            <a:r>
              <a:rPr lang="en-US" sz="1800" dirty="0" err="1">
                <a:latin typeface="SimSun"/>
                <a:ea typeface="SimSun"/>
                <a:cs typeface="Cordia New"/>
              </a:rPr>
              <a:t>b</a:t>
            </a:r>
            <a:r>
              <a:rPr lang="en-US" altLang="zh-CN" sz="1800" dirty="0" err="1">
                <a:latin typeface="SimSun"/>
                <a:ea typeface="SimSun"/>
                <a:cs typeface="Cordia New"/>
              </a:rPr>
              <a:t>ǎ</a:t>
            </a:r>
            <a:r>
              <a:rPr lang="en-US" altLang="zh-CN" sz="1800" dirty="0">
                <a:latin typeface="SimSun"/>
                <a:ea typeface="SimSun"/>
                <a:cs typeface="Cordia New"/>
              </a:rPr>
              <a:t> </a:t>
            </a:r>
            <a:r>
              <a:rPr lang="en-US" sz="1800" dirty="0" err="1">
                <a:latin typeface="SimSun"/>
                <a:ea typeface="SimSun"/>
                <a:cs typeface="Cordia New"/>
              </a:rPr>
              <a:t>b</a:t>
            </a:r>
            <a:r>
              <a:rPr lang="en-US" altLang="zh-CN" sz="1800" dirty="0" err="1">
                <a:latin typeface="SimSun"/>
                <a:ea typeface="SimSun"/>
                <a:cs typeface="Cordia New"/>
              </a:rPr>
              <a:t>ā</a:t>
            </a:r>
            <a:r>
              <a:rPr lang="en-US" sz="1800" dirty="0" err="1">
                <a:latin typeface="SimSun"/>
                <a:ea typeface="SimSun"/>
                <a:cs typeface="Cordia New"/>
              </a:rPr>
              <a:t>o</a:t>
            </a:r>
            <a:r>
              <a:rPr lang="en-US" sz="1800" dirty="0">
                <a:latin typeface="SimSun"/>
                <a:ea typeface="SimSun"/>
                <a:cs typeface="Cordia New"/>
              </a:rPr>
              <a:t> </a:t>
            </a:r>
            <a:r>
              <a:rPr lang="en-US" sz="1800" dirty="0" err="1">
                <a:latin typeface="SimSun"/>
                <a:ea typeface="SimSun"/>
                <a:cs typeface="Cordia New"/>
              </a:rPr>
              <a:t>c</a:t>
            </a:r>
            <a:r>
              <a:rPr lang="en-US" altLang="zh-CN" sz="1800" dirty="0" err="1">
                <a:latin typeface="SimSun"/>
                <a:ea typeface="SimSun"/>
                <a:cs typeface="Cordia New"/>
              </a:rPr>
              <a:t>ú</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y</a:t>
            </a:r>
            <a:r>
              <a:rPr lang="en-US" altLang="zh-CN" sz="1800" dirty="0" err="1">
                <a:latin typeface="SimSun"/>
                <a:ea typeface="SimSun"/>
                <a:cs typeface="Cordia New"/>
              </a:rPr>
              <a:t>ī</a:t>
            </a:r>
            <a:r>
              <a:rPr lang="en-US" sz="1800" dirty="0" err="1">
                <a:latin typeface="SimSun"/>
                <a:ea typeface="SimSun"/>
                <a:cs typeface="Cordia New"/>
              </a:rPr>
              <a:t>xi</a:t>
            </a:r>
            <a:r>
              <a:rPr lang="en-US" altLang="zh-CN" sz="1800" dirty="0" err="1">
                <a:latin typeface="SimSun"/>
                <a:ea typeface="SimSun"/>
                <a:cs typeface="Cordia New"/>
              </a:rPr>
              <a:t>à</a:t>
            </a:r>
            <a:r>
              <a:rPr lang="en-US" sz="1800" dirty="0">
                <a:latin typeface="SimSun"/>
                <a:ea typeface="SimSun"/>
                <a:cs typeface="Cordia New"/>
              </a:rPr>
              <a:t>.</a:t>
            </a:r>
            <a:endParaRPr lang="en-US" sz="1400" dirty="0">
              <a:latin typeface="Calibri"/>
              <a:ea typeface="SimSun"/>
              <a:cs typeface="Cordia New"/>
            </a:endParaRPr>
          </a:p>
          <a:p>
            <a:pPr algn="just">
              <a:lnSpc>
                <a:spcPct val="115000"/>
              </a:lnSpc>
              <a:spcAft>
                <a:spcPts val="0"/>
              </a:spcAft>
            </a:pPr>
            <a:r>
              <a:rPr lang="en-US" sz="1800" dirty="0">
                <a:solidFill>
                  <a:srgbClr val="FF0000"/>
                </a:solidFill>
                <a:latin typeface="SimSun"/>
                <a:ea typeface="SimSun"/>
                <a:cs typeface="Cordia New"/>
              </a:rPr>
              <a:t>Salesman: Welcome! Sir, please go there and deposit your bags</a:t>
            </a:r>
            <a:r>
              <a:rPr lang="en-US" sz="1800" dirty="0" smtClean="0">
                <a:solidFill>
                  <a:srgbClr val="FF0000"/>
                </a:solidFill>
                <a:latin typeface="SimSun"/>
                <a:ea typeface="SimSun"/>
                <a:cs typeface="Cordia New"/>
              </a:rPr>
              <a:t>.</a:t>
            </a:r>
            <a:r>
              <a:rPr lang="en-US" sz="1800" dirty="0">
                <a:latin typeface="SimSun"/>
                <a:ea typeface="SimSun"/>
                <a:cs typeface="Cordia New"/>
              </a:rPr>
              <a:t> </a:t>
            </a:r>
            <a:endParaRPr lang="en-US" sz="1400" dirty="0">
              <a:latin typeface="Calibri"/>
              <a:ea typeface="SimSun"/>
              <a:cs typeface="Cordia New"/>
            </a:endParaRPr>
          </a:p>
          <a:p>
            <a:pPr algn="just">
              <a:lnSpc>
                <a:spcPct val="115000"/>
              </a:lnSpc>
              <a:spcAft>
                <a:spcPts val="0"/>
              </a:spcAft>
            </a:pPr>
            <a:r>
              <a:rPr lang="zh-CN" altLang="en-US" sz="1800" dirty="0">
                <a:latin typeface="Calibri"/>
                <a:ea typeface="SimSun"/>
                <a:cs typeface="Cordia New"/>
              </a:rPr>
              <a:t>马克：好的</a:t>
            </a:r>
            <a:r>
              <a:rPr lang="zh-CN" altLang="en-US" sz="1800" dirty="0" smtClean="0">
                <a:latin typeface="Calibri"/>
                <a:ea typeface="SimSun"/>
                <a:cs typeface="Cordia New"/>
              </a:rPr>
              <a:t>。</a:t>
            </a:r>
            <a:r>
              <a:rPr lang="en-US" sz="1800" dirty="0" err="1" smtClean="0">
                <a:latin typeface="SimSun"/>
                <a:ea typeface="SimSun"/>
                <a:cs typeface="Cordia New"/>
              </a:rPr>
              <a:t>M</a:t>
            </a:r>
            <a:r>
              <a:rPr lang="en-US" altLang="zh-CN" sz="1800" dirty="0" err="1" smtClean="0">
                <a:latin typeface="SimSun"/>
                <a:ea typeface="SimSun"/>
                <a:cs typeface="Cordia New"/>
              </a:rPr>
              <a:t>ǎ</a:t>
            </a:r>
            <a:r>
              <a:rPr lang="en-US" sz="1800" dirty="0" err="1" smtClean="0">
                <a:latin typeface="SimSun"/>
                <a:ea typeface="SimSun"/>
                <a:cs typeface="Cordia New"/>
              </a:rPr>
              <a:t>k</a:t>
            </a:r>
            <a:r>
              <a:rPr lang="en-US" altLang="zh-CN" sz="1800" dirty="0" err="1" smtClean="0">
                <a:latin typeface="SimSun"/>
                <a:ea typeface="SimSun"/>
                <a:cs typeface="Cordia New"/>
              </a:rPr>
              <a:t>è</a:t>
            </a:r>
            <a:r>
              <a:rPr lang="en-US" sz="1800" dirty="0">
                <a:latin typeface="SimSun"/>
                <a:ea typeface="SimSun"/>
                <a:cs typeface="Cordia New"/>
              </a:rPr>
              <a:t>: </a:t>
            </a:r>
            <a:r>
              <a:rPr lang="en-US" sz="1800" dirty="0" err="1">
                <a:latin typeface="SimSun"/>
                <a:ea typeface="SimSun"/>
                <a:cs typeface="Cordia New"/>
              </a:rPr>
              <a:t>H</a:t>
            </a:r>
            <a:r>
              <a:rPr lang="en-US" altLang="zh-CN" sz="1800" dirty="0" err="1">
                <a:latin typeface="SimSun"/>
                <a:ea typeface="SimSun"/>
                <a:cs typeface="Cordia New"/>
              </a:rPr>
              <a:t>ǎ</a:t>
            </a:r>
            <a:r>
              <a:rPr lang="en-US" sz="1800" dirty="0" err="1">
                <a:latin typeface="SimSun"/>
                <a:ea typeface="SimSun"/>
                <a:cs typeface="Cordia New"/>
              </a:rPr>
              <a:t>o</a:t>
            </a:r>
            <a:r>
              <a:rPr lang="en-US" sz="1800" dirty="0">
                <a:latin typeface="SimSun"/>
                <a:ea typeface="SimSun"/>
                <a:cs typeface="Cordia New"/>
              </a:rPr>
              <a:t> </a:t>
            </a:r>
            <a:r>
              <a:rPr lang="en-US" sz="1800" dirty="0" err="1" smtClean="0">
                <a:latin typeface="SimSun"/>
                <a:ea typeface="SimSun"/>
                <a:cs typeface="Cordia New"/>
              </a:rPr>
              <a:t>de.</a:t>
            </a:r>
            <a:r>
              <a:rPr lang="en-US" sz="1800" dirty="0" err="1" smtClean="0">
                <a:solidFill>
                  <a:srgbClr val="FF0000"/>
                </a:solidFill>
                <a:latin typeface="SimSun"/>
                <a:ea typeface="SimSun"/>
                <a:cs typeface="Cordia New"/>
              </a:rPr>
              <a:t>Mark</a:t>
            </a:r>
            <a:r>
              <a:rPr lang="en-US" sz="1800" dirty="0">
                <a:solidFill>
                  <a:srgbClr val="FF0000"/>
                </a:solidFill>
                <a:latin typeface="SimSun"/>
                <a:ea typeface="SimSun"/>
                <a:cs typeface="Cordia New"/>
              </a:rPr>
              <a:t>: OK</a:t>
            </a:r>
            <a:r>
              <a:rPr lang="en-US" sz="1800" dirty="0" smtClean="0">
                <a:solidFill>
                  <a:srgbClr val="FF0000"/>
                </a:solidFill>
                <a:latin typeface="SimSun"/>
                <a:ea typeface="SimSun"/>
                <a:cs typeface="Cordia New"/>
              </a:rPr>
              <a:t>.</a:t>
            </a:r>
            <a:endParaRPr lang="en-US" sz="1400" dirty="0">
              <a:latin typeface="Calibri"/>
              <a:ea typeface="SimSun"/>
              <a:cs typeface="Cordia New"/>
            </a:endParaRPr>
          </a:p>
          <a:p>
            <a:pPr algn="just">
              <a:lnSpc>
                <a:spcPct val="115000"/>
              </a:lnSpc>
              <a:spcAft>
                <a:spcPts val="0"/>
              </a:spcAft>
            </a:pPr>
            <a:r>
              <a:rPr lang="zh-CN" altLang="en-US" sz="1800" dirty="0">
                <a:latin typeface="Calibri"/>
                <a:ea typeface="SimSun"/>
                <a:cs typeface="Cordia New"/>
              </a:rPr>
              <a:t>马克：先生，听说这里有刚烤好的面包，在哪儿卖？</a:t>
            </a:r>
            <a:endParaRPr lang="en-US" sz="1400" dirty="0">
              <a:latin typeface="Calibri"/>
              <a:ea typeface="SimSun"/>
              <a:cs typeface="Cordia New"/>
            </a:endParaRPr>
          </a:p>
          <a:p>
            <a:pPr algn="just">
              <a:lnSpc>
                <a:spcPct val="115000"/>
              </a:lnSpc>
              <a:spcAft>
                <a:spcPts val="0"/>
              </a:spcAft>
            </a:pPr>
            <a:r>
              <a:rPr lang="en-US" sz="1800" dirty="0" err="1">
                <a:latin typeface="SimSun"/>
                <a:ea typeface="SimSun"/>
                <a:cs typeface="Cordia New"/>
              </a:rPr>
              <a:t>M</a:t>
            </a:r>
            <a:r>
              <a:rPr lang="en-US" altLang="zh-CN" sz="1800" dirty="0" err="1">
                <a:latin typeface="SimSun"/>
                <a:ea typeface="SimSun"/>
                <a:cs typeface="Cordia New"/>
              </a:rPr>
              <a:t>ǎ</a:t>
            </a:r>
            <a:r>
              <a:rPr lang="en-US" sz="1800" dirty="0" err="1">
                <a:latin typeface="SimSun"/>
                <a:ea typeface="SimSun"/>
                <a:cs typeface="Cordia New"/>
              </a:rPr>
              <a:t>k</a:t>
            </a:r>
            <a:r>
              <a:rPr lang="en-US" altLang="zh-CN" sz="1800" dirty="0" err="1">
                <a:latin typeface="SimSun"/>
                <a:ea typeface="SimSun"/>
                <a:cs typeface="Cordia New"/>
              </a:rPr>
              <a:t>è</a:t>
            </a:r>
            <a:r>
              <a:rPr lang="en-US" sz="1800" dirty="0">
                <a:latin typeface="SimSun"/>
                <a:ea typeface="SimSun"/>
                <a:cs typeface="Cordia New"/>
              </a:rPr>
              <a:t>: </a:t>
            </a:r>
            <a:r>
              <a:rPr lang="en-US" sz="1800" dirty="0" err="1">
                <a:latin typeface="SimSun"/>
                <a:ea typeface="SimSun"/>
                <a:cs typeface="Cordia New"/>
              </a:rPr>
              <a:t>Xi</a:t>
            </a:r>
            <a:r>
              <a:rPr lang="en-US" altLang="zh-CN" sz="1800" dirty="0" err="1">
                <a:latin typeface="SimSun"/>
                <a:ea typeface="SimSun"/>
                <a:cs typeface="Cordia New"/>
              </a:rPr>
              <a:t>ā</a:t>
            </a:r>
            <a:r>
              <a:rPr lang="en-US" sz="1800" dirty="0" err="1">
                <a:latin typeface="SimSun"/>
                <a:ea typeface="SimSun"/>
                <a:cs typeface="Cordia New"/>
              </a:rPr>
              <a:t>nsheng</a:t>
            </a:r>
            <a:r>
              <a:rPr lang="en-US" sz="1800" dirty="0">
                <a:latin typeface="SimSun"/>
                <a:ea typeface="SimSun"/>
                <a:cs typeface="Cordia New"/>
              </a:rPr>
              <a:t>, </a:t>
            </a:r>
            <a:r>
              <a:rPr lang="en-US" sz="1800" dirty="0" err="1">
                <a:latin typeface="SimSun"/>
                <a:ea typeface="SimSun"/>
                <a:cs typeface="Cordia New"/>
              </a:rPr>
              <a:t>t</a:t>
            </a:r>
            <a:r>
              <a:rPr lang="en-US" altLang="zh-CN" sz="1800" dirty="0" err="1">
                <a:latin typeface="SimSun"/>
                <a:ea typeface="SimSun"/>
                <a:cs typeface="Cordia New"/>
              </a:rPr>
              <a:t>ī</a:t>
            </a:r>
            <a:r>
              <a:rPr lang="en-US" sz="1800" dirty="0" err="1">
                <a:latin typeface="SimSun"/>
                <a:ea typeface="SimSun"/>
                <a:cs typeface="Cordia New"/>
              </a:rPr>
              <a:t>ngshu</a:t>
            </a:r>
            <a:r>
              <a:rPr lang="en-US" altLang="zh-CN" sz="1800" dirty="0" err="1">
                <a:latin typeface="SimSun"/>
                <a:ea typeface="SimSun"/>
                <a:cs typeface="Cordia New"/>
              </a:rPr>
              <a:t>ō</a:t>
            </a:r>
            <a:r>
              <a:rPr lang="en-US" sz="1800" dirty="0">
                <a:latin typeface="SimSun"/>
                <a:ea typeface="SimSun"/>
                <a:cs typeface="Cordia New"/>
              </a:rPr>
              <a:t> </a:t>
            </a:r>
            <a:r>
              <a:rPr lang="en-US" sz="1800" dirty="0" err="1">
                <a:latin typeface="SimSun"/>
                <a:ea typeface="SimSun"/>
                <a:cs typeface="Cordia New"/>
              </a:rPr>
              <a:t>zh</a:t>
            </a:r>
            <a:r>
              <a:rPr lang="en-US" altLang="zh-CN" sz="1800" dirty="0" err="1">
                <a:latin typeface="SimSun"/>
                <a:ea typeface="SimSun"/>
                <a:cs typeface="Cordia New"/>
              </a:rPr>
              <a:t>è</a:t>
            </a:r>
            <a:r>
              <a:rPr lang="en-US" sz="1800" dirty="0" err="1">
                <a:latin typeface="SimSun"/>
                <a:ea typeface="SimSun"/>
                <a:cs typeface="Cordia New"/>
              </a:rPr>
              <a:t>l</a:t>
            </a:r>
            <a:r>
              <a:rPr lang="en-US" altLang="zh-CN" sz="1800" dirty="0" err="1">
                <a:latin typeface="SimSun"/>
                <a:ea typeface="SimSun"/>
                <a:cs typeface="Cordia New"/>
              </a:rPr>
              <a:t>ǐ</a:t>
            </a:r>
            <a:r>
              <a:rPr lang="en-US" sz="1800" dirty="0">
                <a:latin typeface="SimSun"/>
                <a:ea typeface="SimSun"/>
                <a:cs typeface="Cordia New"/>
              </a:rPr>
              <a:t> </a:t>
            </a:r>
            <a:r>
              <a:rPr lang="en-US" sz="1800" dirty="0" err="1">
                <a:latin typeface="SimSun"/>
                <a:ea typeface="SimSun"/>
                <a:cs typeface="Cordia New"/>
              </a:rPr>
              <a:t>y</a:t>
            </a:r>
            <a:r>
              <a:rPr lang="en-US" altLang="zh-CN" sz="1800" dirty="0" err="1">
                <a:latin typeface="SimSun"/>
                <a:ea typeface="SimSun"/>
                <a:cs typeface="Cordia New"/>
              </a:rPr>
              <a:t>ǒ</a:t>
            </a:r>
            <a:r>
              <a:rPr lang="en-US" sz="1800" dirty="0" err="1">
                <a:latin typeface="SimSun"/>
                <a:ea typeface="SimSun"/>
                <a:cs typeface="Cordia New"/>
              </a:rPr>
              <a:t>u</a:t>
            </a:r>
            <a:r>
              <a:rPr lang="en-US" sz="1800" dirty="0">
                <a:latin typeface="SimSun"/>
                <a:ea typeface="SimSun"/>
                <a:cs typeface="Cordia New"/>
              </a:rPr>
              <a:t> </a:t>
            </a:r>
            <a:r>
              <a:rPr lang="en-US" sz="1800" dirty="0" err="1">
                <a:latin typeface="SimSun"/>
                <a:ea typeface="SimSun"/>
                <a:cs typeface="Cordia New"/>
              </a:rPr>
              <a:t>g</a:t>
            </a:r>
            <a:r>
              <a:rPr lang="en-US" altLang="zh-CN" sz="1800" dirty="0" err="1">
                <a:latin typeface="SimSun"/>
                <a:ea typeface="SimSun"/>
                <a:cs typeface="Cordia New"/>
              </a:rPr>
              <a:t>ā</a:t>
            </a:r>
            <a:r>
              <a:rPr lang="en-US" sz="1800" dirty="0" err="1">
                <a:latin typeface="SimSun"/>
                <a:ea typeface="SimSun"/>
                <a:cs typeface="Cordia New"/>
              </a:rPr>
              <a:t>ng</a:t>
            </a:r>
            <a:r>
              <a:rPr lang="en-US" sz="1800" dirty="0">
                <a:latin typeface="SimSun"/>
                <a:ea typeface="SimSun"/>
                <a:cs typeface="Cordia New"/>
              </a:rPr>
              <a:t> </a:t>
            </a:r>
            <a:r>
              <a:rPr lang="en-US" sz="1800" dirty="0" err="1">
                <a:latin typeface="SimSun"/>
                <a:ea typeface="SimSun"/>
                <a:cs typeface="Cordia New"/>
              </a:rPr>
              <a:t>k</a:t>
            </a:r>
            <a:r>
              <a:rPr lang="en-US" altLang="zh-CN" sz="1800" dirty="0" err="1">
                <a:latin typeface="SimSun"/>
                <a:ea typeface="SimSun"/>
                <a:cs typeface="Cordia New"/>
              </a:rPr>
              <a:t>ǎ</a:t>
            </a:r>
            <a:r>
              <a:rPr lang="en-US" sz="1800" dirty="0" err="1">
                <a:latin typeface="SimSun"/>
                <a:ea typeface="SimSun"/>
                <a:cs typeface="Cordia New"/>
              </a:rPr>
              <a:t>oh</a:t>
            </a:r>
            <a:r>
              <a:rPr lang="en-US" altLang="zh-CN" sz="1800" dirty="0" err="1">
                <a:latin typeface="SimSun"/>
                <a:ea typeface="SimSun"/>
                <a:cs typeface="Cordia New"/>
              </a:rPr>
              <a:t>ǎ</a:t>
            </a:r>
            <a:r>
              <a:rPr lang="en-US" sz="1800" dirty="0" err="1">
                <a:latin typeface="SimSun"/>
                <a:ea typeface="SimSun"/>
                <a:cs typeface="Cordia New"/>
              </a:rPr>
              <a:t>o</a:t>
            </a:r>
            <a:r>
              <a:rPr lang="en-US" sz="1800" dirty="0">
                <a:latin typeface="SimSun"/>
                <a:ea typeface="SimSun"/>
                <a:cs typeface="Cordia New"/>
              </a:rPr>
              <a:t> de </a:t>
            </a:r>
            <a:r>
              <a:rPr lang="en-US" sz="1800" dirty="0" err="1">
                <a:latin typeface="SimSun"/>
                <a:ea typeface="SimSun"/>
                <a:cs typeface="Cordia New"/>
              </a:rPr>
              <a:t>mi</a:t>
            </a:r>
            <a:r>
              <a:rPr lang="en-US" altLang="zh-CN" sz="1800" dirty="0" err="1">
                <a:latin typeface="SimSun"/>
                <a:ea typeface="SimSun"/>
                <a:cs typeface="Cordia New"/>
              </a:rPr>
              <a:t>à</a:t>
            </a:r>
            <a:r>
              <a:rPr lang="en-US" sz="1800" dirty="0" err="1">
                <a:latin typeface="SimSun"/>
                <a:ea typeface="SimSun"/>
                <a:cs typeface="Cordia New"/>
              </a:rPr>
              <a:t>nb</a:t>
            </a:r>
            <a:r>
              <a:rPr lang="en-US" altLang="zh-CN" sz="1800" dirty="0" err="1">
                <a:latin typeface="SimSun"/>
                <a:ea typeface="SimSun"/>
                <a:cs typeface="Cordia New"/>
              </a:rPr>
              <a:t>ā</a:t>
            </a:r>
            <a:r>
              <a:rPr lang="en-US" sz="1800" dirty="0" err="1">
                <a:latin typeface="SimSun"/>
                <a:ea typeface="SimSun"/>
                <a:cs typeface="Cordia New"/>
              </a:rPr>
              <a:t>o</a:t>
            </a:r>
            <a:r>
              <a:rPr lang="en-US" sz="1800" dirty="0">
                <a:latin typeface="SimSun"/>
                <a:ea typeface="SimSun"/>
                <a:cs typeface="Cordia New"/>
              </a:rPr>
              <a:t>, </a:t>
            </a:r>
            <a:r>
              <a:rPr lang="en-US" sz="1800" dirty="0" err="1">
                <a:latin typeface="SimSun"/>
                <a:ea typeface="SimSun"/>
                <a:cs typeface="Cordia New"/>
              </a:rPr>
              <a:t>z</a:t>
            </a:r>
            <a:r>
              <a:rPr lang="en-US" altLang="zh-CN" sz="1800" dirty="0" err="1">
                <a:latin typeface="SimSun"/>
                <a:ea typeface="SimSun"/>
                <a:cs typeface="Cordia New"/>
              </a:rPr>
              <a:t>à</a:t>
            </a:r>
            <a:r>
              <a:rPr lang="en-US" sz="1800" dirty="0" err="1">
                <a:latin typeface="SimSun"/>
                <a:ea typeface="SimSun"/>
                <a:cs typeface="Cordia New"/>
              </a:rPr>
              <a:t>i</a:t>
            </a:r>
            <a:r>
              <a:rPr lang="en-US" sz="1800" dirty="0">
                <a:latin typeface="SimSun"/>
                <a:ea typeface="SimSun"/>
                <a:cs typeface="Cordia New"/>
              </a:rPr>
              <a:t> </a:t>
            </a:r>
            <a:r>
              <a:rPr lang="en-US" sz="1800" dirty="0" err="1">
                <a:latin typeface="SimSun"/>
                <a:ea typeface="SimSun"/>
                <a:cs typeface="Cordia New"/>
              </a:rPr>
              <a:t>n</a:t>
            </a:r>
            <a:r>
              <a:rPr lang="en-US" altLang="zh-CN" sz="1800" dirty="0" err="1">
                <a:latin typeface="SimSun"/>
                <a:ea typeface="SimSun"/>
                <a:cs typeface="Cordia New"/>
              </a:rPr>
              <a:t>ǎ</a:t>
            </a:r>
            <a:r>
              <a:rPr lang="en-US" sz="1800" dirty="0" err="1">
                <a:latin typeface="SimSun"/>
                <a:ea typeface="SimSun"/>
                <a:cs typeface="Cordia New"/>
              </a:rPr>
              <a:t>r</a:t>
            </a:r>
            <a:r>
              <a:rPr lang="en-US" sz="1800" dirty="0">
                <a:latin typeface="SimSun"/>
                <a:ea typeface="SimSun"/>
                <a:cs typeface="Cordia New"/>
              </a:rPr>
              <a:t> </a:t>
            </a:r>
            <a:r>
              <a:rPr lang="en-US" sz="1800" dirty="0" err="1">
                <a:latin typeface="SimSun"/>
                <a:ea typeface="SimSun"/>
                <a:cs typeface="Cordia New"/>
              </a:rPr>
              <a:t>m</a:t>
            </a:r>
            <a:r>
              <a:rPr lang="en-US" altLang="zh-CN" sz="1800" dirty="0" err="1">
                <a:latin typeface="SimSun"/>
                <a:ea typeface="SimSun"/>
                <a:cs typeface="Cordia New"/>
              </a:rPr>
              <a:t>à</a:t>
            </a:r>
            <a:r>
              <a:rPr lang="en-US" sz="1800" dirty="0" err="1">
                <a:latin typeface="SimSun"/>
                <a:ea typeface="SimSun"/>
                <a:cs typeface="Cordia New"/>
              </a:rPr>
              <a:t>i</a:t>
            </a:r>
            <a:r>
              <a:rPr lang="en-US" sz="1800" dirty="0">
                <a:latin typeface="SimSun"/>
                <a:ea typeface="SimSun"/>
                <a:cs typeface="Cordia New"/>
              </a:rPr>
              <a:t>?</a:t>
            </a:r>
            <a:endParaRPr lang="en-US" sz="1400" dirty="0">
              <a:latin typeface="Calibri"/>
              <a:ea typeface="SimSun"/>
              <a:cs typeface="Cordia New"/>
            </a:endParaRPr>
          </a:p>
          <a:p>
            <a:pPr algn="just">
              <a:lnSpc>
                <a:spcPct val="115000"/>
              </a:lnSpc>
              <a:spcAft>
                <a:spcPts val="0"/>
              </a:spcAft>
            </a:pPr>
            <a:r>
              <a:rPr lang="en-US" sz="1800" dirty="0">
                <a:solidFill>
                  <a:srgbClr val="FF0000"/>
                </a:solidFill>
                <a:latin typeface="SimSun"/>
                <a:ea typeface="SimSun"/>
                <a:cs typeface="Cordia New"/>
              </a:rPr>
              <a:t>Mark: Sir, I heard that there is freshly baked bread here. </a:t>
            </a:r>
            <a:r>
              <a:rPr lang="en-US" sz="1800" dirty="0" smtClean="0">
                <a:solidFill>
                  <a:srgbClr val="FF0000"/>
                </a:solidFill>
                <a:latin typeface="SimSun"/>
                <a:ea typeface="SimSun"/>
                <a:cs typeface="Cordia New"/>
              </a:rPr>
              <a:t>Where it is </a:t>
            </a:r>
            <a:r>
              <a:rPr lang="en-US" sz="1800" dirty="0" err="1" smtClean="0">
                <a:solidFill>
                  <a:srgbClr val="FF0000"/>
                </a:solidFill>
                <a:latin typeface="SimSun"/>
                <a:ea typeface="SimSun"/>
                <a:cs typeface="Cordia New"/>
              </a:rPr>
              <a:t>selled</a:t>
            </a:r>
            <a:r>
              <a:rPr lang="en-US" sz="1800" dirty="0" smtClean="0">
                <a:solidFill>
                  <a:srgbClr val="FF0000"/>
                </a:solidFill>
                <a:latin typeface="SimSun"/>
                <a:ea typeface="SimSun"/>
                <a:cs typeface="Cordia New"/>
              </a:rPr>
              <a:t>?</a:t>
            </a:r>
            <a:endParaRPr lang="en-US" sz="1400" dirty="0">
              <a:latin typeface="Calibri"/>
              <a:ea typeface="SimSun"/>
              <a:cs typeface="Cordia New"/>
            </a:endParaRPr>
          </a:p>
          <a:p>
            <a:pPr algn="just">
              <a:lnSpc>
                <a:spcPct val="115000"/>
              </a:lnSpc>
              <a:spcAft>
                <a:spcPts val="0"/>
              </a:spcAft>
            </a:pPr>
            <a:r>
              <a:rPr lang="zh-CN" altLang="en-US" sz="1800" dirty="0">
                <a:latin typeface="Calibri"/>
                <a:ea typeface="SimSun"/>
                <a:cs typeface="Cordia New"/>
              </a:rPr>
              <a:t>王文：前边就是，鸡蛋的、牛奶的、巧克力的、果酱的，什么样的都有，现烤现卖。我也正要去买，一块儿走吧。</a:t>
            </a:r>
            <a:endParaRPr lang="en-US" sz="1400" dirty="0">
              <a:latin typeface="Calibri"/>
              <a:ea typeface="SimSun"/>
              <a:cs typeface="Cordia New"/>
            </a:endParaRPr>
          </a:p>
          <a:p>
            <a:pPr algn="just">
              <a:lnSpc>
                <a:spcPct val="115000"/>
              </a:lnSpc>
              <a:spcAft>
                <a:spcPts val="0"/>
              </a:spcAft>
            </a:pPr>
            <a:r>
              <a:rPr lang="en-US" sz="1800" dirty="0" err="1">
                <a:latin typeface="SimSun"/>
                <a:ea typeface="SimSun"/>
                <a:cs typeface="Cordia New"/>
              </a:rPr>
              <a:t>W</a:t>
            </a:r>
            <a:r>
              <a:rPr lang="en-US" altLang="zh-CN" sz="1800" dirty="0" err="1">
                <a:latin typeface="SimSun"/>
                <a:ea typeface="SimSun"/>
                <a:cs typeface="Cordia New"/>
              </a:rPr>
              <a:t>á</a:t>
            </a:r>
            <a:r>
              <a:rPr lang="en-US" sz="1800" dirty="0" err="1">
                <a:latin typeface="SimSun"/>
                <a:ea typeface="SimSun"/>
                <a:cs typeface="Cordia New"/>
              </a:rPr>
              <a:t>ngw</a:t>
            </a:r>
            <a:r>
              <a:rPr lang="en-US" altLang="zh-CN" sz="1800" dirty="0" err="1">
                <a:latin typeface="SimSun"/>
                <a:ea typeface="SimSun"/>
                <a:cs typeface="Cordia New"/>
              </a:rPr>
              <a:t>é</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Qi</a:t>
            </a:r>
            <a:r>
              <a:rPr lang="en-US" altLang="zh-CN" sz="1800" dirty="0" err="1">
                <a:latin typeface="SimSun"/>
                <a:ea typeface="SimSun"/>
                <a:cs typeface="Cordia New"/>
              </a:rPr>
              <a:t>á</a:t>
            </a:r>
            <a:r>
              <a:rPr lang="en-US" sz="1800" dirty="0" err="1">
                <a:latin typeface="SimSun"/>
                <a:ea typeface="SimSun"/>
                <a:cs typeface="Cordia New"/>
              </a:rPr>
              <a:t>nbi</a:t>
            </a:r>
            <a:r>
              <a:rPr lang="en-US" altLang="zh-CN" sz="1800" dirty="0" err="1">
                <a:latin typeface="SimSun"/>
                <a:ea typeface="SimSun"/>
                <a:cs typeface="Cordia New"/>
              </a:rPr>
              <a:t>ā</a:t>
            </a:r>
            <a:r>
              <a:rPr lang="en-US" sz="1800" dirty="0" err="1">
                <a:latin typeface="SimSun"/>
                <a:ea typeface="SimSun"/>
                <a:cs typeface="Cordia New"/>
              </a:rPr>
              <a:t>n</a:t>
            </a:r>
            <a:r>
              <a:rPr lang="en-US" sz="1800" dirty="0">
                <a:latin typeface="SimSun"/>
                <a:ea typeface="SimSun"/>
                <a:cs typeface="Cordia New"/>
              </a:rPr>
              <a:t> </a:t>
            </a:r>
            <a:r>
              <a:rPr lang="en-US" sz="1800" dirty="0" err="1">
                <a:latin typeface="SimSun"/>
                <a:ea typeface="SimSun"/>
                <a:cs typeface="Cordia New"/>
              </a:rPr>
              <a:t>ji</a:t>
            </a:r>
            <a:r>
              <a:rPr lang="en-US" altLang="zh-CN" sz="1800" dirty="0" err="1">
                <a:latin typeface="SimSun"/>
                <a:ea typeface="SimSun"/>
                <a:cs typeface="Cordia New"/>
              </a:rPr>
              <a:t>ù</a:t>
            </a:r>
            <a:r>
              <a:rPr lang="en-US" sz="1800" dirty="0" err="1">
                <a:latin typeface="SimSun"/>
                <a:ea typeface="SimSun"/>
                <a:cs typeface="Cordia New"/>
              </a:rPr>
              <a:t>sh</a:t>
            </a:r>
            <a:r>
              <a:rPr lang="en-US" altLang="zh-CN" sz="1800" dirty="0" err="1">
                <a:latin typeface="SimSun"/>
                <a:ea typeface="SimSun"/>
                <a:cs typeface="Cordia New"/>
              </a:rPr>
              <a:t>ì</a:t>
            </a:r>
            <a:r>
              <a:rPr lang="en-US" sz="1800" dirty="0">
                <a:latin typeface="SimSun"/>
                <a:ea typeface="SimSun"/>
                <a:cs typeface="Cordia New"/>
              </a:rPr>
              <a:t>, </a:t>
            </a:r>
            <a:r>
              <a:rPr lang="en-US" sz="1800" dirty="0" err="1">
                <a:latin typeface="SimSun"/>
                <a:ea typeface="SimSun"/>
                <a:cs typeface="Cordia New"/>
              </a:rPr>
              <a:t>j</a:t>
            </a:r>
            <a:r>
              <a:rPr lang="en-US" altLang="zh-CN" sz="1800" dirty="0" err="1">
                <a:latin typeface="SimSun"/>
                <a:ea typeface="SimSun"/>
                <a:cs typeface="Cordia New"/>
              </a:rPr>
              <a:t>ī</a:t>
            </a:r>
            <a:r>
              <a:rPr lang="en-US" sz="1800" dirty="0" err="1">
                <a:latin typeface="SimSun"/>
                <a:ea typeface="SimSun"/>
                <a:cs typeface="Cordia New"/>
              </a:rPr>
              <a:t>d</a:t>
            </a:r>
            <a:r>
              <a:rPr lang="en-US" altLang="zh-CN" sz="1800" dirty="0" err="1">
                <a:latin typeface="SimSun"/>
                <a:ea typeface="SimSun"/>
                <a:cs typeface="Cordia New"/>
              </a:rPr>
              <a:t>à</a:t>
            </a:r>
            <a:r>
              <a:rPr lang="en-US" sz="1800" dirty="0" err="1">
                <a:latin typeface="SimSun"/>
                <a:ea typeface="SimSun"/>
                <a:cs typeface="Cordia New"/>
              </a:rPr>
              <a:t>n</a:t>
            </a:r>
            <a:r>
              <a:rPr lang="en-US" sz="1800" dirty="0">
                <a:latin typeface="SimSun"/>
                <a:ea typeface="SimSun"/>
                <a:cs typeface="Cordia New"/>
              </a:rPr>
              <a:t> de</a:t>
            </a:r>
            <a:r>
              <a:rPr lang="zh-CN" altLang="en-US" sz="1800" dirty="0">
                <a:latin typeface="SimSun"/>
                <a:ea typeface="SimSun"/>
                <a:cs typeface="Cordia New"/>
              </a:rPr>
              <a:t>、</a:t>
            </a:r>
            <a:r>
              <a:rPr lang="en-US" sz="1800" dirty="0" err="1">
                <a:latin typeface="SimSun"/>
                <a:ea typeface="SimSun"/>
                <a:cs typeface="Cordia New"/>
              </a:rPr>
              <a:t>ni</a:t>
            </a:r>
            <a:r>
              <a:rPr lang="en-US" altLang="zh-CN" sz="1800" dirty="0" err="1">
                <a:latin typeface="SimSun"/>
                <a:ea typeface="SimSun"/>
                <a:cs typeface="Cordia New"/>
              </a:rPr>
              <a:t>ú</a:t>
            </a:r>
            <a:r>
              <a:rPr lang="en-US" sz="1800" dirty="0" err="1">
                <a:latin typeface="SimSun"/>
                <a:ea typeface="SimSun"/>
                <a:cs typeface="Cordia New"/>
              </a:rPr>
              <a:t>n</a:t>
            </a:r>
            <a:r>
              <a:rPr lang="en-US" altLang="zh-CN" sz="1800" dirty="0" err="1">
                <a:latin typeface="SimSun"/>
                <a:ea typeface="SimSun"/>
                <a:cs typeface="Cordia New"/>
              </a:rPr>
              <a:t>ǎ</a:t>
            </a:r>
            <a:r>
              <a:rPr lang="en-US" sz="1800" dirty="0" err="1">
                <a:latin typeface="SimSun"/>
                <a:ea typeface="SimSun"/>
                <a:cs typeface="Cordia New"/>
              </a:rPr>
              <a:t>i</a:t>
            </a:r>
            <a:r>
              <a:rPr lang="en-US" sz="1800" dirty="0">
                <a:latin typeface="SimSun"/>
                <a:ea typeface="SimSun"/>
                <a:cs typeface="Cordia New"/>
              </a:rPr>
              <a:t> de</a:t>
            </a:r>
            <a:r>
              <a:rPr lang="zh-CN" altLang="en-US" sz="1800" dirty="0">
                <a:latin typeface="SimSun"/>
                <a:ea typeface="SimSun"/>
                <a:cs typeface="Cordia New"/>
              </a:rPr>
              <a:t>、</a:t>
            </a:r>
            <a:r>
              <a:rPr lang="en-US" sz="1800" dirty="0" err="1">
                <a:latin typeface="SimSun"/>
                <a:ea typeface="SimSun"/>
                <a:cs typeface="Cordia New"/>
              </a:rPr>
              <a:t>qi</a:t>
            </a:r>
            <a:r>
              <a:rPr lang="en-US" altLang="zh-CN" sz="1800" dirty="0" err="1">
                <a:latin typeface="SimSun"/>
                <a:ea typeface="SimSun"/>
                <a:cs typeface="Cordia New"/>
              </a:rPr>
              <a:t>ǎ</a:t>
            </a:r>
            <a:r>
              <a:rPr lang="en-US" sz="1800" dirty="0" err="1">
                <a:latin typeface="SimSun"/>
                <a:ea typeface="SimSun"/>
                <a:cs typeface="Cordia New"/>
              </a:rPr>
              <a:t>ok</a:t>
            </a:r>
            <a:r>
              <a:rPr lang="en-US" altLang="zh-CN" sz="1800" dirty="0" err="1">
                <a:latin typeface="SimSun"/>
                <a:ea typeface="SimSun"/>
                <a:cs typeface="Cordia New"/>
              </a:rPr>
              <a:t>è</a:t>
            </a:r>
            <a:r>
              <a:rPr lang="en-US" sz="1800" dirty="0" err="1">
                <a:latin typeface="SimSun"/>
                <a:ea typeface="SimSun"/>
                <a:cs typeface="Cordia New"/>
              </a:rPr>
              <a:t>l</a:t>
            </a:r>
            <a:r>
              <a:rPr lang="en-US" altLang="zh-CN" sz="1800" dirty="0" err="1">
                <a:latin typeface="SimSun"/>
                <a:ea typeface="SimSun"/>
                <a:cs typeface="Cordia New"/>
              </a:rPr>
              <a:t>ì</a:t>
            </a:r>
            <a:r>
              <a:rPr lang="en-US" sz="1800" dirty="0">
                <a:latin typeface="SimSun"/>
                <a:ea typeface="SimSun"/>
                <a:cs typeface="Cordia New"/>
              </a:rPr>
              <a:t> de</a:t>
            </a:r>
            <a:r>
              <a:rPr lang="zh-CN" altLang="en-US" sz="1800" dirty="0">
                <a:latin typeface="SimSun"/>
                <a:ea typeface="SimSun"/>
                <a:cs typeface="Cordia New"/>
              </a:rPr>
              <a:t>、</a:t>
            </a:r>
            <a:r>
              <a:rPr lang="en-US" sz="1800" dirty="0" err="1">
                <a:latin typeface="SimSun"/>
                <a:ea typeface="SimSun"/>
                <a:cs typeface="Cordia New"/>
              </a:rPr>
              <a:t>gu</a:t>
            </a:r>
            <a:r>
              <a:rPr lang="en-US" altLang="zh-CN" sz="1800" dirty="0" err="1">
                <a:latin typeface="SimSun"/>
                <a:ea typeface="SimSun"/>
                <a:cs typeface="Cordia New"/>
              </a:rPr>
              <a:t>ǒ</a:t>
            </a:r>
            <a:r>
              <a:rPr lang="en-US" sz="1800" dirty="0" err="1">
                <a:latin typeface="SimSun"/>
                <a:ea typeface="SimSun"/>
                <a:cs typeface="Cordia New"/>
              </a:rPr>
              <a:t>ji</a:t>
            </a:r>
            <a:r>
              <a:rPr lang="en-US" altLang="zh-CN" sz="1800" dirty="0" err="1">
                <a:latin typeface="SimSun"/>
                <a:ea typeface="SimSun"/>
                <a:cs typeface="Cordia New"/>
              </a:rPr>
              <a:t>à</a:t>
            </a:r>
            <a:r>
              <a:rPr lang="en-US" sz="1800" dirty="0" err="1">
                <a:latin typeface="SimSun"/>
                <a:ea typeface="SimSun"/>
                <a:cs typeface="Cordia New"/>
              </a:rPr>
              <a:t>ng</a:t>
            </a:r>
            <a:r>
              <a:rPr lang="en-US" sz="1800" dirty="0">
                <a:latin typeface="SimSun"/>
                <a:ea typeface="SimSun"/>
                <a:cs typeface="Cordia New"/>
              </a:rPr>
              <a:t> de</a:t>
            </a:r>
            <a:r>
              <a:rPr lang="zh-CN" altLang="en-US" sz="1800" dirty="0">
                <a:latin typeface="SimSun"/>
                <a:ea typeface="SimSun"/>
                <a:cs typeface="Cordia New"/>
              </a:rPr>
              <a:t>，</a:t>
            </a:r>
            <a:r>
              <a:rPr lang="en-US" sz="1800" dirty="0" err="1">
                <a:latin typeface="SimSun"/>
                <a:ea typeface="SimSun"/>
                <a:cs typeface="Cordia New"/>
              </a:rPr>
              <a:t>sh</a:t>
            </a:r>
            <a:r>
              <a:rPr lang="en-US" sz="1800" dirty="0" err="1">
                <a:latin typeface="Calibri"/>
                <a:ea typeface="SimSun"/>
                <a:cs typeface="Calibri"/>
              </a:rPr>
              <a:t>é</a:t>
            </a:r>
            <a:r>
              <a:rPr lang="en-US" sz="1800" dirty="0" err="1">
                <a:latin typeface="SimSun"/>
                <a:ea typeface="SimSun"/>
                <a:cs typeface="Cordia New"/>
              </a:rPr>
              <a:t>nme</a:t>
            </a:r>
            <a:r>
              <a:rPr lang="en-US" sz="1800" dirty="0">
                <a:latin typeface="SimSun"/>
                <a:ea typeface="SimSun"/>
                <a:cs typeface="Cordia New"/>
              </a:rPr>
              <a:t> </a:t>
            </a:r>
            <a:r>
              <a:rPr lang="en-US" sz="1800" dirty="0" err="1">
                <a:latin typeface="SimSun"/>
                <a:ea typeface="SimSun"/>
                <a:cs typeface="Cordia New"/>
              </a:rPr>
              <a:t>y</a:t>
            </a:r>
            <a:r>
              <a:rPr lang="en-US" altLang="zh-CN" sz="1800" dirty="0" err="1">
                <a:latin typeface="SimSun"/>
                <a:ea typeface="SimSun"/>
                <a:cs typeface="Cordia New"/>
              </a:rPr>
              <a:t>à</a:t>
            </a:r>
            <a:r>
              <a:rPr lang="en-US" sz="1800" dirty="0" err="1">
                <a:latin typeface="SimSun"/>
                <a:ea typeface="SimSun"/>
                <a:cs typeface="Cordia New"/>
              </a:rPr>
              <a:t>ng</a:t>
            </a:r>
            <a:r>
              <a:rPr lang="en-US" sz="1800" dirty="0">
                <a:latin typeface="SimSun"/>
                <a:ea typeface="SimSun"/>
                <a:cs typeface="Cordia New"/>
              </a:rPr>
              <a:t> de </a:t>
            </a:r>
            <a:r>
              <a:rPr lang="en-US" sz="1800" dirty="0" err="1">
                <a:latin typeface="SimSun"/>
                <a:ea typeface="SimSun"/>
                <a:cs typeface="Cordia New"/>
              </a:rPr>
              <a:t>d</a:t>
            </a:r>
            <a:r>
              <a:rPr lang="en-US" altLang="zh-CN" sz="1800" dirty="0" err="1">
                <a:latin typeface="SimSun"/>
                <a:ea typeface="SimSun"/>
                <a:cs typeface="Cordia New"/>
              </a:rPr>
              <a:t>ō</a:t>
            </a:r>
            <a:r>
              <a:rPr lang="en-US" sz="1800" dirty="0" err="1">
                <a:latin typeface="SimSun"/>
                <a:ea typeface="SimSun"/>
                <a:cs typeface="Cordia New"/>
              </a:rPr>
              <a:t>uy</a:t>
            </a:r>
            <a:r>
              <a:rPr lang="en-US" altLang="zh-CN" sz="1800" dirty="0" err="1">
                <a:latin typeface="SimSun"/>
                <a:ea typeface="SimSun"/>
                <a:cs typeface="Cordia New"/>
              </a:rPr>
              <a:t>ǒ</a:t>
            </a:r>
            <a:r>
              <a:rPr lang="en-US" sz="1800" dirty="0" err="1">
                <a:latin typeface="SimSun"/>
                <a:ea typeface="SimSun"/>
                <a:cs typeface="Cordia New"/>
              </a:rPr>
              <a:t>u</a:t>
            </a:r>
            <a:r>
              <a:rPr lang="zh-CN" altLang="en-US" sz="1800" dirty="0">
                <a:latin typeface="SimSun"/>
                <a:ea typeface="SimSun"/>
                <a:cs typeface="Cordia New"/>
              </a:rPr>
              <a:t>，</a:t>
            </a:r>
            <a:r>
              <a:rPr lang="en-US" sz="1800" dirty="0" err="1">
                <a:latin typeface="SimSun"/>
                <a:ea typeface="SimSun"/>
                <a:cs typeface="Cordia New"/>
              </a:rPr>
              <a:t>xi</a:t>
            </a:r>
            <a:r>
              <a:rPr lang="en-US" altLang="zh-CN" sz="1800" dirty="0" err="1">
                <a:latin typeface="SimSun"/>
                <a:ea typeface="SimSun"/>
                <a:cs typeface="Cordia New"/>
              </a:rPr>
              <a:t>à</a:t>
            </a:r>
            <a:r>
              <a:rPr lang="en-US" sz="1800" dirty="0" err="1">
                <a:latin typeface="SimSun"/>
                <a:ea typeface="SimSun"/>
                <a:cs typeface="Cordia New"/>
              </a:rPr>
              <a:t>nk</a:t>
            </a:r>
            <a:r>
              <a:rPr lang="en-US" altLang="zh-CN" sz="1800" dirty="0" err="1">
                <a:latin typeface="SimSun"/>
                <a:ea typeface="SimSun"/>
                <a:cs typeface="Cordia New"/>
              </a:rPr>
              <a:t>ǎ</a:t>
            </a:r>
            <a:r>
              <a:rPr lang="en-US" sz="1800" dirty="0" err="1">
                <a:latin typeface="SimSun"/>
                <a:ea typeface="SimSun"/>
                <a:cs typeface="Cordia New"/>
              </a:rPr>
              <a:t>oxi</a:t>
            </a:r>
            <a:r>
              <a:rPr lang="en-US" altLang="zh-CN" sz="1800" dirty="0" err="1">
                <a:latin typeface="SimSun"/>
                <a:ea typeface="SimSun"/>
                <a:cs typeface="Cordia New"/>
              </a:rPr>
              <a:t>à</a:t>
            </a:r>
            <a:r>
              <a:rPr lang="en-US" sz="1800" dirty="0" err="1">
                <a:latin typeface="SimSun"/>
                <a:ea typeface="SimSun"/>
                <a:cs typeface="Cordia New"/>
              </a:rPr>
              <a:t>nm</a:t>
            </a:r>
            <a:r>
              <a:rPr lang="en-US" altLang="zh-CN" sz="1800" dirty="0" err="1">
                <a:latin typeface="SimSun"/>
                <a:ea typeface="SimSun"/>
                <a:cs typeface="Cordia New"/>
              </a:rPr>
              <a:t>à</a:t>
            </a:r>
            <a:r>
              <a:rPr lang="en-US" sz="1800" dirty="0" err="1">
                <a:latin typeface="SimSun"/>
                <a:ea typeface="SimSun"/>
                <a:cs typeface="Cordia New"/>
              </a:rPr>
              <a:t>i</a:t>
            </a:r>
            <a:r>
              <a:rPr lang="en-US" sz="1800" dirty="0">
                <a:latin typeface="SimSun"/>
                <a:ea typeface="SimSun"/>
                <a:cs typeface="Cordia New"/>
              </a:rPr>
              <a:t>. </a:t>
            </a:r>
            <a:r>
              <a:rPr lang="en-US" sz="1800" dirty="0" err="1">
                <a:latin typeface="SimSun"/>
                <a:ea typeface="SimSun"/>
                <a:cs typeface="Cordia New"/>
              </a:rPr>
              <a:t>W</a:t>
            </a:r>
            <a:r>
              <a:rPr lang="en-US" altLang="zh-CN" sz="1800" dirty="0" err="1">
                <a:latin typeface="SimSun"/>
                <a:ea typeface="SimSun"/>
                <a:cs typeface="Cordia New"/>
              </a:rPr>
              <a:t>ǒ</a:t>
            </a:r>
            <a:r>
              <a:rPr lang="en-US" sz="1800" dirty="0">
                <a:latin typeface="SimSun"/>
                <a:ea typeface="SimSun"/>
                <a:cs typeface="Cordia New"/>
              </a:rPr>
              <a:t> </a:t>
            </a:r>
            <a:r>
              <a:rPr lang="en-US" sz="1800" dirty="0" err="1">
                <a:latin typeface="SimSun"/>
                <a:ea typeface="SimSun"/>
                <a:cs typeface="Cordia New"/>
              </a:rPr>
              <a:t>y</a:t>
            </a:r>
            <a:r>
              <a:rPr lang="en-US" altLang="zh-CN" sz="1800" dirty="0" err="1">
                <a:latin typeface="SimSun"/>
                <a:ea typeface="SimSun"/>
                <a:cs typeface="Cordia New"/>
              </a:rPr>
              <a:t>ě</a:t>
            </a:r>
            <a:r>
              <a:rPr lang="en-US" sz="1800" dirty="0">
                <a:latin typeface="SimSun"/>
                <a:ea typeface="SimSun"/>
                <a:cs typeface="Cordia New"/>
              </a:rPr>
              <a:t> </a:t>
            </a:r>
            <a:r>
              <a:rPr lang="en-US" sz="1800" dirty="0" err="1">
                <a:latin typeface="SimSun"/>
                <a:ea typeface="SimSun"/>
                <a:cs typeface="Cordia New"/>
              </a:rPr>
              <a:t>zh</a:t>
            </a:r>
            <a:r>
              <a:rPr lang="en-US" altLang="zh-CN" sz="1800" dirty="0" err="1">
                <a:latin typeface="SimSun"/>
                <a:ea typeface="SimSun"/>
                <a:cs typeface="Cordia New"/>
              </a:rPr>
              <a:t>è</a:t>
            </a:r>
            <a:r>
              <a:rPr lang="en-US" sz="1800" dirty="0" err="1">
                <a:latin typeface="SimSun"/>
                <a:ea typeface="SimSun"/>
                <a:cs typeface="Cordia New"/>
              </a:rPr>
              <a:t>ngy</a:t>
            </a:r>
            <a:r>
              <a:rPr lang="en-US" altLang="zh-CN" sz="1800" dirty="0" err="1">
                <a:latin typeface="SimSun"/>
                <a:ea typeface="SimSun"/>
                <a:cs typeface="Cordia New"/>
              </a:rPr>
              <a:t>à</a:t>
            </a:r>
            <a:r>
              <a:rPr lang="en-US" sz="1800" dirty="0" err="1">
                <a:latin typeface="SimSun"/>
                <a:ea typeface="SimSun"/>
                <a:cs typeface="Cordia New"/>
              </a:rPr>
              <a:t>o</a:t>
            </a:r>
            <a:r>
              <a:rPr lang="en-US" sz="1800" dirty="0">
                <a:latin typeface="SimSun"/>
                <a:ea typeface="SimSun"/>
                <a:cs typeface="Cordia New"/>
              </a:rPr>
              <a:t> </a:t>
            </a:r>
            <a:r>
              <a:rPr lang="en-US" sz="1800" dirty="0" err="1">
                <a:latin typeface="SimSun"/>
                <a:ea typeface="SimSun"/>
                <a:cs typeface="Cordia New"/>
              </a:rPr>
              <a:t>q</a:t>
            </a:r>
            <a:r>
              <a:rPr lang="en-US" altLang="zh-CN" sz="1800" dirty="0" err="1">
                <a:latin typeface="SimSun"/>
                <a:ea typeface="SimSun"/>
                <a:cs typeface="Cordia New"/>
              </a:rPr>
              <a:t>ù</a:t>
            </a:r>
            <a:r>
              <a:rPr lang="en-US" sz="1800" dirty="0">
                <a:latin typeface="SimSun"/>
                <a:ea typeface="SimSun"/>
                <a:cs typeface="Cordia New"/>
              </a:rPr>
              <a:t> </a:t>
            </a:r>
            <a:r>
              <a:rPr lang="en-US" sz="1800" dirty="0" err="1">
                <a:latin typeface="SimSun"/>
                <a:ea typeface="SimSun"/>
                <a:cs typeface="Cordia New"/>
              </a:rPr>
              <a:t>m</a:t>
            </a:r>
            <a:r>
              <a:rPr lang="en-US" altLang="zh-CN" sz="1800" dirty="0" err="1">
                <a:latin typeface="SimSun"/>
                <a:ea typeface="SimSun"/>
                <a:cs typeface="Cordia New"/>
              </a:rPr>
              <a:t>ǎ</a:t>
            </a:r>
            <a:r>
              <a:rPr lang="en-US" sz="1800" dirty="0" err="1">
                <a:latin typeface="SimSun"/>
                <a:ea typeface="SimSun"/>
                <a:cs typeface="Cordia New"/>
              </a:rPr>
              <a:t>i</a:t>
            </a:r>
            <a:r>
              <a:rPr lang="en-US" sz="1800" dirty="0">
                <a:latin typeface="SimSun"/>
                <a:ea typeface="SimSun"/>
                <a:cs typeface="Cordia New"/>
              </a:rPr>
              <a:t>, </a:t>
            </a:r>
            <a:r>
              <a:rPr lang="en-US" sz="1800" dirty="0" err="1">
                <a:latin typeface="SimSun"/>
                <a:ea typeface="SimSun"/>
                <a:cs typeface="Cordia New"/>
              </a:rPr>
              <a:t>y</a:t>
            </a:r>
            <a:r>
              <a:rPr lang="en-US" altLang="zh-CN" sz="1800" dirty="0" err="1">
                <a:latin typeface="SimSun"/>
                <a:ea typeface="SimSun"/>
                <a:cs typeface="Cordia New"/>
              </a:rPr>
              <a:t>ī</a:t>
            </a:r>
            <a:r>
              <a:rPr lang="en-US" sz="1800" dirty="0" err="1">
                <a:latin typeface="SimSun"/>
                <a:ea typeface="SimSun"/>
                <a:cs typeface="Cordia New"/>
              </a:rPr>
              <a:t>ku</a:t>
            </a:r>
            <a:r>
              <a:rPr lang="en-US" altLang="zh-CN" sz="1800" dirty="0" err="1">
                <a:latin typeface="SimSun"/>
                <a:ea typeface="SimSun"/>
                <a:cs typeface="Cordia New"/>
              </a:rPr>
              <a:t>à</a:t>
            </a:r>
            <a:r>
              <a:rPr lang="en-US" sz="1800" dirty="0" err="1">
                <a:latin typeface="SimSun"/>
                <a:ea typeface="SimSun"/>
                <a:cs typeface="Cordia New"/>
              </a:rPr>
              <a:t>ir</a:t>
            </a:r>
            <a:r>
              <a:rPr lang="en-US" sz="1800" dirty="0">
                <a:latin typeface="SimSun"/>
                <a:ea typeface="SimSun"/>
                <a:cs typeface="Cordia New"/>
              </a:rPr>
              <a:t> </a:t>
            </a:r>
            <a:r>
              <a:rPr lang="en-US" sz="1800" dirty="0" err="1">
                <a:latin typeface="SimSun"/>
                <a:ea typeface="SimSun"/>
                <a:cs typeface="Cordia New"/>
              </a:rPr>
              <a:t>z</a:t>
            </a:r>
            <a:r>
              <a:rPr lang="en-US" altLang="zh-CN" sz="1800" dirty="0" err="1">
                <a:latin typeface="SimSun"/>
                <a:ea typeface="SimSun"/>
                <a:cs typeface="Cordia New"/>
              </a:rPr>
              <a:t>ǒ</a:t>
            </a:r>
            <a:r>
              <a:rPr lang="en-US" sz="1800" dirty="0" err="1">
                <a:latin typeface="SimSun"/>
                <a:ea typeface="SimSun"/>
                <a:cs typeface="Cordia New"/>
              </a:rPr>
              <a:t>u</a:t>
            </a:r>
            <a:r>
              <a:rPr lang="en-US" sz="1800" dirty="0">
                <a:latin typeface="SimSun"/>
                <a:ea typeface="SimSun"/>
                <a:cs typeface="Cordia New"/>
              </a:rPr>
              <a:t> </a:t>
            </a:r>
            <a:r>
              <a:rPr lang="en-US" sz="1800" dirty="0" err="1">
                <a:latin typeface="SimSun"/>
                <a:ea typeface="SimSun"/>
                <a:cs typeface="Cordia New"/>
              </a:rPr>
              <a:t>ba</a:t>
            </a:r>
            <a:r>
              <a:rPr lang="en-US" sz="1800" dirty="0">
                <a:latin typeface="SimSun"/>
                <a:ea typeface="SimSun"/>
                <a:cs typeface="Cordia New"/>
              </a:rPr>
              <a:t>.</a:t>
            </a:r>
            <a:endParaRPr lang="en-US" sz="1400" dirty="0">
              <a:latin typeface="Calibri"/>
              <a:ea typeface="SimSun"/>
              <a:cs typeface="Cordia New"/>
            </a:endParaRPr>
          </a:p>
          <a:p>
            <a:pPr algn="just">
              <a:lnSpc>
                <a:spcPct val="115000"/>
              </a:lnSpc>
              <a:spcAft>
                <a:spcPts val="0"/>
              </a:spcAft>
            </a:pPr>
            <a:r>
              <a:rPr lang="en-US" sz="1800" dirty="0">
                <a:solidFill>
                  <a:srgbClr val="FF0000"/>
                </a:solidFill>
                <a:latin typeface="SimSun"/>
                <a:ea typeface="SimSun"/>
                <a:cs typeface="Cordia New"/>
              </a:rPr>
              <a:t>Wang Wen: The front one is eggs, milk, chocolate and jam. All kinds of products are available now. I'm going to buy it too. Let's go together.</a:t>
            </a:r>
            <a:endParaRPr lang="en-US" sz="1400" dirty="0">
              <a:effectLst/>
              <a:latin typeface="Calibri"/>
              <a:ea typeface="SimSun"/>
              <a:cs typeface="Cordia New"/>
            </a:endParaRPr>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网络课件\18-19\lesson 15\ดาวน์โหลด (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474" y="1283221"/>
            <a:ext cx="1013949" cy="130072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网络课件\18-19\lesson 9\ดาวน์โหลด.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452320" y="2492896"/>
            <a:ext cx="1071563" cy="1071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663573"/>
      </p:ext>
    </p:extLst>
  </p:cSld>
  <p:clrMapOvr>
    <a:masterClrMapping/>
  </p:clrMapOvr>
  <mc:AlternateContent xmlns:mc="http://schemas.openxmlformats.org/markup-compatibility/2006">
    <mc:Choice xmlns:p14="http://schemas.microsoft.com/office/powerpoint/2010/main" Requires="p14">
      <p:transition spd="slow" p14:dur="2000" advTm="67295"/>
    </mc:Choice>
    <mc:Fallback>
      <p:transition spd="slow" advTm="6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sp>
        <p:nvSpPr>
          <p:cNvPr id="3" name="Content Placeholder 2"/>
          <p:cNvSpPr>
            <a:spLocks noGrp="1"/>
          </p:cNvSpPr>
          <p:nvPr>
            <p:ph idx="1"/>
          </p:nvPr>
        </p:nvSpPr>
        <p:spPr>
          <a:xfrm>
            <a:off x="0" y="1331595"/>
            <a:ext cx="8964488" cy="5526405"/>
          </a:xfrm>
        </p:spPr>
        <p:txBody>
          <a:bodyPr>
            <a:noAutofit/>
          </a:bodyPr>
          <a:lstStyle/>
          <a:p>
            <a:pPr algn="just">
              <a:lnSpc>
                <a:spcPct val="115000"/>
              </a:lnSpc>
              <a:spcAft>
                <a:spcPts val="0"/>
              </a:spcAft>
            </a:pPr>
            <a:r>
              <a:rPr lang="zh-CN" altLang="en-US" sz="2000" dirty="0">
                <a:latin typeface="Calibri"/>
                <a:ea typeface="SimSun"/>
                <a:cs typeface="Cordia New"/>
              </a:rPr>
              <a:t>马克：太好了！我第一次来这儿，你能做我的向导吗？</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k</a:t>
            </a:r>
            <a:r>
              <a:rPr lang="en-US" altLang="zh-CN" sz="2000" dirty="0" err="1">
                <a:latin typeface="SimSun"/>
                <a:ea typeface="SimSun"/>
                <a:cs typeface="Cordia New"/>
              </a:rPr>
              <a:t>è</a:t>
            </a:r>
            <a:r>
              <a:rPr lang="en-US" sz="2000" dirty="0">
                <a:latin typeface="SimSun"/>
                <a:ea typeface="SimSun"/>
                <a:cs typeface="Cordia New"/>
              </a:rPr>
              <a:t>: </a:t>
            </a:r>
            <a:r>
              <a:rPr lang="en-US" sz="2000" dirty="0" err="1">
                <a:latin typeface="SimSun"/>
                <a:ea typeface="SimSun"/>
                <a:cs typeface="Cordia New"/>
              </a:rPr>
              <a:t>T</a:t>
            </a:r>
            <a:r>
              <a:rPr lang="en-US" altLang="zh-CN" sz="2000" dirty="0" err="1">
                <a:latin typeface="SimSun"/>
                <a:ea typeface="SimSun"/>
                <a:cs typeface="Cordia New"/>
              </a:rPr>
              <a:t>à</a:t>
            </a:r>
            <a:r>
              <a:rPr lang="en-US" sz="2000" dirty="0" err="1">
                <a:latin typeface="SimSun"/>
                <a:ea typeface="SimSun"/>
                <a:cs typeface="Cordia New"/>
              </a:rPr>
              <a:t>ih</a:t>
            </a:r>
            <a:r>
              <a:rPr lang="en-US" altLang="zh-CN" sz="2000" dirty="0" err="1">
                <a:latin typeface="SimSun"/>
                <a:ea typeface="SimSun"/>
                <a:cs typeface="Cordia New"/>
              </a:rPr>
              <a:t>ǎ</a:t>
            </a:r>
            <a:r>
              <a:rPr lang="en-US" sz="2000" dirty="0" err="1">
                <a:latin typeface="SimSun"/>
                <a:ea typeface="SimSun"/>
                <a:cs typeface="Cordia New"/>
              </a:rPr>
              <a:t>o</a:t>
            </a:r>
            <a:r>
              <a:rPr lang="en-US" sz="2000" dirty="0">
                <a:latin typeface="SimSun"/>
                <a:ea typeface="SimSun"/>
                <a:cs typeface="Cordia New"/>
              </a:rPr>
              <a:t> le! </a:t>
            </a:r>
            <a:r>
              <a:rPr lang="en-US" sz="2000" dirty="0" err="1">
                <a:latin typeface="SimSun"/>
                <a:ea typeface="SimSun"/>
                <a:cs typeface="Cordia New"/>
              </a:rPr>
              <a:t>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d</a:t>
            </a:r>
            <a:r>
              <a:rPr lang="en-US" altLang="zh-CN" sz="2000" dirty="0" err="1">
                <a:latin typeface="SimSun"/>
                <a:ea typeface="SimSun"/>
                <a:cs typeface="Cordia New"/>
              </a:rPr>
              <a:t>ì</a:t>
            </a:r>
            <a:r>
              <a:rPr lang="en-US" sz="2000" dirty="0" err="1">
                <a:latin typeface="SimSun"/>
                <a:ea typeface="SimSun"/>
                <a:cs typeface="Cordia New"/>
              </a:rPr>
              <a:t>y</a:t>
            </a:r>
            <a:r>
              <a:rPr lang="en-US" altLang="zh-CN" sz="2000" dirty="0" err="1">
                <a:latin typeface="SimSun"/>
                <a:ea typeface="SimSun"/>
                <a:cs typeface="Cordia New"/>
              </a:rPr>
              <a:t>ī</a:t>
            </a:r>
            <a:r>
              <a:rPr lang="en-US" sz="2000" dirty="0" err="1">
                <a:latin typeface="SimSun"/>
                <a:ea typeface="SimSun"/>
                <a:cs typeface="Cordia New"/>
              </a:rPr>
              <a:t>c</a:t>
            </a:r>
            <a:r>
              <a:rPr lang="en-US" altLang="zh-CN" sz="2000" dirty="0" err="1">
                <a:latin typeface="SimSun"/>
                <a:ea typeface="SimSun"/>
                <a:cs typeface="Cordia New"/>
              </a:rPr>
              <a:t>ì</a:t>
            </a:r>
            <a:r>
              <a:rPr lang="en-US" sz="2000" dirty="0">
                <a:latin typeface="SimSun"/>
                <a:ea typeface="SimSun"/>
                <a:cs typeface="Cordia New"/>
              </a:rPr>
              <a:t> </a:t>
            </a:r>
            <a:r>
              <a:rPr lang="en-US" sz="2000" dirty="0" err="1">
                <a:latin typeface="SimSun"/>
                <a:ea typeface="SimSun"/>
                <a:cs typeface="Cordia New"/>
              </a:rPr>
              <a:t>l</a:t>
            </a:r>
            <a:r>
              <a:rPr lang="en-US" altLang="zh-CN" sz="2000" dirty="0" err="1">
                <a:latin typeface="SimSun"/>
                <a:ea typeface="SimSun"/>
                <a:cs typeface="Cordia New"/>
              </a:rPr>
              <a:t>á</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zh</a:t>
            </a:r>
            <a:r>
              <a:rPr lang="en-US" altLang="zh-CN" sz="2000" dirty="0" err="1">
                <a:latin typeface="SimSun"/>
                <a:ea typeface="SimSun"/>
                <a:cs typeface="Cordia New"/>
              </a:rPr>
              <a:t>è</a:t>
            </a:r>
            <a:r>
              <a:rPr lang="en-US" sz="2000" dirty="0" err="1">
                <a:latin typeface="SimSun"/>
                <a:ea typeface="SimSun"/>
                <a:cs typeface="Cordia New"/>
              </a:rPr>
              <a:t>r</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ǐ</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é</a:t>
            </a:r>
            <a:r>
              <a:rPr lang="en-US" sz="2000" dirty="0" err="1">
                <a:latin typeface="SimSun"/>
                <a:ea typeface="SimSun"/>
                <a:cs typeface="Cordia New"/>
              </a:rPr>
              <a:t>ngzu</a:t>
            </a:r>
            <a:r>
              <a:rPr lang="en-US" altLang="zh-CN" sz="2000" dirty="0" err="1">
                <a:latin typeface="SimSun"/>
                <a:ea typeface="SimSun"/>
                <a:cs typeface="Cordia New"/>
              </a:rPr>
              <a:t>ò</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err="1">
                <a:latin typeface="SimSun"/>
                <a:ea typeface="SimSun"/>
                <a:cs typeface="Cordia New"/>
              </a:rPr>
              <a:t>de</a:t>
            </a:r>
            <a:r>
              <a:rPr lang="en-US" sz="2000" dirty="0">
                <a:latin typeface="SimSun"/>
                <a:ea typeface="SimSun"/>
                <a:cs typeface="Cordia New"/>
              </a:rPr>
              <a:t> </a:t>
            </a:r>
            <a:r>
              <a:rPr lang="en-US" sz="2000" dirty="0" err="1">
                <a:latin typeface="SimSun"/>
                <a:ea typeface="SimSun"/>
                <a:cs typeface="Cordia New"/>
              </a:rPr>
              <a:t>xi</a:t>
            </a:r>
            <a:r>
              <a:rPr lang="en-US" altLang="zh-CN" sz="2000" dirty="0" err="1">
                <a:latin typeface="SimSun"/>
                <a:ea typeface="SimSun"/>
                <a:cs typeface="Cordia New"/>
              </a:rPr>
              <a:t>à</a:t>
            </a:r>
            <a:r>
              <a:rPr lang="en-US" sz="2000" dirty="0" err="1">
                <a:latin typeface="SimSun"/>
                <a:ea typeface="SimSun"/>
                <a:cs typeface="Cordia New"/>
              </a:rPr>
              <a:t>ngd</a:t>
            </a:r>
            <a:r>
              <a:rPr lang="en-US" altLang="zh-CN" sz="2000" dirty="0" err="1">
                <a:latin typeface="SimSun"/>
                <a:ea typeface="SimSun"/>
                <a:cs typeface="Cordia New"/>
              </a:rPr>
              <a:t>ǎ</a:t>
            </a:r>
            <a:r>
              <a:rPr lang="en-US" sz="2000" dirty="0" err="1">
                <a:latin typeface="SimSun"/>
                <a:ea typeface="SimSun"/>
                <a:cs typeface="Cordia New"/>
              </a:rPr>
              <a:t>o</a:t>
            </a:r>
            <a:r>
              <a:rPr lang="en-US" sz="2000" dirty="0">
                <a:latin typeface="SimSun"/>
                <a:ea typeface="SimSun"/>
                <a:cs typeface="Cordia New"/>
              </a:rPr>
              <a:t> ma?</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Mark: Great! I'm here for the first time. Can you be my guide</a:t>
            </a:r>
            <a:r>
              <a:rPr lang="en-US" sz="2000" dirty="0" smtClean="0">
                <a:solidFill>
                  <a:srgbClr val="FF0000"/>
                </a:solidFill>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zh-CN" altLang="en-US" sz="2000" dirty="0">
                <a:latin typeface="Calibri"/>
                <a:ea typeface="SimSun"/>
                <a:cs typeface="Cordia New"/>
              </a:rPr>
              <a:t>王文：好啊，你想买什么就问我吧，这里我熟。</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W</a:t>
            </a:r>
            <a:r>
              <a:rPr lang="en-US" altLang="zh-CN" sz="2000" dirty="0" err="1">
                <a:latin typeface="SimSun"/>
                <a:ea typeface="SimSun"/>
                <a:cs typeface="Cordia New"/>
              </a:rPr>
              <a:t>á</a:t>
            </a:r>
            <a:r>
              <a:rPr lang="en-US" sz="2000" dirty="0" err="1">
                <a:latin typeface="SimSun"/>
                <a:ea typeface="SimSun"/>
                <a:cs typeface="Cordia New"/>
              </a:rPr>
              <a:t>ngw</a:t>
            </a:r>
            <a:r>
              <a:rPr lang="en-US" altLang="zh-CN" sz="2000" dirty="0" err="1">
                <a:latin typeface="SimSun"/>
                <a:ea typeface="SimSun"/>
                <a:cs typeface="Cordia New"/>
              </a:rPr>
              <a:t>é</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H</a:t>
            </a:r>
            <a:r>
              <a:rPr lang="en-US" altLang="zh-CN" sz="2000" dirty="0" err="1">
                <a:latin typeface="SimSun"/>
                <a:ea typeface="SimSun"/>
                <a:cs typeface="Cordia New"/>
              </a:rPr>
              <a:t>ǎ</a:t>
            </a:r>
            <a:r>
              <a:rPr lang="en-US" sz="2000" dirty="0" err="1">
                <a:latin typeface="SimSun"/>
                <a:ea typeface="SimSun"/>
                <a:cs typeface="Cordia New"/>
              </a:rPr>
              <a:t>o</a:t>
            </a:r>
            <a:r>
              <a:rPr lang="en-US" sz="2000" dirty="0">
                <a:latin typeface="SimSun"/>
                <a:ea typeface="SimSun"/>
                <a:cs typeface="Cordia New"/>
              </a:rPr>
              <a:t> </a:t>
            </a:r>
            <a:r>
              <a:rPr lang="en-US" altLang="zh-CN" sz="2000" dirty="0">
                <a:latin typeface="SimSun"/>
                <a:ea typeface="SimSun"/>
                <a:cs typeface="Cordia New"/>
              </a:rPr>
              <a:t>ā</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ǐ</a:t>
            </a:r>
            <a:r>
              <a:rPr lang="en-US" sz="2000" dirty="0">
                <a:latin typeface="SimSun"/>
                <a:ea typeface="SimSun"/>
                <a:cs typeface="Cordia New"/>
              </a:rPr>
              <a:t> </a:t>
            </a:r>
            <a:r>
              <a:rPr lang="en-US" sz="2000" dirty="0" err="1">
                <a:latin typeface="SimSun"/>
                <a:ea typeface="SimSun"/>
                <a:cs typeface="Cordia New"/>
              </a:rPr>
              <a:t>xi</a:t>
            </a:r>
            <a:r>
              <a:rPr lang="en-US" altLang="zh-CN" sz="2000" dirty="0" err="1">
                <a:latin typeface="SimSun"/>
                <a:ea typeface="SimSun"/>
                <a:cs typeface="Cordia New"/>
              </a:rPr>
              <a:t>ǎ</a:t>
            </a:r>
            <a:r>
              <a:rPr lang="en-US" sz="2000" dirty="0" err="1">
                <a:latin typeface="SimSun"/>
                <a:ea typeface="SimSun"/>
                <a:cs typeface="Cordia New"/>
              </a:rPr>
              <a:t>ngm</a:t>
            </a:r>
            <a:r>
              <a:rPr lang="en-US" altLang="zh-CN" sz="2000" dirty="0" err="1">
                <a:latin typeface="SimSun"/>
                <a:ea typeface="SimSun"/>
                <a:cs typeface="Cordia New"/>
              </a:rPr>
              <a:t>ǎ</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sh</a:t>
            </a:r>
            <a:r>
              <a:rPr lang="en-US" sz="2000" dirty="0" err="1">
                <a:latin typeface="Calibri"/>
                <a:ea typeface="SimSun"/>
                <a:cs typeface="Calibri"/>
              </a:rPr>
              <a:t>é</a:t>
            </a:r>
            <a:r>
              <a:rPr lang="en-US" sz="2000" dirty="0" err="1">
                <a:latin typeface="SimSun"/>
                <a:ea typeface="SimSun"/>
                <a:cs typeface="Cordia New"/>
              </a:rPr>
              <a:t>nme</a:t>
            </a:r>
            <a:r>
              <a:rPr lang="en-US" sz="2000" dirty="0">
                <a:latin typeface="SimSun"/>
                <a:ea typeface="SimSun"/>
                <a:cs typeface="Cordia New"/>
              </a:rPr>
              <a:t> </a:t>
            </a:r>
            <a:r>
              <a:rPr lang="en-US" sz="2000" dirty="0" err="1">
                <a:latin typeface="SimSun"/>
                <a:ea typeface="SimSun"/>
                <a:cs typeface="Cordia New"/>
              </a:rPr>
              <a:t>ji</a:t>
            </a:r>
            <a:r>
              <a:rPr lang="en-US" altLang="zh-CN" sz="2000" dirty="0" err="1">
                <a:latin typeface="SimSun"/>
                <a:ea typeface="SimSun"/>
                <a:cs typeface="Cordia New"/>
              </a:rPr>
              <a:t>ù</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è</a:t>
            </a:r>
            <a:r>
              <a:rPr lang="en-US" sz="2000" dirty="0" err="1">
                <a:latin typeface="SimSun"/>
                <a:ea typeface="SimSun"/>
                <a:cs typeface="Cordia New"/>
              </a:rPr>
              <a:t>nw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ba</a:t>
            </a:r>
            <a:r>
              <a:rPr lang="en-US" sz="2000" dirty="0">
                <a:latin typeface="SimSun"/>
                <a:ea typeface="SimSun"/>
                <a:cs typeface="Cordia New"/>
              </a:rPr>
              <a:t>, </a:t>
            </a:r>
            <a:r>
              <a:rPr lang="en-US" sz="2000" dirty="0" err="1">
                <a:latin typeface="SimSun"/>
                <a:ea typeface="SimSun"/>
                <a:cs typeface="Cordia New"/>
              </a:rPr>
              <a:t>zh</a:t>
            </a:r>
            <a:r>
              <a:rPr lang="en-US" altLang="zh-CN" sz="2000" dirty="0" err="1">
                <a:latin typeface="SimSun"/>
                <a:ea typeface="SimSun"/>
                <a:cs typeface="Cordia New"/>
              </a:rPr>
              <a:t>è</a:t>
            </a:r>
            <a:r>
              <a:rPr lang="en-US" sz="2000" dirty="0" err="1">
                <a:latin typeface="SimSun"/>
                <a:ea typeface="SimSun"/>
                <a:cs typeface="Cordia New"/>
              </a:rPr>
              <a:t>l</a:t>
            </a:r>
            <a:r>
              <a:rPr lang="en-US" altLang="zh-CN" sz="2000" dirty="0" err="1">
                <a:latin typeface="SimSun"/>
                <a:ea typeface="SimSun"/>
                <a:cs typeface="Cordia New"/>
              </a:rPr>
              <a:t>ǐ</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sh</a:t>
            </a:r>
            <a:r>
              <a:rPr lang="en-US" altLang="zh-CN" sz="2000" dirty="0" err="1">
                <a:latin typeface="SimSun"/>
                <a:ea typeface="SimSun"/>
                <a:cs typeface="Cordia New"/>
              </a:rPr>
              <a:t>ú</a:t>
            </a:r>
            <a:r>
              <a:rPr 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Wang Wen: Well, just ask me what you want to buy. I know it here</a:t>
            </a:r>
            <a:r>
              <a:rPr lang="en-US" sz="2000" dirty="0" smtClean="0">
                <a:solidFill>
                  <a:srgbClr val="FF0000"/>
                </a:solidFill>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zh-CN" altLang="en-US" sz="2000" dirty="0">
                <a:latin typeface="Calibri"/>
                <a:ea typeface="SimSun"/>
                <a:cs typeface="Cordia New"/>
              </a:rPr>
              <a:t>马克：我想买点儿鲜肉</a:t>
            </a:r>
            <a:r>
              <a:rPr lang="zh-CN" altLang="en-US" sz="2000" dirty="0" smtClean="0">
                <a:latin typeface="Calibri"/>
                <a:ea typeface="SimSun"/>
                <a:cs typeface="Cordia New"/>
              </a:rPr>
              <a:t>。</a:t>
            </a:r>
            <a:r>
              <a:rPr lang="en-US" sz="2000" dirty="0" err="1" smtClean="0">
                <a:latin typeface="SimSun"/>
                <a:ea typeface="SimSun"/>
                <a:cs typeface="Cordia New"/>
              </a:rPr>
              <a:t>M</a:t>
            </a:r>
            <a:r>
              <a:rPr lang="en-US" altLang="zh-CN" sz="2000" dirty="0" err="1" smtClean="0">
                <a:latin typeface="SimSun"/>
                <a:ea typeface="SimSun"/>
                <a:cs typeface="Cordia New"/>
              </a:rPr>
              <a:t>ǎ</a:t>
            </a:r>
            <a:r>
              <a:rPr lang="en-US" sz="2000" dirty="0" err="1" smtClean="0">
                <a:latin typeface="SimSun"/>
                <a:ea typeface="SimSun"/>
                <a:cs typeface="Cordia New"/>
              </a:rPr>
              <a:t>k</a:t>
            </a:r>
            <a:r>
              <a:rPr lang="en-US" altLang="zh-CN" sz="2000" dirty="0" err="1" smtClean="0">
                <a:latin typeface="SimSun"/>
                <a:ea typeface="SimSun"/>
                <a:cs typeface="Cordia New"/>
              </a:rPr>
              <a:t>è</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xi</a:t>
            </a:r>
            <a:r>
              <a:rPr lang="en-US" altLang="zh-CN" sz="2000" dirty="0" err="1">
                <a:latin typeface="SimSun"/>
                <a:ea typeface="SimSun"/>
                <a:cs typeface="Cordia New"/>
              </a:rPr>
              <a:t>ǎ</a:t>
            </a:r>
            <a:r>
              <a:rPr lang="en-US" sz="2000" dirty="0" err="1">
                <a:latin typeface="SimSun"/>
                <a:ea typeface="SimSun"/>
                <a:cs typeface="Cordia New"/>
              </a:rPr>
              <a:t>ng</a:t>
            </a:r>
            <a:r>
              <a:rPr lang="en-US" sz="2000" dirty="0">
                <a:latin typeface="SimSun"/>
                <a:ea typeface="SimSun"/>
                <a:cs typeface="Cordia New"/>
              </a:rPr>
              <a:t> </a:t>
            </a: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di</a:t>
            </a:r>
            <a:r>
              <a:rPr lang="en-US" altLang="zh-CN" sz="2000" dirty="0" err="1">
                <a:latin typeface="SimSun"/>
                <a:ea typeface="SimSun"/>
                <a:cs typeface="Cordia New"/>
              </a:rPr>
              <a:t>ǎ</a:t>
            </a:r>
            <a:r>
              <a:rPr lang="en-US" sz="2000" dirty="0" err="1">
                <a:latin typeface="SimSun"/>
                <a:ea typeface="SimSun"/>
                <a:cs typeface="Cordia New"/>
              </a:rPr>
              <a:t>nr</a:t>
            </a:r>
            <a:r>
              <a:rPr lang="en-US" sz="2000" dirty="0">
                <a:latin typeface="SimSun"/>
                <a:ea typeface="SimSun"/>
                <a:cs typeface="Cordia New"/>
              </a:rPr>
              <a:t> </a:t>
            </a:r>
            <a:r>
              <a:rPr lang="en-US" sz="2000" dirty="0" err="1">
                <a:latin typeface="SimSun"/>
                <a:ea typeface="SimSun"/>
                <a:cs typeface="Cordia New"/>
              </a:rPr>
              <a:t>xi</a:t>
            </a:r>
            <a:r>
              <a:rPr lang="en-US" altLang="zh-CN" sz="2000" dirty="0" err="1">
                <a:latin typeface="SimSun"/>
                <a:ea typeface="SimSun"/>
                <a:cs typeface="Cordia New"/>
              </a:rPr>
              <a:t>ā</a:t>
            </a:r>
            <a:r>
              <a:rPr lang="en-US" sz="2000" dirty="0" err="1">
                <a:latin typeface="SimSun"/>
                <a:ea typeface="SimSun"/>
                <a:cs typeface="Cordia New"/>
              </a:rPr>
              <a:t>nr</a:t>
            </a:r>
            <a:r>
              <a:rPr lang="en-US" altLang="zh-CN" sz="2000" dirty="0" err="1">
                <a:latin typeface="SimSun"/>
                <a:ea typeface="SimSun"/>
                <a:cs typeface="Cordia New"/>
              </a:rPr>
              <a:t>ò</a:t>
            </a:r>
            <a:r>
              <a:rPr lang="en-US" sz="2000" dirty="0" err="1">
                <a:latin typeface="SimSun"/>
                <a:ea typeface="SimSun"/>
                <a:cs typeface="Cordia New"/>
              </a:rPr>
              <a:t>u</a:t>
            </a:r>
            <a:r>
              <a:rPr 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Mark: I want to buy some fresh meat</a:t>
            </a:r>
            <a:r>
              <a:rPr lang="en-US" sz="2000" dirty="0" smtClean="0">
                <a:solidFill>
                  <a:srgbClr val="FF0000"/>
                </a:solidFill>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zh-CN" altLang="en-US" sz="2000" dirty="0">
                <a:latin typeface="Calibri"/>
                <a:ea typeface="SimSun"/>
                <a:cs typeface="Cordia New"/>
              </a:rPr>
              <a:t>王文：那边有各种各样的肉，有牛肉、鸡肉、猪肉，还有海鲜，什么都有。</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W</a:t>
            </a:r>
            <a:r>
              <a:rPr lang="en-US" altLang="zh-CN" sz="2000" dirty="0" err="1">
                <a:latin typeface="SimSun"/>
                <a:ea typeface="SimSun"/>
                <a:cs typeface="Cordia New"/>
              </a:rPr>
              <a:t>á</a:t>
            </a:r>
            <a:r>
              <a:rPr lang="en-US" sz="2000" dirty="0" err="1">
                <a:latin typeface="SimSun"/>
                <a:ea typeface="SimSun"/>
                <a:cs typeface="Cordia New"/>
              </a:rPr>
              <a:t>ngw</a:t>
            </a:r>
            <a:r>
              <a:rPr lang="en-US" altLang="zh-CN" sz="2000" dirty="0" err="1">
                <a:latin typeface="SimSun"/>
                <a:ea typeface="SimSun"/>
                <a:cs typeface="Cordia New"/>
              </a:rPr>
              <a:t>é</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à</a:t>
            </a:r>
            <a:r>
              <a:rPr lang="en-US" sz="2000" dirty="0" err="1">
                <a:latin typeface="SimSun"/>
                <a:ea typeface="SimSun"/>
                <a:cs typeface="Cordia New"/>
              </a:rPr>
              <a:t>bi</a:t>
            </a:r>
            <a:r>
              <a:rPr lang="en-US" altLang="zh-CN" sz="2000" dirty="0" err="1">
                <a:latin typeface="SimSun"/>
                <a:ea typeface="SimSun"/>
                <a:cs typeface="Cordia New"/>
              </a:rPr>
              <a:t>ā</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y</a:t>
            </a:r>
            <a:r>
              <a:rPr lang="en-US" altLang="zh-CN" sz="2000" dirty="0" err="1">
                <a:latin typeface="SimSun"/>
                <a:ea typeface="SimSun"/>
                <a:cs typeface="Cordia New"/>
              </a:rPr>
              <a:t>ǒ</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g</a:t>
            </a:r>
            <a:r>
              <a:rPr lang="en-US" altLang="zh-CN" sz="2000" dirty="0" err="1">
                <a:latin typeface="SimSun"/>
                <a:ea typeface="SimSun"/>
                <a:cs typeface="Cordia New"/>
              </a:rPr>
              <a:t>è</a:t>
            </a:r>
            <a:r>
              <a:rPr lang="en-US" sz="2000" dirty="0" err="1">
                <a:latin typeface="SimSun"/>
                <a:ea typeface="SimSun"/>
                <a:cs typeface="Cordia New"/>
              </a:rPr>
              <a:t>zh</a:t>
            </a:r>
            <a:r>
              <a:rPr lang="en-US" altLang="zh-CN" sz="2000" dirty="0" err="1">
                <a:latin typeface="SimSun"/>
                <a:ea typeface="SimSun"/>
                <a:cs typeface="Cordia New"/>
              </a:rPr>
              <a:t>ǒ</a:t>
            </a:r>
            <a:r>
              <a:rPr lang="en-US" sz="2000" dirty="0" err="1">
                <a:latin typeface="SimSun"/>
                <a:ea typeface="SimSun"/>
                <a:cs typeface="Cordia New"/>
              </a:rPr>
              <a:t>ng</a:t>
            </a:r>
            <a:r>
              <a:rPr lang="en-US" sz="2000" dirty="0">
                <a:latin typeface="SimSun"/>
                <a:ea typeface="SimSun"/>
                <a:cs typeface="Cordia New"/>
              </a:rPr>
              <a:t> </a:t>
            </a:r>
            <a:r>
              <a:rPr lang="en-US" sz="2000" dirty="0" err="1">
                <a:latin typeface="SimSun"/>
                <a:ea typeface="SimSun"/>
                <a:cs typeface="Cordia New"/>
              </a:rPr>
              <a:t>g</a:t>
            </a:r>
            <a:r>
              <a:rPr lang="en-US" altLang="zh-CN" sz="2000" dirty="0" err="1">
                <a:latin typeface="SimSun"/>
                <a:ea typeface="SimSun"/>
                <a:cs typeface="Cordia New"/>
              </a:rPr>
              <a:t>è</a:t>
            </a:r>
            <a:r>
              <a:rPr lang="en-US" sz="2000" dirty="0" err="1">
                <a:latin typeface="SimSun"/>
                <a:ea typeface="SimSun"/>
                <a:cs typeface="Cordia New"/>
              </a:rPr>
              <a:t>y</a:t>
            </a:r>
            <a:r>
              <a:rPr lang="en-US" altLang="zh-CN" sz="2000" dirty="0" err="1">
                <a:latin typeface="SimSun"/>
                <a:ea typeface="SimSun"/>
                <a:cs typeface="Cordia New"/>
              </a:rPr>
              <a:t>à</a:t>
            </a:r>
            <a:r>
              <a:rPr lang="en-US" sz="2000" dirty="0" err="1">
                <a:latin typeface="SimSun"/>
                <a:ea typeface="SimSun"/>
                <a:cs typeface="Cordia New"/>
              </a:rPr>
              <a:t>ng</a:t>
            </a:r>
            <a:r>
              <a:rPr lang="en-US" sz="2000" dirty="0">
                <a:latin typeface="SimSun"/>
                <a:ea typeface="SimSun"/>
                <a:cs typeface="Cordia New"/>
              </a:rPr>
              <a:t> de </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y</a:t>
            </a:r>
            <a:r>
              <a:rPr lang="en-US" altLang="zh-CN" sz="2000" dirty="0" err="1">
                <a:latin typeface="SimSun"/>
                <a:ea typeface="SimSun"/>
                <a:cs typeface="Cordia New"/>
              </a:rPr>
              <a:t>ǒ</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ni</a:t>
            </a:r>
            <a:r>
              <a:rPr lang="en-US" altLang="zh-CN" sz="2000" dirty="0" err="1">
                <a:latin typeface="SimSun"/>
                <a:ea typeface="SimSun"/>
                <a:cs typeface="Cordia New"/>
              </a:rPr>
              <a:t>ú</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zh-CN" altLang="en-US" sz="2000" dirty="0">
                <a:latin typeface="SimSun"/>
                <a:ea typeface="SimSun"/>
                <a:cs typeface="Cordia New"/>
              </a:rPr>
              <a:t>、</a:t>
            </a:r>
            <a:r>
              <a:rPr lang="en-US" sz="2000" dirty="0" err="1">
                <a:latin typeface="SimSun"/>
                <a:ea typeface="SimSun"/>
                <a:cs typeface="Cordia New"/>
              </a:rPr>
              <a:t>j</a:t>
            </a:r>
            <a:r>
              <a:rPr lang="en-US" altLang="zh-CN" sz="2000" dirty="0" err="1">
                <a:latin typeface="SimSun"/>
                <a:ea typeface="SimSun"/>
                <a:cs typeface="Cordia New"/>
              </a:rPr>
              <a:t>ī</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zh-CN" alt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zh</a:t>
            </a:r>
            <a:r>
              <a:rPr lang="en-US" altLang="zh-CN" sz="2000" dirty="0" err="1">
                <a:latin typeface="SimSun"/>
                <a:ea typeface="SimSun"/>
                <a:cs typeface="Cordia New"/>
              </a:rPr>
              <a:t>ū</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h</a:t>
            </a:r>
            <a:r>
              <a:rPr lang="en-US" altLang="zh-CN" sz="2000" dirty="0" err="1">
                <a:latin typeface="SimSun"/>
                <a:ea typeface="SimSun"/>
                <a:cs typeface="Cordia New"/>
              </a:rPr>
              <a:t>á</a:t>
            </a:r>
            <a:r>
              <a:rPr lang="en-US" sz="2000" dirty="0" err="1">
                <a:latin typeface="SimSun"/>
                <a:ea typeface="SimSun"/>
                <a:cs typeface="Cordia New"/>
              </a:rPr>
              <a:t>iy</a:t>
            </a:r>
            <a:r>
              <a:rPr lang="en-US" altLang="zh-CN" sz="2000" dirty="0" err="1">
                <a:latin typeface="SimSun"/>
                <a:ea typeface="SimSun"/>
                <a:cs typeface="Cordia New"/>
              </a:rPr>
              <a:t>ǒ</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h</a:t>
            </a:r>
            <a:r>
              <a:rPr lang="en-US" altLang="zh-CN" sz="2000" dirty="0" err="1">
                <a:latin typeface="SimSun"/>
                <a:ea typeface="SimSun"/>
                <a:cs typeface="Cordia New"/>
              </a:rPr>
              <a:t>ǎ</a:t>
            </a:r>
            <a:r>
              <a:rPr lang="en-US" sz="2000" dirty="0" err="1">
                <a:latin typeface="SimSun"/>
                <a:ea typeface="SimSun"/>
                <a:cs typeface="Cordia New"/>
              </a:rPr>
              <a:t>ixi</a:t>
            </a:r>
            <a:r>
              <a:rPr lang="en-US" altLang="zh-CN" sz="2000" dirty="0" err="1">
                <a:latin typeface="SimSun"/>
                <a:ea typeface="SimSun"/>
                <a:cs typeface="Cordia New"/>
              </a:rPr>
              <a:t>ā</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sh</a:t>
            </a:r>
            <a:r>
              <a:rPr lang="en-US" sz="2000" dirty="0" err="1">
                <a:latin typeface="Calibri"/>
                <a:ea typeface="SimSun"/>
                <a:cs typeface="Calibri"/>
              </a:rPr>
              <a:t>é</a:t>
            </a:r>
            <a:r>
              <a:rPr lang="en-US" sz="2000" dirty="0" err="1">
                <a:latin typeface="SimSun"/>
                <a:ea typeface="SimSun"/>
                <a:cs typeface="Cordia New"/>
              </a:rPr>
              <a:t>nme</a:t>
            </a:r>
            <a:r>
              <a:rPr lang="en-US" sz="2000" dirty="0">
                <a:latin typeface="SimSun"/>
                <a:ea typeface="SimSun"/>
                <a:cs typeface="Cordia New"/>
              </a:rPr>
              <a:t> </a:t>
            </a:r>
            <a:r>
              <a:rPr lang="en-US" sz="2000" dirty="0" err="1">
                <a:latin typeface="SimSun"/>
                <a:ea typeface="SimSun"/>
                <a:cs typeface="Cordia New"/>
              </a:rPr>
              <a:t>d</a:t>
            </a:r>
            <a:r>
              <a:rPr lang="en-US" altLang="zh-CN" sz="2000" dirty="0" err="1">
                <a:latin typeface="SimSun"/>
                <a:ea typeface="SimSun"/>
                <a:cs typeface="Cordia New"/>
              </a:rPr>
              <a:t>ō</a:t>
            </a:r>
            <a:r>
              <a:rPr lang="en-US" sz="2000" dirty="0" err="1">
                <a:latin typeface="SimSun"/>
                <a:ea typeface="SimSun"/>
                <a:cs typeface="Cordia New"/>
              </a:rPr>
              <a:t>uy</a:t>
            </a:r>
            <a:r>
              <a:rPr lang="en-US" altLang="zh-CN" sz="2000" dirty="0" err="1">
                <a:latin typeface="SimSun"/>
                <a:ea typeface="SimSun"/>
                <a:cs typeface="Cordia New"/>
              </a:rPr>
              <a:t>ǒ</a:t>
            </a:r>
            <a:r>
              <a:rPr lang="en-US" sz="2000" dirty="0" err="1">
                <a:latin typeface="SimSun"/>
                <a:ea typeface="SimSun"/>
                <a:cs typeface="Cordia New"/>
              </a:rPr>
              <a:t>u</a:t>
            </a:r>
            <a:r>
              <a:rPr 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Wang Wen: There are all kinds of meat, beef, chicken, pork, seafood and everything.</a:t>
            </a:r>
            <a:endParaRPr lang="en-US" sz="1600" dirty="0">
              <a:effectLst/>
              <a:latin typeface="Calibri"/>
              <a:ea typeface="SimSun"/>
              <a:cs typeface="Cordia New"/>
            </a:endParaRPr>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网络课件\18-19\lesson 15\ดาวน์โหลด (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474" y="1283221"/>
            <a:ext cx="1013949" cy="130072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网络课件\18-19\lesson 9\imag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7" y="3679000"/>
            <a:ext cx="1152128" cy="1152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9934958"/>
      </p:ext>
    </p:extLst>
  </p:cSld>
  <p:clrMapOvr>
    <a:masterClrMapping/>
  </p:clrMapOvr>
  <mc:AlternateContent xmlns:mc="http://schemas.openxmlformats.org/markup-compatibility/2006">
    <mc:Choice xmlns:p14="http://schemas.microsoft.com/office/powerpoint/2010/main" Requires="p14">
      <p:transition spd="slow" p14:dur="2000" advTm="52321"/>
    </mc:Choice>
    <mc:Fallback>
      <p:transition spd="slow" advTm="5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1" y="1340768"/>
            <a:ext cx="9132423" cy="5517232"/>
          </a:xfrm>
        </p:spPr>
        <p:txBody>
          <a:bodyPr>
            <a:noAutofit/>
          </a:bodyPr>
          <a:lstStyle/>
          <a:p>
            <a:pPr algn="just">
              <a:lnSpc>
                <a:spcPct val="115000"/>
              </a:lnSpc>
              <a:spcAft>
                <a:spcPts val="0"/>
              </a:spcAft>
            </a:pPr>
            <a:r>
              <a:rPr lang="zh-CN" altLang="en-US" sz="2000" dirty="0">
                <a:latin typeface="Calibri"/>
                <a:ea typeface="SimSun"/>
                <a:cs typeface="Cordia New"/>
              </a:rPr>
              <a:t>马克：那我就买点儿牛肉吧，我最喜欢吃牛肉了。</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k</a:t>
            </a:r>
            <a:r>
              <a:rPr lang="en-US" altLang="zh-CN" sz="2000" dirty="0" err="1">
                <a:latin typeface="SimSun"/>
                <a:ea typeface="SimSun"/>
                <a:cs typeface="Cordia New"/>
              </a:rPr>
              <a:t>è</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à</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ji</a:t>
            </a:r>
            <a:r>
              <a:rPr lang="en-US" altLang="zh-CN" sz="2000" dirty="0" err="1">
                <a:latin typeface="SimSun"/>
                <a:ea typeface="SimSun"/>
                <a:cs typeface="Cordia New"/>
              </a:rPr>
              <a:t>ù</a:t>
            </a:r>
            <a:r>
              <a:rPr lang="en-US" sz="2000" dirty="0">
                <a:latin typeface="SimSun"/>
                <a:ea typeface="SimSun"/>
                <a:cs typeface="Cordia New"/>
              </a:rPr>
              <a:t> </a:t>
            </a: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di</a:t>
            </a:r>
            <a:r>
              <a:rPr lang="en-US" altLang="zh-CN" sz="2000" dirty="0" err="1">
                <a:latin typeface="SimSun"/>
                <a:ea typeface="SimSun"/>
                <a:cs typeface="Cordia New"/>
              </a:rPr>
              <a:t>ǎ</a:t>
            </a:r>
            <a:r>
              <a:rPr lang="en-US" sz="2000" dirty="0" err="1">
                <a:latin typeface="SimSun"/>
                <a:ea typeface="SimSun"/>
                <a:cs typeface="Cordia New"/>
              </a:rPr>
              <a:t>nr</a:t>
            </a:r>
            <a:r>
              <a:rPr lang="en-US" sz="2000" dirty="0">
                <a:latin typeface="SimSun"/>
                <a:ea typeface="SimSun"/>
                <a:cs typeface="Cordia New"/>
              </a:rPr>
              <a:t> </a:t>
            </a:r>
            <a:r>
              <a:rPr lang="en-US" sz="2000" dirty="0" err="1">
                <a:latin typeface="SimSun"/>
                <a:ea typeface="SimSun"/>
                <a:cs typeface="Cordia New"/>
              </a:rPr>
              <a:t>ni</a:t>
            </a:r>
            <a:r>
              <a:rPr lang="en-US" altLang="zh-CN" sz="2000" dirty="0" err="1">
                <a:latin typeface="SimSun"/>
                <a:ea typeface="SimSun"/>
                <a:cs typeface="Cordia New"/>
              </a:rPr>
              <a:t>ú</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ba</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a:latin typeface="SimSun"/>
                <a:ea typeface="SimSun"/>
                <a:cs typeface="Cordia New"/>
              </a:rPr>
              <a:t> </a:t>
            </a:r>
            <a:r>
              <a:rPr lang="en-US" sz="2000" dirty="0" err="1">
                <a:latin typeface="SimSun"/>
                <a:ea typeface="SimSun"/>
                <a:cs typeface="Cordia New"/>
              </a:rPr>
              <a:t>zu</a:t>
            </a:r>
            <a:r>
              <a:rPr lang="en-US" altLang="zh-CN" sz="2000" dirty="0" err="1">
                <a:latin typeface="SimSun"/>
                <a:ea typeface="SimSun"/>
                <a:cs typeface="Cordia New"/>
              </a:rPr>
              <a:t>ì</a:t>
            </a:r>
            <a:r>
              <a:rPr lang="en-US" sz="2000" dirty="0">
                <a:latin typeface="SimSun"/>
                <a:ea typeface="SimSun"/>
                <a:cs typeface="Cordia New"/>
              </a:rPr>
              <a:t> </a:t>
            </a:r>
            <a:r>
              <a:rPr lang="en-US" sz="2000" dirty="0" err="1">
                <a:latin typeface="SimSun"/>
                <a:ea typeface="SimSun"/>
                <a:cs typeface="Cordia New"/>
              </a:rPr>
              <a:t>x</a:t>
            </a:r>
            <a:r>
              <a:rPr lang="en-US" altLang="zh-CN" sz="2000" dirty="0" err="1">
                <a:latin typeface="SimSun"/>
                <a:ea typeface="SimSun"/>
                <a:cs typeface="Cordia New"/>
              </a:rPr>
              <a:t>ǐ</a:t>
            </a:r>
            <a:r>
              <a:rPr lang="en-US" sz="2000" dirty="0" err="1">
                <a:latin typeface="SimSun"/>
                <a:ea typeface="SimSun"/>
                <a:cs typeface="Cordia New"/>
              </a:rPr>
              <a:t>hu</a:t>
            </a:r>
            <a:r>
              <a:rPr lang="en-US" altLang="zh-CN" sz="2000" dirty="0" err="1">
                <a:latin typeface="SimSun"/>
                <a:ea typeface="SimSun"/>
                <a:cs typeface="Cordia New"/>
              </a:rPr>
              <a:t>ā</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ch</a:t>
            </a:r>
            <a:r>
              <a:rPr lang="en-US" altLang="zh-CN" sz="2000" dirty="0" err="1">
                <a:latin typeface="SimSun"/>
                <a:ea typeface="SimSun"/>
                <a:cs typeface="Cordia New"/>
              </a:rPr>
              <a:t>ī</a:t>
            </a:r>
            <a:r>
              <a:rPr lang="en-US" sz="2000" dirty="0">
                <a:latin typeface="SimSun"/>
                <a:ea typeface="SimSun"/>
                <a:cs typeface="Cordia New"/>
              </a:rPr>
              <a:t> </a:t>
            </a:r>
            <a:r>
              <a:rPr lang="en-US" sz="2000" dirty="0" err="1">
                <a:latin typeface="SimSun"/>
                <a:ea typeface="SimSun"/>
                <a:cs typeface="Cordia New"/>
              </a:rPr>
              <a:t>ni</a:t>
            </a:r>
            <a:r>
              <a:rPr lang="en-US" altLang="zh-CN" sz="2000" dirty="0" err="1">
                <a:latin typeface="SimSun"/>
                <a:ea typeface="SimSun"/>
                <a:cs typeface="Cordia New"/>
              </a:rPr>
              <a:t>ú</a:t>
            </a:r>
            <a:r>
              <a:rPr lang="en-US" sz="2000" dirty="0" err="1">
                <a:latin typeface="SimSun"/>
                <a:ea typeface="SimSun"/>
                <a:cs typeface="Cordia New"/>
              </a:rPr>
              <a:t>r</a:t>
            </a:r>
            <a:r>
              <a:rPr lang="en-US" altLang="zh-CN" sz="2000" dirty="0" err="1">
                <a:latin typeface="SimSun"/>
                <a:ea typeface="SimSun"/>
                <a:cs typeface="Cordia New"/>
              </a:rPr>
              <a:t>ò</a:t>
            </a:r>
            <a:r>
              <a:rPr lang="en-US" sz="2000" dirty="0" err="1">
                <a:latin typeface="SimSun"/>
                <a:ea typeface="SimSun"/>
                <a:cs typeface="Cordia New"/>
              </a:rPr>
              <a:t>u</a:t>
            </a:r>
            <a:r>
              <a:rPr lang="en-US" sz="2000" dirty="0">
                <a:latin typeface="SimSun"/>
                <a:ea typeface="SimSun"/>
                <a:cs typeface="Cordia New"/>
              </a:rPr>
              <a:t> le.</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Mark: Then I'll buy some beef. I like beef best.</a:t>
            </a:r>
            <a:endParaRPr lang="en-US" sz="1600" dirty="0">
              <a:latin typeface="Calibri"/>
              <a:ea typeface="SimSun"/>
              <a:cs typeface="Cordia New"/>
            </a:endParaRPr>
          </a:p>
          <a:p>
            <a:pPr algn="just">
              <a:lnSpc>
                <a:spcPct val="115000"/>
              </a:lnSpc>
              <a:spcAft>
                <a:spcPts val="0"/>
              </a:spcAft>
            </a:pPr>
            <a:r>
              <a:rPr lang="en-US" sz="2000" dirty="0">
                <a:latin typeface="SimSun"/>
                <a:ea typeface="SimSun"/>
                <a:cs typeface="Cordia New"/>
              </a:rPr>
              <a:t> </a:t>
            </a:r>
            <a:endParaRPr lang="en-US" sz="1600" dirty="0">
              <a:latin typeface="Calibri"/>
              <a:ea typeface="SimSun"/>
              <a:cs typeface="Cordia New"/>
            </a:endParaRPr>
          </a:p>
          <a:p>
            <a:pPr algn="just">
              <a:lnSpc>
                <a:spcPct val="115000"/>
              </a:lnSpc>
              <a:spcAft>
                <a:spcPts val="0"/>
              </a:spcAft>
            </a:pPr>
            <a:r>
              <a:rPr lang="zh-CN" altLang="en-US" sz="2000" dirty="0">
                <a:latin typeface="Calibri"/>
                <a:ea typeface="SimSun"/>
                <a:cs typeface="Cordia New"/>
              </a:rPr>
              <a:t>王文：你看，面包就在那儿。</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W</a:t>
            </a:r>
            <a:r>
              <a:rPr lang="en-US" altLang="zh-CN" sz="2000" dirty="0" err="1">
                <a:latin typeface="SimSun"/>
                <a:ea typeface="SimSun"/>
                <a:cs typeface="Cordia New"/>
              </a:rPr>
              <a:t>á</a:t>
            </a:r>
            <a:r>
              <a:rPr lang="en-US" sz="2000" dirty="0" err="1">
                <a:latin typeface="SimSun"/>
                <a:ea typeface="SimSun"/>
                <a:cs typeface="Cordia New"/>
              </a:rPr>
              <a:t>ngw</a:t>
            </a:r>
            <a:r>
              <a:rPr lang="en-US" altLang="zh-CN" sz="2000" dirty="0" err="1">
                <a:latin typeface="SimSun"/>
                <a:ea typeface="SimSun"/>
                <a:cs typeface="Cordia New"/>
              </a:rPr>
              <a:t>é</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ǐ</a:t>
            </a:r>
            <a:r>
              <a:rPr lang="en-US" sz="2000" dirty="0">
                <a:latin typeface="SimSun"/>
                <a:ea typeface="SimSun"/>
                <a:cs typeface="Cordia New"/>
              </a:rPr>
              <a:t> </a:t>
            </a:r>
            <a:r>
              <a:rPr lang="en-US" sz="2000" dirty="0" err="1">
                <a:latin typeface="SimSun"/>
                <a:ea typeface="SimSun"/>
                <a:cs typeface="Cordia New"/>
              </a:rPr>
              <a:t>k</a:t>
            </a:r>
            <a:r>
              <a:rPr lang="en-US" altLang="zh-CN" sz="2000" dirty="0" err="1">
                <a:latin typeface="SimSun"/>
                <a:ea typeface="SimSun"/>
                <a:cs typeface="Cordia New"/>
              </a:rPr>
              <a:t>à</a:t>
            </a:r>
            <a:r>
              <a:rPr lang="en-US" sz="2000" dirty="0" err="1">
                <a:latin typeface="SimSun"/>
                <a:ea typeface="SimSun"/>
                <a:cs typeface="Cordia New"/>
              </a:rPr>
              <a:t>n</a:t>
            </a:r>
            <a:r>
              <a:rPr lang="en-US" sz="2000" dirty="0">
                <a:latin typeface="SimSun"/>
                <a:ea typeface="SimSun"/>
                <a:cs typeface="Cordia New"/>
              </a:rPr>
              <a:t>, </a:t>
            </a:r>
            <a:r>
              <a:rPr lang="en-US" sz="2000" dirty="0" err="1">
                <a:latin typeface="SimSun"/>
                <a:ea typeface="SimSun"/>
                <a:cs typeface="Cordia New"/>
              </a:rPr>
              <a:t>mi</a:t>
            </a:r>
            <a:r>
              <a:rPr lang="en-US" altLang="zh-CN" sz="2000" dirty="0" err="1">
                <a:latin typeface="SimSun"/>
                <a:ea typeface="SimSun"/>
                <a:cs typeface="Cordia New"/>
              </a:rPr>
              <a:t>à</a:t>
            </a:r>
            <a:r>
              <a:rPr lang="en-US" sz="2000" dirty="0" err="1">
                <a:latin typeface="SimSun"/>
                <a:ea typeface="SimSun"/>
                <a:cs typeface="Cordia New"/>
              </a:rPr>
              <a:t>nb</a:t>
            </a:r>
            <a:r>
              <a:rPr lang="en-US" altLang="zh-CN" sz="2000" dirty="0" err="1">
                <a:latin typeface="SimSun"/>
                <a:ea typeface="SimSun"/>
                <a:cs typeface="Cordia New"/>
              </a:rPr>
              <a:t>ā</a:t>
            </a:r>
            <a:r>
              <a:rPr lang="en-US" sz="2000" dirty="0" err="1">
                <a:latin typeface="SimSun"/>
                <a:ea typeface="SimSun"/>
                <a:cs typeface="Cordia New"/>
              </a:rPr>
              <a:t>o</a:t>
            </a:r>
            <a:r>
              <a:rPr lang="en-US" sz="2000" dirty="0">
                <a:latin typeface="SimSun"/>
                <a:ea typeface="SimSun"/>
                <a:cs typeface="Cordia New"/>
              </a:rPr>
              <a:t> </a:t>
            </a:r>
            <a:r>
              <a:rPr lang="en-US" sz="2000" dirty="0" err="1">
                <a:latin typeface="SimSun"/>
                <a:ea typeface="SimSun"/>
                <a:cs typeface="Cordia New"/>
              </a:rPr>
              <a:t>ji</a:t>
            </a:r>
            <a:r>
              <a:rPr lang="en-US" altLang="zh-CN" sz="2000" dirty="0" err="1">
                <a:latin typeface="SimSun"/>
                <a:ea typeface="SimSun"/>
                <a:cs typeface="Cordia New"/>
              </a:rPr>
              <a:t>ù</a:t>
            </a:r>
            <a:r>
              <a:rPr lang="en-US" sz="2000" dirty="0">
                <a:latin typeface="SimSun"/>
                <a:ea typeface="SimSun"/>
                <a:cs typeface="Cordia New"/>
              </a:rPr>
              <a:t> </a:t>
            </a:r>
            <a:r>
              <a:rPr lang="en-US" sz="2000" dirty="0" err="1">
                <a:latin typeface="SimSun"/>
                <a:ea typeface="SimSun"/>
                <a:cs typeface="Cordia New"/>
              </a:rPr>
              <a:t>z</a:t>
            </a:r>
            <a:r>
              <a:rPr lang="en-US" altLang="zh-CN" sz="2000" dirty="0" err="1">
                <a:latin typeface="SimSun"/>
                <a:ea typeface="SimSun"/>
                <a:cs typeface="Cordia New"/>
              </a:rPr>
              <a:t>à</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n</a:t>
            </a:r>
            <a:r>
              <a:rPr lang="en-US" altLang="zh-CN" sz="2000" dirty="0" err="1">
                <a:latin typeface="SimSun"/>
                <a:ea typeface="SimSun"/>
                <a:cs typeface="Cordia New"/>
              </a:rPr>
              <a:t>à</a:t>
            </a:r>
            <a:r>
              <a:rPr lang="en-US" sz="2000" dirty="0" err="1">
                <a:latin typeface="SimSun"/>
                <a:ea typeface="SimSun"/>
                <a:cs typeface="Cordia New"/>
              </a:rPr>
              <a:t>r</a:t>
            </a:r>
            <a:r>
              <a:rPr 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Wang Wen: Look, the bread is there.</a:t>
            </a:r>
            <a:endParaRPr lang="en-US" sz="1600" dirty="0">
              <a:latin typeface="Calibri"/>
              <a:ea typeface="SimSun"/>
              <a:cs typeface="Cordia New"/>
            </a:endParaRPr>
          </a:p>
          <a:p>
            <a:pPr algn="just">
              <a:lnSpc>
                <a:spcPct val="115000"/>
              </a:lnSpc>
              <a:spcAft>
                <a:spcPts val="0"/>
              </a:spcAft>
            </a:pPr>
            <a:r>
              <a:rPr lang="en-US" sz="2000" dirty="0">
                <a:latin typeface="SimSun"/>
                <a:ea typeface="SimSun"/>
                <a:cs typeface="Cordia New"/>
              </a:rPr>
              <a:t> </a:t>
            </a:r>
            <a:endParaRPr lang="en-US" sz="1600" dirty="0">
              <a:latin typeface="Calibri"/>
              <a:ea typeface="SimSun"/>
              <a:cs typeface="Cordia New"/>
            </a:endParaRPr>
          </a:p>
          <a:p>
            <a:pPr algn="just">
              <a:lnSpc>
                <a:spcPct val="115000"/>
              </a:lnSpc>
              <a:spcAft>
                <a:spcPts val="0"/>
              </a:spcAft>
            </a:pPr>
            <a:r>
              <a:rPr lang="zh-CN" altLang="en-US" sz="2000" dirty="0">
                <a:latin typeface="Calibri"/>
                <a:ea typeface="SimSun"/>
                <a:cs typeface="Cordia New"/>
              </a:rPr>
              <a:t>马克：走， 我们去买面包吧。</a:t>
            </a:r>
            <a:endParaRPr lang="en-US" sz="1600" dirty="0">
              <a:latin typeface="Calibri"/>
              <a:ea typeface="SimSun"/>
              <a:cs typeface="Cordia New"/>
            </a:endParaRPr>
          </a:p>
          <a:p>
            <a:pPr algn="just">
              <a:lnSpc>
                <a:spcPct val="115000"/>
              </a:lnSpc>
              <a:spcAft>
                <a:spcPts val="0"/>
              </a:spcAft>
            </a:pP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k</a:t>
            </a:r>
            <a:r>
              <a:rPr lang="en-US" altLang="zh-CN" sz="2000" dirty="0" err="1">
                <a:latin typeface="SimSun"/>
                <a:ea typeface="SimSun"/>
                <a:cs typeface="Cordia New"/>
              </a:rPr>
              <a:t>è</a:t>
            </a:r>
            <a:r>
              <a:rPr lang="en-US" sz="2000" dirty="0">
                <a:latin typeface="SimSun"/>
                <a:ea typeface="SimSun"/>
                <a:cs typeface="Cordia New"/>
              </a:rPr>
              <a:t>: </a:t>
            </a:r>
            <a:r>
              <a:rPr lang="en-US" sz="2000" dirty="0" err="1">
                <a:latin typeface="SimSun"/>
                <a:ea typeface="SimSun"/>
                <a:cs typeface="Cordia New"/>
              </a:rPr>
              <a:t>Z</a:t>
            </a:r>
            <a:r>
              <a:rPr lang="en-US" altLang="zh-CN" sz="2000" dirty="0" err="1">
                <a:latin typeface="SimSun"/>
                <a:ea typeface="SimSun"/>
                <a:cs typeface="Cordia New"/>
              </a:rPr>
              <a:t>ǒ</a:t>
            </a:r>
            <a:r>
              <a:rPr lang="en-US" sz="2000" dirty="0" err="1">
                <a:latin typeface="SimSun"/>
                <a:ea typeface="SimSun"/>
                <a:cs typeface="Cordia New"/>
              </a:rPr>
              <a:t>u</a:t>
            </a:r>
            <a:r>
              <a:rPr lang="en-US" sz="2000" dirty="0">
                <a:latin typeface="SimSun"/>
                <a:ea typeface="SimSun"/>
                <a:cs typeface="Cordia New"/>
              </a:rPr>
              <a:t>, </a:t>
            </a:r>
            <a:r>
              <a:rPr lang="en-US" sz="2000" dirty="0" err="1">
                <a:latin typeface="SimSun"/>
                <a:ea typeface="SimSun"/>
                <a:cs typeface="Cordia New"/>
              </a:rPr>
              <a:t>w</a:t>
            </a:r>
            <a:r>
              <a:rPr lang="en-US" altLang="zh-CN" sz="2000" dirty="0" err="1">
                <a:latin typeface="SimSun"/>
                <a:ea typeface="SimSun"/>
                <a:cs typeface="Cordia New"/>
              </a:rPr>
              <a:t>ǒ</a:t>
            </a:r>
            <a:r>
              <a:rPr lang="en-US" sz="2000" dirty="0" err="1">
                <a:latin typeface="SimSun"/>
                <a:ea typeface="SimSun"/>
                <a:cs typeface="Cordia New"/>
              </a:rPr>
              <a:t>men</a:t>
            </a:r>
            <a:r>
              <a:rPr lang="en-US" sz="2000" dirty="0">
                <a:latin typeface="SimSun"/>
                <a:ea typeface="SimSun"/>
                <a:cs typeface="Cordia New"/>
              </a:rPr>
              <a:t> </a:t>
            </a:r>
            <a:r>
              <a:rPr lang="en-US" sz="2000" dirty="0" err="1">
                <a:latin typeface="SimSun"/>
                <a:ea typeface="SimSun"/>
                <a:cs typeface="Cordia New"/>
              </a:rPr>
              <a:t>q</a:t>
            </a:r>
            <a:r>
              <a:rPr lang="en-US" altLang="zh-CN" sz="2000" dirty="0" err="1">
                <a:latin typeface="SimSun"/>
                <a:ea typeface="SimSun"/>
                <a:cs typeface="Cordia New"/>
              </a:rPr>
              <a:t>ù</a:t>
            </a:r>
            <a:r>
              <a:rPr lang="en-US" sz="2000" dirty="0">
                <a:latin typeface="SimSun"/>
                <a:ea typeface="SimSun"/>
                <a:cs typeface="Cordia New"/>
              </a:rPr>
              <a:t> </a:t>
            </a:r>
            <a:r>
              <a:rPr lang="en-US" sz="2000" dirty="0" err="1">
                <a:latin typeface="SimSun"/>
                <a:ea typeface="SimSun"/>
                <a:cs typeface="Cordia New"/>
              </a:rPr>
              <a:t>m</a:t>
            </a:r>
            <a:r>
              <a:rPr lang="en-US" altLang="zh-CN" sz="2000" dirty="0" err="1">
                <a:latin typeface="SimSun"/>
                <a:ea typeface="SimSun"/>
                <a:cs typeface="Cordia New"/>
              </a:rPr>
              <a:t>ǎ</a:t>
            </a:r>
            <a:r>
              <a:rPr lang="en-US" sz="2000" dirty="0" err="1">
                <a:latin typeface="SimSun"/>
                <a:ea typeface="SimSun"/>
                <a:cs typeface="Cordia New"/>
              </a:rPr>
              <a:t>i</a:t>
            </a:r>
            <a:r>
              <a:rPr lang="en-US" sz="2000" dirty="0">
                <a:latin typeface="SimSun"/>
                <a:ea typeface="SimSun"/>
                <a:cs typeface="Cordia New"/>
              </a:rPr>
              <a:t> </a:t>
            </a:r>
            <a:r>
              <a:rPr lang="en-US" sz="2000" dirty="0" err="1">
                <a:latin typeface="SimSun"/>
                <a:ea typeface="SimSun"/>
                <a:cs typeface="Cordia New"/>
              </a:rPr>
              <a:t>mi</a:t>
            </a:r>
            <a:r>
              <a:rPr lang="en-US" altLang="zh-CN" sz="2000" dirty="0" err="1">
                <a:latin typeface="SimSun"/>
                <a:ea typeface="SimSun"/>
                <a:cs typeface="Cordia New"/>
              </a:rPr>
              <a:t>à</a:t>
            </a:r>
            <a:r>
              <a:rPr lang="en-US" sz="2000" dirty="0" err="1">
                <a:latin typeface="SimSun"/>
                <a:ea typeface="SimSun"/>
                <a:cs typeface="Cordia New"/>
              </a:rPr>
              <a:t>nb</a:t>
            </a:r>
            <a:r>
              <a:rPr lang="en-US" altLang="zh-CN" sz="2000" dirty="0" err="1">
                <a:latin typeface="SimSun"/>
                <a:ea typeface="SimSun"/>
                <a:cs typeface="Cordia New"/>
              </a:rPr>
              <a:t>ā</a:t>
            </a:r>
            <a:r>
              <a:rPr lang="en-US" sz="2000" dirty="0" err="1">
                <a:latin typeface="SimSun"/>
                <a:ea typeface="SimSun"/>
                <a:cs typeface="Cordia New"/>
              </a:rPr>
              <a:t>o</a:t>
            </a:r>
            <a:r>
              <a:rPr lang="en-US" sz="2000" dirty="0">
                <a:latin typeface="SimSun"/>
                <a:ea typeface="SimSun"/>
                <a:cs typeface="Cordia New"/>
              </a:rPr>
              <a:t> </a:t>
            </a:r>
            <a:r>
              <a:rPr lang="en-US" sz="2000" dirty="0" err="1">
                <a:latin typeface="SimSun"/>
                <a:ea typeface="SimSun"/>
                <a:cs typeface="Cordia New"/>
              </a:rPr>
              <a:t>ba</a:t>
            </a:r>
            <a:r>
              <a:rPr lang="en-US" sz="2000" dirty="0">
                <a:latin typeface="SimSun"/>
                <a:ea typeface="SimSun"/>
                <a:cs typeface="Cordia New"/>
              </a:rPr>
              <a:t>.</a:t>
            </a:r>
            <a:endParaRPr lang="en-US" sz="1600" dirty="0">
              <a:latin typeface="Calibri"/>
              <a:ea typeface="SimSun"/>
              <a:cs typeface="Cordia New"/>
            </a:endParaRPr>
          </a:p>
          <a:p>
            <a:pPr algn="just">
              <a:lnSpc>
                <a:spcPct val="115000"/>
              </a:lnSpc>
              <a:spcAft>
                <a:spcPts val="0"/>
              </a:spcAft>
            </a:pPr>
            <a:r>
              <a:rPr lang="en-US" sz="2000" dirty="0">
                <a:solidFill>
                  <a:srgbClr val="FF0000"/>
                </a:solidFill>
                <a:latin typeface="SimSun"/>
                <a:ea typeface="SimSun"/>
                <a:cs typeface="Cordia New"/>
              </a:rPr>
              <a:t>Mark: Let's go and buy some bread.</a:t>
            </a:r>
            <a:endParaRPr lang="en-US" sz="1600" dirty="0">
              <a:effectLst/>
              <a:latin typeface="Calibri"/>
              <a:ea typeface="SimSun"/>
              <a:cs typeface="Cordia New"/>
            </a:endParaRPr>
          </a:p>
        </p:txBody>
      </p:sp>
      <p:sp>
        <p:nvSpPr>
          <p:cNvPr id="4"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网络课件\18-19\lesson 15\ดาวน์โหลด (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474" y="1283221"/>
            <a:ext cx="1013949" cy="130072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网络课件\18-19\lesson 10\ดาวน์โหลด (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449" y="2708920"/>
            <a:ext cx="2752725" cy="1666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291" name="Picture 3" descr="D:\网络课件\18-19\lesson 10\ดาวน์โหลด (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3449" y="4797152"/>
            <a:ext cx="2819400"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5165074"/>
      </p:ext>
    </p:extLst>
  </p:cSld>
  <p:clrMapOvr>
    <a:masterClrMapping/>
  </p:clrMapOvr>
  <mc:AlternateContent xmlns:mc="http://schemas.openxmlformats.org/markup-compatibility/2006">
    <mc:Choice xmlns:p14="http://schemas.microsoft.com/office/powerpoint/2010/main" Requires="p14">
      <p:transition spd="slow" p14:dur="2000" advTm="27144"/>
    </mc:Choice>
    <mc:Fallback>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Autofit/>
          </a:bodyPr>
          <a:lstStyle/>
          <a:p>
            <a:r>
              <a:rPr lang="en-US" sz="2000" dirty="0" smtClean="0">
                <a:latin typeface="SimSun" pitchFamily="2" charset="-122"/>
                <a:ea typeface="SimSun" pitchFamily="2" charset="-122"/>
              </a:rPr>
              <a:t>(1). </a:t>
            </a:r>
            <a:r>
              <a:rPr lang="zh-CN" altLang="en-US" sz="2000" dirty="0" smtClean="0">
                <a:solidFill>
                  <a:srgbClr val="00B050"/>
                </a:solidFill>
                <a:latin typeface="SimSun" pitchFamily="2" charset="-122"/>
                <a:ea typeface="SimSun" pitchFamily="2" charset="-122"/>
              </a:rPr>
              <a:t>售</a:t>
            </a:r>
            <a:r>
              <a:rPr lang="zh-CN" altLang="en-US" sz="2000" dirty="0">
                <a:solidFill>
                  <a:srgbClr val="00B050"/>
                </a:solidFill>
                <a:latin typeface="SimSun" pitchFamily="2" charset="-122"/>
                <a:ea typeface="SimSun" pitchFamily="2" charset="-122"/>
              </a:rPr>
              <a:t>货员：欢迎光临！先生，请您去那儿把包存一下。</a:t>
            </a:r>
          </a:p>
          <a:p>
            <a:r>
              <a:rPr lang="en-US" altLang="zh-CN" sz="2000" dirty="0" err="1">
                <a:solidFill>
                  <a:srgbClr val="00B050"/>
                </a:solidFill>
                <a:latin typeface="SimSun" pitchFamily="2" charset="-122"/>
                <a:ea typeface="SimSun" pitchFamily="2" charset="-122"/>
              </a:rPr>
              <a:t>Shòuhuòyuán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Huānyíng</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guānglín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Xiānsheng</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qǐngnín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qùnàr</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bǎ</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bāo</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cún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yīxià</a:t>
            </a:r>
            <a:r>
              <a:rPr lang="en-US" altLang="zh-CN" sz="2000" dirty="0">
                <a:solidFill>
                  <a:srgbClr val="00B050"/>
                </a:solidFill>
                <a:latin typeface="SimSun" pitchFamily="2" charset="-122"/>
                <a:ea typeface="SimSun" pitchFamily="2" charset="-122"/>
              </a:rPr>
              <a:t>.</a:t>
            </a:r>
          </a:p>
          <a:p>
            <a:r>
              <a:rPr lang="en-US" altLang="zh-CN" sz="2000" dirty="0">
                <a:solidFill>
                  <a:srgbClr val="00B050"/>
                </a:solidFill>
                <a:latin typeface="SimSun" pitchFamily="2" charset="-122"/>
                <a:ea typeface="SimSun" pitchFamily="2" charset="-122"/>
              </a:rPr>
              <a:t>Salesman: Welcome! Sir, please go there and deposit your bags.</a:t>
            </a:r>
          </a:p>
          <a:p>
            <a:endParaRPr lang="en-US" altLang="zh-CN" sz="2000" dirty="0">
              <a:solidFill>
                <a:srgbClr val="00B050"/>
              </a:solidFill>
              <a:latin typeface="SimSun" pitchFamily="2" charset="-122"/>
              <a:ea typeface="SimSun" pitchFamily="2" charset="-122"/>
            </a:endParaRPr>
          </a:p>
          <a:p>
            <a:r>
              <a:rPr lang="zh-CN" altLang="en-US" sz="2000" dirty="0">
                <a:solidFill>
                  <a:srgbClr val="CC9900"/>
                </a:solidFill>
                <a:latin typeface="SimSun" pitchFamily="2" charset="-122"/>
                <a:ea typeface="SimSun" pitchFamily="2" charset="-122"/>
              </a:rPr>
              <a:t>马克：好的。</a:t>
            </a:r>
          </a:p>
          <a:p>
            <a:r>
              <a:rPr lang="en-US" altLang="zh-CN" sz="2000" dirty="0" err="1">
                <a:solidFill>
                  <a:srgbClr val="CC9900"/>
                </a:solidFill>
                <a:latin typeface="SimSun" pitchFamily="2" charset="-122"/>
                <a:ea typeface="SimSun" pitchFamily="2" charset="-122"/>
              </a:rPr>
              <a:t>Mǎkè</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Hǎo</a:t>
            </a:r>
            <a:r>
              <a:rPr lang="en-US" altLang="zh-CN" sz="2000" dirty="0">
                <a:solidFill>
                  <a:srgbClr val="CC9900"/>
                </a:solidFill>
                <a:latin typeface="SimSun" pitchFamily="2" charset="-122"/>
                <a:ea typeface="SimSun" pitchFamily="2" charset="-122"/>
              </a:rPr>
              <a:t> de.</a:t>
            </a:r>
          </a:p>
          <a:p>
            <a:r>
              <a:rPr lang="en-US" altLang="zh-CN" sz="2000" dirty="0">
                <a:solidFill>
                  <a:srgbClr val="CC9900"/>
                </a:solidFill>
                <a:latin typeface="SimSun" pitchFamily="2" charset="-122"/>
                <a:ea typeface="SimSun" pitchFamily="2" charset="-122"/>
              </a:rPr>
              <a:t>Mark: OK.</a:t>
            </a:r>
          </a:p>
          <a:p>
            <a:endParaRPr lang="en-US" altLang="zh-CN" sz="2000" dirty="0">
              <a:solidFill>
                <a:srgbClr val="00B050"/>
              </a:solidFill>
              <a:latin typeface="SimSun" pitchFamily="2" charset="-122"/>
              <a:ea typeface="SimSun" pitchFamily="2" charset="-122"/>
            </a:endParaRPr>
          </a:p>
          <a:p>
            <a:r>
              <a:rPr lang="en-US" altLang="zh-CN" sz="2000" dirty="0">
                <a:solidFill>
                  <a:srgbClr val="7030A0"/>
                </a:solidFill>
                <a:latin typeface="SimSun" pitchFamily="2" charset="-122"/>
                <a:ea typeface="SimSun" pitchFamily="2" charset="-122"/>
              </a:rPr>
              <a:t>	“</a:t>
            </a:r>
            <a:r>
              <a:rPr lang="zh-CN" altLang="en-US" sz="2000" dirty="0">
                <a:solidFill>
                  <a:srgbClr val="7030A0"/>
                </a:solidFill>
                <a:latin typeface="SimSun" pitchFamily="2" charset="-122"/>
                <a:ea typeface="SimSun" pitchFamily="2" charset="-122"/>
              </a:rPr>
              <a:t>欢迎光临”</a:t>
            </a:r>
            <a:r>
              <a:rPr lang="en-US" altLang="zh-CN" sz="2000" dirty="0">
                <a:solidFill>
                  <a:srgbClr val="7030A0"/>
                </a:solidFill>
                <a:latin typeface="SimSun" pitchFamily="2" charset="-122"/>
                <a:ea typeface="SimSun" pitchFamily="2" charset="-122"/>
              </a:rPr>
              <a:t>, it is a fixed phrases, used welcome the customs.</a:t>
            </a:r>
          </a:p>
          <a:p>
            <a:r>
              <a:rPr lang="en-US" altLang="zh-CN" sz="2000" dirty="0">
                <a:solidFill>
                  <a:srgbClr val="7030A0"/>
                </a:solidFill>
                <a:latin typeface="SimSun" pitchFamily="2" charset="-122"/>
                <a:ea typeface="SimSun" pitchFamily="2" charset="-122"/>
              </a:rPr>
              <a:t>	“</a:t>
            </a:r>
            <a:r>
              <a:rPr lang="zh-CN" altLang="en-US" sz="2000" dirty="0">
                <a:solidFill>
                  <a:srgbClr val="7030A0"/>
                </a:solidFill>
                <a:latin typeface="SimSun" pitchFamily="2" charset="-122"/>
                <a:ea typeface="SimSun" pitchFamily="2" charset="-122"/>
              </a:rPr>
              <a:t>先生”</a:t>
            </a:r>
            <a:r>
              <a:rPr lang="en-US" altLang="zh-CN" sz="2000" dirty="0">
                <a:solidFill>
                  <a:srgbClr val="7030A0"/>
                </a:solidFill>
                <a:latin typeface="SimSun" pitchFamily="2" charset="-122"/>
                <a:ea typeface="SimSun" pitchFamily="2" charset="-122"/>
              </a:rPr>
              <a:t>means sir</a:t>
            </a:r>
            <a:r>
              <a:rPr lang="zh-CN" altLang="en-US" sz="2000" dirty="0">
                <a:solidFill>
                  <a:srgbClr val="7030A0"/>
                </a:solidFill>
                <a:latin typeface="SimSun" pitchFamily="2" charset="-122"/>
                <a:ea typeface="SimSun" pitchFamily="2" charset="-122"/>
              </a:rPr>
              <a:t>， </a:t>
            </a:r>
            <a:r>
              <a:rPr lang="en-US" altLang="zh-CN" sz="2000" dirty="0">
                <a:solidFill>
                  <a:srgbClr val="7030A0"/>
                </a:solidFill>
                <a:latin typeface="SimSun" pitchFamily="2" charset="-122"/>
                <a:ea typeface="SimSun" pitchFamily="2" charset="-122"/>
              </a:rPr>
              <a:t>it’s a word as respect.</a:t>
            </a:r>
          </a:p>
          <a:p>
            <a:r>
              <a:rPr lang="en-US" altLang="zh-CN" sz="2000" dirty="0">
                <a:solidFill>
                  <a:srgbClr val="7030A0"/>
                </a:solidFill>
                <a:latin typeface="SimSun" pitchFamily="2" charset="-122"/>
                <a:ea typeface="SimSun" pitchFamily="2" charset="-122"/>
              </a:rPr>
              <a:t>	“</a:t>
            </a:r>
            <a:r>
              <a:rPr lang="zh-CN" altLang="en-US" sz="2000" dirty="0">
                <a:solidFill>
                  <a:srgbClr val="7030A0"/>
                </a:solidFill>
                <a:latin typeface="SimSun" pitchFamily="2" charset="-122"/>
                <a:ea typeface="SimSun" pitchFamily="2" charset="-122"/>
              </a:rPr>
              <a:t>好的”</a:t>
            </a:r>
            <a:r>
              <a:rPr lang="en-US" altLang="zh-CN" sz="2000" dirty="0">
                <a:solidFill>
                  <a:srgbClr val="7030A0"/>
                </a:solidFill>
                <a:latin typeface="SimSun" pitchFamily="2" charset="-122"/>
                <a:ea typeface="SimSun" pitchFamily="2" charset="-122"/>
              </a:rPr>
              <a:t>means ok.</a:t>
            </a:r>
          </a:p>
          <a:p>
            <a:endParaRPr lang="th-TH" sz="2000" dirty="0">
              <a:latin typeface="SimSun" pitchFamily="2" charset="-122"/>
              <a:ea typeface="SimSun" pitchFamily="2" charset="-122"/>
            </a:endParaRP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10" name="Picture 2" descr="D:\网络课件\18-19\lesson 15\ดาวน์โหลด (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1340768"/>
            <a:ext cx="971600" cy="132868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网络课件\18-19\lesson 10\ดาวน์โหลด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2903560"/>
            <a:ext cx="1537518" cy="1643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D:\网络课件\18-19\lesson 10\ดาวน์โหลด.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9" y="2922810"/>
            <a:ext cx="2150888" cy="1611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5570599"/>
      </p:ext>
    </p:extLst>
  </p:cSld>
  <p:clrMapOvr>
    <a:masterClrMapping/>
  </p:clrMapOvr>
  <mc:AlternateContent xmlns:mc="http://schemas.openxmlformats.org/markup-compatibility/2006">
    <mc:Choice xmlns:p14="http://schemas.microsoft.com/office/powerpoint/2010/main" Requires="p14">
      <p:transition spd="slow" p14:dur="2000" advTm="40856"/>
    </mc:Choice>
    <mc:Fallback>
      <p:transition spd="slow" advTm="4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Autofit/>
          </a:bodyPr>
          <a:lstStyle/>
          <a:p>
            <a:r>
              <a:rPr lang="en-US" sz="1600" dirty="0">
                <a:latin typeface="SimSun" pitchFamily="2" charset="-122"/>
                <a:ea typeface="SimSun" pitchFamily="2" charset="-122"/>
              </a:rPr>
              <a:t>(2). </a:t>
            </a:r>
            <a:r>
              <a:rPr lang="zh-CN" altLang="en-US" sz="1600" dirty="0">
                <a:solidFill>
                  <a:srgbClr val="00B050"/>
                </a:solidFill>
                <a:latin typeface="SimSun" pitchFamily="2" charset="-122"/>
                <a:ea typeface="SimSun" pitchFamily="2" charset="-122"/>
              </a:rPr>
              <a:t>马克：先生，听说这里有刚烤好的面包，在哪儿卖</a:t>
            </a:r>
            <a:r>
              <a:rPr lang="zh-CN" altLang="en-US" sz="1600" dirty="0" smtClean="0">
                <a:solidFill>
                  <a:srgbClr val="00B050"/>
                </a:solidFill>
                <a:latin typeface="SimSun" pitchFamily="2" charset="-122"/>
                <a:ea typeface="SimSun" pitchFamily="2" charset="-122"/>
              </a:rPr>
              <a:t>？</a:t>
            </a:r>
            <a:endParaRPr lang="en-US" altLang="zh-CN" sz="1600" dirty="0">
              <a:solidFill>
                <a:srgbClr val="00B050"/>
              </a:solidFill>
              <a:latin typeface="SimSun" pitchFamily="2" charset="-122"/>
              <a:ea typeface="SimSun" pitchFamily="2" charset="-122"/>
            </a:endParaRPr>
          </a:p>
          <a:p>
            <a:r>
              <a:rPr lang="zh-CN" altLang="en-US" sz="1600" dirty="0">
                <a:solidFill>
                  <a:srgbClr val="CC9900"/>
                </a:solidFill>
                <a:latin typeface="SimSun" pitchFamily="2" charset="-122"/>
                <a:ea typeface="SimSun" pitchFamily="2" charset="-122"/>
              </a:rPr>
              <a:t>王文：前边就是，鸡蛋的、牛奶的、巧克力的、果酱的，什么样的都有，现烤现卖</a:t>
            </a:r>
            <a:r>
              <a:rPr lang="zh-CN" altLang="en-US" sz="1600" dirty="0" smtClean="0">
                <a:solidFill>
                  <a:srgbClr val="CC9900"/>
                </a:solidFill>
                <a:latin typeface="SimSun" pitchFamily="2" charset="-122"/>
                <a:ea typeface="SimSun" pitchFamily="2" charset="-122"/>
              </a:rPr>
              <a:t>。</a:t>
            </a:r>
            <a:endParaRPr lang="en-US" altLang="zh-CN" sz="1600" dirty="0" smtClean="0">
              <a:solidFill>
                <a:srgbClr val="CC9900"/>
              </a:solidFill>
              <a:latin typeface="SimSun" pitchFamily="2" charset="-122"/>
              <a:ea typeface="SimSun" pitchFamily="2" charset="-122"/>
            </a:endParaRPr>
          </a:p>
          <a:p>
            <a:r>
              <a:rPr lang="zh-CN" altLang="en-US" sz="1600" dirty="0" smtClean="0">
                <a:solidFill>
                  <a:srgbClr val="CC9900"/>
                </a:solidFill>
                <a:latin typeface="SimSun" pitchFamily="2" charset="-122"/>
                <a:ea typeface="SimSun" pitchFamily="2" charset="-122"/>
              </a:rPr>
              <a:t>我</a:t>
            </a:r>
            <a:r>
              <a:rPr lang="zh-CN" altLang="en-US" sz="1600" dirty="0">
                <a:solidFill>
                  <a:srgbClr val="CC9900"/>
                </a:solidFill>
                <a:latin typeface="SimSun" pitchFamily="2" charset="-122"/>
                <a:ea typeface="SimSun" pitchFamily="2" charset="-122"/>
              </a:rPr>
              <a:t>也正要去买，一块儿走吧。</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听说”</a:t>
            </a:r>
            <a:r>
              <a:rPr lang="en-US" altLang="zh-CN" sz="1600" dirty="0">
                <a:solidFill>
                  <a:srgbClr val="7030A0"/>
                </a:solidFill>
                <a:latin typeface="SimSun" pitchFamily="2" charset="-122"/>
                <a:ea typeface="SimSun" pitchFamily="2" charset="-122"/>
              </a:rPr>
              <a:t>shows the meaning of heard something but not sure.</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这里有刚烤好的面包”，“这里有 </a:t>
            </a:r>
            <a:r>
              <a:rPr lang="en-US" altLang="zh-CN" sz="1600" dirty="0">
                <a:solidFill>
                  <a:srgbClr val="7030A0"/>
                </a:solidFill>
                <a:latin typeface="SimSun" pitchFamily="2" charset="-122"/>
                <a:ea typeface="SimSun" pitchFamily="2" charset="-122"/>
              </a:rPr>
              <a:t>+  </a:t>
            </a:r>
            <a:r>
              <a:rPr lang="en-US" altLang="zh-CN" sz="1600" dirty="0" err="1">
                <a:solidFill>
                  <a:srgbClr val="7030A0"/>
                </a:solidFill>
                <a:latin typeface="SimSun" pitchFamily="2" charset="-122"/>
                <a:ea typeface="SimSun" pitchFamily="2" charset="-122"/>
              </a:rPr>
              <a:t>Noun.”someplace</a:t>
            </a:r>
            <a:r>
              <a:rPr lang="en-US" altLang="zh-CN" sz="1600" dirty="0">
                <a:solidFill>
                  <a:srgbClr val="7030A0"/>
                </a:solidFill>
                <a:latin typeface="SimSun" pitchFamily="2" charset="-122"/>
                <a:ea typeface="SimSun" pitchFamily="2" charset="-122"/>
              </a:rPr>
              <a:t> have something. “</a:t>
            </a:r>
            <a:r>
              <a:rPr lang="zh-CN" altLang="en-US" sz="1600" dirty="0">
                <a:solidFill>
                  <a:srgbClr val="7030A0"/>
                </a:solidFill>
                <a:latin typeface="SimSun" pitchFamily="2" charset="-122"/>
                <a:ea typeface="SimSun" pitchFamily="2" charset="-122"/>
              </a:rPr>
              <a:t>刚</a:t>
            </a:r>
            <a:r>
              <a:rPr lang="en-US" altLang="zh-CN" sz="1600" dirty="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好”</a:t>
            </a:r>
            <a:r>
              <a:rPr lang="en-US" altLang="zh-CN" sz="1600" dirty="0">
                <a:solidFill>
                  <a:srgbClr val="7030A0"/>
                </a:solidFill>
                <a:latin typeface="SimSun" pitchFamily="2" charset="-122"/>
                <a:ea typeface="SimSun" pitchFamily="2" charset="-122"/>
              </a:rPr>
              <a:t>means Just finished now, so “</a:t>
            </a:r>
            <a:r>
              <a:rPr lang="zh-CN" altLang="en-US" sz="1600" dirty="0">
                <a:solidFill>
                  <a:srgbClr val="7030A0"/>
                </a:solidFill>
                <a:latin typeface="SimSun" pitchFamily="2" charset="-122"/>
                <a:ea typeface="SimSun" pitchFamily="2" charset="-122"/>
              </a:rPr>
              <a:t>刚烤好的面包” </a:t>
            </a:r>
            <a:r>
              <a:rPr lang="en-US" altLang="zh-CN" sz="1600" dirty="0">
                <a:solidFill>
                  <a:srgbClr val="7030A0"/>
                </a:solidFill>
                <a:latin typeface="SimSun" pitchFamily="2" charset="-122"/>
                <a:ea typeface="SimSun" pitchFamily="2" charset="-122"/>
              </a:rPr>
              <a:t>- the bread is baked just now, means fresh bread.</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在哪儿卖？” </a:t>
            </a:r>
            <a:r>
              <a:rPr lang="en-US" altLang="zh-CN" sz="1600" dirty="0">
                <a:solidFill>
                  <a:srgbClr val="7030A0"/>
                </a:solidFill>
                <a:latin typeface="SimSun" pitchFamily="2" charset="-122"/>
                <a:ea typeface="SimSun" pitchFamily="2" charset="-122"/>
              </a:rPr>
              <a:t>means where to sell =  where can I buy it?</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前边就是”</a:t>
            </a:r>
            <a:r>
              <a:rPr lang="en-US" altLang="zh-CN" sz="1600" dirty="0">
                <a:solidFill>
                  <a:srgbClr val="7030A0"/>
                </a:solidFill>
                <a:latin typeface="SimSun" pitchFamily="2" charset="-122"/>
                <a:ea typeface="SimSun" pitchFamily="2" charset="-122"/>
              </a:rPr>
              <a:t>means it’s in front of there.</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鸡蛋的、牛奶的、巧克力的、果酱的，什么样的都有”</a:t>
            </a:r>
            <a:r>
              <a:rPr lang="en-US" altLang="zh-CN" sz="1600" dirty="0">
                <a:solidFill>
                  <a:srgbClr val="7030A0"/>
                </a:solidFill>
                <a:latin typeface="SimSun" pitchFamily="2" charset="-122"/>
                <a:ea typeface="SimSun" pitchFamily="2" charset="-122"/>
              </a:rPr>
              <a:t>, means there are all kinds of things. If we want to show the meaning have everything, we can use the </a:t>
            </a:r>
            <a:r>
              <a:rPr lang="en-US" altLang="zh-CN" sz="1600" dirty="0" smtClean="0">
                <a:solidFill>
                  <a:srgbClr val="7030A0"/>
                </a:solidFill>
                <a:latin typeface="SimSun" pitchFamily="2" charset="-122"/>
                <a:ea typeface="SimSun" pitchFamily="2" charset="-122"/>
              </a:rPr>
              <a:t>sentence:</a:t>
            </a:r>
            <a:endParaRPr lang="en-US" altLang="zh-CN" sz="1600" dirty="0">
              <a:solidFill>
                <a:srgbClr val="7030A0"/>
              </a:solidFill>
              <a:latin typeface="SimSun" pitchFamily="2" charset="-122"/>
              <a:ea typeface="SimSun" pitchFamily="2" charset="-122"/>
            </a:endParaRPr>
          </a:p>
          <a:p>
            <a:r>
              <a:rPr lang="en-US" altLang="zh-CN" sz="1600" dirty="0">
                <a:solidFill>
                  <a:srgbClr val="7030A0"/>
                </a:solidFill>
                <a:latin typeface="SimSun" pitchFamily="2" charset="-122"/>
                <a:ea typeface="SimSun" pitchFamily="2" charset="-122"/>
              </a:rPr>
              <a:t>A</a:t>
            </a:r>
            <a:r>
              <a:rPr lang="zh-CN" altLang="en-US" sz="1600" dirty="0">
                <a:solidFill>
                  <a:srgbClr val="7030A0"/>
                </a:solidFill>
                <a:latin typeface="SimSun" pitchFamily="2" charset="-122"/>
                <a:ea typeface="SimSun" pitchFamily="2" charset="-122"/>
              </a:rPr>
              <a:t>、</a:t>
            </a:r>
            <a:r>
              <a:rPr lang="en-US" altLang="zh-CN" sz="1600" dirty="0">
                <a:solidFill>
                  <a:srgbClr val="7030A0"/>
                </a:solidFill>
                <a:latin typeface="SimSun" pitchFamily="2" charset="-122"/>
                <a:ea typeface="SimSun" pitchFamily="2" charset="-122"/>
              </a:rPr>
              <a:t>B</a:t>
            </a:r>
            <a:r>
              <a:rPr lang="zh-CN" altLang="en-US" sz="1600" dirty="0">
                <a:solidFill>
                  <a:srgbClr val="7030A0"/>
                </a:solidFill>
                <a:latin typeface="SimSun" pitchFamily="2" charset="-122"/>
                <a:ea typeface="SimSun" pitchFamily="2" charset="-122"/>
              </a:rPr>
              <a:t>、</a:t>
            </a:r>
            <a:r>
              <a:rPr lang="en-US" altLang="zh-CN" sz="1600" dirty="0">
                <a:solidFill>
                  <a:srgbClr val="7030A0"/>
                </a:solidFill>
                <a:latin typeface="SimSun" pitchFamily="2" charset="-122"/>
                <a:ea typeface="SimSun" pitchFamily="2" charset="-122"/>
              </a:rPr>
              <a:t>C</a:t>
            </a:r>
            <a:r>
              <a:rPr lang="zh-CN" altLang="en-US" sz="1600" dirty="0">
                <a:solidFill>
                  <a:srgbClr val="7030A0"/>
                </a:solidFill>
                <a:latin typeface="SimSun" pitchFamily="2" charset="-122"/>
                <a:ea typeface="SimSun" pitchFamily="2" charset="-122"/>
              </a:rPr>
              <a:t>、</a:t>
            </a:r>
            <a:r>
              <a:rPr lang="en-US" altLang="zh-CN" sz="1600" dirty="0">
                <a:solidFill>
                  <a:srgbClr val="7030A0"/>
                </a:solidFill>
                <a:latin typeface="SimSun" pitchFamily="2" charset="-122"/>
                <a:ea typeface="SimSun" pitchFamily="2" charset="-122"/>
              </a:rPr>
              <a:t>D……</a:t>
            </a:r>
            <a:r>
              <a:rPr lang="zh-CN" altLang="en-US" sz="1600" dirty="0">
                <a:solidFill>
                  <a:srgbClr val="7030A0"/>
                </a:solidFill>
                <a:latin typeface="SimSun" pitchFamily="2" charset="-122"/>
                <a:ea typeface="SimSun" pitchFamily="2" charset="-122"/>
              </a:rPr>
              <a:t>，什么样的都有。</a:t>
            </a:r>
            <a:r>
              <a:rPr lang="en-US" altLang="zh-CN" sz="1600" dirty="0">
                <a:solidFill>
                  <a:srgbClr val="7030A0"/>
                </a:solidFill>
                <a:latin typeface="SimSun" pitchFamily="2" charset="-122"/>
                <a:ea typeface="SimSun" pitchFamily="2" charset="-122"/>
              </a:rPr>
              <a:t>For example:</a:t>
            </a:r>
          </a:p>
          <a:p>
            <a:r>
              <a:rPr lang="zh-CN" altLang="en-US" sz="1600" dirty="0">
                <a:solidFill>
                  <a:srgbClr val="7030A0"/>
                </a:solidFill>
                <a:latin typeface="SimSun" pitchFamily="2" charset="-122"/>
                <a:ea typeface="SimSun" pitchFamily="2" charset="-122"/>
              </a:rPr>
              <a:t>红的、绿的、蓝的、黄的、白的，什么样的都有。</a:t>
            </a:r>
          </a:p>
          <a:p>
            <a:r>
              <a:rPr lang="zh-CN" altLang="en-US" sz="1600" dirty="0">
                <a:solidFill>
                  <a:srgbClr val="7030A0"/>
                </a:solidFill>
                <a:latin typeface="SimSun" pitchFamily="2" charset="-122"/>
                <a:ea typeface="SimSun" pitchFamily="2" charset="-122"/>
              </a:rPr>
              <a:t>吃的、喝的、玩的，什么样的都有。</a:t>
            </a:r>
          </a:p>
          <a:p>
            <a:r>
              <a:rPr lang="zh-CN" altLang="en-US" sz="1600" dirty="0" smtClean="0">
                <a:solidFill>
                  <a:srgbClr val="7030A0"/>
                </a:solidFill>
                <a:latin typeface="SimSun" pitchFamily="2" charset="-122"/>
                <a:ea typeface="SimSun" pitchFamily="2" charset="-122"/>
              </a:rPr>
              <a:t> </a:t>
            </a:r>
            <a:r>
              <a:rPr lang="zh-CN" altLang="en-US" sz="1600" dirty="0">
                <a:solidFill>
                  <a:srgbClr val="7030A0"/>
                </a:solidFill>
                <a:latin typeface="SimSun" pitchFamily="2" charset="-122"/>
                <a:ea typeface="SimSun" pitchFamily="2" charset="-122"/>
              </a:rPr>
              <a:t>“现烤现卖” </a:t>
            </a:r>
            <a:r>
              <a:rPr lang="en-US" altLang="zh-CN" sz="1600" dirty="0">
                <a:solidFill>
                  <a:srgbClr val="7030A0"/>
                </a:solidFill>
                <a:latin typeface="SimSun" pitchFamily="2" charset="-122"/>
                <a:ea typeface="SimSun" pitchFamily="2" charset="-122"/>
              </a:rPr>
              <a:t>it’s the sentence of sellers, show the meaning of everything is fresh.</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我也正要去买”，“也”</a:t>
            </a:r>
            <a:r>
              <a:rPr lang="en-US" altLang="zh-CN" sz="1600" dirty="0">
                <a:solidFill>
                  <a:srgbClr val="7030A0"/>
                </a:solidFill>
                <a:latin typeface="SimSun" pitchFamily="2" charset="-122"/>
                <a:ea typeface="SimSun" pitchFamily="2" charset="-122"/>
              </a:rPr>
              <a:t>means too/also</a:t>
            </a:r>
            <a:r>
              <a:rPr lang="zh-CN" altLang="en-US" sz="1600" dirty="0">
                <a:solidFill>
                  <a:srgbClr val="7030A0"/>
                </a:solidFill>
                <a:latin typeface="SimSun" pitchFamily="2" charset="-122"/>
                <a:ea typeface="SimSun" pitchFamily="2" charset="-122"/>
              </a:rPr>
              <a:t>，“正”</a:t>
            </a:r>
            <a:r>
              <a:rPr lang="en-US" altLang="zh-CN" sz="1600" dirty="0">
                <a:solidFill>
                  <a:srgbClr val="7030A0"/>
                </a:solidFill>
                <a:latin typeface="SimSun" pitchFamily="2" charset="-122"/>
                <a:ea typeface="SimSun" pitchFamily="2" charset="-122"/>
              </a:rPr>
              <a:t>show the meaning of present continuous, doing something. </a:t>
            </a:r>
          </a:p>
          <a:p>
            <a:r>
              <a:rPr lang="en-US" altLang="zh-CN" sz="1600" dirty="0" smtClean="0">
                <a:solidFill>
                  <a:srgbClr val="7030A0"/>
                </a:solidFill>
                <a:latin typeface="SimSun" pitchFamily="2" charset="-122"/>
                <a:ea typeface="SimSun" pitchFamily="2" charset="-122"/>
              </a:rPr>
              <a:t>“</a:t>
            </a:r>
            <a:r>
              <a:rPr lang="zh-CN" altLang="en-US" sz="1600" dirty="0">
                <a:solidFill>
                  <a:srgbClr val="7030A0"/>
                </a:solidFill>
                <a:latin typeface="SimSun" pitchFamily="2" charset="-122"/>
                <a:ea typeface="SimSun" pitchFamily="2" charset="-122"/>
              </a:rPr>
              <a:t>一块儿” </a:t>
            </a:r>
            <a:r>
              <a:rPr lang="en-US" altLang="zh-CN" sz="1600" dirty="0">
                <a:solidFill>
                  <a:srgbClr val="7030A0"/>
                </a:solidFill>
                <a:latin typeface="SimSun" pitchFamily="2" charset="-122"/>
                <a:ea typeface="SimSun" pitchFamily="2" charset="-122"/>
              </a:rPr>
              <a:t>means together. </a:t>
            </a: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Picture 2" descr="D:\网络课件\18-19\lesson 15\ดาวน์โหลด (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1340768"/>
            <a:ext cx="971600" cy="132868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D:\网络课件\18-19\lesson 10\ดาวน์โหลด (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2918" y="3140968"/>
            <a:ext cx="1525202" cy="78452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网络课件\18-19\lesson 10\ดาวน์โหลด (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4581128"/>
            <a:ext cx="1224136" cy="83259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0257354"/>
      </p:ext>
    </p:extLst>
  </p:cSld>
  <p:clrMapOvr>
    <a:masterClrMapping/>
  </p:clrMapOvr>
  <mc:AlternateContent xmlns:mc="http://schemas.openxmlformats.org/markup-compatibility/2006">
    <mc:Choice xmlns:p14="http://schemas.microsoft.com/office/powerpoint/2010/main" Requires="p14">
      <p:transition spd="slow" p14:dur="2000" advTm="138204"/>
    </mc:Choice>
    <mc:Fallback>
      <p:transition spd="slow" advTm="13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rmAutofit lnSpcReduction="10000"/>
          </a:bodyPr>
          <a:lstStyle/>
          <a:p>
            <a:r>
              <a:rPr lang="en-US" sz="2000" dirty="0">
                <a:latin typeface="SimSun" pitchFamily="2" charset="-122"/>
                <a:ea typeface="SimSun" pitchFamily="2" charset="-122"/>
              </a:rPr>
              <a:t>(3). </a:t>
            </a:r>
            <a:r>
              <a:rPr lang="zh-CN" altLang="en-US" sz="2000" dirty="0">
                <a:solidFill>
                  <a:srgbClr val="00B050"/>
                </a:solidFill>
                <a:latin typeface="SimSun" pitchFamily="2" charset="-122"/>
                <a:ea typeface="SimSun" pitchFamily="2" charset="-122"/>
              </a:rPr>
              <a:t>马克：太好了！我第一次来这儿，你能做我的向导吗？</a:t>
            </a:r>
          </a:p>
          <a:p>
            <a:r>
              <a:rPr lang="en-US" altLang="zh-CN" sz="2000" dirty="0" err="1" smtClean="0">
                <a:solidFill>
                  <a:srgbClr val="00B050"/>
                </a:solidFill>
                <a:latin typeface="SimSun" pitchFamily="2" charset="-122"/>
                <a:ea typeface="SimSun" pitchFamily="2" charset="-122"/>
              </a:rPr>
              <a:t>Mǎkè</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Tàihǎo</a:t>
            </a:r>
            <a:r>
              <a:rPr lang="en-US" altLang="zh-CN" sz="2000" dirty="0" smtClean="0">
                <a:solidFill>
                  <a:srgbClr val="00B050"/>
                </a:solidFill>
                <a:latin typeface="SimSun" pitchFamily="2" charset="-122"/>
                <a:ea typeface="SimSun" pitchFamily="2" charset="-122"/>
              </a:rPr>
              <a:t> le! </a:t>
            </a:r>
            <a:r>
              <a:rPr lang="en-US" altLang="zh-CN" sz="2000" dirty="0" err="1" smtClean="0">
                <a:solidFill>
                  <a:srgbClr val="00B050"/>
                </a:solidFill>
                <a:latin typeface="SimSun" pitchFamily="2" charset="-122"/>
                <a:ea typeface="SimSun" pitchFamily="2" charset="-122"/>
              </a:rPr>
              <a:t>Wǒ</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dìyīcì</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lái</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zhèr</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nǐ</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néngzuò</a:t>
            </a:r>
            <a:r>
              <a:rPr lang="en-US" altLang="zh-CN" sz="2000" dirty="0" smtClean="0">
                <a:solidFill>
                  <a:srgbClr val="00B050"/>
                </a:solidFill>
                <a:latin typeface="SimSun" pitchFamily="2" charset="-122"/>
                <a:ea typeface="SimSun" pitchFamily="2" charset="-122"/>
              </a:rPr>
              <a:t> </a:t>
            </a:r>
            <a:r>
              <a:rPr lang="en-US" altLang="zh-CN" sz="2000" dirty="0" err="1" smtClean="0">
                <a:solidFill>
                  <a:srgbClr val="00B050"/>
                </a:solidFill>
                <a:latin typeface="SimSun" pitchFamily="2" charset="-122"/>
                <a:ea typeface="SimSun" pitchFamily="2" charset="-122"/>
              </a:rPr>
              <a:t>wǒde</a:t>
            </a:r>
            <a:r>
              <a:rPr lang="en-US" altLang="zh-CN" sz="2000" dirty="0" smtClean="0">
                <a:solidFill>
                  <a:srgbClr val="00B050"/>
                </a:solidFill>
                <a:latin typeface="SimSun" pitchFamily="2" charset="-122"/>
                <a:ea typeface="SimSun" pitchFamily="2" charset="-122"/>
              </a:rPr>
              <a:t> </a:t>
            </a:r>
          </a:p>
          <a:p>
            <a:r>
              <a:rPr lang="en-US" altLang="zh-CN" sz="2000" dirty="0" err="1" smtClean="0">
                <a:solidFill>
                  <a:srgbClr val="00B050"/>
                </a:solidFill>
                <a:latin typeface="SimSun" pitchFamily="2" charset="-122"/>
                <a:ea typeface="SimSun" pitchFamily="2" charset="-122"/>
              </a:rPr>
              <a:t>xiàngdǎo</a:t>
            </a:r>
            <a:r>
              <a:rPr lang="en-US" altLang="zh-CN" sz="2000" dirty="0" smtClean="0">
                <a:solidFill>
                  <a:srgbClr val="00B050"/>
                </a:solidFill>
                <a:latin typeface="SimSun" pitchFamily="2" charset="-122"/>
                <a:ea typeface="SimSun" pitchFamily="2" charset="-122"/>
              </a:rPr>
              <a:t> ma?</a:t>
            </a:r>
          </a:p>
          <a:p>
            <a:r>
              <a:rPr lang="en-US" altLang="zh-CN" sz="2000" dirty="0" smtClean="0">
                <a:solidFill>
                  <a:srgbClr val="00B050"/>
                </a:solidFill>
                <a:latin typeface="SimSun" pitchFamily="2" charset="-122"/>
                <a:ea typeface="SimSun" pitchFamily="2" charset="-122"/>
              </a:rPr>
              <a:t>Mark: Great! I'm here for the first time. Can you be my guide?</a:t>
            </a:r>
          </a:p>
          <a:p>
            <a:endParaRPr lang="en-US" altLang="zh-CN" sz="2000" dirty="0">
              <a:solidFill>
                <a:srgbClr val="00B050"/>
              </a:solidFill>
              <a:latin typeface="SimSun" pitchFamily="2" charset="-122"/>
              <a:ea typeface="SimSun" pitchFamily="2" charset="-122"/>
            </a:endParaRPr>
          </a:p>
          <a:p>
            <a:r>
              <a:rPr lang="zh-CN" altLang="en-US" sz="2000" dirty="0">
                <a:solidFill>
                  <a:srgbClr val="CC9900"/>
                </a:solidFill>
                <a:latin typeface="SimSun" pitchFamily="2" charset="-122"/>
                <a:ea typeface="SimSun" pitchFamily="2" charset="-122"/>
              </a:rPr>
              <a:t>王文：好啊，你想买什么就问我吧，这里我熟。</a:t>
            </a:r>
          </a:p>
          <a:p>
            <a:r>
              <a:rPr lang="en-US" altLang="zh-CN" sz="2000" dirty="0" err="1">
                <a:solidFill>
                  <a:srgbClr val="CC9900"/>
                </a:solidFill>
                <a:latin typeface="SimSun" pitchFamily="2" charset="-122"/>
                <a:ea typeface="SimSun" pitchFamily="2" charset="-122"/>
              </a:rPr>
              <a:t>Wángwén</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Hǎo</a:t>
            </a:r>
            <a:r>
              <a:rPr lang="en-US" altLang="zh-CN" sz="2000" dirty="0">
                <a:solidFill>
                  <a:srgbClr val="CC9900"/>
                </a:solidFill>
                <a:latin typeface="SimSun" pitchFamily="2" charset="-122"/>
                <a:ea typeface="SimSun" pitchFamily="2" charset="-122"/>
              </a:rPr>
              <a:t> ā, </a:t>
            </a:r>
            <a:r>
              <a:rPr lang="en-US" altLang="zh-CN" sz="2000" dirty="0" err="1">
                <a:solidFill>
                  <a:srgbClr val="CC9900"/>
                </a:solidFill>
                <a:latin typeface="SimSun" pitchFamily="2" charset="-122"/>
                <a:ea typeface="SimSun" pitchFamily="2" charset="-122"/>
              </a:rPr>
              <a:t>nǐ</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xiǎngmǎi</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shénme</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jiù</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wènwǒ</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ba</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zhèlǐ</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wǒ</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shú</a:t>
            </a:r>
            <a:r>
              <a:rPr lang="en-US" altLang="zh-CN" sz="2000" dirty="0">
                <a:solidFill>
                  <a:srgbClr val="CC9900"/>
                </a:solidFill>
                <a:latin typeface="SimSun" pitchFamily="2" charset="-122"/>
                <a:ea typeface="SimSun" pitchFamily="2" charset="-122"/>
              </a:rPr>
              <a:t>.</a:t>
            </a:r>
          </a:p>
          <a:p>
            <a:r>
              <a:rPr lang="en-US" altLang="zh-CN" sz="2000" dirty="0">
                <a:solidFill>
                  <a:srgbClr val="CC9900"/>
                </a:solidFill>
                <a:latin typeface="SimSun" pitchFamily="2" charset="-122"/>
                <a:ea typeface="SimSun" pitchFamily="2" charset="-122"/>
              </a:rPr>
              <a:t>Wang Wen: Well, just ask me what you want to buy. I know it here.</a:t>
            </a:r>
          </a:p>
          <a:p>
            <a:endParaRPr lang="en-US" altLang="zh-CN" sz="2000" dirty="0">
              <a:solidFill>
                <a:srgbClr val="00B050"/>
              </a:solidFill>
              <a:latin typeface="SimSun" pitchFamily="2" charset="-122"/>
              <a:ea typeface="SimSun" pitchFamily="2" charset="-122"/>
            </a:endParaRP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太好了”</a:t>
            </a:r>
            <a:r>
              <a:rPr lang="en-US" altLang="zh-CN" sz="2000" dirty="0">
                <a:solidFill>
                  <a:srgbClr val="7030A0"/>
                </a:solidFill>
                <a:latin typeface="SimSun" pitchFamily="2" charset="-122"/>
                <a:ea typeface="SimSun" pitchFamily="2" charset="-122"/>
              </a:rPr>
              <a:t>means sounds good.</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你能做我的向导吗？”，</a:t>
            </a:r>
            <a:r>
              <a:rPr lang="en-US" altLang="zh-CN" sz="2000" dirty="0">
                <a:solidFill>
                  <a:srgbClr val="7030A0"/>
                </a:solidFill>
                <a:latin typeface="SimSun" pitchFamily="2" charset="-122"/>
                <a:ea typeface="SimSun" pitchFamily="2" charset="-122"/>
              </a:rPr>
              <a:t>means could you be my guide? It is used to ask for help of somebody.</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你想买什么就问我吧”</a:t>
            </a:r>
            <a:r>
              <a:rPr lang="en-US" altLang="zh-CN" sz="2000" dirty="0">
                <a:solidFill>
                  <a:srgbClr val="7030A0"/>
                </a:solidFill>
                <a:latin typeface="SimSun" pitchFamily="2" charset="-122"/>
                <a:ea typeface="SimSun" pitchFamily="2" charset="-122"/>
              </a:rPr>
              <a:t>show your kindly idea, show the feeling of you will help another people.</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这里我熟”</a:t>
            </a:r>
            <a:r>
              <a:rPr lang="en-US" altLang="zh-CN" sz="2000" dirty="0">
                <a:solidFill>
                  <a:srgbClr val="7030A0"/>
                </a:solidFill>
                <a:latin typeface="SimSun" pitchFamily="2" charset="-122"/>
                <a:ea typeface="SimSun" pitchFamily="2" charset="-122"/>
              </a:rPr>
              <a:t>means I know here well, it is used to show the meaning of being familiar with something.</a:t>
            </a: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Picture 2" descr="D:\网络课件\18-19\lesson 15\ดาวน์โหลด (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1340768"/>
            <a:ext cx="971600" cy="132868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网络课件\18-19\lesson 10\imag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5370" y="2669452"/>
            <a:ext cx="491202" cy="72879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0257354"/>
      </p:ext>
    </p:extLst>
  </p:cSld>
  <p:clrMapOvr>
    <a:masterClrMapping/>
  </p:clrMapOvr>
  <mc:AlternateContent xmlns:mc="http://schemas.openxmlformats.org/markup-compatibility/2006">
    <mc:Choice xmlns:p14="http://schemas.microsoft.com/office/powerpoint/2010/main" Requires="p14">
      <p:transition spd="slow" p14:dur="2000" advTm="43356"/>
    </mc:Choice>
    <mc:Fallback>
      <p:transition spd="slow" advTm="4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Autofit/>
          </a:bodyPr>
          <a:lstStyle/>
          <a:p>
            <a:r>
              <a:rPr lang="en-US" sz="2000" dirty="0">
                <a:latin typeface="SimSun" pitchFamily="2" charset="-122"/>
                <a:ea typeface="SimSun" pitchFamily="2" charset="-122"/>
              </a:rPr>
              <a:t>(4). </a:t>
            </a:r>
            <a:r>
              <a:rPr lang="en-US" altLang="zh-CN" sz="2000" dirty="0">
                <a:solidFill>
                  <a:srgbClr val="00B050"/>
                </a:solidFill>
                <a:latin typeface="SimSun" pitchFamily="2" charset="-122"/>
                <a:ea typeface="SimSun" pitchFamily="2" charset="-122"/>
              </a:rPr>
              <a:t>(4) 	</a:t>
            </a:r>
            <a:r>
              <a:rPr lang="zh-CN" altLang="en-US" sz="2000" dirty="0">
                <a:solidFill>
                  <a:srgbClr val="00B050"/>
                </a:solidFill>
                <a:latin typeface="SimSun" pitchFamily="2" charset="-122"/>
                <a:ea typeface="SimSun" pitchFamily="2" charset="-122"/>
              </a:rPr>
              <a:t>马克：我还想买点儿鲜肉</a:t>
            </a:r>
            <a:r>
              <a:rPr lang="zh-CN" altLang="en-US" sz="2000" dirty="0" smtClean="0">
                <a:solidFill>
                  <a:srgbClr val="00B050"/>
                </a:solidFill>
                <a:latin typeface="SimSun" pitchFamily="2" charset="-122"/>
                <a:ea typeface="SimSun" pitchFamily="2" charset="-122"/>
              </a:rPr>
              <a:t>。</a:t>
            </a:r>
            <a:endParaRPr lang="en-US" altLang="zh-CN" sz="2000" dirty="0">
              <a:solidFill>
                <a:srgbClr val="00B050"/>
              </a:solidFill>
              <a:latin typeface="SimSun" pitchFamily="2" charset="-122"/>
              <a:ea typeface="SimSun" pitchFamily="2" charset="-122"/>
            </a:endParaRPr>
          </a:p>
          <a:p>
            <a:r>
              <a:rPr lang="zh-CN" altLang="en-US" sz="2000" dirty="0">
                <a:solidFill>
                  <a:srgbClr val="CC9900"/>
                </a:solidFill>
                <a:latin typeface="SimSun" pitchFamily="2" charset="-122"/>
                <a:ea typeface="SimSun" pitchFamily="2" charset="-122"/>
              </a:rPr>
              <a:t>王文：那边有各种各样的肉，有牛肉、鸡肉、猪肉，还有海鲜，什么</a:t>
            </a:r>
            <a:r>
              <a:rPr lang="zh-CN" altLang="en-US" sz="2000" dirty="0">
                <a:solidFill>
                  <a:srgbClr val="00B050"/>
                </a:solidFill>
                <a:latin typeface="SimSun" pitchFamily="2" charset="-122"/>
                <a:ea typeface="SimSun" pitchFamily="2" charset="-122"/>
              </a:rPr>
              <a:t>都有</a:t>
            </a:r>
            <a:r>
              <a:rPr lang="zh-CN" altLang="en-US" sz="2000" dirty="0" smtClean="0">
                <a:solidFill>
                  <a:srgbClr val="00B050"/>
                </a:solidFill>
                <a:latin typeface="SimSun" pitchFamily="2" charset="-122"/>
                <a:ea typeface="SimSun" pitchFamily="2" charset="-122"/>
              </a:rPr>
              <a:t>。</a:t>
            </a:r>
            <a:endParaRPr lang="en-US" altLang="zh-CN" sz="2000" dirty="0">
              <a:solidFill>
                <a:srgbClr val="00B050"/>
              </a:solidFill>
              <a:latin typeface="SimSun" pitchFamily="2" charset="-122"/>
              <a:ea typeface="SimSun" pitchFamily="2" charset="-122"/>
            </a:endParaRPr>
          </a:p>
          <a:p>
            <a:r>
              <a:rPr lang="zh-CN" altLang="en-US" sz="2000" dirty="0">
                <a:solidFill>
                  <a:srgbClr val="00B050"/>
                </a:solidFill>
                <a:latin typeface="SimSun" pitchFamily="2" charset="-122"/>
                <a:ea typeface="SimSun" pitchFamily="2" charset="-122"/>
              </a:rPr>
              <a:t>马克：那我就买点儿牛肉吧，我最喜欢吃牛肉了。</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我还想</a:t>
            </a:r>
            <a:r>
              <a:rPr lang="en-US" altLang="zh-CN" sz="2000" dirty="0">
                <a:solidFill>
                  <a:srgbClr val="7030A0"/>
                </a:solidFill>
                <a:latin typeface="SimSun" pitchFamily="2" charset="-122"/>
                <a:ea typeface="SimSun" pitchFamily="2" charset="-122"/>
              </a:rPr>
              <a:t>……”I still want to do something.</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各种各样的”</a:t>
            </a:r>
            <a:r>
              <a:rPr lang="en-US" altLang="zh-CN" sz="2000" dirty="0">
                <a:solidFill>
                  <a:srgbClr val="7030A0"/>
                </a:solidFill>
                <a:latin typeface="SimSun" pitchFamily="2" charset="-122"/>
                <a:ea typeface="SimSun" pitchFamily="2" charset="-122"/>
              </a:rPr>
              <a:t>means all kinds of……</a:t>
            </a:r>
            <a:r>
              <a:rPr lang="zh-CN" altLang="en-US" sz="2000" dirty="0">
                <a:solidFill>
                  <a:srgbClr val="7030A0"/>
                </a:solidFill>
                <a:latin typeface="SimSun" pitchFamily="2" charset="-122"/>
                <a:ea typeface="SimSun" pitchFamily="2" charset="-122"/>
              </a:rPr>
              <a:t>，</a:t>
            </a:r>
            <a:r>
              <a:rPr lang="en-US" altLang="zh-CN" sz="2000" dirty="0">
                <a:solidFill>
                  <a:srgbClr val="7030A0"/>
                </a:solidFill>
                <a:latin typeface="SimSun" pitchFamily="2" charset="-122"/>
                <a:ea typeface="SimSun" pitchFamily="2" charset="-122"/>
              </a:rPr>
              <a:t>it is used to show the meaning of having everything.</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买点儿牛肉”，“点儿”</a:t>
            </a:r>
            <a:r>
              <a:rPr lang="en-US" altLang="zh-CN" sz="2000" dirty="0">
                <a:solidFill>
                  <a:srgbClr val="7030A0"/>
                </a:solidFill>
                <a:latin typeface="SimSun" pitchFamily="2" charset="-122"/>
                <a:ea typeface="SimSun" pitchFamily="2" charset="-122"/>
              </a:rPr>
              <a:t>could be means a little, also could be means some.</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我最喜欢吃牛肉了”</a:t>
            </a:r>
            <a:r>
              <a:rPr lang="en-US" altLang="zh-CN" sz="2000" dirty="0">
                <a:solidFill>
                  <a:srgbClr val="7030A0"/>
                </a:solidFill>
                <a:latin typeface="SimSun" pitchFamily="2" charset="-122"/>
                <a:ea typeface="SimSun" pitchFamily="2" charset="-122"/>
              </a:rPr>
              <a:t>I like beef best. If you want to show the meaning of like something best, you could use this sentence “somebody + </a:t>
            </a:r>
            <a:r>
              <a:rPr lang="zh-CN" altLang="en-US" sz="2000" dirty="0">
                <a:solidFill>
                  <a:srgbClr val="7030A0"/>
                </a:solidFill>
                <a:latin typeface="SimSun" pitchFamily="2" charset="-122"/>
                <a:ea typeface="SimSun" pitchFamily="2" charset="-122"/>
              </a:rPr>
              <a:t>最喜欢 </a:t>
            </a:r>
            <a:r>
              <a:rPr lang="en-US" altLang="zh-CN" sz="2000" dirty="0">
                <a:solidFill>
                  <a:srgbClr val="7030A0"/>
                </a:solidFill>
                <a:latin typeface="SimSun" pitchFamily="2" charset="-122"/>
                <a:ea typeface="SimSun" pitchFamily="2" charset="-122"/>
              </a:rPr>
              <a:t>+ verb + noun.”</a:t>
            </a:r>
            <a:r>
              <a:rPr lang="zh-CN" altLang="en-US" sz="2000" dirty="0">
                <a:solidFill>
                  <a:srgbClr val="7030A0"/>
                </a:solidFill>
                <a:latin typeface="SimSun" pitchFamily="2" charset="-122"/>
                <a:ea typeface="SimSun" pitchFamily="2" charset="-122"/>
              </a:rPr>
              <a:t>，</a:t>
            </a:r>
            <a:r>
              <a:rPr lang="en-US" altLang="zh-CN" sz="2000" dirty="0">
                <a:solidFill>
                  <a:srgbClr val="7030A0"/>
                </a:solidFill>
                <a:latin typeface="SimSun" pitchFamily="2" charset="-122"/>
                <a:ea typeface="SimSun" pitchFamily="2" charset="-122"/>
              </a:rPr>
              <a:t>for example:</a:t>
            </a:r>
          </a:p>
          <a:p>
            <a:r>
              <a:rPr lang="zh-CN" altLang="en-US" sz="2000" dirty="0">
                <a:solidFill>
                  <a:srgbClr val="7030A0"/>
                </a:solidFill>
                <a:latin typeface="SimSun" pitchFamily="2" charset="-122"/>
                <a:ea typeface="SimSun" pitchFamily="2" charset="-122"/>
              </a:rPr>
              <a:t>我最喜欢吃面包。</a:t>
            </a:r>
          </a:p>
          <a:p>
            <a:r>
              <a:rPr lang="zh-CN" altLang="en-US" sz="2000" dirty="0">
                <a:solidFill>
                  <a:srgbClr val="7030A0"/>
                </a:solidFill>
                <a:latin typeface="SimSun" pitchFamily="2" charset="-122"/>
                <a:ea typeface="SimSun" pitchFamily="2" charset="-122"/>
              </a:rPr>
              <a:t>我最喜欢学汉语。</a:t>
            </a:r>
          </a:p>
          <a:p>
            <a:r>
              <a:rPr lang="zh-CN" altLang="en-US" sz="2000" dirty="0">
                <a:solidFill>
                  <a:srgbClr val="7030A0"/>
                </a:solidFill>
                <a:latin typeface="SimSun" pitchFamily="2" charset="-122"/>
                <a:ea typeface="SimSun" pitchFamily="2" charset="-122"/>
              </a:rPr>
              <a:t>我最喜欢看电影。</a:t>
            </a:r>
          </a:p>
          <a:p>
            <a:endParaRPr lang="th-TH" sz="2000" dirty="0">
              <a:latin typeface="SimSun" pitchFamily="2" charset="-122"/>
              <a:ea typeface="SimSun" pitchFamily="2" charset="-122"/>
            </a:endParaRP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Picture 2" descr="D:\网络课件\18-19\lesson 15\ดาวน์โหลด (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1340768"/>
            <a:ext cx="971600" cy="132868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D:\网络课件\18-19\lesson 9\imag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1994" y="5373216"/>
            <a:ext cx="1780406" cy="124894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网络课件\18-19\lesson 10\ดาวน์โหลด (2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5427851"/>
            <a:ext cx="1521519" cy="113967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0257354"/>
      </p:ext>
    </p:extLst>
  </p:cSld>
  <p:clrMapOvr>
    <a:masterClrMapping/>
  </p:clrMapOvr>
  <mc:AlternateContent xmlns:mc="http://schemas.openxmlformats.org/markup-compatibility/2006">
    <mc:Choice xmlns:p14="http://schemas.microsoft.com/office/powerpoint/2010/main" Requires="p14">
      <p:transition spd="slow" p14:dur="2000" advTm="78712"/>
    </mc:Choice>
    <mc:Fallback>
      <p:transition spd="slow" advTm="7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2119486" y="1772816"/>
            <a:ext cx="6876256" cy="4176464"/>
          </a:xfrm>
        </p:spPr>
        <p:txBody>
          <a:bodyPr>
            <a:normAutofit/>
          </a:bodyPr>
          <a:lstStyle/>
          <a:p>
            <a:r>
              <a:rPr lang="th-TH" sz="4000" dirty="0" smtClean="0">
                <a:latin typeface="SimSun" pitchFamily="2" charset="-122"/>
                <a:ea typeface="SimSun" pitchFamily="2" charset="-122"/>
              </a:rPr>
              <a:t>มหาวิทยาลัยราช</a:t>
            </a:r>
            <a:r>
              <a:rPr lang="th-TH" sz="4000" dirty="0" err="1" smtClean="0">
                <a:latin typeface="SimSun" pitchFamily="2" charset="-122"/>
                <a:ea typeface="SimSun" pitchFamily="2" charset="-122"/>
              </a:rPr>
              <a:t>ภัฏ</a:t>
            </a:r>
            <a:r>
              <a:rPr lang="th-TH" sz="4000" dirty="0" smtClean="0">
                <a:latin typeface="SimSun" pitchFamily="2" charset="-122"/>
                <a:ea typeface="SimSun" pitchFamily="2" charset="-122"/>
              </a:rPr>
              <a:t>นครปฐม</a:t>
            </a:r>
            <a:br>
              <a:rPr lang="th-TH" sz="4000" dirty="0" smtClean="0">
                <a:latin typeface="SimSun" pitchFamily="2" charset="-122"/>
                <a:ea typeface="SimSun" pitchFamily="2" charset="-122"/>
              </a:rPr>
            </a:br>
            <a:r>
              <a:rPr lang="th-TH" sz="4000" dirty="0" smtClean="0">
                <a:latin typeface="SimSun" pitchFamily="2" charset="-122"/>
                <a:ea typeface="SimSun" pitchFamily="2" charset="-122"/>
              </a:rPr>
              <a:t/>
            </a:r>
            <a:br>
              <a:rPr lang="th-TH" sz="4000" dirty="0" smtClean="0">
                <a:latin typeface="SimSun" pitchFamily="2" charset="-122"/>
                <a:ea typeface="SimSun" pitchFamily="2" charset="-122"/>
              </a:rPr>
            </a:br>
            <a:r>
              <a:rPr lang="en-US" sz="4000" dirty="0" smtClean="0">
                <a:latin typeface="SimSun" pitchFamily="2" charset="-122"/>
                <a:ea typeface="SimSun" pitchFamily="2" charset="-122"/>
              </a:rPr>
              <a:t>NAKHON PATHOM RAJABHAT UNIVERSITY</a:t>
            </a:r>
            <a:br>
              <a:rPr lang="en-US" sz="4000" dirty="0" smtClean="0">
                <a:latin typeface="SimSun" pitchFamily="2" charset="-122"/>
                <a:ea typeface="SimSun" pitchFamily="2" charset="-122"/>
              </a:rPr>
            </a:br>
            <a:r>
              <a:rPr lang="en-US" sz="4000" dirty="0" smtClean="0">
                <a:latin typeface="SimSun" pitchFamily="2" charset="-122"/>
                <a:ea typeface="SimSun" pitchFamily="2" charset="-122"/>
              </a:rPr>
              <a:t/>
            </a:r>
            <a:br>
              <a:rPr lang="en-US" sz="4000" dirty="0" smtClean="0">
                <a:latin typeface="SimSun" pitchFamily="2" charset="-122"/>
                <a:ea typeface="SimSun" pitchFamily="2" charset="-122"/>
              </a:rPr>
            </a:br>
            <a:r>
              <a:rPr lang="zh-CN" altLang="en-US" sz="4000" dirty="0" smtClean="0">
                <a:latin typeface="SimSun" pitchFamily="2" charset="-122"/>
                <a:ea typeface="SimSun" pitchFamily="2" charset="-122"/>
              </a:rPr>
              <a:t>佛统皇家大学</a:t>
            </a:r>
            <a:endParaRPr lang="th-TH" sz="4000" dirty="0">
              <a:latin typeface="SimSun" pitchFamily="2" charset="-122"/>
              <a:ea typeface="SimSun" pitchFamily="2" charset="-122"/>
            </a:endParaRPr>
          </a:p>
        </p:txBody>
      </p:sp>
      <p:pic>
        <p:nvPicPr>
          <p:cNvPr id="1026" name="图片 1" descr="佛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629" y="116632"/>
            <a:ext cx="1165113"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2457879"/>
      </p:ext>
    </p:extLst>
  </p:cSld>
  <p:clrMapOvr>
    <a:masterClrMapping/>
  </p:clrMapOvr>
  <mc:AlternateContent xmlns:mc="http://schemas.openxmlformats.org/markup-compatibility/2006">
    <mc:Choice xmlns:p14="http://schemas.microsoft.com/office/powerpoint/2010/main" Requires="p14">
      <p:transition spd="slow" p14:dur="2000" advTm="3607"/>
    </mc:Choice>
    <mc:Fallback>
      <p:transition spd="slow" advTm="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Autofit/>
          </a:bodyPr>
          <a:lstStyle/>
          <a:p>
            <a:r>
              <a:rPr lang="en-US" sz="2000" dirty="0">
                <a:latin typeface="SimSun" pitchFamily="2" charset="-122"/>
                <a:ea typeface="SimSun" pitchFamily="2" charset="-122"/>
              </a:rPr>
              <a:t>(4). </a:t>
            </a:r>
            <a:r>
              <a:rPr lang="zh-CN" altLang="en-US" sz="2000" dirty="0">
                <a:solidFill>
                  <a:srgbClr val="00B050"/>
                </a:solidFill>
                <a:latin typeface="SimSun" pitchFamily="2" charset="-122"/>
                <a:ea typeface="SimSun" pitchFamily="2" charset="-122"/>
              </a:rPr>
              <a:t>王文：你看，面包就在那儿。</a:t>
            </a:r>
          </a:p>
          <a:p>
            <a:r>
              <a:rPr lang="en-US" altLang="zh-CN" sz="2000" dirty="0" err="1">
                <a:solidFill>
                  <a:srgbClr val="00B050"/>
                </a:solidFill>
                <a:latin typeface="SimSun" pitchFamily="2" charset="-122"/>
                <a:ea typeface="SimSun" pitchFamily="2" charset="-122"/>
              </a:rPr>
              <a:t>Wángwén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Nǐ</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kàn</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miànbāo</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jiù</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zài</a:t>
            </a:r>
            <a:r>
              <a:rPr lang="en-US" altLang="zh-CN" sz="2000" dirty="0">
                <a:solidFill>
                  <a:srgbClr val="00B050"/>
                </a:solidFill>
                <a:latin typeface="SimSun" pitchFamily="2" charset="-122"/>
                <a:ea typeface="SimSun" pitchFamily="2" charset="-122"/>
              </a:rPr>
              <a:t> </a:t>
            </a:r>
            <a:r>
              <a:rPr lang="en-US" altLang="zh-CN" sz="2000" dirty="0" err="1">
                <a:solidFill>
                  <a:srgbClr val="00B050"/>
                </a:solidFill>
                <a:latin typeface="SimSun" pitchFamily="2" charset="-122"/>
                <a:ea typeface="SimSun" pitchFamily="2" charset="-122"/>
              </a:rPr>
              <a:t>nàr</a:t>
            </a:r>
            <a:r>
              <a:rPr lang="en-US" altLang="zh-CN" sz="2000" dirty="0">
                <a:solidFill>
                  <a:srgbClr val="00B050"/>
                </a:solidFill>
                <a:latin typeface="SimSun" pitchFamily="2" charset="-122"/>
                <a:ea typeface="SimSun" pitchFamily="2" charset="-122"/>
              </a:rPr>
              <a:t>.</a:t>
            </a:r>
          </a:p>
          <a:p>
            <a:r>
              <a:rPr lang="en-US" altLang="zh-CN" sz="2000" dirty="0">
                <a:solidFill>
                  <a:srgbClr val="00B050"/>
                </a:solidFill>
                <a:latin typeface="SimSun" pitchFamily="2" charset="-122"/>
                <a:ea typeface="SimSun" pitchFamily="2" charset="-122"/>
              </a:rPr>
              <a:t>Wang Wen: Look, the bread is there.</a:t>
            </a:r>
          </a:p>
          <a:p>
            <a:endParaRPr lang="en-US" altLang="zh-CN" sz="2000" dirty="0">
              <a:solidFill>
                <a:srgbClr val="00B050"/>
              </a:solidFill>
              <a:latin typeface="SimSun" pitchFamily="2" charset="-122"/>
              <a:ea typeface="SimSun" pitchFamily="2" charset="-122"/>
            </a:endParaRPr>
          </a:p>
          <a:p>
            <a:r>
              <a:rPr lang="zh-CN" altLang="en-US" sz="2000" dirty="0">
                <a:solidFill>
                  <a:srgbClr val="CC9900"/>
                </a:solidFill>
                <a:latin typeface="SimSun" pitchFamily="2" charset="-122"/>
                <a:ea typeface="SimSun" pitchFamily="2" charset="-122"/>
              </a:rPr>
              <a:t>马克：走， 我们去买面包吧。</a:t>
            </a:r>
          </a:p>
          <a:p>
            <a:r>
              <a:rPr lang="en-US" altLang="zh-CN" sz="2000" dirty="0" err="1">
                <a:solidFill>
                  <a:srgbClr val="CC9900"/>
                </a:solidFill>
                <a:latin typeface="SimSun" pitchFamily="2" charset="-122"/>
                <a:ea typeface="SimSun" pitchFamily="2" charset="-122"/>
              </a:rPr>
              <a:t>Mǎkè</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Zǒu</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wǒmen</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qù</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mǎi</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miànbāo</a:t>
            </a:r>
            <a:r>
              <a:rPr lang="en-US" altLang="zh-CN" sz="2000" dirty="0">
                <a:solidFill>
                  <a:srgbClr val="CC9900"/>
                </a:solidFill>
                <a:latin typeface="SimSun" pitchFamily="2" charset="-122"/>
                <a:ea typeface="SimSun" pitchFamily="2" charset="-122"/>
              </a:rPr>
              <a:t> </a:t>
            </a:r>
            <a:r>
              <a:rPr lang="en-US" altLang="zh-CN" sz="2000" dirty="0" err="1">
                <a:solidFill>
                  <a:srgbClr val="CC9900"/>
                </a:solidFill>
                <a:latin typeface="SimSun" pitchFamily="2" charset="-122"/>
                <a:ea typeface="SimSun" pitchFamily="2" charset="-122"/>
              </a:rPr>
              <a:t>ba</a:t>
            </a:r>
            <a:r>
              <a:rPr lang="en-US" altLang="zh-CN" sz="2000" dirty="0">
                <a:solidFill>
                  <a:srgbClr val="CC9900"/>
                </a:solidFill>
                <a:latin typeface="SimSun" pitchFamily="2" charset="-122"/>
                <a:ea typeface="SimSun" pitchFamily="2" charset="-122"/>
              </a:rPr>
              <a:t>.</a:t>
            </a:r>
          </a:p>
          <a:p>
            <a:r>
              <a:rPr lang="en-US" altLang="zh-CN" sz="2000" dirty="0">
                <a:solidFill>
                  <a:srgbClr val="CC9900"/>
                </a:solidFill>
                <a:latin typeface="SimSun" pitchFamily="2" charset="-122"/>
                <a:ea typeface="SimSun" pitchFamily="2" charset="-122"/>
              </a:rPr>
              <a:t>Mark: Let's go and buy some bread</a:t>
            </a:r>
            <a:r>
              <a:rPr lang="en-US" altLang="zh-CN" sz="2000" dirty="0" smtClean="0">
                <a:solidFill>
                  <a:srgbClr val="CC9900"/>
                </a:solidFill>
                <a:latin typeface="SimSun" pitchFamily="2" charset="-122"/>
                <a:ea typeface="SimSun" pitchFamily="2" charset="-122"/>
              </a:rPr>
              <a:t>.</a:t>
            </a:r>
          </a:p>
          <a:p>
            <a:endParaRPr lang="en-US" altLang="zh-CN" sz="2000" dirty="0">
              <a:solidFill>
                <a:srgbClr val="00B050"/>
              </a:solidFill>
              <a:latin typeface="SimSun" pitchFamily="2" charset="-122"/>
              <a:ea typeface="SimSun" pitchFamily="2" charset="-122"/>
            </a:endParaRP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面包就在那儿”，“</a:t>
            </a:r>
            <a:r>
              <a:rPr lang="en-US" altLang="zh-CN" sz="2000" dirty="0">
                <a:solidFill>
                  <a:srgbClr val="7030A0"/>
                </a:solidFill>
                <a:latin typeface="SimSun" pitchFamily="2" charset="-122"/>
                <a:ea typeface="SimSun" pitchFamily="2" charset="-122"/>
              </a:rPr>
              <a:t>something + </a:t>
            </a:r>
            <a:r>
              <a:rPr lang="zh-CN" altLang="en-US" sz="2000" dirty="0">
                <a:solidFill>
                  <a:srgbClr val="7030A0"/>
                </a:solidFill>
                <a:latin typeface="SimSun" pitchFamily="2" charset="-122"/>
                <a:ea typeface="SimSun" pitchFamily="2" charset="-122"/>
              </a:rPr>
              <a:t>就在那儿”</a:t>
            </a:r>
            <a:r>
              <a:rPr lang="en-US" altLang="zh-CN" sz="2000" dirty="0">
                <a:solidFill>
                  <a:srgbClr val="7030A0"/>
                </a:solidFill>
                <a:latin typeface="SimSun" pitchFamily="2" charset="-122"/>
                <a:ea typeface="SimSun" pitchFamily="2" charset="-122"/>
              </a:rPr>
              <a:t>is used to show the meaning of Its just over there.</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走”</a:t>
            </a:r>
            <a:r>
              <a:rPr lang="en-US" altLang="zh-CN" sz="2000" dirty="0">
                <a:solidFill>
                  <a:srgbClr val="7030A0"/>
                </a:solidFill>
                <a:latin typeface="SimSun" pitchFamily="2" charset="-122"/>
                <a:ea typeface="SimSun" pitchFamily="2" charset="-122"/>
              </a:rPr>
              <a:t>means let’s go.</a:t>
            </a:r>
          </a:p>
          <a:p>
            <a:r>
              <a:rPr lang="en-US" altLang="zh-CN" sz="2000" dirty="0" smtClean="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我们去买面包吧”，“</a:t>
            </a:r>
            <a:r>
              <a:rPr lang="en-US" altLang="zh-CN" sz="2000" dirty="0">
                <a:solidFill>
                  <a:srgbClr val="7030A0"/>
                </a:solidFill>
                <a:latin typeface="SimSun" pitchFamily="2" charset="-122"/>
                <a:ea typeface="SimSun" pitchFamily="2" charset="-122"/>
              </a:rPr>
              <a:t>……</a:t>
            </a:r>
            <a:r>
              <a:rPr lang="zh-CN" altLang="en-US" sz="2000" dirty="0">
                <a:solidFill>
                  <a:srgbClr val="7030A0"/>
                </a:solidFill>
                <a:latin typeface="SimSun" pitchFamily="2" charset="-122"/>
                <a:ea typeface="SimSun" pitchFamily="2" charset="-122"/>
              </a:rPr>
              <a:t>吧”</a:t>
            </a:r>
            <a:r>
              <a:rPr lang="en-US" altLang="zh-CN" sz="2000" dirty="0">
                <a:solidFill>
                  <a:srgbClr val="7030A0"/>
                </a:solidFill>
                <a:latin typeface="SimSun" pitchFamily="2" charset="-122"/>
                <a:ea typeface="SimSun" pitchFamily="2" charset="-122"/>
              </a:rPr>
              <a:t>let’s go to do something, the sentence have a motion of suggestion.</a:t>
            </a:r>
          </a:p>
          <a:p>
            <a:endParaRPr lang="th-TH" sz="2000" dirty="0">
              <a:latin typeface="SimSun" pitchFamily="2" charset="-122"/>
              <a:ea typeface="SimSun" pitchFamily="2" charset="-122"/>
            </a:endParaRP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2 </a:t>
            </a:r>
            <a:r>
              <a:rPr lang="en-US" b="1" dirty="0" smtClean="0"/>
              <a:t>Conversation </a:t>
            </a:r>
            <a:r>
              <a:rPr lang="zh-CN" altLang="en-US" b="1" dirty="0" smtClean="0"/>
              <a:t>课文对话：</a:t>
            </a:r>
            <a:r>
              <a:rPr lang="en-US" altLang="zh-CN" b="1" dirty="0" smtClean="0"/>
              <a:t>read 3 times</a:t>
            </a:r>
            <a:endParaRPr lang="en-US" dirty="0"/>
          </a:p>
        </p:txBody>
      </p:sp>
      <p:pic>
        <p:nvPicPr>
          <p:cNvPr id="6" name="Picture 2" descr="D:\网络课件\18-19\lesson 15\ดาวน์โหลด (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00" y="1340768"/>
            <a:ext cx="971600" cy="132868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D:\网络课件\18-19\lesson 10\images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2669452"/>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2665160"/>
      </p:ext>
    </p:extLst>
  </p:cSld>
  <p:clrMapOvr>
    <a:masterClrMapping/>
  </p:clrMapOvr>
  <mc:AlternateContent xmlns:mc="http://schemas.openxmlformats.org/markup-compatibility/2006">
    <mc:Choice xmlns:p14="http://schemas.microsoft.com/office/powerpoint/2010/main" Requires="p14">
      <p:transition spd="slow" p14:dur="2000" advTm="29688"/>
    </mc:Choice>
    <mc:Fallback>
      <p:transition spd="slow" advTm="2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95" y="1352525"/>
            <a:ext cx="9036496" cy="5505475"/>
          </a:xfrm>
        </p:spPr>
        <p:txBody>
          <a:bodyPr>
            <a:normAutofit/>
          </a:bodyPr>
          <a:lstStyle/>
          <a:p>
            <a:endParaRPr lang="en-US" dirty="0"/>
          </a:p>
          <a:p>
            <a:endParaRPr lang="en-US" dirty="0"/>
          </a:p>
          <a:p>
            <a:endParaRPr lang="th-TH" dirty="0"/>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99592" y="404664"/>
            <a:ext cx="7848872" cy="648072"/>
          </a:xfrm>
        </p:spPr>
        <p:txBody>
          <a:bodyPr>
            <a:normAutofit fontScale="90000"/>
          </a:bodyPr>
          <a:lstStyle/>
          <a:p>
            <a:pPr algn="l"/>
            <a:r>
              <a:rPr lang="en-US" dirty="0" smtClean="0"/>
              <a:t>3 Grammar point  </a:t>
            </a:r>
            <a:r>
              <a:rPr lang="zh-CN" altLang="en-US" dirty="0" smtClean="0"/>
              <a:t>语言要点</a:t>
            </a:r>
            <a:r>
              <a:rPr lang="en-US" altLang="zh-CN" dirty="0" smtClean="0"/>
              <a:t>:</a:t>
            </a:r>
            <a:endParaRPr lang="en-US" dirty="0"/>
          </a:p>
        </p:txBody>
      </p:sp>
      <p:sp>
        <p:nvSpPr>
          <p:cNvPr id="10" name="ตัวแทนเนื้อหา 2"/>
          <p:cNvSpPr txBox="1">
            <a:spLocks/>
          </p:cNvSpPr>
          <p:nvPr/>
        </p:nvSpPr>
        <p:spPr>
          <a:xfrm>
            <a:off x="24830" y="1331595"/>
            <a:ext cx="9119169" cy="552640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800" dirty="0">
                <a:solidFill>
                  <a:srgbClr val="00B050"/>
                </a:solidFill>
                <a:latin typeface="SimSun" pitchFamily="2" charset="-122"/>
                <a:ea typeface="SimSun" pitchFamily="2" charset="-122"/>
              </a:rPr>
              <a:t>（</a:t>
            </a:r>
            <a:r>
              <a:rPr lang="en-US" altLang="zh-CN" sz="2800" dirty="0">
                <a:solidFill>
                  <a:srgbClr val="00B050"/>
                </a:solidFill>
                <a:latin typeface="SimSun" pitchFamily="2" charset="-122"/>
                <a:ea typeface="SimSun" pitchFamily="2" charset="-122"/>
              </a:rPr>
              <a:t>1</a:t>
            </a:r>
            <a:r>
              <a:rPr lang="zh-CN" altLang="en-US" sz="2800" dirty="0">
                <a:solidFill>
                  <a:srgbClr val="00B050"/>
                </a:solidFill>
                <a:latin typeface="SimSun" pitchFamily="2" charset="-122"/>
                <a:ea typeface="SimSun" pitchFamily="2" charset="-122"/>
              </a:rPr>
              <a:t>）“请您把包存一下”，“把” </a:t>
            </a:r>
            <a:r>
              <a:rPr lang="en-US" altLang="zh-CN" sz="2800" dirty="0">
                <a:solidFill>
                  <a:srgbClr val="00B050"/>
                </a:solidFill>
                <a:latin typeface="SimSun" pitchFamily="2" charset="-122"/>
                <a:ea typeface="SimSun" pitchFamily="2" charset="-122"/>
              </a:rPr>
              <a:t>is a Chinese important grammar, it have no true meaning, but it express putting something  or taking something to do someone or someplace. And the sentences is: </a:t>
            </a:r>
            <a:r>
              <a:rPr lang="zh-CN" altLang="en-US" sz="2800" dirty="0">
                <a:solidFill>
                  <a:srgbClr val="00B050"/>
                </a:solidFill>
                <a:latin typeface="SimSun" pitchFamily="2" charset="-122"/>
                <a:ea typeface="SimSun" pitchFamily="2" charset="-122"/>
              </a:rPr>
              <a:t>把 </a:t>
            </a:r>
            <a:r>
              <a:rPr lang="en-US" altLang="zh-CN" sz="2800" dirty="0">
                <a:solidFill>
                  <a:srgbClr val="00B050"/>
                </a:solidFill>
                <a:latin typeface="SimSun" pitchFamily="2" charset="-122"/>
                <a:ea typeface="SimSun" pitchFamily="2" charset="-122"/>
              </a:rPr>
              <a:t>+ Noun + Verb + other words, </a:t>
            </a:r>
            <a:r>
              <a:rPr lang="en-US" altLang="zh-CN" sz="2800" dirty="0">
                <a:solidFill>
                  <a:srgbClr val="FF0000"/>
                </a:solidFill>
                <a:latin typeface="SimSun" pitchFamily="2" charset="-122"/>
                <a:ea typeface="SimSun" pitchFamily="2" charset="-122"/>
              </a:rPr>
              <a:t>For example:</a:t>
            </a:r>
          </a:p>
          <a:p>
            <a:r>
              <a:rPr lang="zh-CN" altLang="en-US" sz="2800" dirty="0">
                <a:solidFill>
                  <a:srgbClr val="CC9900"/>
                </a:solidFill>
                <a:latin typeface="SimSun" pitchFamily="2" charset="-122"/>
                <a:ea typeface="SimSun" pitchFamily="2" charset="-122"/>
              </a:rPr>
              <a:t>请你把门关上。			</a:t>
            </a:r>
            <a:r>
              <a:rPr lang="en-US" altLang="zh-CN" sz="2800" dirty="0">
                <a:solidFill>
                  <a:srgbClr val="CC9900"/>
                </a:solidFill>
                <a:latin typeface="SimSun" pitchFamily="2" charset="-122"/>
                <a:ea typeface="SimSun" pitchFamily="2" charset="-122"/>
              </a:rPr>
              <a:t>Please close the door.</a:t>
            </a:r>
          </a:p>
          <a:p>
            <a:r>
              <a:rPr lang="zh-CN" altLang="en-US" sz="2800" dirty="0">
                <a:solidFill>
                  <a:srgbClr val="CC9900"/>
                </a:solidFill>
                <a:latin typeface="SimSun" pitchFamily="2" charset="-122"/>
                <a:ea typeface="SimSun" pitchFamily="2" charset="-122"/>
              </a:rPr>
              <a:t>他把水喝光了。			</a:t>
            </a:r>
            <a:r>
              <a:rPr lang="en-US" altLang="zh-CN" sz="2800" dirty="0">
                <a:solidFill>
                  <a:srgbClr val="CC9900"/>
                </a:solidFill>
                <a:latin typeface="SimSun" pitchFamily="2" charset="-122"/>
                <a:ea typeface="SimSun" pitchFamily="2" charset="-122"/>
              </a:rPr>
              <a:t>He drank up all the water.</a:t>
            </a:r>
          </a:p>
          <a:p>
            <a:r>
              <a:rPr lang="zh-CN" altLang="en-US" sz="2800" dirty="0">
                <a:solidFill>
                  <a:srgbClr val="CC9900"/>
                </a:solidFill>
                <a:latin typeface="SimSun" pitchFamily="2" charset="-122"/>
                <a:ea typeface="SimSun" pitchFamily="2" charset="-122"/>
              </a:rPr>
              <a:t>把那本词典给我看一下。	</a:t>
            </a:r>
            <a:r>
              <a:rPr lang="en-US" altLang="zh-CN" sz="2800" dirty="0">
                <a:solidFill>
                  <a:srgbClr val="CC9900"/>
                </a:solidFill>
                <a:latin typeface="SimSun" pitchFamily="2" charset="-122"/>
                <a:ea typeface="SimSun" pitchFamily="2" charset="-122"/>
              </a:rPr>
              <a:t>Show me that dictionary.</a:t>
            </a:r>
          </a:p>
          <a:p>
            <a:endParaRPr lang="en-US" altLang="zh-CN" sz="2800" dirty="0">
              <a:solidFill>
                <a:srgbClr val="00B050"/>
              </a:solidFill>
              <a:latin typeface="SimSun" pitchFamily="2" charset="-122"/>
              <a:ea typeface="SimSun" pitchFamily="2" charset="-122"/>
            </a:endParaRPr>
          </a:p>
          <a:p>
            <a:r>
              <a:rPr lang="zh-CN" altLang="en-US" sz="2800" dirty="0">
                <a:solidFill>
                  <a:srgbClr val="00B050"/>
                </a:solidFill>
                <a:latin typeface="SimSun" pitchFamily="2" charset="-122"/>
                <a:ea typeface="SimSun" pitchFamily="2" charset="-122"/>
              </a:rPr>
              <a:t>（</a:t>
            </a:r>
            <a:r>
              <a:rPr lang="en-US" altLang="zh-CN" sz="2800" dirty="0">
                <a:solidFill>
                  <a:srgbClr val="00B050"/>
                </a:solidFill>
                <a:latin typeface="SimSun" pitchFamily="2" charset="-122"/>
                <a:ea typeface="SimSun" pitchFamily="2" charset="-122"/>
              </a:rPr>
              <a:t>2</a:t>
            </a:r>
            <a:r>
              <a:rPr lang="zh-CN" altLang="en-US" sz="2800" dirty="0">
                <a:solidFill>
                  <a:srgbClr val="00B050"/>
                </a:solidFill>
                <a:latin typeface="SimSun" pitchFamily="2" charset="-122"/>
                <a:ea typeface="SimSun" pitchFamily="2" charset="-122"/>
              </a:rPr>
              <a:t>）“现烤现卖”“现</a:t>
            </a:r>
            <a:r>
              <a:rPr lang="en-US" altLang="zh-CN" sz="2800" dirty="0">
                <a:solidFill>
                  <a:srgbClr val="00B050"/>
                </a:solidFill>
                <a:latin typeface="SimSun" pitchFamily="2" charset="-122"/>
                <a:ea typeface="SimSun" pitchFamily="2" charset="-122"/>
              </a:rPr>
              <a:t>…</a:t>
            </a:r>
            <a:r>
              <a:rPr lang="zh-CN" altLang="en-US" sz="2800" dirty="0">
                <a:solidFill>
                  <a:srgbClr val="00B050"/>
                </a:solidFill>
                <a:latin typeface="SimSun" pitchFamily="2" charset="-122"/>
                <a:ea typeface="SimSun" pitchFamily="2" charset="-122"/>
              </a:rPr>
              <a:t>现</a:t>
            </a:r>
            <a:r>
              <a:rPr lang="en-US" altLang="zh-CN" sz="2800" dirty="0">
                <a:solidFill>
                  <a:srgbClr val="00B050"/>
                </a:solidFill>
                <a:latin typeface="SimSun" pitchFamily="2" charset="-122"/>
                <a:ea typeface="SimSun" pitchFamily="2" charset="-122"/>
              </a:rPr>
              <a:t>…”</a:t>
            </a:r>
            <a:r>
              <a:rPr lang="zh-CN" altLang="en-US" sz="2800" dirty="0">
                <a:solidFill>
                  <a:srgbClr val="00B050"/>
                </a:solidFill>
                <a:latin typeface="SimSun" pitchFamily="2" charset="-122"/>
                <a:ea typeface="SimSun" pitchFamily="2" charset="-122"/>
              </a:rPr>
              <a:t>，</a:t>
            </a:r>
            <a:r>
              <a:rPr lang="en-US" altLang="zh-CN" sz="2800" dirty="0">
                <a:solidFill>
                  <a:srgbClr val="00B050"/>
                </a:solidFill>
                <a:latin typeface="SimSun" pitchFamily="2" charset="-122"/>
                <a:ea typeface="SimSun" pitchFamily="2" charset="-122"/>
              </a:rPr>
              <a:t>Expresses temporary action for some purpose. </a:t>
            </a:r>
            <a:r>
              <a:rPr lang="en-US" altLang="zh-CN" sz="2800" dirty="0">
                <a:solidFill>
                  <a:srgbClr val="FF0000"/>
                </a:solidFill>
                <a:latin typeface="SimSun" pitchFamily="2" charset="-122"/>
                <a:ea typeface="SimSun" pitchFamily="2" charset="-122"/>
              </a:rPr>
              <a:t>For example:</a:t>
            </a:r>
          </a:p>
          <a:p>
            <a:r>
              <a:rPr lang="zh-CN" altLang="en-US" sz="2800" dirty="0">
                <a:solidFill>
                  <a:srgbClr val="CC9900"/>
                </a:solidFill>
                <a:latin typeface="SimSun" pitchFamily="2" charset="-122"/>
                <a:ea typeface="SimSun" pitchFamily="2" charset="-122"/>
              </a:rPr>
              <a:t>现吃现做	</a:t>
            </a:r>
            <a:r>
              <a:rPr lang="en-US" altLang="zh-CN" sz="2800" dirty="0">
                <a:solidFill>
                  <a:srgbClr val="CC9900"/>
                </a:solidFill>
                <a:latin typeface="SimSun" pitchFamily="2" charset="-122"/>
                <a:ea typeface="SimSun" pitchFamily="2" charset="-122"/>
              </a:rPr>
              <a:t>Ready-to-eat, ready-made</a:t>
            </a:r>
          </a:p>
          <a:p>
            <a:r>
              <a:rPr lang="zh-CN" altLang="en-US" sz="2800" dirty="0">
                <a:solidFill>
                  <a:srgbClr val="CC9900"/>
                </a:solidFill>
                <a:latin typeface="SimSun" pitchFamily="2" charset="-122"/>
                <a:ea typeface="SimSun" pitchFamily="2" charset="-122"/>
              </a:rPr>
              <a:t>现吃现买	</a:t>
            </a:r>
            <a:r>
              <a:rPr lang="en-US" altLang="zh-CN" sz="2800" dirty="0">
                <a:solidFill>
                  <a:srgbClr val="CC9900"/>
                </a:solidFill>
                <a:latin typeface="SimSun" pitchFamily="2" charset="-122"/>
                <a:ea typeface="SimSun" pitchFamily="2" charset="-122"/>
              </a:rPr>
              <a:t>Eat now, buy now</a:t>
            </a:r>
          </a:p>
          <a:p>
            <a:r>
              <a:rPr lang="zh-CN" altLang="en-US" sz="2800" dirty="0">
                <a:solidFill>
                  <a:srgbClr val="CC9900"/>
                </a:solidFill>
                <a:latin typeface="SimSun" pitchFamily="2" charset="-122"/>
                <a:ea typeface="SimSun" pitchFamily="2" charset="-122"/>
              </a:rPr>
              <a:t>现用现学	</a:t>
            </a:r>
            <a:r>
              <a:rPr lang="en-US" altLang="zh-CN" sz="2800" dirty="0">
                <a:solidFill>
                  <a:srgbClr val="CC9900"/>
                </a:solidFill>
                <a:latin typeface="SimSun" pitchFamily="2" charset="-122"/>
                <a:ea typeface="SimSun" pitchFamily="2" charset="-122"/>
              </a:rPr>
              <a:t>Current Learning</a:t>
            </a:r>
          </a:p>
        </p:txBody>
      </p:sp>
      <p:sp>
        <p:nvSpPr>
          <p:cNvPr id="2" name="AutoShape 6" descr="à¸à¸¥à¸à¸²à¸£à¸à¹à¸à¸«à¸²à¸£à¸¹à¸à¸ à¸²à¸à¸ªà¸³à¸«à¸£à¸±à¸ å«"/>
          <p:cNvSpPr>
            <a:spLocks noChangeAspect="1" noChangeArrowheads="1"/>
          </p:cNvSpPr>
          <p:nvPr/>
        </p:nvSpPr>
        <p:spPr bwMode="auto">
          <a:xfrm>
            <a:off x="190500"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16386" name="Picture 2" descr="D:\网络课件\18-19\lesson 15\ดาวน์โหลด (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5270901"/>
            <a:ext cx="2118860" cy="158709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3324640"/>
      </p:ext>
    </p:extLst>
  </p:cSld>
  <p:clrMapOvr>
    <a:masterClrMapping/>
  </p:clrMapOvr>
  <mc:AlternateContent xmlns:mc="http://schemas.openxmlformats.org/markup-compatibility/2006">
    <mc:Choice xmlns:p14="http://schemas.microsoft.com/office/powerpoint/2010/main" Requires="p14">
      <p:transition spd="slow" p14:dur="2000" advTm="98036"/>
    </mc:Choice>
    <mc:Fallback>
      <p:transition spd="slow" advTm="9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457200" y="1556792"/>
            <a:ext cx="8291264" cy="5184576"/>
          </a:xfrm>
        </p:spPr>
        <p:txBody>
          <a:bodyPr>
            <a:normAutofit fontScale="92500" lnSpcReduction="10000"/>
          </a:bodyPr>
          <a:lstStyle/>
          <a:p>
            <a:r>
              <a:rPr lang="en-US" dirty="0">
                <a:latin typeface="SimSun" pitchFamily="2" charset="-122"/>
                <a:ea typeface="SimSun" pitchFamily="2" charset="-122"/>
              </a:rPr>
              <a:t>(1) </a:t>
            </a:r>
            <a:r>
              <a:rPr lang="zh-CN" altLang="en-US" dirty="0">
                <a:solidFill>
                  <a:srgbClr val="00B0F0"/>
                </a:solidFill>
                <a:latin typeface="SimSun" pitchFamily="2" charset="-122"/>
                <a:ea typeface="SimSun" pitchFamily="2" charset="-122"/>
              </a:rPr>
              <a:t>把包存一下。</a:t>
            </a:r>
            <a:r>
              <a:rPr lang="en-US" altLang="zh-CN" dirty="0">
                <a:solidFill>
                  <a:srgbClr val="00B0F0"/>
                </a:solidFill>
                <a:latin typeface="SimSun" pitchFamily="2" charset="-122"/>
                <a:ea typeface="SimSun" pitchFamily="2" charset="-122"/>
              </a:rPr>
              <a:t>Save the bag.</a:t>
            </a:r>
          </a:p>
          <a:p>
            <a:r>
              <a:rPr lang="en-US" altLang="zh-CN" dirty="0">
                <a:solidFill>
                  <a:srgbClr val="00B0F0"/>
                </a:solidFill>
                <a:latin typeface="SimSun" pitchFamily="2" charset="-122"/>
                <a:ea typeface="SimSun" pitchFamily="2" charset="-122"/>
              </a:rPr>
              <a:t>	</a:t>
            </a:r>
            <a:r>
              <a:rPr lang="en-US" altLang="zh-CN" dirty="0" smtClean="0">
                <a:solidFill>
                  <a:srgbClr val="00B0F0"/>
                </a:solidFill>
                <a:latin typeface="SimSun" pitchFamily="2" charset="-122"/>
                <a:ea typeface="SimSun" pitchFamily="2" charset="-122"/>
              </a:rPr>
              <a:t> </a:t>
            </a:r>
            <a:r>
              <a:rPr lang="zh-CN" altLang="en-US" dirty="0" smtClean="0">
                <a:solidFill>
                  <a:srgbClr val="00B0F0"/>
                </a:solidFill>
                <a:latin typeface="SimSun" pitchFamily="2" charset="-122"/>
                <a:ea typeface="SimSun" pitchFamily="2" charset="-122"/>
              </a:rPr>
              <a:t>存</a:t>
            </a:r>
            <a:r>
              <a:rPr lang="zh-CN" altLang="en-US" dirty="0">
                <a:solidFill>
                  <a:srgbClr val="00B0F0"/>
                </a:solidFill>
                <a:latin typeface="SimSun" pitchFamily="2" charset="-122"/>
                <a:ea typeface="SimSun" pitchFamily="2" charset="-122"/>
              </a:rPr>
              <a:t>一下包。</a:t>
            </a:r>
          </a:p>
          <a:p>
            <a:r>
              <a:rPr lang="zh-CN" altLang="en-US" dirty="0">
                <a:solidFill>
                  <a:srgbClr val="00B0F0"/>
                </a:solidFill>
                <a:latin typeface="SimSun" pitchFamily="2" charset="-122"/>
                <a:ea typeface="SimSun" pitchFamily="2" charset="-122"/>
              </a:rPr>
              <a:t>	</a:t>
            </a:r>
            <a:r>
              <a:rPr lang="zh-CN" altLang="en-US" dirty="0" smtClean="0">
                <a:solidFill>
                  <a:srgbClr val="00B0F0"/>
                </a:solidFill>
                <a:latin typeface="SimSun" pitchFamily="2" charset="-122"/>
                <a:ea typeface="SimSun" pitchFamily="2" charset="-122"/>
              </a:rPr>
              <a:t> 把</a:t>
            </a:r>
            <a:r>
              <a:rPr lang="zh-CN" altLang="en-US" dirty="0">
                <a:solidFill>
                  <a:srgbClr val="00B0F0"/>
                </a:solidFill>
                <a:latin typeface="SimSun" pitchFamily="2" charset="-122"/>
                <a:ea typeface="SimSun" pitchFamily="2" charset="-122"/>
              </a:rPr>
              <a:t>包存上。</a:t>
            </a:r>
          </a:p>
          <a:p>
            <a:r>
              <a:rPr lang="zh-CN" altLang="en-US" dirty="0" smtClean="0">
                <a:solidFill>
                  <a:srgbClr val="00B0F0"/>
                </a:solidFill>
                <a:latin typeface="SimSun" pitchFamily="2" charset="-122"/>
                <a:ea typeface="SimSun" pitchFamily="2" charset="-122"/>
              </a:rPr>
              <a:t>    存</a:t>
            </a:r>
            <a:r>
              <a:rPr lang="zh-CN" altLang="en-US" dirty="0">
                <a:solidFill>
                  <a:srgbClr val="00B0F0"/>
                </a:solidFill>
                <a:latin typeface="SimSun" pitchFamily="2" charset="-122"/>
                <a:ea typeface="SimSun" pitchFamily="2" charset="-122"/>
              </a:rPr>
              <a:t>上包。</a:t>
            </a:r>
          </a:p>
          <a:p>
            <a:r>
              <a:rPr lang="zh-CN" altLang="en-US" dirty="0" smtClean="0">
                <a:solidFill>
                  <a:srgbClr val="00B0F0"/>
                </a:solidFill>
                <a:latin typeface="SimSun" pitchFamily="2" charset="-122"/>
                <a:ea typeface="SimSun" pitchFamily="2" charset="-122"/>
              </a:rPr>
              <a:t>    把</a:t>
            </a:r>
            <a:r>
              <a:rPr lang="zh-CN" altLang="en-US" dirty="0">
                <a:solidFill>
                  <a:srgbClr val="00B0F0"/>
                </a:solidFill>
                <a:latin typeface="SimSun" pitchFamily="2" charset="-122"/>
                <a:ea typeface="SimSun" pitchFamily="2" charset="-122"/>
              </a:rPr>
              <a:t>保存好。</a:t>
            </a:r>
          </a:p>
          <a:p>
            <a:r>
              <a:rPr lang="zh-CN" altLang="en-US" dirty="0" smtClean="0">
                <a:solidFill>
                  <a:srgbClr val="00B0F0"/>
                </a:solidFill>
                <a:latin typeface="SimSun" pitchFamily="2" charset="-122"/>
                <a:ea typeface="SimSun" pitchFamily="2" charset="-122"/>
              </a:rPr>
              <a:t>    存</a:t>
            </a:r>
            <a:r>
              <a:rPr lang="zh-CN" altLang="en-US" dirty="0">
                <a:solidFill>
                  <a:srgbClr val="00B0F0"/>
                </a:solidFill>
                <a:latin typeface="SimSun" pitchFamily="2" charset="-122"/>
                <a:ea typeface="SimSun" pitchFamily="2" charset="-122"/>
              </a:rPr>
              <a:t>好包。</a:t>
            </a:r>
          </a:p>
          <a:p>
            <a:r>
              <a:rPr lang="en-US" altLang="zh-CN" dirty="0">
                <a:solidFill>
                  <a:srgbClr val="00B0F0"/>
                </a:solidFill>
                <a:latin typeface="SimSun" pitchFamily="2" charset="-122"/>
                <a:ea typeface="SimSun" pitchFamily="2" charset="-122"/>
              </a:rPr>
              <a:t>	</a:t>
            </a:r>
            <a:r>
              <a:rPr lang="en-US" altLang="zh-CN" dirty="0">
                <a:solidFill>
                  <a:schemeClr val="accent2">
                    <a:lumMod val="60000"/>
                    <a:lumOff val="40000"/>
                  </a:schemeClr>
                </a:solidFill>
                <a:latin typeface="SimSun" pitchFamily="2" charset="-122"/>
                <a:ea typeface="SimSun" pitchFamily="2" charset="-122"/>
              </a:rPr>
              <a:t>All the 6 sentences have a same meaning. So when you want to tell somebody to save the bag, you can choose one of these 6 sentences to show your meaning.</a:t>
            </a:r>
          </a:p>
        </p:txBody>
      </p:sp>
      <p:sp>
        <p:nvSpPr>
          <p:cNvPr id="4" name="Title 1"/>
          <p:cNvSpPr>
            <a:spLocks noGrp="1"/>
          </p:cNvSpPr>
          <p:nvPr>
            <p:ph type="title"/>
          </p:nvPr>
        </p:nvSpPr>
        <p:spPr>
          <a:xfrm>
            <a:off x="899592" y="404664"/>
            <a:ext cx="7848872" cy="648072"/>
          </a:xfrm>
        </p:spPr>
        <p:txBody>
          <a:bodyPr>
            <a:normAutofit fontScale="90000"/>
          </a:bodyPr>
          <a:lstStyle/>
          <a:p>
            <a:pPr algn="l"/>
            <a:r>
              <a:rPr lang="en-US" dirty="0"/>
              <a:t>4</a:t>
            </a:r>
            <a:r>
              <a:rPr lang="en-US" dirty="0" smtClean="0"/>
              <a:t> The similar expression </a:t>
            </a:r>
            <a:r>
              <a:rPr lang="zh-CN" altLang="en-US" dirty="0" smtClean="0"/>
              <a:t>相似说法</a:t>
            </a:r>
            <a:r>
              <a:rPr lang="en-US" altLang="zh-CN" dirty="0" smtClean="0"/>
              <a:t>:</a:t>
            </a:r>
            <a:endParaRPr lang="en-US" dirty="0"/>
          </a:p>
        </p:txBody>
      </p:sp>
      <p:pic>
        <p:nvPicPr>
          <p:cNvPr id="15362" name="Picture 2" descr="D:\网络课件\18-19\lesson 15\ดาวน์โหลด (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276872"/>
            <a:ext cx="1575619" cy="157561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5380759"/>
      </p:ext>
    </p:extLst>
  </p:cSld>
  <p:clrMapOvr>
    <a:masterClrMapping/>
  </p:clrMapOvr>
  <mc:AlternateContent xmlns:mc="http://schemas.openxmlformats.org/markup-compatibility/2006">
    <mc:Choice xmlns:p14="http://schemas.microsoft.com/office/powerpoint/2010/main" Requires="p14">
      <p:transition spd="slow" p14:dur="2000" advTm="33369"/>
    </mc:Choice>
    <mc:Fallback>
      <p:transition spd="slow" advTm="3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idx="1"/>
          </p:nvPr>
        </p:nvSpPr>
        <p:spPr>
          <a:xfrm>
            <a:off x="0" y="1340768"/>
            <a:ext cx="9144000" cy="5184576"/>
          </a:xfrm>
        </p:spPr>
        <p:txBody>
          <a:bodyPr>
            <a:normAutofit lnSpcReduction="10000"/>
          </a:bodyPr>
          <a:lstStyle/>
          <a:p>
            <a:r>
              <a:rPr lang="en-US" sz="2800" dirty="0" smtClean="0">
                <a:latin typeface="SimSun" pitchFamily="2" charset="-122"/>
                <a:ea typeface="SimSun" pitchFamily="2" charset="-122"/>
              </a:rPr>
              <a:t>(2)</a:t>
            </a:r>
            <a:r>
              <a:rPr lang="zh-CN" altLang="en-US" sz="2800" dirty="0" smtClean="0">
                <a:solidFill>
                  <a:srgbClr val="00B0F0"/>
                </a:solidFill>
                <a:latin typeface="SimSun" pitchFamily="2" charset="-122"/>
                <a:ea typeface="SimSun" pitchFamily="2" charset="-122"/>
              </a:rPr>
              <a:t>我</a:t>
            </a:r>
            <a:r>
              <a:rPr lang="zh-CN" altLang="en-US" sz="2800" dirty="0">
                <a:solidFill>
                  <a:srgbClr val="00B0F0"/>
                </a:solidFill>
                <a:latin typeface="SimSun" pitchFamily="2" charset="-122"/>
                <a:ea typeface="SimSun" pitchFamily="2" charset="-122"/>
              </a:rPr>
              <a:t>也正要去买。	</a:t>
            </a:r>
            <a:r>
              <a:rPr lang="en-US" altLang="zh-CN" sz="2800" dirty="0">
                <a:solidFill>
                  <a:srgbClr val="00B0F0"/>
                </a:solidFill>
                <a:latin typeface="SimSun" pitchFamily="2" charset="-122"/>
                <a:ea typeface="SimSun" pitchFamily="2" charset="-122"/>
              </a:rPr>
              <a:t>I'm just going to buy it, too.</a:t>
            </a:r>
          </a:p>
          <a:p>
            <a:r>
              <a:rPr lang="en-US" altLang="zh-CN" sz="2800" dirty="0">
                <a:solidFill>
                  <a:srgbClr val="00B0F0"/>
                </a:solidFill>
                <a:latin typeface="SimSun" pitchFamily="2" charset="-122"/>
                <a:ea typeface="SimSun" pitchFamily="2" charset="-122"/>
              </a:rPr>
              <a:t>	</a:t>
            </a:r>
            <a:r>
              <a:rPr lang="zh-CN" altLang="en-US" sz="2800" dirty="0">
                <a:solidFill>
                  <a:srgbClr val="00B0F0"/>
                </a:solidFill>
                <a:latin typeface="SimSun" pitchFamily="2" charset="-122"/>
                <a:ea typeface="SimSun" pitchFamily="2" charset="-122"/>
              </a:rPr>
              <a:t>我也正好要去买。</a:t>
            </a:r>
          </a:p>
          <a:p>
            <a:r>
              <a:rPr lang="zh-CN" altLang="en-US" sz="2800" dirty="0">
                <a:solidFill>
                  <a:srgbClr val="00B0F0"/>
                </a:solidFill>
                <a:latin typeface="SimSun" pitchFamily="2" charset="-122"/>
                <a:ea typeface="SimSun" pitchFamily="2" charset="-122"/>
              </a:rPr>
              <a:t>	正好我也要去买。</a:t>
            </a:r>
          </a:p>
          <a:p>
            <a:r>
              <a:rPr lang="zh-CN" altLang="en-US" sz="2800" dirty="0">
                <a:solidFill>
                  <a:srgbClr val="00B0F0"/>
                </a:solidFill>
                <a:latin typeface="SimSun" pitchFamily="2" charset="-122"/>
                <a:ea typeface="SimSun" pitchFamily="2" charset="-122"/>
              </a:rPr>
              <a:t>	正巧我也要去买。</a:t>
            </a:r>
          </a:p>
          <a:p>
            <a:r>
              <a:rPr lang="zh-CN" altLang="en-US" sz="2800" dirty="0">
                <a:solidFill>
                  <a:srgbClr val="00B0F0"/>
                </a:solidFill>
                <a:latin typeface="SimSun" pitchFamily="2" charset="-122"/>
                <a:ea typeface="SimSun" pitchFamily="2" charset="-122"/>
              </a:rPr>
              <a:t>	我也正巧要去买。</a:t>
            </a:r>
          </a:p>
          <a:p>
            <a:r>
              <a:rPr lang="zh-CN" altLang="en-US" sz="2800" dirty="0">
                <a:solidFill>
                  <a:srgbClr val="00B0F0"/>
                </a:solidFill>
                <a:latin typeface="SimSun" pitchFamily="2" charset="-122"/>
                <a:ea typeface="SimSun" pitchFamily="2" charset="-122"/>
              </a:rPr>
              <a:t>	我刚好也要去买。</a:t>
            </a:r>
          </a:p>
          <a:p>
            <a:r>
              <a:rPr lang="zh-CN" altLang="en-US" sz="2800" dirty="0">
                <a:solidFill>
                  <a:srgbClr val="00B0F0"/>
                </a:solidFill>
                <a:latin typeface="SimSun" pitchFamily="2" charset="-122"/>
                <a:ea typeface="SimSun" pitchFamily="2" charset="-122"/>
              </a:rPr>
              <a:t>	刚好我也要去买。</a:t>
            </a:r>
          </a:p>
          <a:p>
            <a:r>
              <a:rPr lang="en-US" altLang="zh-CN" sz="2800" dirty="0">
                <a:solidFill>
                  <a:schemeClr val="accent2">
                    <a:lumMod val="60000"/>
                    <a:lumOff val="40000"/>
                  </a:schemeClr>
                </a:solidFill>
                <a:latin typeface="SimSun" pitchFamily="2" charset="-122"/>
                <a:ea typeface="SimSun" pitchFamily="2" charset="-122"/>
              </a:rPr>
              <a:t>	All the 7 sentences have a same meaning. So when you want to tell somebody you just to do something too, you can choose one of these 7 sentences to show your meaning.</a:t>
            </a:r>
          </a:p>
        </p:txBody>
      </p:sp>
      <p:sp>
        <p:nvSpPr>
          <p:cNvPr id="4" name="Title 1"/>
          <p:cNvSpPr>
            <a:spLocks noGrp="1"/>
          </p:cNvSpPr>
          <p:nvPr>
            <p:ph type="title"/>
          </p:nvPr>
        </p:nvSpPr>
        <p:spPr>
          <a:xfrm>
            <a:off x="899592" y="404664"/>
            <a:ext cx="7848872" cy="648072"/>
          </a:xfrm>
        </p:spPr>
        <p:txBody>
          <a:bodyPr>
            <a:normAutofit fontScale="90000"/>
          </a:bodyPr>
          <a:lstStyle/>
          <a:p>
            <a:pPr algn="l"/>
            <a:r>
              <a:rPr lang="en-US" dirty="0"/>
              <a:t>4</a:t>
            </a:r>
            <a:r>
              <a:rPr lang="en-US" dirty="0" smtClean="0"/>
              <a:t> The similar expression </a:t>
            </a:r>
            <a:r>
              <a:rPr lang="zh-CN" altLang="en-US" dirty="0" smtClean="0"/>
              <a:t>相似说法</a:t>
            </a:r>
            <a:r>
              <a:rPr lang="en-US" altLang="zh-CN" dirty="0" smtClean="0"/>
              <a:t>:</a:t>
            </a:r>
            <a:endParaRPr lang="en-US" dirty="0"/>
          </a:p>
        </p:txBody>
      </p:sp>
      <p:pic>
        <p:nvPicPr>
          <p:cNvPr id="17410" name="Picture 2" descr="D:\网络课件\18-19\lesson 15\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405" y="2276872"/>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1596920"/>
      </p:ext>
    </p:extLst>
  </p:cSld>
  <p:clrMapOvr>
    <a:masterClrMapping/>
  </p:clrMapOvr>
  <mc:AlternateContent xmlns:mc="http://schemas.openxmlformats.org/markup-compatibility/2006">
    <mc:Choice xmlns:p14="http://schemas.microsoft.com/office/powerpoint/2010/main" Requires="p14">
      <p:transition spd="slow" p14:dur="2000" advTm="40638"/>
    </mc:Choice>
    <mc:Fallback>
      <p:transition spd="slow" advTm="40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401637" y="1349441"/>
            <a:ext cx="8229600" cy="5289451"/>
          </a:xfrm>
        </p:spPr>
        <p:txBody>
          <a:bodyPr>
            <a:normAutofit/>
          </a:bodyPr>
          <a:lstStyle/>
          <a:p>
            <a:r>
              <a:rPr lang="zh-CN" altLang="en-US" b="1" dirty="0">
                <a:latin typeface="SimSun" pitchFamily="2" charset="-122"/>
                <a:ea typeface="SimSun" pitchFamily="2" charset="-122"/>
              </a:rPr>
              <a:t>一、</a:t>
            </a:r>
            <a:r>
              <a:rPr lang="en-US" b="1" dirty="0">
                <a:latin typeface="SimSun" pitchFamily="2" charset="-122"/>
                <a:ea typeface="SimSun" pitchFamily="2" charset="-122"/>
              </a:rPr>
              <a:t>Read the following sentences in correct intonation loudly.</a:t>
            </a:r>
            <a:endParaRPr lang="en-US" dirty="0">
              <a:latin typeface="SimSun" pitchFamily="2" charset="-122"/>
              <a:ea typeface="SimSun" pitchFamily="2" charset="-122"/>
            </a:endParaRPr>
          </a:p>
          <a:p>
            <a:pPr lvl="0"/>
            <a:r>
              <a:rPr lang="en-US" altLang="zh-CN" dirty="0" smtClean="0">
                <a:solidFill>
                  <a:srgbClr val="00B050"/>
                </a:solidFill>
                <a:latin typeface="SimSun" pitchFamily="2" charset="-122"/>
                <a:ea typeface="SimSun" pitchFamily="2" charset="-122"/>
              </a:rPr>
              <a:t>1</a:t>
            </a:r>
            <a:r>
              <a:rPr lang="en-US" altLang="zh-CN" dirty="0">
                <a:solidFill>
                  <a:srgbClr val="00B050"/>
                </a:solidFill>
                <a:latin typeface="SimSun" pitchFamily="2" charset="-122"/>
                <a:ea typeface="SimSun" pitchFamily="2" charset="-122"/>
              </a:rPr>
              <a:t>. </a:t>
            </a:r>
            <a:r>
              <a:rPr lang="zh-CN" altLang="en-US" dirty="0">
                <a:solidFill>
                  <a:srgbClr val="00B050"/>
                </a:solidFill>
                <a:latin typeface="SimSun" pitchFamily="2" charset="-122"/>
                <a:ea typeface="SimSun" pitchFamily="2" charset="-122"/>
              </a:rPr>
              <a:t>我也正要去买，一块儿走吧。</a:t>
            </a:r>
          </a:p>
          <a:p>
            <a:pPr lvl="0"/>
            <a:r>
              <a:rPr lang="en-US" altLang="zh-CN" dirty="0" smtClean="0">
                <a:solidFill>
                  <a:srgbClr val="00B050"/>
                </a:solidFill>
                <a:latin typeface="SimSun" pitchFamily="2" charset="-122"/>
                <a:ea typeface="SimSun" pitchFamily="2" charset="-122"/>
              </a:rPr>
              <a:t>2</a:t>
            </a:r>
            <a:r>
              <a:rPr lang="en-US" altLang="zh-CN" dirty="0">
                <a:solidFill>
                  <a:srgbClr val="00B050"/>
                </a:solidFill>
                <a:latin typeface="SimSun" pitchFamily="2" charset="-122"/>
                <a:ea typeface="SimSun" pitchFamily="2" charset="-122"/>
              </a:rPr>
              <a:t>. </a:t>
            </a:r>
            <a:r>
              <a:rPr lang="zh-CN" altLang="en-US" dirty="0">
                <a:solidFill>
                  <a:srgbClr val="00B050"/>
                </a:solidFill>
                <a:latin typeface="SimSun" pitchFamily="2" charset="-122"/>
                <a:ea typeface="SimSun" pitchFamily="2" charset="-122"/>
              </a:rPr>
              <a:t>你能做我的向导吗？</a:t>
            </a:r>
          </a:p>
          <a:p>
            <a:pPr lvl="0"/>
            <a:r>
              <a:rPr lang="en-US" altLang="zh-CN" dirty="0" smtClean="0">
                <a:solidFill>
                  <a:srgbClr val="00B050"/>
                </a:solidFill>
                <a:latin typeface="SimSun" pitchFamily="2" charset="-122"/>
                <a:ea typeface="SimSun" pitchFamily="2" charset="-122"/>
              </a:rPr>
              <a:t>3</a:t>
            </a:r>
            <a:r>
              <a:rPr lang="en-US" altLang="zh-CN" dirty="0">
                <a:solidFill>
                  <a:srgbClr val="00B050"/>
                </a:solidFill>
                <a:latin typeface="SimSun" pitchFamily="2" charset="-122"/>
                <a:ea typeface="SimSun" pitchFamily="2" charset="-122"/>
              </a:rPr>
              <a:t>. </a:t>
            </a:r>
            <a:r>
              <a:rPr lang="zh-CN" altLang="en-US" dirty="0">
                <a:solidFill>
                  <a:srgbClr val="00B050"/>
                </a:solidFill>
                <a:latin typeface="SimSun" pitchFamily="2" charset="-122"/>
                <a:ea typeface="SimSun" pitchFamily="2" charset="-122"/>
              </a:rPr>
              <a:t>我最喜欢吃牛肉了。</a:t>
            </a:r>
          </a:p>
          <a:p>
            <a:pPr lvl="0"/>
            <a:r>
              <a:rPr lang="en-US" altLang="zh-CN" dirty="0" smtClean="0">
                <a:solidFill>
                  <a:srgbClr val="00B050"/>
                </a:solidFill>
                <a:latin typeface="SimSun" pitchFamily="2" charset="-122"/>
                <a:ea typeface="SimSun" pitchFamily="2" charset="-122"/>
              </a:rPr>
              <a:t>4</a:t>
            </a:r>
            <a:r>
              <a:rPr lang="en-US" altLang="zh-CN" dirty="0">
                <a:solidFill>
                  <a:srgbClr val="00B050"/>
                </a:solidFill>
                <a:latin typeface="SimSun" pitchFamily="2" charset="-122"/>
                <a:ea typeface="SimSun" pitchFamily="2" charset="-122"/>
              </a:rPr>
              <a:t>. </a:t>
            </a:r>
            <a:r>
              <a:rPr lang="zh-CN" altLang="en-US" dirty="0">
                <a:solidFill>
                  <a:srgbClr val="00B050"/>
                </a:solidFill>
                <a:latin typeface="SimSun" pitchFamily="2" charset="-122"/>
                <a:ea typeface="SimSun" pitchFamily="2" charset="-122"/>
              </a:rPr>
              <a:t>你看，面包就在那儿。</a:t>
            </a: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网络课件\18-19\lesson 15\images (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371" y="4437112"/>
            <a:ext cx="2372425" cy="2372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7947778"/>
      </p:ext>
    </p:extLst>
  </p:cSld>
  <p:clrMapOvr>
    <a:masterClrMapping/>
  </p:clrMapOvr>
  <mc:AlternateContent xmlns:mc="http://schemas.openxmlformats.org/markup-compatibility/2006">
    <mc:Choice xmlns:p14="http://schemas.microsoft.com/office/powerpoint/2010/main" Requires="p14">
      <p:transition spd="slow" p14:dur="2000" advTm="65718"/>
    </mc:Choice>
    <mc:Fallback>
      <p:transition spd="slow" advTm="65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0" y="1349441"/>
            <a:ext cx="9035273" cy="5289451"/>
          </a:xfrm>
        </p:spPr>
        <p:txBody>
          <a:bodyPr/>
          <a:lstStyle/>
          <a:p>
            <a:r>
              <a:rPr lang="zh-CN" altLang="en-US" b="1" dirty="0">
                <a:latin typeface="SimSun" pitchFamily="2" charset="-122"/>
                <a:ea typeface="SimSun" pitchFamily="2" charset="-122"/>
              </a:rPr>
              <a:t>二、</a:t>
            </a:r>
            <a:r>
              <a:rPr lang="en-US" b="1" dirty="0">
                <a:latin typeface="SimSun" pitchFamily="2" charset="-122"/>
                <a:ea typeface="SimSun" pitchFamily="2" charset="-122"/>
              </a:rPr>
              <a:t>Substitution drills.</a:t>
            </a:r>
            <a:endParaRPr lang="en-US" dirty="0">
              <a:latin typeface="SimSun" pitchFamily="2" charset="-122"/>
              <a:ea typeface="SimSun" pitchFamily="2" charset="-122"/>
            </a:endParaRPr>
          </a:p>
          <a:p>
            <a:r>
              <a:rPr lang="en-US" altLang="zh-CN" b="1" dirty="0" smtClean="0">
                <a:solidFill>
                  <a:srgbClr val="CC9900"/>
                </a:solidFill>
                <a:latin typeface="SimSun" pitchFamily="2" charset="-122"/>
                <a:ea typeface="SimSun" pitchFamily="2" charset="-122"/>
              </a:rPr>
              <a:t>1</a:t>
            </a:r>
            <a:r>
              <a:rPr lang="en-US" altLang="zh-CN" b="1" dirty="0">
                <a:solidFill>
                  <a:srgbClr val="CC9900"/>
                </a:solidFill>
                <a:latin typeface="SimSun" pitchFamily="2" charset="-122"/>
                <a:ea typeface="SimSun" pitchFamily="2" charset="-122"/>
              </a:rPr>
              <a:t>.  </a:t>
            </a:r>
            <a:r>
              <a:rPr lang="zh-CN" altLang="en-US" b="1" dirty="0">
                <a:solidFill>
                  <a:srgbClr val="CC9900"/>
                </a:solidFill>
                <a:latin typeface="SimSun" pitchFamily="2" charset="-122"/>
                <a:ea typeface="SimSun" pitchFamily="2" charset="-122"/>
              </a:rPr>
              <a:t>请你把</a:t>
            </a:r>
            <a:r>
              <a:rPr lang="zh-CN" altLang="en-US" b="1" u="sng" dirty="0">
                <a:solidFill>
                  <a:srgbClr val="CC9900"/>
                </a:solidFill>
                <a:latin typeface="SimSun" pitchFamily="2" charset="-122"/>
                <a:ea typeface="SimSun" pitchFamily="2" charset="-122"/>
              </a:rPr>
              <a:t>包</a:t>
            </a:r>
            <a:r>
              <a:rPr lang="zh-CN" altLang="en-US" b="1" dirty="0">
                <a:solidFill>
                  <a:srgbClr val="CC9900"/>
                </a:solidFill>
                <a:latin typeface="SimSun" pitchFamily="2" charset="-122"/>
                <a:ea typeface="SimSun" pitchFamily="2" charset="-122"/>
              </a:rPr>
              <a:t> </a:t>
            </a:r>
            <a:r>
              <a:rPr lang="zh-CN" altLang="en-US" b="1" u="sng" dirty="0">
                <a:solidFill>
                  <a:srgbClr val="CC9900"/>
                </a:solidFill>
                <a:latin typeface="SimSun" pitchFamily="2" charset="-122"/>
                <a:ea typeface="SimSun" pitchFamily="2" charset="-122"/>
              </a:rPr>
              <a:t>存</a:t>
            </a:r>
            <a:r>
              <a:rPr lang="zh-CN" altLang="en-US" b="1" dirty="0">
                <a:solidFill>
                  <a:srgbClr val="CC9900"/>
                </a:solidFill>
                <a:latin typeface="SimSun" pitchFamily="2" charset="-122"/>
                <a:ea typeface="SimSun" pitchFamily="2" charset="-122"/>
              </a:rPr>
              <a:t>一下。</a:t>
            </a:r>
          </a:p>
          <a:p>
            <a:endParaRPr lang="zh-CN" altLang="en-US" b="1" dirty="0">
              <a:solidFill>
                <a:srgbClr val="CC9900"/>
              </a:solidFill>
              <a:latin typeface="SimSun" pitchFamily="2" charset="-122"/>
              <a:ea typeface="SimSun" pitchFamily="2" charset="-122"/>
            </a:endParaRPr>
          </a:p>
          <a:p>
            <a:pPr marL="0" indent="0">
              <a:buNone/>
            </a:pPr>
            <a:endParaRPr lang="en-US" altLang="zh-CN" b="1" dirty="0" smtClean="0">
              <a:solidFill>
                <a:srgbClr val="CC9900"/>
              </a:solidFill>
              <a:latin typeface="SimSun" pitchFamily="2" charset="-122"/>
              <a:ea typeface="SimSun" pitchFamily="2" charset="-122"/>
            </a:endParaRPr>
          </a:p>
          <a:p>
            <a:pPr marL="0" indent="0">
              <a:buNone/>
            </a:pPr>
            <a:endParaRPr lang="zh-CN" altLang="en-US" b="1" dirty="0">
              <a:solidFill>
                <a:srgbClr val="CC9900"/>
              </a:solidFill>
              <a:latin typeface="SimSun" pitchFamily="2" charset="-122"/>
              <a:ea typeface="SimSun" pitchFamily="2" charset="-122"/>
            </a:endParaRPr>
          </a:p>
          <a:p>
            <a:r>
              <a:rPr lang="en-US" altLang="zh-CN" b="1" dirty="0">
                <a:solidFill>
                  <a:srgbClr val="CC9900"/>
                </a:solidFill>
                <a:latin typeface="SimSun" pitchFamily="2" charset="-122"/>
                <a:ea typeface="SimSun" pitchFamily="2" charset="-122"/>
              </a:rPr>
              <a:t>2.</a:t>
            </a:r>
            <a:r>
              <a:rPr lang="zh-CN" altLang="en-US" b="1" dirty="0">
                <a:solidFill>
                  <a:srgbClr val="CC9900"/>
                </a:solidFill>
                <a:latin typeface="SimSun" pitchFamily="2" charset="-122"/>
                <a:ea typeface="SimSun" pitchFamily="2" charset="-122"/>
              </a:rPr>
              <a:t>听说</a:t>
            </a:r>
            <a:r>
              <a:rPr lang="zh-CN" altLang="en-US" b="1" u="sng" dirty="0">
                <a:solidFill>
                  <a:srgbClr val="CC9900"/>
                </a:solidFill>
                <a:latin typeface="SimSun" pitchFamily="2" charset="-122"/>
                <a:ea typeface="SimSun" pitchFamily="2" charset="-122"/>
              </a:rPr>
              <a:t>这里有刚烤好的面包</a:t>
            </a:r>
            <a:r>
              <a:rPr lang="zh-CN" altLang="en-US" b="1" dirty="0">
                <a:solidFill>
                  <a:srgbClr val="CC9900"/>
                </a:solidFill>
                <a:latin typeface="SimSun" pitchFamily="2" charset="-122"/>
                <a:ea typeface="SimSun" pitchFamily="2" charset="-122"/>
              </a:rPr>
              <a:t>。</a:t>
            </a:r>
          </a:p>
          <a:p>
            <a:endParaRPr lang="zh-CN" altLang="en-US" b="1" dirty="0">
              <a:solidFill>
                <a:srgbClr val="CC9900"/>
              </a:solidFill>
              <a:latin typeface="SimSun" pitchFamily="2" charset="-122"/>
              <a:ea typeface="SimSun" pitchFamily="2" charset="-122"/>
            </a:endParaRPr>
          </a:p>
          <a:p>
            <a:pPr lvl="0"/>
            <a:endParaRPr lang="th-TH" sz="2000" dirty="0">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网络课件\18-19\lesson 15\ดาวน์โหลด (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480" y="3501008"/>
            <a:ext cx="231708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2636912"/>
            <a:ext cx="214583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4929145"/>
            <a:ext cx="2802294" cy="191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0244098"/>
      </p:ext>
    </p:extLst>
  </p:cSld>
  <p:clrMapOvr>
    <a:masterClrMapping/>
  </p:clrMapOvr>
  <mc:AlternateContent xmlns:mc="http://schemas.openxmlformats.org/markup-compatibility/2006">
    <mc:Choice xmlns:p14="http://schemas.microsoft.com/office/powerpoint/2010/main" Requires="p14">
      <p:transition spd="slow" p14:dur="2000" advTm="25581"/>
    </mc:Choice>
    <mc:Fallback>
      <p:transition spd="slow" advTm="2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0" y="1349441"/>
            <a:ext cx="9035273" cy="5289451"/>
          </a:xfrm>
        </p:spPr>
        <p:txBody>
          <a:bodyPr/>
          <a:lstStyle/>
          <a:p>
            <a:endParaRPr lang="en-US" altLang="zh-CN" sz="2400" b="1" dirty="0" smtClean="0">
              <a:solidFill>
                <a:srgbClr val="CC9900"/>
              </a:solidFill>
              <a:latin typeface="SimSun" pitchFamily="2" charset="-122"/>
              <a:ea typeface="SimSun" pitchFamily="2" charset="-122"/>
            </a:endParaRPr>
          </a:p>
          <a:p>
            <a:r>
              <a:rPr lang="en-US" altLang="zh-CN" sz="2400" b="1" dirty="0" smtClean="0">
                <a:solidFill>
                  <a:srgbClr val="CC9900"/>
                </a:solidFill>
                <a:latin typeface="SimSun" pitchFamily="2" charset="-122"/>
                <a:ea typeface="SimSun" pitchFamily="2" charset="-122"/>
              </a:rPr>
              <a:t>3</a:t>
            </a:r>
            <a:r>
              <a:rPr lang="en-US" altLang="zh-CN" sz="2400" b="1" dirty="0">
                <a:solidFill>
                  <a:srgbClr val="CC9900"/>
                </a:solidFill>
                <a:latin typeface="SimSun" pitchFamily="2" charset="-122"/>
                <a:ea typeface="SimSun" pitchFamily="2" charset="-122"/>
              </a:rPr>
              <a:t>. </a:t>
            </a:r>
            <a:r>
              <a:rPr lang="zh-CN" altLang="en-US" sz="2400" b="1" u="sng" dirty="0">
                <a:solidFill>
                  <a:srgbClr val="CC9900"/>
                </a:solidFill>
                <a:latin typeface="SimSun" pitchFamily="2" charset="-122"/>
                <a:ea typeface="SimSun" pitchFamily="2" charset="-122"/>
              </a:rPr>
              <a:t>鸡蛋的、牛奶的、巧克力的、果酱的</a:t>
            </a:r>
            <a:r>
              <a:rPr lang="zh-CN" altLang="en-US" sz="2400" b="1" dirty="0">
                <a:solidFill>
                  <a:srgbClr val="CC9900"/>
                </a:solidFill>
                <a:latin typeface="SimSun" pitchFamily="2" charset="-122"/>
                <a:ea typeface="SimSun" pitchFamily="2" charset="-122"/>
              </a:rPr>
              <a:t>，</a:t>
            </a:r>
            <a:r>
              <a:rPr lang="zh-CN" altLang="en-US" sz="2400" b="1" u="sng" dirty="0">
                <a:solidFill>
                  <a:srgbClr val="CC9900"/>
                </a:solidFill>
                <a:latin typeface="SimSun" pitchFamily="2" charset="-122"/>
                <a:ea typeface="SimSun" pitchFamily="2" charset="-122"/>
              </a:rPr>
              <a:t>什么样的</a:t>
            </a:r>
            <a:r>
              <a:rPr lang="zh-CN" altLang="en-US" sz="2400" b="1" dirty="0">
                <a:solidFill>
                  <a:srgbClr val="CC9900"/>
                </a:solidFill>
                <a:latin typeface="SimSun" pitchFamily="2" charset="-122"/>
                <a:ea typeface="SimSun" pitchFamily="2" charset="-122"/>
              </a:rPr>
              <a:t>都有。</a:t>
            </a:r>
          </a:p>
          <a:p>
            <a:pPr marL="0" indent="0">
              <a:buNone/>
            </a:pPr>
            <a:endParaRPr lang="zh-CN" altLang="en-US" sz="2400" b="1" dirty="0">
              <a:solidFill>
                <a:srgbClr val="CC9900"/>
              </a:solidFill>
              <a:latin typeface="SimSun" pitchFamily="2" charset="-122"/>
              <a:ea typeface="SimSun" pitchFamily="2" charset="-122"/>
            </a:endParaRPr>
          </a:p>
          <a:p>
            <a:endParaRPr lang="en-US" altLang="zh-CN" sz="2400" b="1" dirty="0" smtClean="0">
              <a:solidFill>
                <a:srgbClr val="CC9900"/>
              </a:solidFill>
              <a:latin typeface="SimSun" pitchFamily="2" charset="-122"/>
              <a:ea typeface="SimSun" pitchFamily="2" charset="-122"/>
            </a:endParaRPr>
          </a:p>
          <a:p>
            <a:endParaRPr lang="en-US" altLang="zh-CN" sz="2400" b="1" dirty="0">
              <a:solidFill>
                <a:srgbClr val="CC9900"/>
              </a:solidFill>
              <a:latin typeface="SimSun" pitchFamily="2" charset="-122"/>
              <a:ea typeface="SimSun" pitchFamily="2" charset="-122"/>
            </a:endParaRPr>
          </a:p>
          <a:p>
            <a:endParaRPr lang="zh-CN" altLang="en-US" sz="2400" b="1" dirty="0">
              <a:solidFill>
                <a:srgbClr val="CC9900"/>
              </a:solidFill>
              <a:latin typeface="SimSun" pitchFamily="2" charset="-122"/>
              <a:ea typeface="SimSun" pitchFamily="2" charset="-122"/>
            </a:endParaRPr>
          </a:p>
          <a:p>
            <a:r>
              <a:rPr lang="en-US" altLang="zh-CN" sz="2400" b="1" dirty="0">
                <a:solidFill>
                  <a:srgbClr val="CC9900"/>
                </a:solidFill>
                <a:latin typeface="SimSun" pitchFamily="2" charset="-122"/>
                <a:ea typeface="SimSun" pitchFamily="2" charset="-122"/>
              </a:rPr>
              <a:t>4. </a:t>
            </a:r>
            <a:r>
              <a:rPr lang="zh-CN" altLang="en-US" sz="2400" b="1" dirty="0">
                <a:solidFill>
                  <a:srgbClr val="CC9900"/>
                </a:solidFill>
                <a:latin typeface="SimSun" pitchFamily="2" charset="-122"/>
                <a:ea typeface="SimSun" pitchFamily="2" charset="-122"/>
              </a:rPr>
              <a:t>你想</a:t>
            </a:r>
            <a:r>
              <a:rPr lang="zh-CN" altLang="en-US" sz="2400" b="1" u="sng" dirty="0">
                <a:solidFill>
                  <a:srgbClr val="CC9900"/>
                </a:solidFill>
                <a:latin typeface="SimSun" pitchFamily="2" charset="-122"/>
                <a:ea typeface="SimSun" pitchFamily="2" charset="-122"/>
              </a:rPr>
              <a:t>买什么</a:t>
            </a:r>
            <a:r>
              <a:rPr lang="zh-CN" altLang="en-US" sz="2400" b="1" dirty="0">
                <a:solidFill>
                  <a:srgbClr val="CC9900"/>
                </a:solidFill>
                <a:latin typeface="SimSun" pitchFamily="2" charset="-122"/>
                <a:ea typeface="SimSun" pitchFamily="2" charset="-122"/>
              </a:rPr>
              <a:t>就</a:t>
            </a:r>
            <a:r>
              <a:rPr lang="zh-CN" altLang="en-US" sz="2400" b="1" u="sng" dirty="0">
                <a:solidFill>
                  <a:srgbClr val="CC9900"/>
                </a:solidFill>
                <a:latin typeface="SimSun" pitchFamily="2" charset="-122"/>
                <a:ea typeface="SimSun" pitchFamily="2" charset="-122"/>
              </a:rPr>
              <a:t>问我</a:t>
            </a:r>
            <a:r>
              <a:rPr lang="zh-CN" altLang="en-US" sz="2400" b="1" dirty="0">
                <a:solidFill>
                  <a:srgbClr val="CC9900"/>
                </a:solidFill>
                <a:latin typeface="SimSun" pitchFamily="2" charset="-122"/>
                <a:ea typeface="SimSun" pitchFamily="2" charset="-122"/>
              </a:rPr>
              <a:t>吧</a:t>
            </a:r>
            <a:r>
              <a:rPr lang="zh-CN" altLang="en-US" sz="2400" b="1" dirty="0" smtClean="0">
                <a:solidFill>
                  <a:srgbClr val="CC9900"/>
                </a:solidFill>
                <a:latin typeface="SimSun" pitchFamily="2" charset="-122"/>
                <a:ea typeface="SimSun" pitchFamily="2" charset="-122"/>
              </a:rPr>
              <a:t>。</a:t>
            </a:r>
            <a:endParaRPr lang="en-US" altLang="zh-CN" sz="2400" b="1" dirty="0" smtClean="0">
              <a:solidFill>
                <a:srgbClr val="CC9900"/>
              </a:solidFill>
              <a:latin typeface="SimSun" pitchFamily="2" charset="-122"/>
              <a:ea typeface="SimSun" pitchFamily="2" charset="-122"/>
            </a:endParaRPr>
          </a:p>
          <a:p>
            <a:endParaRPr lang="zh-CN" altLang="en-US" sz="2400" b="1" dirty="0" smtClean="0">
              <a:solidFill>
                <a:srgbClr val="CC9900"/>
              </a:solidFill>
              <a:latin typeface="SimSun" pitchFamily="2" charset="-122"/>
              <a:ea typeface="SimSun" pitchFamily="2" charset="-122"/>
            </a:endParaRPr>
          </a:p>
          <a:p>
            <a:endParaRPr lang="zh-CN" altLang="en-US" b="1" dirty="0">
              <a:solidFill>
                <a:srgbClr val="CC9900"/>
              </a:solidFill>
              <a:latin typeface="SimSun" pitchFamily="2" charset="-122"/>
              <a:ea typeface="SimSun" pitchFamily="2" charset="-122"/>
            </a:endParaRPr>
          </a:p>
          <a:p>
            <a:endParaRPr lang="zh-CN" altLang="en-US" b="1" dirty="0">
              <a:solidFill>
                <a:srgbClr val="CC9900"/>
              </a:solidFill>
              <a:latin typeface="SimSun" pitchFamily="2" charset="-122"/>
              <a:ea typeface="SimSun" pitchFamily="2" charset="-122"/>
            </a:endParaRPr>
          </a:p>
          <a:p>
            <a:pPr lvl="0"/>
            <a:endParaRPr lang="th-TH" sz="2000" dirty="0">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网络课件\18-19\lesson 15\ดาวน์โหลด (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4851115"/>
            <a:ext cx="2483768" cy="20068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276872"/>
            <a:ext cx="649512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4509120"/>
            <a:ext cx="245453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0244098"/>
      </p:ext>
    </p:extLst>
  </p:cSld>
  <p:clrMapOvr>
    <a:masterClrMapping/>
  </p:clrMapOvr>
  <mc:AlternateContent xmlns:mc="http://schemas.openxmlformats.org/markup-compatibility/2006">
    <mc:Choice xmlns:p14="http://schemas.microsoft.com/office/powerpoint/2010/main" Requires="p14">
      <p:transition spd="slow" p14:dur="2000" advTm="34398"/>
    </mc:Choice>
    <mc:Fallback>
      <p:transition spd="slow" advTm="3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0" y="1349441"/>
            <a:ext cx="9035273" cy="5289451"/>
          </a:xfrm>
        </p:spPr>
        <p:txBody>
          <a:bodyPr/>
          <a:lstStyle/>
          <a:p>
            <a:r>
              <a:rPr lang="zh-CN" altLang="en-US" b="1" dirty="0">
                <a:latin typeface="SimSun" pitchFamily="2" charset="-122"/>
                <a:ea typeface="SimSun" pitchFamily="2" charset="-122"/>
              </a:rPr>
              <a:t>三、</a:t>
            </a:r>
            <a:r>
              <a:rPr lang="en-US" altLang="zh-CN" b="1" dirty="0">
                <a:latin typeface="SimSun" pitchFamily="2" charset="-122"/>
                <a:ea typeface="SimSun" pitchFamily="2" charset="-122"/>
              </a:rPr>
              <a:t>Answer the following questions.</a:t>
            </a:r>
          </a:p>
          <a:p>
            <a:r>
              <a:rPr lang="en-US" altLang="zh-CN" b="1" dirty="0" smtClean="0">
                <a:solidFill>
                  <a:srgbClr val="CC9900"/>
                </a:solidFill>
                <a:latin typeface="SimSun" pitchFamily="2" charset="-122"/>
                <a:ea typeface="SimSun" pitchFamily="2" charset="-122"/>
              </a:rPr>
              <a:t>1</a:t>
            </a:r>
            <a:r>
              <a:rPr lang="en-US" altLang="zh-CN" b="1" dirty="0">
                <a:solidFill>
                  <a:srgbClr val="CC9900"/>
                </a:solidFill>
                <a:latin typeface="SimSun" pitchFamily="2" charset="-122"/>
                <a:ea typeface="SimSun" pitchFamily="2" charset="-122"/>
              </a:rPr>
              <a:t>. </a:t>
            </a:r>
            <a:r>
              <a:rPr lang="zh-CN" altLang="en-US" b="1" dirty="0">
                <a:solidFill>
                  <a:srgbClr val="CC9900"/>
                </a:solidFill>
                <a:latin typeface="SimSun" pitchFamily="2" charset="-122"/>
                <a:ea typeface="SimSun" pitchFamily="2" charset="-122"/>
              </a:rPr>
              <a:t>你去过中国的超市吗？买了什么东西？</a:t>
            </a:r>
          </a:p>
          <a:p>
            <a:r>
              <a:rPr lang="en-US" altLang="zh-CN" b="1" dirty="0" smtClean="0">
                <a:solidFill>
                  <a:srgbClr val="CC9900"/>
                </a:solidFill>
                <a:latin typeface="SimSun" pitchFamily="2" charset="-122"/>
                <a:ea typeface="SimSun" pitchFamily="2" charset="-122"/>
              </a:rPr>
              <a:t>Have </a:t>
            </a:r>
            <a:r>
              <a:rPr lang="en-US" altLang="zh-CN" b="1" dirty="0">
                <a:solidFill>
                  <a:srgbClr val="CC9900"/>
                </a:solidFill>
                <a:latin typeface="SimSun" pitchFamily="2" charset="-122"/>
                <a:ea typeface="SimSun" pitchFamily="2" charset="-122"/>
              </a:rPr>
              <a:t>you ever been to a supermarket in China? What did you buy?</a:t>
            </a:r>
          </a:p>
          <a:p>
            <a:r>
              <a:rPr lang="en-US" altLang="zh-CN" b="1" dirty="0" smtClean="0">
                <a:solidFill>
                  <a:srgbClr val="CC9900"/>
                </a:solidFill>
                <a:latin typeface="SimSun" pitchFamily="2" charset="-122"/>
                <a:ea typeface="SimSun" pitchFamily="2" charset="-122"/>
              </a:rPr>
              <a:t>2</a:t>
            </a:r>
            <a:r>
              <a:rPr lang="en-US" altLang="zh-CN" b="1" dirty="0">
                <a:solidFill>
                  <a:srgbClr val="CC9900"/>
                </a:solidFill>
                <a:latin typeface="SimSun" pitchFamily="2" charset="-122"/>
                <a:ea typeface="SimSun" pitchFamily="2" charset="-122"/>
              </a:rPr>
              <a:t>. </a:t>
            </a:r>
            <a:r>
              <a:rPr lang="zh-CN" altLang="en-US" b="1" dirty="0">
                <a:solidFill>
                  <a:srgbClr val="CC9900"/>
                </a:solidFill>
                <a:latin typeface="SimSun" pitchFamily="2" charset="-122"/>
                <a:ea typeface="SimSun" pitchFamily="2" charset="-122"/>
              </a:rPr>
              <a:t>中国的超市跟你们国家的超市一样吗？谈一谈不同的地方。</a:t>
            </a:r>
          </a:p>
          <a:p>
            <a:r>
              <a:rPr lang="en-US" altLang="zh-CN" b="1" dirty="0">
                <a:solidFill>
                  <a:srgbClr val="CC9900"/>
                </a:solidFill>
                <a:latin typeface="SimSun" pitchFamily="2" charset="-122"/>
                <a:ea typeface="SimSun" pitchFamily="2" charset="-122"/>
              </a:rPr>
              <a:t>Are supermarkets in China the same as those in your country? Talk about different places.</a:t>
            </a:r>
          </a:p>
          <a:p>
            <a:pPr lvl="0"/>
            <a:endParaRPr lang="th-TH" sz="2000" dirty="0">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网络课件\18-19\lesson 15\ดาวน์โหลด (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0987" y="5491122"/>
            <a:ext cx="1691680" cy="136687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3372748"/>
      </p:ext>
    </p:extLst>
  </p:cSld>
  <p:clrMapOvr>
    <a:masterClrMapping/>
  </p:clrMapOvr>
  <mc:AlternateContent xmlns:mc="http://schemas.openxmlformats.org/markup-compatibility/2006">
    <mc:Choice xmlns:p14="http://schemas.microsoft.com/office/powerpoint/2010/main" Requires="p14">
      <p:transition spd="slow" p14:dur="2000" advTm="45691"/>
    </mc:Choice>
    <mc:Fallback>
      <p:transition spd="slow" advTm="4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107504" y="1295598"/>
            <a:ext cx="9036496" cy="5289451"/>
          </a:xfrm>
        </p:spPr>
        <p:txBody>
          <a:bodyPr>
            <a:noAutofit/>
          </a:bodyPr>
          <a:lstStyle/>
          <a:p>
            <a:r>
              <a:rPr lang="zh-CN" altLang="en-US" sz="2800" b="1" dirty="0">
                <a:latin typeface="SimSun" pitchFamily="2" charset="-122"/>
                <a:ea typeface="SimSun" pitchFamily="2" charset="-122"/>
              </a:rPr>
              <a:t>四、</a:t>
            </a:r>
            <a:r>
              <a:rPr lang="en-US" altLang="zh-CN" sz="2800" b="1" dirty="0">
                <a:latin typeface="SimSun" pitchFamily="2" charset="-122"/>
                <a:ea typeface="SimSun" pitchFamily="2" charset="-122"/>
              </a:rPr>
              <a:t>Complete the following dialogues with the given words.</a:t>
            </a:r>
          </a:p>
          <a:p>
            <a:r>
              <a:rPr lang="en-US" altLang="zh-CN" sz="2800" b="1" dirty="0" smtClean="0">
                <a:solidFill>
                  <a:srgbClr val="7030A0"/>
                </a:solidFill>
                <a:latin typeface="SimSun" pitchFamily="2" charset="-122"/>
                <a:ea typeface="SimSun" pitchFamily="2" charset="-122"/>
              </a:rPr>
              <a:t>1</a:t>
            </a:r>
            <a:r>
              <a:rPr lang="en-US" altLang="zh-CN" sz="2800" b="1"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男：可以带包进超市吗？</a:t>
            </a:r>
          </a:p>
          <a:p>
            <a:r>
              <a:rPr lang="en-US" altLang="zh-CN" sz="2800" b="1" dirty="0" smtClean="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女：</a:t>
            </a:r>
            <a:r>
              <a:rPr lang="zh-CN" altLang="en-US" sz="2800" b="1" u="sng"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。（存）</a:t>
            </a:r>
          </a:p>
          <a:p>
            <a:r>
              <a:rPr lang="en-US" altLang="zh-CN" sz="2800" b="1" dirty="0" smtClean="0">
                <a:solidFill>
                  <a:srgbClr val="7030A0"/>
                </a:solidFill>
                <a:latin typeface="SimSun" pitchFamily="2" charset="-122"/>
                <a:ea typeface="SimSun" pitchFamily="2" charset="-122"/>
              </a:rPr>
              <a:t>2</a:t>
            </a:r>
            <a:r>
              <a:rPr lang="en-US" altLang="zh-CN" sz="2800" b="1"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男：这儿有果酱面包吗？</a:t>
            </a:r>
          </a:p>
          <a:p>
            <a:r>
              <a:rPr lang="en-US" altLang="zh-CN" sz="2800" b="1" dirty="0" smtClean="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女： </a:t>
            </a:r>
            <a:r>
              <a:rPr lang="zh-CN" altLang="en-US" sz="2800" b="1" u="sng"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。（什么样的）</a:t>
            </a:r>
          </a:p>
          <a:p>
            <a:r>
              <a:rPr lang="en-US" altLang="zh-CN" sz="2800" b="1" dirty="0" smtClean="0">
                <a:solidFill>
                  <a:srgbClr val="7030A0"/>
                </a:solidFill>
                <a:latin typeface="SimSun" pitchFamily="2" charset="-122"/>
                <a:ea typeface="SimSun" pitchFamily="2" charset="-122"/>
              </a:rPr>
              <a:t>3</a:t>
            </a:r>
            <a:r>
              <a:rPr lang="en-US" altLang="zh-CN" sz="2800" b="1"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男：这面包是什么时候烤的？</a:t>
            </a:r>
          </a:p>
          <a:p>
            <a:r>
              <a:rPr lang="en-US" altLang="zh-CN" sz="2800" b="1" dirty="0" smtClean="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女：</a:t>
            </a:r>
            <a:r>
              <a:rPr lang="zh-CN" altLang="en-US" sz="2800" b="1" u="sng" dirty="0">
                <a:solidFill>
                  <a:srgbClr val="7030A0"/>
                </a:solidFill>
                <a:latin typeface="SimSun" pitchFamily="2" charset="-122"/>
                <a:ea typeface="SimSun" pitchFamily="2" charset="-122"/>
              </a:rPr>
              <a:t>                </a:t>
            </a:r>
            <a:r>
              <a:rPr lang="zh-CN" altLang="en-US" sz="2800" b="1" dirty="0">
                <a:solidFill>
                  <a:srgbClr val="7030A0"/>
                </a:solidFill>
                <a:latin typeface="SimSun" pitchFamily="2" charset="-122"/>
                <a:ea typeface="SimSun" pitchFamily="2" charset="-122"/>
              </a:rPr>
              <a:t>。（现</a:t>
            </a:r>
            <a:r>
              <a:rPr lang="en-US" altLang="zh-CN" sz="2800" b="1" dirty="0">
                <a:solidFill>
                  <a:srgbClr val="7030A0"/>
                </a:solidFill>
                <a:latin typeface="SimSun" pitchFamily="2" charset="-122"/>
                <a:ea typeface="SimSun" pitchFamily="2" charset="-122"/>
              </a:rPr>
              <a:t>……</a:t>
            </a:r>
            <a:r>
              <a:rPr lang="zh-CN" altLang="en-US" sz="2800" b="1" dirty="0">
                <a:solidFill>
                  <a:srgbClr val="7030A0"/>
                </a:solidFill>
                <a:latin typeface="SimSun" pitchFamily="2" charset="-122"/>
                <a:ea typeface="SimSun" pitchFamily="2" charset="-122"/>
              </a:rPr>
              <a:t>现</a:t>
            </a:r>
            <a:r>
              <a:rPr lang="en-US" altLang="zh-CN" sz="2800" b="1" dirty="0">
                <a:solidFill>
                  <a:srgbClr val="7030A0"/>
                </a:solidFill>
                <a:latin typeface="SimSun" pitchFamily="2" charset="-122"/>
                <a:ea typeface="SimSun" pitchFamily="2" charset="-122"/>
              </a:rPr>
              <a:t>……</a:t>
            </a:r>
            <a:r>
              <a:rPr lang="zh-CN" altLang="en-US" sz="2800" b="1" dirty="0">
                <a:solidFill>
                  <a:srgbClr val="7030A0"/>
                </a:solidFill>
                <a:latin typeface="SimSun" pitchFamily="2" charset="-122"/>
                <a:ea typeface="SimSun" pitchFamily="2" charset="-122"/>
              </a:rPr>
              <a:t>）</a:t>
            </a: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à¸à¸¥à¸à¸²à¸£à¸à¹à¸à¸«à¸²à¸£à¸¹à¸à¸ à¸²à¸à¸ªà¸³à¸«à¸£à¸±à¸ bin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04" b="4649"/>
          <a:stretch/>
        </p:blipFill>
        <p:spPr bwMode="auto">
          <a:xfrm>
            <a:off x="5724128" y="5517202"/>
            <a:ext cx="3419872" cy="12621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à¸à¸¥à¸à¸²à¸£à¸à¹à¸à¸«à¸²à¸£à¸¹à¸à¸ à¸²à¸à¸ªà¸³à¸«à¸£à¸±à¸ é®é¢"/>
          <p:cNvPicPr>
            <a:picLocks noChangeAspect="1" noChangeArrowheads="1"/>
          </p:cNvPicPr>
          <p:nvPr/>
        </p:nvPicPr>
        <p:blipFill rotWithShape="1">
          <a:blip r:embed="rId6">
            <a:extLst>
              <a:ext uri="{28A0092B-C50C-407E-A947-70E740481C1C}">
                <a14:useLocalDpi xmlns:a14="http://schemas.microsoft.com/office/drawing/2010/main" val="0"/>
              </a:ext>
            </a:extLst>
          </a:blip>
          <a:srcRect l="17565" r="17957"/>
          <a:stretch/>
        </p:blipFill>
        <p:spPr bwMode="auto">
          <a:xfrm>
            <a:off x="7654428" y="1700808"/>
            <a:ext cx="1160726"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3372748"/>
      </p:ext>
    </p:extLst>
  </p:cSld>
  <p:clrMapOvr>
    <a:masterClrMapping/>
  </p:clrMapOvr>
  <mc:AlternateContent xmlns:mc="http://schemas.openxmlformats.org/markup-compatibility/2006">
    <mc:Choice xmlns:p14="http://schemas.microsoft.com/office/powerpoint/2010/main" Requires="p14">
      <p:transition spd="slow" p14:dur="2000" advTm="25636"/>
    </mc:Choice>
    <mc:Fallback>
      <p:transition spd="slow" advTm="2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22884" y="1331595"/>
            <a:ext cx="9121116" cy="5526405"/>
          </a:xfrm>
        </p:spPr>
        <p:txBody>
          <a:bodyPr>
            <a:normAutofit/>
          </a:bodyPr>
          <a:lstStyle/>
          <a:p>
            <a:r>
              <a:rPr lang="zh-CN" altLang="en-US" b="1" dirty="0">
                <a:solidFill>
                  <a:schemeClr val="tx1"/>
                </a:solidFill>
                <a:latin typeface="SimSun" pitchFamily="2" charset="-122"/>
                <a:ea typeface="SimSun" pitchFamily="2" charset="-122"/>
              </a:rPr>
              <a:t>五</a:t>
            </a:r>
            <a:r>
              <a:rPr lang="zh-CN" altLang="en-US" b="1" dirty="0" smtClean="0">
                <a:solidFill>
                  <a:schemeClr val="tx1"/>
                </a:solidFill>
                <a:latin typeface="SimSun" pitchFamily="2" charset="-122"/>
                <a:ea typeface="SimSun" pitchFamily="2" charset="-122"/>
              </a:rPr>
              <a:t>、</a:t>
            </a:r>
            <a:r>
              <a:rPr lang="en-US" altLang="zh-CN" b="1" dirty="0" smtClean="0">
                <a:latin typeface="SimSun" pitchFamily="2" charset="-122"/>
                <a:ea typeface="SimSun" pitchFamily="2" charset="-122"/>
              </a:rPr>
              <a:t>Make </a:t>
            </a:r>
            <a:r>
              <a:rPr lang="en-US" altLang="zh-CN" b="1" dirty="0">
                <a:latin typeface="SimSun" pitchFamily="2" charset="-122"/>
                <a:ea typeface="SimSun" pitchFamily="2" charset="-122"/>
              </a:rPr>
              <a:t>up sentences with the following words.</a:t>
            </a:r>
          </a:p>
          <a:p>
            <a:r>
              <a:rPr lang="en-US" altLang="zh-CN" sz="2800" b="1" dirty="0" smtClean="0">
                <a:solidFill>
                  <a:srgbClr val="0070C0"/>
                </a:solidFill>
                <a:latin typeface="SimSun" pitchFamily="2" charset="-122"/>
                <a:ea typeface="SimSun" pitchFamily="2" charset="-122"/>
              </a:rPr>
              <a:t>1</a:t>
            </a:r>
            <a:r>
              <a:rPr lang="en-US" altLang="zh-CN" sz="2800" b="1" dirty="0">
                <a:solidFill>
                  <a:srgbClr val="0070C0"/>
                </a:solidFill>
                <a:latin typeface="SimSun" pitchFamily="2" charset="-122"/>
                <a:ea typeface="SimSun" pitchFamily="2" charset="-122"/>
              </a:rPr>
              <a:t>. </a:t>
            </a:r>
            <a:r>
              <a:rPr lang="zh-CN" altLang="en-US" sz="2800" b="1" dirty="0">
                <a:solidFill>
                  <a:srgbClr val="0070C0"/>
                </a:solidFill>
                <a:latin typeface="SimSun" pitchFamily="2" charset="-122"/>
                <a:ea typeface="SimSun" pitchFamily="2" charset="-122"/>
              </a:rPr>
              <a:t>把	请	包	您	存	一下</a:t>
            </a:r>
          </a:p>
          <a:p>
            <a:r>
              <a:rPr lang="zh-CN" altLang="en-US" sz="2800" b="1" u="sng" dirty="0">
                <a:solidFill>
                  <a:srgbClr val="0070C0"/>
                </a:solidFill>
                <a:latin typeface="SimSun" pitchFamily="2" charset="-122"/>
                <a:ea typeface="SimSun" pitchFamily="2" charset="-122"/>
              </a:rPr>
              <a:t>	                                    </a:t>
            </a:r>
            <a:r>
              <a:rPr lang="zh-CN" altLang="en-US" sz="2800" b="1" dirty="0">
                <a:solidFill>
                  <a:srgbClr val="0070C0"/>
                </a:solidFill>
                <a:latin typeface="SimSun" pitchFamily="2" charset="-122"/>
                <a:ea typeface="SimSun" pitchFamily="2" charset="-122"/>
              </a:rPr>
              <a:t>。</a:t>
            </a:r>
          </a:p>
          <a:p>
            <a:r>
              <a:rPr lang="en-US" altLang="zh-CN" sz="2800" b="1" dirty="0">
                <a:solidFill>
                  <a:srgbClr val="0070C0"/>
                </a:solidFill>
                <a:latin typeface="SimSun" pitchFamily="2" charset="-122"/>
                <a:ea typeface="SimSun" pitchFamily="2" charset="-122"/>
              </a:rPr>
              <a:t>2. </a:t>
            </a:r>
            <a:r>
              <a:rPr lang="zh-CN" altLang="en-US" sz="2800" b="1" dirty="0">
                <a:solidFill>
                  <a:srgbClr val="0070C0"/>
                </a:solidFill>
                <a:latin typeface="SimSun" pitchFamily="2" charset="-122"/>
                <a:ea typeface="SimSun" pitchFamily="2" charset="-122"/>
              </a:rPr>
              <a:t>正要	我	也	面包	买</a:t>
            </a:r>
          </a:p>
          <a:p>
            <a:r>
              <a:rPr lang="zh-CN" altLang="en-US" sz="2800" b="1" u="sng" dirty="0">
                <a:solidFill>
                  <a:srgbClr val="0070C0"/>
                </a:solidFill>
                <a:latin typeface="SimSun" pitchFamily="2" charset="-122"/>
                <a:ea typeface="SimSun" pitchFamily="2" charset="-122"/>
              </a:rPr>
              <a:t>	                                    </a:t>
            </a:r>
            <a:r>
              <a:rPr lang="zh-CN" altLang="en-US" sz="2800" b="1" dirty="0">
                <a:solidFill>
                  <a:srgbClr val="0070C0"/>
                </a:solidFill>
                <a:latin typeface="SimSun" pitchFamily="2" charset="-122"/>
                <a:ea typeface="SimSun" pitchFamily="2" charset="-122"/>
              </a:rPr>
              <a:t>。</a:t>
            </a:r>
          </a:p>
          <a:p>
            <a:r>
              <a:rPr lang="en-US" altLang="zh-CN" sz="2800" b="1" dirty="0">
                <a:solidFill>
                  <a:srgbClr val="0070C0"/>
                </a:solidFill>
                <a:latin typeface="SimSun" pitchFamily="2" charset="-122"/>
                <a:ea typeface="SimSun" pitchFamily="2" charset="-122"/>
              </a:rPr>
              <a:t>3. </a:t>
            </a:r>
            <a:r>
              <a:rPr lang="zh-CN" altLang="en-US" sz="2800" b="1" dirty="0">
                <a:solidFill>
                  <a:srgbClr val="0070C0"/>
                </a:solidFill>
                <a:latin typeface="SimSun" pitchFamily="2" charset="-122"/>
                <a:ea typeface="SimSun" pitchFamily="2" charset="-122"/>
              </a:rPr>
              <a:t>我	来	第一次	这儿</a:t>
            </a:r>
          </a:p>
          <a:p>
            <a:r>
              <a:rPr lang="zh-CN" altLang="en-US" sz="2800" b="1" u="sng" dirty="0">
                <a:solidFill>
                  <a:srgbClr val="0070C0"/>
                </a:solidFill>
                <a:latin typeface="SimSun" pitchFamily="2" charset="-122"/>
                <a:ea typeface="SimSun" pitchFamily="2" charset="-122"/>
              </a:rPr>
              <a:t>	                                    </a:t>
            </a:r>
            <a:r>
              <a:rPr lang="zh-CN" altLang="en-US" sz="2800" b="1" dirty="0">
                <a:solidFill>
                  <a:srgbClr val="0070C0"/>
                </a:solidFill>
                <a:latin typeface="SimSun" pitchFamily="2" charset="-122"/>
                <a:ea typeface="SimSun" pitchFamily="2" charset="-122"/>
              </a:rPr>
              <a:t>。</a:t>
            </a:r>
          </a:p>
          <a:p>
            <a:r>
              <a:rPr lang="en-US" altLang="zh-CN" sz="2800" b="1" dirty="0">
                <a:solidFill>
                  <a:srgbClr val="0070C0"/>
                </a:solidFill>
                <a:latin typeface="SimSun" pitchFamily="2" charset="-122"/>
                <a:ea typeface="SimSun" pitchFamily="2" charset="-122"/>
              </a:rPr>
              <a:t>4. </a:t>
            </a:r>
            <a:r>
              <a:rPr lang="zh-CN" altLang="en-US" sz="2800" b="1" dirty="0">
                <a:solidFill>
                  <a:srgbClr val="0070C0"/>
                </a:solidFill>
                <a:latin typeface="SimSun" pitchFamily="2" charset="-122"/>
                <a:ea typeface="SimSun" pitchFamily="2" charset="-122"/>
              </a:rPr>
              <a:t>肉	买	各种各样	可以	这儿	在	的	到</a:t>
            </a:r>
          </a:p>
          <a:p>
            <a:r>
              <a:rPr lang="zh-CN" altLang="en-US" sz="2800" b="1" u="sng" dirty="0">
                <a:solidFill>
                  <a:srgbClr val="0070C0"/>
                </a:solidFill>
                <a:latin typeface="SimSun" pitchFamily="2" charset="-122"/>
                <a:ea typeface="SimSun" pitchFamily="2" charset="-122"/>
              </a:rPr>
              <a:t>	                                    </a:t>
            </a:r>
            <a:r>
              <a:rPr lang="zh-CN" altLang="en-US" sz="2800" b="1" dirty="0">
                <a:solidFill>
                  <a:srgbClr val="0070C0"/>
                </a:solidFill>
                <a:latin typeface="SimSun" pitchFamily="2" charset="-122"/>
                <a:ea typeface="SimSun" pitchFamily="2" charset="-122"/>
              </a:rPr>
              <a:t>。</a:t>
            </a: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D:\网络课件\18-19\lesson 15\ดาวน์โหลด (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468" y="1916832"/>
            <a:ext cx="1495497"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3372748"/>
      </p:ext>
    </p:extLst>
  </p:cSld>
  <p:clrMapOvr>
    <a:masterClrMapping/>
  </p:clrMapOvr>
  <mc:AlternateContent xmlns:mc="http://schemas.openxmlformats.org/markup-compatibility/2006">
    <mc:Choice xmlns:p14="http://schemas.microsoft.com/office/powerpoint/2010/main" Requires="p14">
      <p:transition spd="slow" p14:dur="2000" advTm="42476"/>
    </mc:Choice>
    <mc:Fallback>
      <p:transition spd="slow" advTm="4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637264" y="836712"/>
            <a:ext cx="7488832" cy="1916832"/>
          </a:xfrm>
        </p:spPr>
        <p:txBody>
          <a:bodyPr>
            <a:noAutofit/>
          </a:bodyPr>
          <a:lstStyle/>
          <a:p>
            <a:r>
              <a:rPr lang="en-US" sz="4000" b="1" dirty="0" smtClean="0">
                <a:solidFill>
                  <a:schemeClr val="accent1">
                    <a:lumMod val="50000"/>
                  </a:schemeClr>
                </a:solidFill>
                <a:latin typeface="Angsana New" pitchFamily="18" charset="-34"/>
                <a:cs typeface="Angsana New" pitchFamily="18" charset="-34"/>
              </a:rPr>
              <a:t>Faculty of </a:t>
            </a:r>
          </a:p>
          <a:p>
            <a:r>
              <a:rPr lang="en-US" sz="4000" b="1" dirty="0" smtClean="0">
                <a:solidFill>
                  <a:schemeClr val="accent1">
                    <a:lumMod val="50000"/>
                  </a:schemeClr>
                </a:solidFill>
                <a:latin typeface="Angsana New" pitchFamily="18" charset="-34"/>
                <a:cs typeface="Angsana New" pitchFamily="18" charset="-34"/>
              </a:rPr>
              <a:t>Humanities and </a:t>
            </a:r>
            <a:r>
              <a:rPr lang="en-US" sz="4000" b="1" dirty="0">
                <a:solidFill>
                  <a:schemeClr val="accent1">
                    <a:lumMod val="50000"/>
                  </a:schemeClr>
                </a:solidFill>
                <a:latin typeface="Angsana New" pitchFamily="18" charset="-34"/>
                <a:cs typeface="Angsana New" pitchFamily="18" charset="-34"/>
              </a:rPr>
              <a:t>Social </a:t>
            </a:r>
            <a:r>
              <a:rPr lang="en-US" sz="4000" b="1" dirty="0" smtClean="0">
                <a:solidFill>
                  <a:schemeClr val="accent1">
                    <a:lumMod val="50000"/>
                  </a:schemeClr>
                </a:solidFill>
                <a:latin typeface="Angsana New" pitchFamily="18" charset="-34"/>
                <a:cs typeface="Angsana New" pitchFamily="18" charset="-34"/>
              </a:rPr>
              <a:t>Sciences College</a:t>
            </a:r>
          </a:p>
        </p:txBody>
      </p:sp>
      <p:sp>
        <p:nvSpPr>
          <p:cNvPr id="5" name="Title 1"/>
          <p:cNvSpPr>
            <a:spLocks noGrp="1"/>
          </p:cNvSpPr>
          <p:nvPr>
            <p:ph type="ctrTitle"/>
          </p:nvPr>
        </p:nvSpPr>
        <p:spPr>
          <a:xfrm>
            <a:off x="2267744" y="2924944"/>
            <a:ext cx="6660356" cy="3323580"/>
          </a:xfrm>
        </p:spPr>
        <p:txBody>
          <a:bodyPr>
            <a:noAutofit/>
          </a:bodyPr>
          <a:lstStyle/>
          <a:p>
            <a:r>
              <a:rPr lang="en-US" sz="3600" b="1" dirty="0" smtClean="0">
                <a:solidFill>
                  <a:srgbClr val="0070C0"/>
                </a:solidFill>
                <a:latin typeface="Angsana New" pitchFamily="18" charset="-34"/>
                <a:cs typeface="Angsana New" pitchFamily="18" charset="-34"/>
              </a:rPr>
              <a:t>Course:</a:t>
            </a:r>
            <a:r>
              <a:rPr lang="th-TH" sz="3600" b="1" dirty="0" smtClean="0">
                <a:solidFill>
                  <a:srgbClr val="0070C0"/>
                </a:solidFill>
                <a:latin typeface="Angsana New" pitchFamily="18" charset="-34"/>
                <a:cs typeface="Angsana New" pitchFamily="18" charset="-34"/>
              </a:rPr>
              <a:t> </a:t>
            </a:r>
            <a:r>
              <a:rPr lang="th-TH" sz="3600" dirty="0">
                <a:solidFill>
                  <a:srgbClr val="0070C0"/>
                </a:solidFill>
                <a:latin typeface="Angsana New" pitchFamily="18" charset="-34"/>
                <a:cs typeface="Angsana New" pitchFamily="18" charset="-34"/>
              </a:rPr>
              <a:t/>
            </a:r>
            <a:br>
              <a:rPr lang="th-TH" sz="3600" dirty="0">
                <a:solidFill>
                  <a:srgbClr val="0070C0"/>
                </a:solidFill>
                <a:latin typeface="Angsana New" pitchFamily="18" charset="-34"/>
                <a:cs typeface="Angsana New" pitchFamily="18" charset="-34"/>
              </a:rPr>
            </a:br>
            <a:r>
              <a:rPr lang="zh-CN" altLang="en-US" sz="3600" dirty="0">
                <a:solidFill>
                  <a:srgbClr val="0070C0"/>
                </a:solidFill>
                <a:latin typeface="Angsana New" pitchFamily="18" charset="-34"/>
                <a:cs typeface="Angsana New" pitchFamily="18" charset="-34"/>
              </a:rPr>
              <a:t>汉</a:t>
            </a:r>
            <a:r>
              <a:rPr lang="zh-CN" altLang="en-US" sz="3600" dirty="0" smtClean="0">
                <a:solidFill>
                  <a:srgbClr val="0070C0"/>
                </a:solidFill>
                <a:latin typeface="Angsana New" pitchFamily="18" charset="-34"/>
                <a:cs typeface="Angsana New" pitchFamily="18" charset="-34"/>
              </a:rPr>
              <a:t>语听说 </a:t>
            </a:r>
            <a:r>
              <a:rPr lang="en-US" altLang="zh-CN" sz="3600" dirty="0" smtClean="0">
                <a:solidFill>
                  <a:srgbClr val="0070C0"/>
                </a:solidFill>
                <a:latin typeface="Angsana New" pitchFamily="18" charset="-34"/>
                <a:cs typeface="Angsana New" pitchFamily="18" charset="-34"/>
              </a:rPr>
              <a:t>2</a:t>
            </a:r>
            <a:r>
              <a:rPr lang="th-TH" sz="3600" b="1" dirty="0" smtClean="0">
                <a:solidFill>
                  <a:srgbClr val="0070C0"/>
                </a:solidFill>
                <a:latin typeface="Angsana New" pitchFamily="18" charset="-34"/>
                <a:cs typeface="Angsana New" pitchFamily="18" charset="-34"/>
              </a:rPr>
              <a:t/>
            </a:r>
            <a:br>
              <a:rPr lang="th-TH" sz="3600" b="1" dirty="0" smtClean="0">
                <a:solidFill>
                  <a:srgbClr val="0070C0"/>
                </a:solidFill>
                <a:latin typeface="Angsana New" pitchFamily="18" charset="-34"/>
                <a:cs typeface="Angsana New" pitchFamily="18" charset="-34"/>
              </a:rPr>
            </a:br>
            <a:r>
              <a:rPr lang="th-TH" sz="3600" dirty="0">
                <a:solidFill>
                  <a:srgbClr val="0070C0"/>
                </a:solidFill>
                <a:latin typeface="Angsana New" pitchFamily="18" charset="-34"/>
                <a:cs typeface="Angsana New" pitchFamily="18" charset="-34"/>
              </a:rPr>
              <a:t>การฟังและการพูดภาษาจีน</a:t>
            </a:r>
            <a:r>
              <a:rPr lang="en-US" sz="3600" dirty="0">
                <a:solidFill>
                  <a:srgbClr val="0070C0"/>
                </a:solidFill>
                <a:latin typeface="Angsana New" pitchFamily="18" charset="-34"/>
                <a:cs typeface="Angsana New" pitchFamily="18" charset="-34"/>
              </a:rPr>
              <a:t>  2 </a:t>
            </a:r>
            <a:br>
              <a:rPr lang="en-US" sz="3600" dirty="0">
                <a:solidFill>
                  <a:srgbClr val="0070C0"/>
                </a:solidFill>
                <a:latin typeface="Angsana New" pitchFamily="18" charset="-34"/>
                <a:cs typeface="Angsana New" pitchFamily="18" charset="-34"/>
              </a:rPr>
            </a:br>
            <a:r>
              <a:rPr lang="en-US" sz="3600" dirty="0">
                <a:solidFill>
                  <a:srgbClr val="0070C0"/>
                </a:solidFill>
                <a:latin typeface="Angsana New" pitchFamily="18" charset="-34"/>
                <a:cs typeface="Angsana New" pitchFamily="18" charset="-34"/>
              </a:rPr>
              <a:t>Chinese Listening and Speaking 2</a:t>
            </a:r>
            <a:r>
              <a:rPr lang="th-TH" sz="3600" b="1" dirty="0">
                <a:solidFill>
                  <a:srgbClr val="0070C0"/>
                </a:solidFill>
                <a:latin typeface="Angsana New" pitchFamily="18" charset="-34"/>
                <a:cs typeface="Angsana New" pitchFamily="18" charset="-34"/>
              </a:rPr>
              <a:t/>
            </a:r>
            <a:br>
              <a:rPr lang="th-TH" sz="3600" b="1" dirty="0">
                <a:solidFill>
                  <a:srgbClr val="0070C0"/>
                </a:solidFill>
                <a:latin typeface="Angsana New" pitchFamily="18" charset="-34"/>
                <a:cs typeface="Angsana New" pitchFamily="18" charset="-34"/>
              </a:rPr>
            </a:br>
            <a:r>
              <a:rPr lang="en-US" sz="3600" b="1" dirty="0" smtClean="0">
                <a:solidFill>
                  <a:srgbClr val="0070C0"/>
                </a:solidFill>
                <a:latin typeface="Angsana New" pitchFamily="18" charset="-34"/>
                <a:cs typeface="Angsana New" pitchFamily="18" charset="-34"/>
              </a:rPr>
              <a:t>Course code: </a:t>
            </a:r>
            <a:r>
              <a:rPr lang="en-US" sz="3600" dirty="0">
                <a:solidFill>
                  <a:srgbClr val="0070C0"/>
                </a:solidFill>
                <a:latin typeface="Angsana New" pitchFamily="18" charset="-34"/>
                <a:cs typeface="Angsana New" pitchFamily="18" charset="-34"/>
              </a:rPr>
              <a:t>1571304</a:t>
            </a:r>
            <a:br>
              <a:rPr lang="en-US" sz="3600" dirty="0">
                <a:solidFill>
                  <a:srgbClr val="0070C0"/>
                </a:solidFill>
                <a:latin typeface="Angsana New" pitchFamily="18" charset="-34"/>
                <a:cs typeface="Angsana New" pitchFamily="18" charset="-34"/>
              </a:rPr>
            </a:br>
            <a:r>
              <a:rPr lang="en-US" sz="3600" b="1" dirty="0" err="1" smtClean="0">
                <a:solidFill>
                  <a:srgbClr val="0070C0"/>
                </a:solidFill>
                <a:latin typeface="Angsana New" pitchFamily="18" charset="-34"/>
                <a:cs typeface="Angsana New" pitchFamily="18" charset="-34"/>
              </a:rPr>
              <a:t>Aj</a:t>
            </a:r>
            <a:r>
              <a:rPr lang="en-US" sz="3600" b="1" dirty="0">
                <a:solidFill>
                  <a:srgbClr val="0070C0"/>
                </a:solidFill>
                <a:latin typeface="Angsana New" pitchFamily="18" charset="-34"/>
                <a:cs typeface="Angsana New" pitchFamily="18" charset="-34"/>
              </a:rPr>
              <a:t>. Shen ye </a:t>
            </a:r>
            <a:r>
              <a:rPr lang="zh-CN" altLang="en-US" sz="3600" b="1" dirty="0">
                <a:solidFill>
                  <a:srgbClr val="0070C0"/>
                </a:solidFill>
                <a:latin typeface="SimSun" pitchFamily="2" charset="-122"/>
                <a:ea typeface="SimSun" pitchFamily="2" charset="-122"/>
                <a:cs typeface="Angsana New" pitchFamily="18" charset="-34"/>
              </a:rPr>
              <a:t>申烨</a:t>
            </a:r>
            <a:r>
              <a:rPr lang="th-TH" sz="3600" b="1" dirty="0"/>
              <a:t/>
            </a:r>
            <a:br>
              <a:rPr lang="th-TH" sz="3600" b="1" dirty="0"/>
            </a:br>
            <a:endParaRPr lang="th-TH" sz="3600" b="1" dirty="0">
              <a:latin typeface="+mn-lt"/>
            </a:endParaRPr>
          </a:p>
        </p:txBody>
      </p:sp>
      <p:pic>
        <p:nvPicPr>
          <p:cNvPr id="2050" name="图片 1" descr="佛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8650" y="9168"/>
            <a:ext cx="8953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0106283"/>
      </p:ext>
    </p:extLst>
  </p:cSld>
  <p:clrMapOvr>
    <a:masterClrMapping/>
  </p:clrMapOvr>
  <mc:AlternateContent xmlns:mc="http://schemas.openxmlformats.org/markup-compatibility/2006">
    <mc:Choice xmlns:p14="http://schemas.microsoft.com/office/powerpoint/2010/main" Requires="p14">
      <p:transition p14:dur="100" advTm="6456">
        <p:cut/>
      </p:transition>
    </mc:Choice>
    <mc:Fallback>
      <p:transition advTm="645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Speaking e</a:t>
            </a:r>
            <a:r>
              <a:rPr lang="en-US" b="1" dirty="0" smtClean="0">
                <a:solidFill>
                  <a:schemeClr val="bg1"/>
                </a:solidFill>
              </a:rPr>
              <a:t>xercise</a:t>
            </a:r>
            <a:br>
              <a:rPr lang="en-US" b="1" dirty="0" smtClean="0">
                <a:solidFill>
                  <a:schemeClr val="bg1"/>
                </a:solidFill>
              </a:rPr>
            </a:br>
            <a:r>
              <a:rPr lang="zh-CN" altLang="en-US" dirty="0">
                <a:solidFill>
                  <a:schemeClr val="bg1"/>
                </a:solidFill>
              </a:rPr>
              <a:t>口</a:t>
            </a:r>
            <a:r>
              <a:rPr lang="zh-CN" altLang="en-US" dirty="0" smtClean="0">
                <a:solidFill>
                  <a:schemeClr val="bg1"/>
                </a:solidFill>
              </a:rPr>
              <a:t>语练习</a:t>
            </a:r>
            <a:endParaRPr lang="en-US" dirty="0">
              <a:solidFill>
                <a:schemeClr val="bg1"/>
              </a:solidFill>
            </a:endParaRPr>
          </a:p>
        </p:txBody>
      </p:sp>
      <p:sp>
        <p:nvSpPr>
          <p:cNvPr id="3" name="Content Placeholder 2"/>
          <p:cNvSpPr>
            <a:spLocks noGrp="1"/>
          </p:cNvSpPr>
          <p:nvPr>
            <p:ph idx="1"/>
          </p:nvPr>
        </p:nvSpPr>
        <p:spPr>
          <a:xfrm>
            <a:off x="169168" y="1331595"/>
            <a:ext cx="8795320" cy="5289451"/>
          </a:xfrm>
        </p:spPr>
        <p:txBody>
          <a:bodyPr>
            <a:normAutofit/>
          </a:bodyPr>
          <a:lstStyle/>
          <a:p>
            <a:r>
              <a:rPr lang="zh-CN" altLang="en-US" b="1" dirty="0">
                <a:latin typeface="SimSun" pitchFamily="2" charset="-122"/>
                <a:ea typeface="SimSun" pitchFamily="2" charset="-122"/>
              </a:rPr>
              <a:t>六、你在中国买东西时，得到过别人的帮助吗？讲一讲。</a:t>
            </a:r>
          </a:p>
          <a:p>
            <a:r>
              <a:rPr lang="en-US" altLang="zh-CN" b="1" dirty="0">
                <a:latin typeface="SimSun" pitchFamily="2" charset="-122"/>
                <a:ea typeface="SimSun" pitchFamily="2" charset="-122"/>
              </a:rPr>
              <a:t>Did you ever get help when you were shopping in China? Tell me about it.</a:t>
            </a: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网络课件\18-19\图片15\images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786" y="4085288"/>
            <a:ext cx="1781175" cy="2562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1524803"/>
      </p:ext>
    </p:extLst>
  </p:cSld>
  <p:clrMapOvr>
    <a:masterClrMapping/>
  </p:clrMapOvr>
  <mc:AlternateContent xmlns:mc="http://schemas.openxmlformats.org/markup-compatibility/2006">
    <mc:Choice xmlns:p14="http://schemas.microsoft.com/office/powerpoint/2010/main" Requires="p14">
      <p:transition spd="slow" p14:dur="2000" advTm="33577"/>
    </mc:Choice>
    <mc:Fallback>
      <p:transition spd="slow" advTm="3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Listening e</a:t>
            </a:r>
            <a:r>
              <a:rPr lang="en-US" b="1" dirty="0" smtClean="0">
                <a:solidFill>
                  <a:schemeClr val="bg1"/>
                </a:solidFill>
              </a:rPr>
              <a:t>xercise</a:t>
            </a:r>
            <a:br>
              <a:rPr lang="en-US" b="1" dirty="0" smtClean="0">
                <a:solidFill>
                  <a:schemeClr val="bg1"/>
                </a:solidFill>
              </a:rPr>
            </a:br>
            <a:r>
              <a:rPr lang="zh-CN" altLang="en-US" dirty="0">
                <a:solidFill>
                  <a:schemeClr val="bg1"/>
                </a:solidFill>
              </a:rPr>
              <a:t>听力</a:t>
            </a:r>
            <a:r>
              <a:rPr lang="zh-CN" altLang="en-US" dirty="0" smtClean="0">
                <a:solidFill>
                  <a:schemeClr val="bg1"/>
                </a:solidFill>
              </a:rPr>
              <a:t>练习</a:t>
            </a:r>
            <a:endParaRPr lang="en-US" dirty="0">
              <a:solidFill>
                <a:schemeClr val="bg1"/>
              </a:solidFill>
            </a:endParaRPr>
          </a:p>
        </p:txBody>
      </p:sp>
      <p:sp>
        <p:nvSpPr>
          <p:cNvPr id="3" name="Content Placeholder 2"/>
          <p:cNvSpPr>
            <a:spLocks noGrp="1"/>
          </p:cNvSpPr>
          <p:nvPr>
            <p:ph idx="1"/>
          </p:nvPr>
        </p:nvSpPr>
        <p:spPr>
          <a:xfrm>
            <a:off x="0" y="1349441"/>
            <a:ext cx="9144000" cy="5508559"/>
          </a:xfrm>
        </p:spPr>
        <p:txBody>
          <a:bodyPr>
            <a:noAutofit/>
          </a:bodyPr>
          <a:lstStyle/>
          <a:p>
            <a:pPr lvl="0"/>
            <a:r>
              <a:rPr lang="zh-CN" altLang="en-US" sz="2800" b="1" dirty="0">
                <a:solidFill>
                  <a:schemeClr val="tx1"/>
                </a:solidFill>
                <a:latin typeface="SimSun" pitchFamily="2" charset="-122"/>
                <a:ea typeface="SimSun" pitchFamily="2" charset="-122"/>
              </a:rPr>
              <a:t>一、</a:t>
            </a:r>
            <a:r>
              <a:rPr lang="en-US" altLang="zh-CN" sz="2800" b="1" dirty="0">
                <a:solidFill>
                  <a:schemeClr val="tx1"/>
                </a:solidFill>
                <a:latin typeface="SimSun" pitchFamily="2" charset="-122"/>
                <a:ea typeface="SimSun" pitchFamily="2" charset="-122"/>
              </a:rPr>
              <a:t>Listen and choose the right answers.</a:t>
            </a:r>
          </a:p>
          <a:p>
            <a:pPr lvl="0"/>
            <a:r>
              <a:rPr lang="en-US" altLang="zh-CN" sz="2800" b="1" dirty="0" smtClean="0">
                <a:solidFill>
                  <a:schemeClr val="accent2">
                    <a:lumMod val="60000"/>
                    <a:lumOff val="40000"/>
                  </a:schemeClr>
                </a:solidFill>
                <a:latin typeface="SimSun" pitchFamily="2" charset="-122"/>
                <a:ea typeface="SimSun" pitchFamily="2" charset="-122"/>
              </a:rPr>
              <a:t>1</a:t>
            </a:r>
            <a:r>
              <a:rPr lang="en-US" altLang="zh-CN" sz="2800" b="1" dirty="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说话人想买什么样的面包</a:t>
            </a:r>
            <a:r>
              <a:rPr lang="zh-CN" altLang="en-US" sz="2800" b="1" dirty="0" smtClean="0">
                <a:solidFill>
                  <a:schemeClr val="accent2">
                    <a:lumMod val="60000"/>
                    <a:lumOff val="40000"/>
                  </a:schemeClr>
                </a:solidFill>
                <a:latin typeface="SimSun" pitchFamily="2" charset="-122"/>
                <a:ea typeface="SimSun" pitchFamily="2" charset="-122"/>
              </a:rPr>
              <a:t>？</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smtClean="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	）</a:t>
            </a:r>
          </a:p>
          <a:p>
            <a:pPr lvl="0"/>
            <a:r>
              <a:rPr lang="en-US" altLang="zh-CN" sz="2800" b="1" dirty="0" smtClean="0">
                <a:solidFill>
                  <a:schemeClr val="accent2">
                    <a:lumMod val="60000"/>
                    <a:lumOff val="40000"/>
                  </a:schemeClr>
                </a:solidFill>
                <a:latin typeface="SimSun" pitchFamily="2" charset="-122"/>
                <a:ea typeface="SimSun" pitchFamily="2" charset="-122"/>
              </a:rPr>
              <a:t>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牛奶</a:t>
            </a:r>
            <a:r>
              <a:rPr lang="zh-CN" altLang="en-US" sz="2800" b="1" dirty="0" smtClean="0">
                <a:solidFill>
                  <a:schemeClr val="accent2">
                    <a:lumMod val="60000"/>
                    <a:lumOff val="40000"/>
                  </a:schemeClr>
                </a:solidFill>
                <a:latin typeface="SimSun" pitchFamily="2" charset="-122"/>
                <a:ea typeface="SimSun" pitchFamily="2" charset="-122"/>
              </a:rPr>
              <a:t>的</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果酱的	</a:t>
            </a:r>
            <a:r>
              <a:rPr lang="en-US" altLang="zh-CN" sz="2800" b="1" dirty="0">
                <a:solidFill>
                  <a:schemeClr val="accent2">
                    <a:lumMod val="60000"/>
                    <a:lumOff val="40000"/>
                  </a:schemeClr>
                </a:solidFill>
                <a:latin typeface="SimSun" pitchFamily="2" charset="-122"/>
                <a:ea typeface="SimSun" pitchFamily="2" charset="-122"/>
              </a:rPr>
              <a:t>C.</a:t>
            </a:r>
            <a:r>
              <a:rPr lang="zh-CN" altLang="en-US" sz="2800" b="1" dirty="0">
                <a:solidFill>
                  <a:schemeClr val="accent2">
                    <a:lumMod val="60000"/>
                    <a:lumOff val="40000"/>
                  </a:schemeClr>
                </a:solidFill>
                <a:latin typeface="SimSun" pitchFamily="2" charset="-122"/>
                <a:ea typeface="SimSun" pitchFamily="2" charset="-122"/>
              </a:rPr>
              <a:t>鸡蛋的	</a:t>
            </a:r>
            <a:r>
              <a:rPr lang="en-US" altLang="zh-CN" sz="2800" b="1" dirty="0">
                <a:solidFill>
                  <a:schemeClr val="accent2">
                    <a:lumMod val="60000"/>
                    <a:lumOff val="40000"/>
                  </a:schemeClr>
                </a:solidFill>
                <a:latin typeface="SimSun" pitchFamily="2" charset="-122"/>
                <a:ea typeface="SimSun" pitchFamily="2" charset="-122"/>
              </a:rPr>
              <a:t>D.</a:t>
            </a:r>
            <a:r>
              <a:rPr lang="zh-CN" altLang="en-US" sz="2800" b="1" dirty="0">
                <a:solidFill>
                  <a:schemeClr val="accent2">
                    <a:lumMod val="60000"/>
                    <a:lumOff val="40000"/>
                  </a:schemeClr>
                </a:solidFill>
                <a:latin typeface="SimSun" pitchFamily="2" charset="-122"/>
                <a:ea typeface="SimSun" pitchFamily="2" charset="-122"/>
              </a:rPr>
              <a:t>巧克力的</a:t>
            </a:r>
          </a:p>
          <a:p>
            <a:pPr lvl="0"/>
            <a:r>
              <a:rPr lang="en-US" altLang="zh-CN" sz="2800" b="1" dirty="0" smtClean="0">
                <a:solidFill>
                  <a:schemeClr val="accent2">
                    <a:lumMod val="60000"/>
                    <a:lumOff val="40000"/>
                  </a:schemeClr>
                </a:solidFill>
                <a:latin typeface="SimSun" pitchFamily="2" charset="-122"/>
                <a:ea typeface="SimSun" pitchFamily="2" charset="-122"/>
              </a:rPr>
              <a:t>2</a:t>
            </a:r>
            <a:r>
              <a:rPr lang="en-US" altLang="zh-CN" sz="2800" b="1" dirty="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说话人最喜欢什么</a:t>
            </a:r>
            <a:r>
              <a:rPr lang="zh-CN" altLang="en-US" sz="2800" b="1" dirty="0" smtClean="0">
                <a:solidFill>
                  <a:schemeClr val="accent2">
                    <a:lumMod val="60000"/>
                    <a:lumOff val="40000"/>
                  </a:schemeClr>
                </a:solidFill>
                <a:latin typeface="SimSun" pitchFamily="2" charset="-122"/>
                <a:ea typeface="SimSun" pitchFamily="2" charset="-122"/>
              </a:rPr>
              <a:t>？</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smtClean="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a:t>
            </a:r>
          </a:p>
          <a:p>
            <a:pPr lvl="0"/>
            <a:r>
              <a:rPr lang="en-US" altLang="zh-CN" sz="2800" b="1" dirty="0" smtClean="0">
                <a:solidFill>
                  <a:schemeClr val="accent2">
                    <a:lumMod val="60000"/>
                    <a:lumOff val="40000"/>
                  </a:schemeClr>
                </a:solidFill>
                <a:latin typeface="SimSun" pitchFamily="2" charset="-122"/>
                <a:ea typeface="SimSun" pitchFamily="2" charset="-122"/>
              </a:rPr>
              <a:t>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牛肉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猪肉	</a:t>
            </a:r>
            <a:r>
              <a:rPr lang="en-US" altLang="zh-CN" sz="2800" b="1" dirty="0" smtClean="0">
                <a:solidFill>
                  <a:schemeClr val="accent2">
                    <a:lumMod val="60000"/>
                    <a:lumOff val="40000"/>
                  </a:schemeClr>
                </a:solidFill>
                <a:latin typeface="SimSun" pitchFamily="2" charset="-122"/>
                <a:ea typeface="SimSun" pitchFamily="2" charset="-122"/>
              </a:rPr>
              <a:t>C</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鸡肉	</a:t>
            </a:r>
            <a:r>
              <a:rPr lang="en-US" altLang="zh-CN" sz="2800" b="1" dirty="0" smtClean="0">
                <a:solidFill>
                  <a:schemeClr val="accent2">
                    <a:lumMod val="60000"/>
                    <a:lumOff val="40000"/>
                  </a:schemeClr>
                </a:solidFill>
                <a:latin typeface="SimSun" pitchFamily="2" charset="-122"/>
                <a:ea typeface="SimSun" pitchFamily="2" charset="-122"/>
              </a:rPr>
              <a:t>D</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海鲜</a:t>
            </a:r>
          </a:p>
          <a:p>
            <a:pPr lvl="0"/>
            <a:r>
              <a:rPr lang="en-US" altLang="zh-CN" sz="2800" b="1" dirty="0" smtClean="0">
                <a:solidFill>
                  <a:schemeClr val="accent2">
                    <a:lumMod val="60000"/>
                    <a:lumOff val="40000"/>
                  </a:schemeClr>
                </a:solidFill>
                <a:latin typeface="SimSun" pitchFamily="2" charset="-122"/>
                <a:ea typeface="SimSun" pitchFamily="2" charset="-122"/>
              </a:rPr>
              <a:t>3</a:t>
            </a:r>
            <a:r>
              <a:rPr lang="en-US" altLang="zh-CN" sz="2800" b="1" dirty="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说话人买书做什么</a:t>
            </a:r>
            <a:r>
              <a:rPr lang="zh-CN" altLang="en-US" sz="2800" b="1" dirty="0" smtClean="0">
                <a:solidFill>
                  <a:schemeClr val="accent2">
                    <a:lumMod val="60000"/>
                    <a:lumOff val="40000"/>
                  </a:schemeClr>
                </a:solidFill>
                <a:latin typeface="SimSun" pitchFamily="2" charset="-122"/>
                <a:ea typeface="SimSun" pitchFamily="2" charset="-122"/>
              </a:rPr>
              <a:t>？</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smtClean="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a:t>
            </a:r>
          </a:p>
          <a:p>
            <a:pPr lvl="0"/>
            <a:r>
              <a:rPr lang="en-US" altLang="zh-CN" sz="2800" b="1" dirty="0" smtClean="0">
                <a:solidFill>
                  <a:schemeClr val="accent2">
                    <a:lumMod val="60000"/>
                    <a:lumOff val="40000"/>
                  </a:schemeClr>
                </a:solidFill>
                <a:latin typeface="SimSun" pitchFamily="2" charset="-122"/>
                <a:ea typeface="SimSun" pitchFamily="2" charset="-122"/>
              </a:rPr>
              <a:t>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自己用	</a:t>
            </a:r>
            <a:r>
              <a:rPr lang="en-US" altLang="zh-CN" sz="2800" b="1" dirty="0">
                <a:solidFill>
                  <a:schemeClr val="accent2">
                    <a:lumMod val="60000"/>
                    <a:lumOff val="40000"/>
                  </a:schemeClr>
                </a:solidFill>
                <a:latin typeface="SimSun" pitchFamily="2" charset="-122"/>
                <a:ea typeface="SimSun" pitchFamily="2" charset="-122"/>
              </a:rPr>
              <a:t>	</a:t>
            </a:r>
            <a:r>
              <a:rPr lang="en-US" altLang="zh-CN" sz="2800" b="1" dirty="0" smtClean="0">
                <a:solidFill>
                  <a:schemeClr val="accent2">
                    <a:lumMod val="60000"/>
                    <a:lumOff val="40000"/>
                  </a:schemeClr>
                </a:solidFill>
                <a:latin typeface="SimSun" pitchFamily="2" charset="-122"/>
                <a:ea typeface="SimSun" pitchFamily="2" charset="-122"/>
              </a:rPr>
              <a:t>B</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给同屋	</a:t>
            </a:r>
            <a:r>
              <a:rPr lang="en-US" altLang="zh-CN" sz="2800" b="1" dirty="0">
                <a:solidFill>
                  <a:schemeClr val="accent2">
                    <a:lumMod val="60000"/>
                    <a:lumOff val="40000"/>
                  </a:schemeClr>
                </a:solidFill>
                <a:latin typeface="SimSun" pitchFamily="2" charset="-122"/>
                <a:ea typeface="SimSun" pitchFamily="2" charset="-122"/>
              </a:rPr>
              <a:t>C.</a:t>
            </a:r>
            <a:r>
              <a:rPr lang="zh-CN" altLang="en-US" sz="2800" b="1" dirty="0">
                <a:solidFill>
                  <a:schemeClr val="accent2">
                    <a:lumMod val="60000"/>
                    <a:lumOff val="40000"/>
                  </a:schemeClr>
                </a:solidFill>
                <a:latin typeface="SimSun" pitchFamily="2" charset="-122"/>
                <a:ea typeface="SimSun" pitchFamily="2" charset="-122"/>
              </a:rPr>
              <a:t>给朋友	</a:t>
            </a:r>
            <a:r>
              <a:rPr lang="en-US" altLang="zh-CN" sz="2800" b="1" dirty="0">
                <a:solidFill>
                  <a:schemeClr val="accent2">
                    <a:lumMod val="60000"/>
                    <a:lumOff val="40000"/>
                  </a:schemeClr>
                </a:solidFill>
                <a:latin typeface="SimSun" pitchFamily="2" charset="-122"/>
                <a:ea typeface="SimSun" pitchFamily="2" charset="-122"/>
              </a:rPr>
              <a:t>D.</a:t>
            </a:r>
            <a:r>
              <a:rPr lang="zh-CN" altLang="en-US" sz="2800" b="1" dirty="0">
                <a:solidFill>
                  <a:schemeClr val="accent2">
                    <a:lumMod val="60000"/>
                    <a:lumOff val="40000"/>
                  </a:schemeClr>
                </a:solidFill>
                <a:latin typeface="SimSun" pitchFamily="2" charset="-122"/>
                <a:ea typeface="SimSun" pitchFamily="2" charset="-122"/>
              </a:rPr>
              <a:t>做纪念</a:t>
            </a:r>
          </a:p>
          <a:p>
            <a:pPr lvl="0"/>
            <a:r>
              <a:rPr lang="en-US" altLang="zh-CN" sz="2800" b="1" dirty="0" smtClean="0">
                <a:solidFill>
                  <a:schemeClr val="accent2">
                    <a:lumMod val="60000"/>
                    <a:lumOff val="40000"/>
                  </a:schemeClr>
                </a:solidFill>
                <a:latin typeface="SimSun" pitchFamily="2" charset="-122"/>
                <a:ea typeface="SimSun" pitchFamily="2" charset="-122"/>
              </a:rPr>
              <a:t>4</a:t>
            </a:r>
            <a:r>
              <a:rPr lang="en-US" altLang="zh-CN" sz="2800" b="1" dirty="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说话人想买什么</a:t>
            </a:r>
            <a:r>
              <a:rPr lang="zh-CN" altLang="en-US" sz="2800" b="1" dirty="0" smtClean="0">
                <a:solidFill>
                  <a:schemeClr val="accent2">
                    <a:lumMod val="60000"/>
                    <a:lumOff val="40000"/>
                  </a:schemeClr>
                </a:solidFill>
                <a:latin typeface="SimSun" pitchFamily="2" charset="-122"/>
                <a:ea typeface="SimSun" pitchFamily="2" charset="-122"/>
              </a:rPr>
              <a:t>？</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smtClean="0">
                <a:solidFill>
                  <a:schemeClr val="accent2">
                    <a:lumMod val="60000"/>
                    <a:lumOff val="40000"/>
                  </a:schemeClr>
                </a:solidFill>
                <a:latin typeface="SimSun" pitchFamily="2" charset="-122"/>
                <a:ea typeface="SimSun" pitchFamily="2" charset="-122"/>
              </a:rPr>
              <a:t>（ </a:t>
            </a:r>
            <a:r>
              <a:rPr lang="zh-CN" altLang="en-US" sz="2800" b="1" dirty="0">
                <a:solidFill>
                  <a:schemeClr val="accent2">
                    <a:lumMod val="60000"/>
                    <a:lumOff val="40000"/>
                  </a:schemeClr>
                </a:solidFill>
                <a:latin typeface="SimSun" pitchFamily="2" charset="-122"/>
                <a:ea typeface="SimSun" pitchFamily="2" charset="-122"/>
              </a:rPr>
              <a:t>	）</a:t>
            </a:r>
          </a:p>
          <a:p>
            <a:pPr lvl="0"/>
            <a:r>
              <a:rPr lang="en-US" altLang="zh-CN" sz="2800" b="1" dirty="0" smtClean="0">
                <a:solidFill>
                  <a:schemeClr val="accent2">
                    <a:lumMod val="60000"/>
                    <a:lumOff val="40000"/>
                  </a:schemeClr>
                </a:solidFill>
                <a:latin typeface="SimSun" pitchFamily="2" charset="-122"/>
                <a:ea typeface="SimSun" pitchFamily="2" charset="-122"/>
              </a:rPr>
              <a:t>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酸奶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海鲜	</a:t>
            </a:r>
            <a:r>
              <a:rPr lang="en-US" altLang="zh-CN" sz="2800" b="1" dirty="0" smtClean="0">
                <a:solidFill>
                  <a:schemeClr val="accent2">
                    <a:lumMod val="60000"/>
                    <a:lumOff val="40000"/>
                  </a:schemeClr>
                </a:solidFill>
                <a:latin typeface="SimSun" pitchFamily="2" charset="-122"/>
                <a:ea typeface="SimSun" pitchFamily="2" charset="-122"/>
              </a:rPr>
              <a:t>C</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鲜奶	</a:t>
            </a:r>
            <a:r>
              <a:rPr lang="en-US" altLang="zh-CN" sz="2800" b="1" dirty="0" smtClean="0">
                <a:solidFill>
                  <a:schemeClr val="accent2">
                    <a:lumMod val="60000"/>
                    <a:lumOff val="40000"/>
                  </a:schemeClr>
                </a:solidFill>
                <a:latin typeface="SimSun" pitchFamily="2" charset="-122"/>
                <a:ea typeface="SimSun" pitchFamily="2" charset="-122"/>
              </a:rPr>
              <a:t>D</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鸡蛋</a:t>
            </a:r>
          </a:p>
          <a:p>
            <a:pPr lvl="0"/>
            <a:endParaRPr lang="en-US" sz="2800" b="1" dirty="0">
              <a:solidFill>
                <a:schemeClr val="accent2">
                  <a:lumMod val="60000"/>
                  <a:lumOff val="40000"/>
                </a:schemeClr>
              </a:solidFill>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515" y="1527312"/>
            <a:ext cx="1770374" cy="1109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094" r="23204" b="9323"/>
          <a:stretch/>
        </p:blipFill>
        <p:spPr bwMode="auto">
          <a:xfrm>
            <a:off x="8028786" y="5301208"/>
            <a:ext cx="818877" cy="1203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0574251"/>
      </p:ext>
    </p:extLst>
  </p:cSld>
  <p:clrMapOvr>
    <a:masterClrMapping/>
  </p:clrMapOvr>
  <mc:AlternateContent xmlns:mc="http://schemas.openxmlformats.org/markup-compatibility/2006">
    <mc:Choice xmlns:p14="http://schemas.microsoft.com/office/powerpoint/2010/main" Requires="p14">
      <p:transition spd="slow" p14:dur="2000" advTm="37470"/>
    </mc:Choice>
    <mc:Fallback>
      <p:transition spd="slow" advTm="3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Listening e</a:t>
            </a:r>
            <a:r>
              <a:rPr lang="en-US" b="1" dirty="0" smtClean="0">
                <a:solidFill>
                  <a:schemeClr val="bg1"/>
                </a:solidFill>
              </a:rPr>
              <a:t>xercise</a:t>
            </a:r>
            <a:br>
              <a:rPr lang="en-US" b="1" dirty="0" smtClean="0">
                <a:solidFill>
                  <a:schemeClr val="bg1"/>
                </a:solidFill>
              </a:rPr>
            </a:br>
            <a:r>
              <a:rPr lang="zh-CN" altLang="en-US" dirty="0">
                <a:solidFill>
                  <a:schemeClr val="bg1"/>
                </a:solidFill>
              </a:rPr>
              <a:t>听力</a:t>
            </a:r>
            <a:r>
              <a:rPr lang="zh-CN" altLang="en-US" dirty="0" smtClean="0">
                <a:solidFill>
                  <a:schemeClr val="bg1"/>
                </a:solidFill>
              </a:rPr>
              <a:t>练习</a:t>
            </a:r>
            <a:endParaRPr lang="en-US" dirty="0">
              <a:solidFill>
                <a:schemeClr val="bg1"/>
              </a:solidFill>
            </a:endParaRPr>
          </a:p>
        </p:txBody>
      </p:sp>
      <p:sp>
        <p:nvSpPr>
          <p:cNvPr id="3" name="Content Placeholder 2"/>
          <p:cNvSpPr>
            <a:spLocks noGrp="1"/>
          </p:cNvSpPr>
          <p:nvPr>
            <p:ph idx="1"/>
          </p:nvPr>
        </p:nvSpPr>
        <p:spPr>
          <a:xfrm>
            <a:off x="0" y="1349441"/>
            <a:ext cx="9144000" cy="5289451"/>
          </a:xfrm>
        </p:spPr>
        <p:txBody>
          <a:bodyPr>
            <a:normAutofit/>
          </a:bodyPr>
          <a:lstStyle/>
          <a:p>
            <a:pPr lvl="0"/>
            <a:r>
              <a:rPr lang="zh-CN" altLang="en-US" b="1" dirty="0">
                <a:solidFill>
                  <a:schemeClr val="tx1"/>
                </a:solidFill>
                <a:latin typeface="SimSun" pitchFamily="2" charset="-122"/>
                <a:ea typeface="SimSun" pitchFamily="2" charset="-122"/>
              </a:rPr>
              <a:t>二</a:t>
            </a:r>
            <a:r>
              <a:rPr lang="zh-CN" altLang="en-US" b="1" dirty="0" smtClean="0">
                <a:solidFill>
                  <a:schemeClr val="tx1"/>
                </a:solidFill>
                <a:latin typeface="SimSun" pitchFamily="2" charset="-122"/>
                <a:ea typeface="SimSun" pitchFamily="2" charset="-122"/>
              </a:rPr>
              <a:t>、</a:t>
            </a:r>
            <a:r>
              <a:rPr lang="en-US" altLang="zh-CN" b="1" dirty="0">
                <a:solidFill>
                  <a:schemeClr val="tx1"/>
                </a:solidFill>
                <a:latin typeface="SimSun" pitchFamily="2" charset="-122"/>
                <a:ea typeface="SimSun" pitchFamily="2" charset="-122"/>
              </a:rPr>
              <a:t>True or false based on the following statements you listened.</a:t>
            </a:r>
          </a:p>
          <a:p>
            <a:pPr lvl="0"/>
            <a:r>
              <a:rPr lang="en-US" altLang="zh-CN" b="1" dirty="0" smtClean="0">
                <a:solidFill>
                  <a:schemeClr val="accent2">
                    <a:lumMod val="60000"/>
                    <a:lumOff val="40000"/>
                  </a:schemeClr>
                </a:solidFill>
                <a:latin typeface="SimSun" pitchFamily="2" charset="-122"/>
                <a:ea typeface="SimSun" pitchFamily="2" charset="-122"/>
              </a:rPr>
              <a:t>1</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去超市买东西要先存上包。	</a:t>
            </a:r>
            <a:r>
              <a:rPr lang="zh-CN" altLang="en-US" b="1" dirty="0" smtClean="0">
                <a:solidFill>
                  <a:schemeClr val="accent2">
                    <a:lumMod val="60000"/>
                    <a:lumOff val="40000"/>
                  </a:schemeClr>
                </a:solidFill>
                <a:latin typeface="SimSun" pitchFamily="2" charset="-122"/>
                <a:ea typeface="SimSun" pitchFamily="2" charset="-122"/>
              </a:rPr>
              <a:t>（</a:t>
            </a:r>
            <a:r>
              <a:rPr lang="zh-CN" altLang="en-US" b="1" dirty="0">
                <a:solidFill>
                  <a:schemeClr val="accent2">
                    <a:lumMod val="60000"/>
                    <a:lumOff val="40000"/>
                  </a:schemeClr>
                </a:solidFill>
                <a:latin typeface="SimSun" pitchFamily="2" charset="-122"/>
                <a:ea typeface="SimSun" pitchFamily="2" charset="-122"/>
              </a:rPr>
              <a:t>	）</a:t>
            </a:r>
          </a:p>
          <a:p>
            <a:pPr lvl="0"/>
            <a:r>
              <a:rPr lang="en-US" altLang="zh-CN" b="1" dirty="0" smtClean="0">
                <a:solidFill>
                  <a:schemeClr val="accent2">
                    <a:lumMod val="60000"/>
                    <a:lumOff val="40000"/>
                  </a:schemeClr>
                </a:solidFill>
                <a:latin typeface="SimSun" pitchFamily="2" charset="-122"/>
                <a:ea typeface="SimSun" pitchFamily="2" charset="-122"/>
              </a:rPr>
              <a:t>2</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在超市买东西可以自己选。	</a:t>
            </a:r>
            <a:r>
              <a:rPr lang="zh-CN" altLang="en-US" b="1" dirty="0" smtClean="0">
                <a:solidFill>
                  <a:schemeClr val="accent2">
                    <a:lumMod val="60000"/>
                    <a:lumOff val="40000"/>
                  </a:schemeClr>
                </a:solidFill>
                <a:latin typeface="SimSun" pitchFamily="2" charset="-122"/>
                <a:ea typeface="SimSun" pitchFamily="2" charset="-122"/>
              </a:rPr>
              <a:t>（</a:t>
            </a:r>
            <a:r>
              <a:rPr lang="zh-CN" altLang="en-US" b="1" dirty="0">
                <a:solidFill>
                  <a:schemeClr val="accent2">
                    <a:lumMod val="60000"/>
                    <a:lumOff val="40000"/>
                  </a:schemeClr>
                </a:solidFill>
                <a:latin typeface="SimSun" pitchFamily="2" charset="-122"/>
                <a:ea typeface="SimSun" pitchFamily="2" charset="-122"/>
              </a:rPr>
              <a:t>	）</a:t>
            </a:r>
          </a:p>
          <a:p>
            <a:pPr lvl="0"/>
            <a:r>
              <a:rPr lang="en-US" altLang="zh-CN" b="1" dirty="0" smtClean="0">
                <a:solidFill>
                  <a:schemeClr val="accent2">
                    <a:lumMod val="60000"/>
                    <a:lumOff val="40000"/>
                  </a:schemeClr>
                </a:solidFill>
                <a:latin typeface="SimSun" pitchFamily="2" charset="-122"/>
                <a:ea typeface="SimSun" pitchFamily="2" charset="-122"/>
              </a:rPr>
              <a:t>3</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要先交钱才能选东西。	 	</a:t>
            </a:r>
            <a:r>
              <a:rPr lang="zh-CN" altLang="en-US" b="1" dirty="0" smtClean="0">
                <a:solidFill>
                  <a:schemeClr val="accent2">
                    <a:lumMod val="60000"/>
                    <a:lumOff val="40000"/>
                  </a:schemeClr>
                </a:solidFill>
                <a:latin typeface="SimSun" pitchFamily="2" charset="-122"/>
                <a:ea typeface="SimSun" pitchFamily="2" charset="-122"/>
              </a:rPr>
              <a:t>（</a:t>
            </a:r>
            <a:r>
              <a:rPr lang="zh-CN" altLang="en-US" b="1" dirty="0">
                <a:solidFill>
                  <a:schemeClr val="accent2">
                    <a:lumMod val="60000"/>
                    <a:lumOff val="40000"/>
                  </a:schemeClr>
                </a:solidFill>
                <a:latin typeface="SimSun" pitchFamily="2" charset="-122"/>
                <a:ea typeface="SimSun" pitchFamily="2" charset="-122"/>
              </a:rPr>
              <a:t>	）</a:t>
            </a:r>
          </a:p>
          <a:p>
            <a:pPr lvl="0"/>
            <a:r>
              <a:rPr lang="en-US" altLang="zh-CN" b="1" dirty="0" smtClean="0">
                <a:solidFill>
                  <a:schemeClr val="accent2">
                    <a:lumMod val="60000"/>
                    <a:lumOff val="40000"/>
                  </a:schemeClr>
                </a:solidFill>
                <a:latin typeface="SimSun" pitchFamily="2" charset="-122"/>
                <a:ea typeface="SimSun" pitchFamily="2" charset="-122"/>
              </a:rPr>
              <a:t>4</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超市里的东西比较贵。		</a:t>
            </a:r>
            <a:r>
              <a:rPr lang="zh-CN" altLang="en-US" b="1" dirty="0" smtClean="0">
                <a:solidFill>
                  <a:schemeClr val="accent2">
                    <a:lumMod val="60000"/>
                    <a:lumOff val="40000"/>
                  </a:schemeClr>
                </a:solidFill>
                <a:latin typeface="SimSun" pitchFamily="2" charset="-122"/>
                <a:ea typeface="SimSun" pitchFamily="2" charset="-122"/>
              </a:rPr>
              <a:t>（</a:t>
            </a:r>
            <a:r>
              <a:rPr lang="zh-CN" altLang="en-US" b="1" dirty="0">
                <a:solidFill>
                  <a:schemeClr val="accent2">
                    <a:lumMod val="60000"/>
                    <a:lumOff val="40000"/>
                  </a:schemeClr>
                </a:solidFill>
                <a:latin typeface="SimSun" pitchFamily="2" charset="-122"/>
                <a:ea typeface="SimSun" pitchFamily="2" charset="-122"/>
              </a:rPr>
              <a:t>	）</a:t>
            </a:r>
          </a:p>
          <a:p>
            <a:pPr lvl="0"/>
            <a:r>
              <a:rPr lang="en-US" altLang="zh-CN" b="1" dirty="0" smtClean="0">
                <a:solidFill>
                  <a:schemeClr val="accent2">
                    <a:lumMod val="60000"/>
                    <a:lumOff val="40000"/>
                  </a:schemeClr>
                </a:solidFill>
                <a:latin typeface="SimSun" pitchFamily="2" charset="-122"/>
                <a:ea typeface="SimSun" pitchFamily="2" charset="-122"/>
              </a:rPr>
              <a:t>5</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人们不喜欢去超市买东西。	</a:t>
            </a:r>
            <a:r>
              <a:rPr lang="zh-CN" altLang="en-US" b="1" dirty="0" smtClean="0">
                <a:solidFill>
                  <a:schemeClr val="accent2">
                    <a:lumMod val="60000"/>
                    <a:lumOff val="40000"/>
                  </a:schemeClr>
                </a:solidFill>
                <a:latin typeface="SimSun" pitchFamily="2" charset="-122"/>
                <a:ea typeface="SimSun" pitchFamily="2" charset="-122"/>
              </a:rPr>
              <a:t>（</a:t>
            </a:r>
            <a:r>
              <a:rPr lang="zh-CN" altLang="en-US" b="1" dirty="0">
                <a:solidFill>
                  <a:schemeClr val="accent2">
                    <a:lumMod val="60000"/>
                    <a:lumOff val="40000"/>
                  </a:schemeClr>
                </a:solidFill>
                <a:latin typeface="SimSun" pitchFamily="2" charset="-122"/>
                <a:ea typeface="SimSun" pitchFamily="2" charset="-122"/>
              </a:rPr>
              <a:t>	）</a:t>
            </a:r>
          </a:p>
          <a:p>
            <a:pPr lvl="0"/>
            <a:r>
              <a:rPr lang="en-US" altLang="zh-CN" b="1" dirty="0" smtClean="0">
                <a:solidFill>
                  <a:schemeClr val="accent2">
                    <a:lumMod val="60000"/>
                    <a:lumOff val="40000"/>
                  </a:schemeClr>
                </a:solidFill>
                <a:latin typeface="SimSun" pitchFamily="2" charset="-122"/>
                <a:ea typeface="SimSun" pitchFamily="2" charset="-122"/>
              </a:rPr>
              <a:t>6</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去超市买东西的人很多。	 	（	）</a:t>
            </a:r>
          </a:p>
          <a:p>
            <a:pPr lvl="0"/>
            <a:endParaRPr lang="th-TH" b="1" dirty="0">
              <a:solidFill>
                <a:schemeClr val="accent2">
                  <a:lumMod val="60000"/>
                  <a:lumOff val="40000"/>
                </a:schemeClr>
              </a:solidFill>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519" y="5570190"/>
            <a:ext cx="1312127" cy="131212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descr="D:\网络课件\18-19\lesson 15\ดาวน์โหลด (18).jpg"/>
          <p:cNvPicPr>
            <a:picLocks noChangeAspect="1" noChangeArrowheads="1"/>
          </p:cNvPicPr>
          <p:nvPr/>
        </p:nvPicPr>
        <p:blipFill rotWithShape="1">
          <a:blip r:embed="rId6">
            <a:extLst>
              <a:ext uri="{28A0092B-C50C-407E-A947-70E740481C1C}">
                <a14:useLocalDpi xmlns:a14="http://schemas.microsoft.com/office/drawing/2010/main" val="0"/>
              </a:ext>
            </a:extLst>
          </a:blip>
          <a:srcRect b="11034"/>
          <a:stretch/>
        </p:blipFill>
        <p:spPr bwMode="auto">
          <a:xfrm>
            <a:off x="7768494" y="1988840"/>
            <a:ext cx="1368152" cy="1519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4902278"/>
      </p:ext>
    </p:extLst>
  </p:cSld>
  <p:clrMapOvr>
    <a:masterClrMapping/>
  </p:clrMapOvr>
  <mc:AlternateContent xmlns:mc="http://schemas.openxmlformats.org/markup-compatibility/2006">
    <mc:Choice xmlns:p14="http://schemas.microsoft.com/office/powerpoint/2010/main" Requires="p14">
      <p:transition spd="slow" p14:dur="2000" advTm="45346"/>
    </mc:Choice>
    <mc:Fallback>
      <p:transition spd="slow" advTm="4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Listening e</a:t>
            </a:r>
            <a:r>
              <a:rPr lang="en-US" b="1" dirty="0" smtClean="0">
                <a:solidFill>
                  <a:schemeClr val="bg1"/>
                </a:solidFill>
              </a:rPr>
              <a:t>xercise</a:t>
            </a:r>
            <a:br>
              <a:rPr lang="en-US" b="1" dirty="0" smtClean="0">
                <a:solidFill>
                  <a:schemeClr val="bg1"/>
                </a:solidFill>
              </a:rPr>
            </a:br>
            <a:r>
              <a:rPr lang="zh-CN" altLang="en-US" dirty="0">
                <a:solidFill>
                  <a:schemeClr val="bg1"/>
                </a:solidFill>
              </a:rPr>
              <a:t>听力</a:t>
            </a:r>
            <a:r>
              <a:rPr lang="zh-CN" altLang="en-US" dirty="0" smtClean="0">
                <a:solidFill>
                  <a:schemeClr val="bg1"/>
                </a:solidFill>
              </a:rPr>
              <a:t>练习</a:t>
            </a:r>
            <a:endParaRPr lang="en-US" dirty="0">
              <a:solidFill>
                <a:schemeClr val="bg1"/>
              </a:solidFill>
            </a:endParaRPr>
          </a:p>
        </p:txBody>
      </p:sp>
      <p:sp>
        <p:nvSpPr>
          <p:cNvPr id="3" name="Content Placeholder 2"/>
          <p:cNvSpPr>
            <a:spLocks noGrp="1"/>
          </p:cNvSpPr>
          <p:nvPr>
            <p:ph idx="1"/>
          </p:nvPr>
        </p:nvSpPr>
        <p:spPr>
          <a:xfrm>
            <a:off x="0" y="1349441"/>
            <a:ext cx="9144000" cy="5289451"/>
          </a:xfrm>
        </p:spPr>
        <p:txBody>
          <a:bodyPr>
            <a:normAutofit/>
          </a:bodyPr>
          <a:lstStyle/>
          <a:p>
            <a:pPr lvl="0"/>
            <a:r>
              <a:rPr lang="zh-CN" altLang="en-US" b="1" dirty="0">
                <a:solidFill>
                  <a:schemeClr val="tx1"/>
                </a:solidFill>
                <a:latin typeface="SimSun" pitchFamily="2" charset="-122"/>
                <a:ea typeface="SimSun" pitchFamily="2" charset="-122"/>
              </a:rPr>
              <a:t>三</a:t>
            </a:r>
            <a:r>
              <a:rPr lang="zh-CN" altLang="en-US" b="1" dirty="0" smtClean="0">
                <a:solidFill>
                  <a:schemeClr val="tx1"/>
                </a:solidFill>
                <a:latin typeface="SimSun" pitchFamily="2" charset="-122"/>
                <a:ea typeface="SimSun" pitchFamily="2" charset="-122"/>
              </a:rPr>
              <a:t>、</a:t>
            </a:r>
            <a:r>
              <a:rPr lang="en-US" altLang="zh-CN" b="1" dirty="0" smtClean="0">
                <a:solidFill>
                  <a:schemeClr val="tx1"/>
                </a:solidFill>
                <a:latin typeface="SimSun" pitchFamily="2" charset="-122"/>
                <a:ea typeface="SimSun" pitchFamily="2" charset="-122"/>
              </a:rPr>
              <a:t>Listen </a:t>
            </a:r>
            <a:r>
              <a:rPr lang="en-US" altLang="zh-CN" b="1" dirty="0">
                <a:solidFill>
                  <a:schemeClr val="tx1"/>
                </a:solidFill>
                <a:latin typeface="SimSun" pitchFamily="2" charset="-122"/>
                <a:ea typeface="SimSun" pitchFamily="2" charset="-122"/>
              </a:rPr>
              <a:t>and fill in the blanks.</a:t>
            </a:r>
          </a:p>
          <a:p>
            <a:pPr lvl="0"/>
            <a:r>
              <a:rPr lang="en-US" altLang="zh-CN" b="1" dirty="0" smtClean="0">
                <a:solidFill>
                  <a:schemeClr val="accent2">
                    <a:lumMod val="60000"/>
                    <a:lumOff val="40000"/>
                  </a:schemeClr>
                </a:solidFill>
                <a:latin typeface="SimSun" pitchFamily="2" charset="-122"/>
                <a:ea typeface="SimSun" pitchFamily="2" charset="-122"/>
              </a:rPr>
              <a:t>1</a:t>
            </a:r>
            <a:r>
              <a:rPr lang="en-US" altLang="zh-CN" b="1"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大卫</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去超市，他请一个 </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  当向导。他买了很多</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，有果酱的、</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、牛奶的，还有 </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a:t>
            </a:r>
          </a:p>
          <a:p>
            <a:pPr lvl="0"/>
            <a:r>
              <a:rPr lang="en-US" altLang="zh-CN" b="1" dirty="0">
                <a:solidFill>
                  <a:schemeClr val="accent2">
                    <a:lumMod val="60000"/>
                    <a:lumOff val="40000"/>
                  </a:schemeClr>
                </a:solidFill>
                <a:latin typeface="SimSun" pitchFamily="2" charset="-122"/>
                <a:ea typeface="SimSun" pitchFamily="2" charset="-122"/>
              </a:rPr>
              <a:t>2. </a:t>
            </a:r>
            <a:r>
              <a:rPr lang="zh-CN" altLang="en-US" b="1" dirty="0">
                <a:solidFill>
                  <a:schemeClr val="accent2">
                    <a:lumMod val="60000"/>
                    <a:lumOff val="40000"/>
                  </a:schemeClr>
                </a:solidFill>
                <a:latin typeface="SimSun" pitchFamily="2" charset="-122"/>
                <a:ea typeface="SimSun" pitchFamily="2" charset="-122"/>
              </a:rPr>
              <a:t>王文</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大卫说：“我 </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你当向导。这里我很</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，你想</a:t>
            </a:r>
            <a:r>
              <a:rPr lang="zh-CN" altLang="en-US" b="1" dirty="0" smtClean="0">
                <a:solidFill>
                  <a:schemeClr val="accent2">
                    <a:lumMod val="60000"/>
                    <a:lumOff val="40000"/>
                  </a:schemeClr>
                </a:solidFill>
                <a:latin typeface="SimSun" pitchFamily="2" charset="-122"/>
                <a:ea typeface="SimSun" pitchFamily="2" charset="-122"/>
              </a:rPr>
              <a:t>买</a:t>
            </a:r>
            <a:endParaRPr lang="en-US" altLang="zh-CN" b="1" dirty="0" smtClean="0">
              <a:solidFill>
                <a:schemeClr val="accent2">
                  <a:lumMod val="60000"/>
                  <a:lumOff val="40000"/>
                </a:schemeClr>
              </a:solidFill>
              <a:latin typeface="SimSun" pitchFamily="2" charset="-122"/>
              <a:ea typeface="SimSun" pitchFamily="2" charset="-122"/>
            </a:endParaRPr>
          </a:p>
          <a:p>
            <a:pPr marL="0" lvl="0" indent="0">
              <a:buNone/>
            </a:pPr>
            <a:r>
              <a:rPr lang="zh-CN" altLang="en-US" b="1" dirty="0" smtClean="0">
                <a:solidFill>
                  <a:schemeClr val="accent2">
                    <a:lumMod val="60000"/>
                    <a:lumOff val="40000"/>
                  </a:schemeClr>
                </a:solidFill>
                <a:latin typeface="SimSun" pitchFamily="2" charset="-122"/>
                <a:ea typeface="SimSun" pitchFamily="2" charset="-122"/>
              </a:rPr>
              <a:t>  什</a:t>
            </a:r>
            <a:r>
              <a:rPr lang="zh-CN" altLang="en-US" b="1" dirty="0">
                <a:solidFill>
                  <a:schemeClr val="accent2">
                    <a:lumMod val="60000"/>
                    <a:lumOff val="40000"/>
                  </a:schemeClr>
                </a:solidFill>
                <a:latin typeface="SimSun" pitchFamily="2" charset="-122"/>
                <a:ea typeface="SimSun" pitchFamily="2" charset="-122"/>
              </a:rPr>
              <a:t>么</a:t>
            </a:r>
            <a:r>
              <a:rPr lang="zh-CN" altLang="en-US" b="1" u="sng" dirty="0">
                <a:solidFill>
                  <a:schemeClr val="accent2">
                    <a:lumMod val="60000"/>
                    <a:lumOff val="40000"/>
                  </a:schemeClr>
                </a:solidFill>
                <a:latin typeface="SimSun" pitchFamily="2" charset="-122"/>
                <a:ea typeface="SimSun" pitchFamily="2" charset="-122"/>
              </a:rPr>
              <a:t>          </a:t>
            </a:r>
            <a:r>
              <a:rPr lang="zh-CN" altLang="en-US" b="1" dirty="0">
                <a:solidFill>
                  <a:schemeClr val="accent2">
                    <a:lumMod val="60000"/>
                    <a:lumOff val="40000"/>
                  </a:schemeClr>
                </a:solidFill>
                <a:latin typeface="SimSun" pitchFamily="2" charset="-122"/>
                <a:ea typeface="SimSun" pitchFamily="2" charset="-122"/>
              </a:rPr>
              <a:t>问我吧。”</a:t>
            </a:r>
          </a:p>
          <a:p>
            <a:pPr lvl="0"/>
            <a:endParaRPr lang="th-TH" b="1" dirty="0">
              <a:solidFill>
                <a:schemeClr val="accent2">
                  <a:lumMod val="60000"/>
                  <a:lumOff val="40000"/>
                </a:schemeClr>
              </a:solidFill>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5085184"/>
            <a:ext cx="1484797" cy="1484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5373216"/>
            <a:ext cx="1728192" cy="13539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3709180"/>
      </p:ext>
    </p:extLst>
  </p:cSld>
  <p:clrMapOvr>
    <a:masterClrMapping/>
  </p:clrMapOvr>
  <mc:AlternateContent xmlns:mc="http://schemas.openxmlformats.org/markup-compatibility/2006">
    <mc:Choice xmlns:p14="http://schemas.microsoft.com/office/powerpoint/2010/main" Requires="p14">
      <p:transition spd="slow" p14:dur="2000" advTm="40757"/>
    </mc:Choice>
    <mc:Fallback>
      <p:transition spd="slow" advTm="4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Listening e</a:t>
            </a:r>
            <a:r>
              <a:rPr lang="en-US" b="1" dirty="0" smtClean="0">
                <a:solidFill>
                  <a:schemeClr val="bg1"/>
                </a:solidFill>
              </a:rPr>
              <a:t>xercise</a:t>
            </a:r>
            <a:br>
              <a:rPr lang="en-US" b="1" dirty="0" smtClean="0">
                <a:solidFill>
                  <a:schemeClr val="bg1"/>
                </a:solidFill>
              </a:rPr>
            </a:br>
            <a:r>
              <a:rPr lang="zh-CN" altLang="en-US" dirty="0">
                <a:solidFill>
                  <a:schemeClr val="bg1"/>
                </a:solidFill>
              </a:rPr>
              <a:t>听力</a:t>
            </a:r>
            <a:r>
              <a:rPr lang="zh-CN" altLang="en-US" dirty="0" smtClean="0">
                <a:solidFill>
                  <a:schemeClr val="bg1"/>
                </a:solidFill>
              </a:rPr>
              <a:t>练习</a:t>
            </a:r>
            <a:endParaRPr lang="en-US" dirty="0">
              <a:solidFill>
                <a:schemeClr val="bg1"/>
              </a:solidFill>
            </a:endParaRPr>
          </a:p>
        </p:txBody>
      </p:sp>
      <p:sp>
        <p:nvSpPr>
          <p:cNvPr id="3" name="Content Placeholder 2"/>
          <p:cNvSpPr>
            <a:spLocks noGrp="1"/>
          </p:cNvSpPr>
          <p:nvPr>
            <p:ph idx="1"/>
          </p:nvPr>
        </p:nvSpPr>
        <p:spPr>
          <a:xfrm>
            <a:off x="179512" y="1349441"/>
            <a:ext cx="8856983" cy="5289451"/>
          </a:xfrm>
        </p:spPr>
        <p:txBody>
          <a:bodyPr>
            <a:normAutofit/>
          </a:bodyPr>
          <a:lstStyle/>
          <a:p>
            <a:pPr lvl="0"/>
            <a:r>
              <a:rPr lang="zh-CN" altLang="en-US" b="1" dirty="0">
                <a:solidFill>
                  <a:schemeClr val="tx1"/>
                </a:solidFill>
                <a:latin typeface="SimSun" pitchFamily="2" charset="-122"/>
                <a:ea typeface="SimSun" pitchFamily="2" charset="-122"/>
              </a:rPr>
              <a:t>四</a:t>
            </a:r>
            <a:r>
              <a:rPr lang="zh-CN" altLang="en-US" b="1" dirty="0" smtClean="0">
                <a:solidFill>
                  <a:schemeClr val="tx1"/>
                </a:solidFill>
                <a:latin typeface="SimSun" pitchFamily="2" charset="-122"/>
                <a:ea typeface="SimSun" pitchFamily="2" charset="-122"/>
              </a:rPr>
              <a:t>、</a:t>
            </a:r>
            <a:r>
              <a:rPr lang="en-US" altLang="zh-CN" b="1" dirty="0">
                <a:solidFill>
                  <a:schemeClr val="tx1"/>
                </a:solidFill>
                <a:latin typeface="SimSun" pitchFamily="2" charset="-122"/>
                <a:ea typeface="SimSun" pitchFamily="2" charset="-122"/>
              </a:rPr>
              <a:t>Listen and answer the following questions.</a:t>
            </a:r>
          </a:p>
          <a:p>
            <a:pPr lvl="0"/>
            <a:r>
              <a:rPr lang="en-US" altLang="zh-CN" b="1" dirty="0" smtClean="0">
                <a:solidFill>
                  <a:schemeClr val="accent2">
                    <a:lumMod val="60000"/>
                    <a:lumOff val="40000"/>
                  </a:schemeClr>
                </a:solidFill>
                <a:latin typeface="SimSun" pitchFamily="2" charset="-122"/>
                <a:ea typeface="SimSun" pitchFamily="2" charset="-122"/>
              </a:rPr>
              <a:t>•</a:t>
            </a:r>
            <a:r>
              <a:rPr lang="en-US" altLang="zh-CN" b="1" dirty="0">
                <a:solidFill>
                  <a:schemeClr val="accent2">
                    <a:lumMod val="60000"/>
                    <a:lumOff val="40000"/>
                  </a:schemeClr>
                </a:solidFill>
                <a:latin typeface="SimSun" pitchFamily="2" charset="-122"/>
                <a:ea typeface="SimSun" pitchFamily="2" charset="-122"/>
              </a:rPr>
              <a:t>	1. </a:t>
            </a:r>
            <a:r>
              <a:rPr lang="zh-CN" altLang="en-US" b="1" dirty="0">
                <a:solidFill>
                  <a:schemeClr val="accent2">
                    <a:lumMod val="60000"/>
                    <a:lumOff val="40000"/>
                  </a:schemeClr>
                </a:solidFill>
                <a:latin typeface="SimSun" pitchFamily="2" charset="-122"/>
                <a:ea typeface="SimSun" pitchFamily="2" charset="-122"/>
              </a:rPr>
              <a:t>玛丽第几次到中国超市买东西？</a:t>
            </a:r>
          </a:p>
          <a:p>
            <a:pPr lvl="0"/>
            <a:r>
              <a:rPr lang="en-US" altLang="zh-CN" b="1" dirty="0">
                <a:solidFill>
                  <a:schemeClr val="accent2">
                    <a:lumMod val="60000"/>
                    <a:lumOff val="40000"/>
                  </a:schemeClr>
                </a:solidFill>
                <a:latin typeface="SimSun" pitchFamily="2" charset="-122"/>
                <a:ea typeface="SimSun" pitchFamily="2" charset="-122"/>
              </a:rPr>
              <a:t>•	2. </a:t>
            </a:r>
            <a:r>
              <a:rPr lang="zh-CN" altLang="en-US" b="1" dirty="0">
                <a:solidFill>
                  <a:schemeClr val="accent2">
                    <a:lumMod val="60000"/>
                    <a:lumOff val="40000"/>
                  </a:schemeClr>
                </a:solidFill>
                <a:latin typeface="SimSun" pitchFamily="2" charset="-122"/>
                <a:ea typeface="SimSun" pitchFamily="2" charset="-122"/>
              </a:rPr>
              <a:t>营业员为什么不让她进去？</a:t>
            </a:r>
          </a:p>
          <a:p>
            <a:pPr lvl="0"/>
            <a:r>
              <a:rPr lang="en-US" altLang="zh-CN" b="1" dirty="0">
                <a:solidFill>
                  <a:schemeClr val="accent2">
                    <a:lumMod val="60000"/>
                    <a:lumOff val="40000"/>
                  </a:schemeClr>
                </a:solidFill>
                <a:latin typeface="SimSun" pitchFamily="2" charset="-122"/>
                <a:ea typeface="SimSun" pitchFamily="2" charset="-122"/>
              </a:rPr>
              <a:t>•	3. </a:t>
            </a:r>
            <a:r>
              <a:rPr lang="zh-CN" altLang="en-US" b="1" dirty="0">
                <a:solidFill>
                  <a:schemeClr val="accent2">
                    <a:lumMod val="60000"/>
                    <a:lumOff val="40000"/>
                  </a:schemeClr>
                </a:solidFill>
                <a:latin typeface="SimSun" pitchFamily="2" charset="-122"/>
                <a:ea typeface="SimSun" pitchFamily="2" charset="-122"/>
              </a:rPr>
              <a:t>她买了什么东西？</a:t>
            </a:r>
          </a:p>
          <a:p>
            <a:pPr lvl="0"/>
            <a:r>
              <a:rPr lang="en-US" altLang="zh-CN" b="1" dirty="0">
                <a:solidFill>
                  <a:schemeClr val="accent2">
                    <a:lumMod val="60000"/>
                    <a:lumOff val="40000"/>
                  </a:schemeClr>
                </a:solidFill>
                <a:latin typeface="SimSun" pitchFamily="2" charset="-122"/>
                <a:ea typeface="SimSun" pitchFamily="2" charset="-122"/>
              </a:rPr>
              <a:t>•	4. </a:t>
            </a:r>
            <a:r>
              <a:rPr lang="zh-CN" altLang="en-US" b="1" dirty="0">
                <a:solidFill>
                  <a:schemeClr val="accent2">
                    <a:lumMod val="60000"/>
                    <a:lumOff val="40000"/>
                  </a:schemeClr>
                </a:solidFill>
                <a:latin typeface="SimSun" pitchFamily="2" charset="-122"/>
                <a:ea typeface="SimSun" pitchFamily="2" charset="-122"/>
              </a:rPr>
              <a:t>她买了几个面包？都是什么样的？</a:t>
            </a:r>
          </a:p>
          <a:p>
            <a:pPr lvl="0"/>
            <a:r>
              <a:rPr lang="en-US" altLang="zh-CN" b="1" dirty="0">
                <a:solidFill>
                  <a:schemeClr val="accent2">
                    <a:lumMod val="60000"/>
                    <a:lumOff val="40000"/>
                  </a:schemeClr>
                </a:solidFill>
                <a:latin typeface="SimSun" pitchFamily="2" charset="-122"/>
                <a:ea typeface="SimSun" pitchFamily="2" charset="-122"/>
              </a:rPr>
              <a:t>•	5. </a:t>
            </a:r>
            <a:r>
              <a:rPr lang="zh-CN" altLang="en-US" b="1" dirty="0">
                <a:solidFill>
                  <a:schemeClr val="accent2">
                    <a:lumMod val="60000"/>
                    <a:lumOff val="40000"/>
                  </a:schemeClr>
                </a:solidFill>
                <a:latin typeface="SimSun" pitchFamily="2" charset="-122"/>
                <a:ea typeface="SimSun" pitchFamily="2" charset="-122"/>
              </a:rPr>
              <a:t>她买了什么饮料？买了多少？</a:t>
            </a:r>
          </a:p>
          <a:p>
            <a:pPr lvl="0"/>
            <a:r>
              <a:rPr lang="en-US" altLang="zh-CN" b="1" dirty="0">
                <a:solidFill>
                  <a:schemeClr val="accent2">
                    <a:lumMod val="60000"/>
                    <a:lumOff val="40000"/>
                  </a:schemeClr>
                </a:solidFill>
                <a:latin typeface="SimSun" pitchFamily="2" charset="-122"/>
                <a:ea typeface="SimSun" pitchFamily="2" charset="-122"/>
              </a:rPr>
              <a:t>•	6. </a:t>
            </a:r>
            <a:r>
              <a:rPr lang="zh-CN" altLang="en-US" b="1" dirty="0">
                <a:solidFill>
                  <a:schemeClr val="accent2">
                    <a:lumMod val="60000"/>
                    <a:lumOff val="40000"/>
                  </a:schemeClr>
                </a:solidFill>
                <a:latin typeface="SimSun" pitchFamily="2" charset="-122"/>
                <a:ea typeface="SimSun" pitchFamily="2" charset="-122"/>
              </a:rPr>
              <a:t>交款的人多不多？她等的时间长不长？</a:t>
            </a: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03" y="1916832"/>
            <a:ext cx="1741534" cy="217475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6666081"/>
      </p:ext>
    </p:extLst>
  </p:cSld>
  <p:clrMapOvr>
    <a:masterClrMapping/>
  </p:clrMapOvr>
  <mc:AlternateContent xmlns:mc="http://schemas.openxmlformats.org/markup-compatibility/2006">
    <mc:Choice xmlns:p14="http://schemas.microsoft.com/office/powerpoint/2010/main" Requires="p14">
      <p:transition spd="slow" p14:dur="2000" advTm="49300"/>
    </mc:Choice>
    <mc:Fallback>
      <p:transition spd="slow" advTm="4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Listening e</a:t>
            </a:r>
            <a:r>
              <a:rPr lang="en-US" b="1" dirty="0" smtClean="0">
                <a:solidFill>
                  <a:schemeClr val="bg1"/>
                </a:solidFill>
              </a:rPr>
              <a:t>xercise</a:t>
            </a:r>
            <a:br>
              <a:rPr lang="en-US" b="1" dirty="0" smtClean="0">
                <a:solidFill>
                  <a:schemeClr val="bg1"/>
                </a:solidFill>
              </a:rPr>
            </a:br>
            <a:r>
              <a:rPr lang="zh-CN" altLang="en-US" dirty="0">
                <a:solidFill>
                  <a:schemeClr val="bg1"/>
                </a:solidFill>
              </a:rPr>
              <a:t>听力</a:t>
            </a:r>
            <a:r>
              <a:rPr lang="zh-CN" altLang="en-US" dirty="0" smtClean="0">
                <a:solidFill>
                  <a:schemeClr val="bg1"/>
                </a:solidFill>
              </a:rPr>
              <a:t>练习</a:t>
            </a:r>
            <a:endParaRPr lang="en-US" dirty="0">
              <a:solidFill>
                <a:schemeClr val="bg1"/>
              </a:solidFill>
            </a:endParaRPr>
          </a:p>
        </p:txBody>
      </p:sp>
      <p:sp>
        <p:nvSpPr>
          <p:cNvPr id="3" name="Content Placeholder 2"/>
          <p:cNvSpPr>
            <a:spLocks noGrp="1"/>
          </p:cNvSpPr>
          <p:nvPr>
            <p:ph idx="1"/>
          </p:nvPr>
        </p:nvSpPr>
        <p:spPr>
          <a:xfrm>
            <a:off x="179512" y="1349441"/>
            <a:ext cx="8856983" cy="5508559"/>
          </a:xfrm>
        </p:spPr>
        <p:txBody>
          <a:bodyPr>
            <a:normAutofit fontScale="92500" lnSpcReduction="20000"/>
          </a:bodyPr>
          <a:lstStyle/>
          <a:p>
            <a:pPr lvl="0"/>
            <a:r>
              <a:rPr lang="zh-CN" altLang="en-US" sz="2800" b="1" dirty="0">
                <a:solidFill>
                  <a:schemeClr val="tx1"/>
                </a:solidFill>
                <a:latin typeface="SimSun" pitchFamily="2" charset="-122"/>
                <a:ea typeface="SimSun" pitchFamily="2" charset="-122"/>
              </a:rPr>
              <a:t>五</a:t>
            </a:r>
            <a:r>
              <a:rPr lang="zh-CN" altLang="en-US" sz="2800" b="1" dirty="0" smtClean="0">
                <a:solidFill>
                  <a:schemeClr val="tx1"/>
                </a:solidFill>
                <a:latin typeface="SimSun" pitchFamily="2" charset="-122"/>
                <a:ea typeface="SimSun" pitchFamily="2" charset="-122"/>
              </a:rPr>
              <a:t>、</a:t>
            </a:r>
            <a:r>
              <a:rPr lang="en-US" altLang="zh-CN" sz="2800" b="1" dirty="0">
                <a:solidFill>
                  <a:schemeClr val="tx1"/>
                </a:solidFill>
                <a:latin typeface="SimSun" pitchFamily="2" charset="-122"/>
                <a:ea typeface="SimSun" pitchFamily="2" charset="-122"/>
              </a:rPr>
              <a:t>Listen and choose the right sentences</a:t>
            </a:r>
            <a:r>
              <a:rPr lang="en-US" altLang="zh-CN" sz="2800" b="1" dirty="0" smtClean="0">
                <a:solidFill>
                  <a:schemeClr val="tx1"/>
                </a:solidFill>
                <a:latin typeface="SimSun" pitchFamily="2" charset="-122"/>
                <a:ea typeface="SimSun" pitchFamily="2" charset="-122"/>
              </a:rPr>
              <a:t>.</a:t>
            </a:r>
            <a:endParaRPr lang="en-US" altLang="zh-CN" sz="2800" b="1" dirty="0">
              <a:solidFill>
                <a:schemeClr val="accent2">
                  <a:lumMod val="60000"/>
                  <a:lumOff val="40000"/>
                </a:schemeClr>
              </a:solidFill>
              <a:latin typeface="SimSun" pitchFamily="2" charset="-122"/>
              <a:ea typeface="SimSun" pitchFamily="2" charset="-122"/>
            </a:endParaRPr>
          </a:p>
          <a:p>
            <a:pPr lvl="0"/>
            <a:r>
              <a:rPr lang="en-US" altLang="zh-CN" sz="2800" b="1" dirty="0" smtClean="0">
                <a:solidFill>
                  <a:schemeClr val="accent2">
                    <a:lumMod val="60000"/>
                    <a:lumOff val="40000"/>
                  </a:schemeClr>
                </a:solidFill>
                <a:latin typeface="SimSun" pitchFamily="2" charset="-122"/>
                <a:ea typeface="SimSun" pitchFamily="2" charset="-122"/>
              </a:rPr>
              <a:t>1.A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请你点一下儿</a:t>
            </a:r>
            <a:r>
              <a:rPr lang="zh-CN" altLang="en-US" sz="2800" b="1" dirty="0" smtClean="0">
                <a:solidFill>
                  <a:schemeClr val="accent2">
                    <a:lumMod val="60000"/>
                    <a:lumOff val="40000"/>
                  </a:schemeClr>
                </a:solidFill>
                <a:latin typeface="SimSun" pitchFamily="2" charset="-122"/>
                <a:ea typeface="SimSun" pitchFamily="2" charset="-122"/>
              </a:rPr>
              <a:t>钱</a:t>
            </a:r>
            <a:r>
              <a:rPr lang="en-US" altLang="zh-CN" sz="2800" b="1" dirty="0" smtClean="0">
                <a:solidFill>
                  <a:schemeClr val="accent2">
                    <a:lumMod val="60000"/>
                    <a:lumOff val="40000"/>
                  </a:schemeClr>
                </a:solidFill>
                <a:latin typeface="SimSun" pitchFamily="2" charset="-122"/>
                <a:ea typeface="SimSun" pitchFamily="2" charset="-122"/>
              </a:rPr>
              <a:t>	</a:t>
            </a:r>
            <a:r>
              <a:rPr lang="zh-CN" altLang="en-US" sz="2800" b="1" dirty="0" smtClean="0">
                <a:solidFill>
                  <a:schemeClr val="accent2">
                    <a:lumMod val="60000"/>
                    <a:lumOff val="40000"/>
                  </a:schemeClr>
                </a:solidFill>
                <a:latin typeface="SimSun" pitchFamily="2" charset="-122"/>
                <a:ea typeface="SimSun" pitchFamily="2" charset="-122"/>
              </a:rPr>
              <a:t>（  ）</a:t>
            </a:r>
            <a:endParaRPr lang="zh-CN" altLang="en-US" sz="2800" b="1" dirty="0">
              <a:solidFill>
                <a:schemeClr val="accent2">
                  <a:lumMod val="60000"/>
                  <a:lumOff val="40000"/>
                </a:schemeClr>
              </a:solidFill>
              <a:latin typeface="SimSun" pitchFamily="2" charset="-122"/>
              <a:ea typeface="SimSun" pitchFamily="2" charset="-122"/>
            </a:endParaRP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请我点一下</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C.</a:t>
            </a:r>
            <a:r>
              <a:rPr lang="zh-CN" altLang="en-US" sz="2800" b="1" dirty="0">
                <a:solidFill>
                  <a:schemeClr val="accent2">
                    <a:lumMod val="60000"/>
                    <a:lumOff val="40000"/>
                  </a:schemeClr>
                </a:solidFill>
                <a:latin typeface="SimSun" pitchFamily="2" charset="-122"/>
                <a:ea typeface="SimSun" pitchFamily="2" charset="-122"/>
              </a:rPr>
              <a:t>请你一下儿点钱</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D.</a:t>
            </a:r>
            <a:r>
              <a:rPr lang="zh-CN" altLang="en-US" sz="2800" b="1" dirty="0">
                <a:solidFill>
                  <a:schemeClr val="accent2">
                    <a:lumMod val="60000"/>
                    <a:lumOff val="40000"/>
                  </a:schemeClr>
                </a:solidFill>
                <a:latin typeface="SimSun" pitchFamily="2" charset="-122"/>
                <a:ea typeface="SimSun" pitchFamily="2" charset="-122"/>
              </a:rPr>
              <a:t>请你给一点儿钱</a:t>
            </a:r>
          </a:p>
          <a:p>
            <a:pPr lvl="0"/>
            <a:r>
              <a:rPr lang="en-US" altLang="zh-CN" sz="2800" b="1" dirty="0" smtClean="0">
                <a:solidFill>
                  <a:schemeClr val="accent2">
                    <a:lumMod val="60000"/>
                    <a:lumOff val="40000"/>
                  </a:schemeClr>
                </a:solidFill>
                <a:latin typeface="SimSun" pitchFamily="2" charset="-122"/>
                <a:ea typeface="SimSun" pitchFamily="2" charset="-122"/>
              </a:rPr>
              <a:t>2.A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都有什么面包	</a:t>
            </a:r>
            <a:r>
              <a:rPr lang="zh-CN" altLang="en-US" sz="2800" b="1" dirty="0" smtClean="0">
                <a:solidFill>
                  <a:schemeClr val="accent2">
                    <a:lumMod val="60000"/>
                    <a:lumOff val="40000"/>
                  </a:schemeClr>
                </a:solidFill>
                <a:latin typeface="SimSun" pitchFamily="2" charset="-122"/>
                <a:ea typeface="SimSun" pitchFamily="2" charset="-122"/>
              </a:rPr>
              <a:t>（  ）</a:t>
            </a:r>
            <a:endParaRPr lang="zh-CN" altLang="en-US" sz="2800" b="1" dirty="0">
              <a:solidFill>
                <a:schemeClr val="accent2">
                  <a:lumMod val="60000"/>
                  <a:lumOff val="40000"/>
                </a:schemeClr>
              </a:solidFill>
              <a:latin typeface="SimSun" pitchFamily="2" charset="-122"/>
              <a:ea typeface="SimSun" pitchFamily="2" charset="-122"/>
            </a:endParaRP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有面包什么的</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C.</a:t>
            </a:r>
            <a:r>
              <a:rPr lang="zh-CN" altLang="en-US" sz="2800" b="1" dirty="0">
                <a:solidFill>
                  <a:schemeClr val="accent2">
                    <a:lumMod val="60000"/>
                    <a:lumOff val="40000"/>
                  </a:schemeClr>
                </a:solidFill>
                <a:latin typeface="SimSun" pitchFamily="2" charset="-122"/>
                <a:ea typeface="SimSun" pitchFamily="2" charset="-122"/>
              </a:rPr>
              <a:t>有各种各样的面包</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smtClean="0">
                <a:solidFill>
                  <a:schemeClr val="accent2">
                    <a:lumMod val="60000"/>
                    <a:lumOff val="40000"/>
                  </a:schemeClr>
                </a:solidFill>
                <a:latin typeface="SimSun" pitchFamily="2" charset="-122"/>
                <a:ea typeface="SimSun" pitchFamily="2" charset="-122"/>
              </a:rPr>
              <a:t>D</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哪儿有面包</a:t>
            </a:r>
          </a:p>
          <a:p>
            <a:pPr lvl="0"/>
            <a:r>
              <a:rPr lang="en-US" altLang="zh-CN" sz="2800" b="1" dirty="0" smtClean="0">
                <a:solidFill>
                  <a:schemeClr val="accent2">
                    <a:lumMod val="60000"/>
                    <a:lumOff val="40000"/>
                  </a:schemeClr>
                </a:solidFill>
                <a:latin typeface="SimSun" pitchFamily="2" charset="-122"/>
                <a:ea typeface="SimSun" pitchFamily="2" charset="-122"/>
              </a:rPr>
              <a:t>3.A</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你看见怎么办了</a:t>
            </a:r>
            <a:r>
              <a:rPr lang="zh-CN" altLang="en-US" sz="2800" b="1" dirty="0" smtClean="0">
                <a:solidFill>
                  <a:schemeClr val="accent2">
                    <a:lumMod val="60000"/>
                    <a:lumOff val="40000"/>
                  </a:schemeClr>
                </a:solidFill>
                <a:latin typeface="SimSun" pitchFamily="2" charset="-122"/>
                <a:ea typeface="SimSun" pitchFamily="2" charset="-122"/>
              </a:rPr>
              <a:t>？（  ）</a:t>
            </a:r>
            <a:endParaRPr lang="zh-CN" altLang="en-US" sz="2800" b="1" dirty="0">
              <a:solidFill>
                <a:schemeClr val="accent2">
                  <a:lumMod val="60000"/>
                  <a:lumOff val="40000"/>
                </a:schemeClr>
              </a:solidFill>
              <a:latin typeface="SimSun" pitchFamily="2" charset="-122"/>
              <a:ea typeface="SimSun" pitchFamily="2" charset="-122"/>
            </a:endParaRP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B.</a:t>
            </a:r>
            <a:r>
              <a:rPr lang="zh-CN" altLang="en-US" sz="2800" b="1" dirty="0">
                <a:solidFill>
                  <a:schemeClr val="accent2">
                    <a:lumMod val="60000"/>
                    <a:lumOff val="40000"/>
                  </a:schemeClr>
                </a:solidFill>
                <a:latin typeface="SimSun" pitchFamily="2" charset="-122"/>
                <a:ea typeface="SimSun" pitchFamily="2" charset="-122"/>
              </a:rPr>
              <a:t>你认为怎么办好？</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a:solidFill>
                  <a:schemeClr val="accent2">
                    <a:lumMod val="60000"/>
                    <a:lumOff val="40000"/>
                  </a:schemeClr>
                </a:solidFill>
                <a:latin typeface="SimSun" pitchFamily="2" charset="-122"/>
                <a:ea typeface="SimSun" pitchFamily="2" charset="-122"/>
              </a:rPr>
              <a:t>C.</a:t>
            </a:r>
            <a:r>
              <a:rPr lang="zh-CN" altLang="en-US" sz="2800" b="1" dirty="0">
                <a:solidFill>
                  <a:schemeClr val="accent2">
                    <a:lumMod val="60000"/>
                    <a:lumOff val="40000"/>
                  </a:schemeClr>
                </a:solidFill>
                <a:latin typeface="SimSun" pitchFamily="2" charset="-122"/>
                <a:ea typeface="SimSun" pitchFamily="2" charset="-122"/>
              </a:rPr>
              <a:t>你看他们怎么办？</a:t>
            </a:r>
          </a:p>
          <a:p>
            <a:pPr lvl="0"/>
            <a:r>
              <a:rPr lang="zh-CN" altLang="en-US" sz="2800" b="1" dirty="0">
                <a:solidFill>
                  <a:schemeClr val="accent2">
                    <a:lumMod val="60000"/>
                    <a:lumOff val="40000"/>
                  </a:schemeClr>
                </a:solidFill>
                <a:latin typeface="SimSun" pitchFamily="2" charset="-122"/>
                <a:ea typeface="SimSun" pitchFamily="2" charset="-122"/>
              </a:rPr>
              <a:t>  </a:t>
            </a:r>
            <a:r>
              <a:rPr lang="en-US" altLang="zh-CN" sz="2800" b="1" dirty="0" smtClean="0">
                <a:solidFill>
                  <a:schemeClr val="accent2">
                    <a:lumMod val="60000"/>
                    <a:lumOff val="40000"/>
                  </a:schemeClr>
                </a:solidFill>
                <a:latin typeface="SimSun" pitchFamily="2" charset="-122"/>
                <a:ea typeface="SimSun" pitchFamily="2" charset="-122"/>
              </a:rPr>
              <a:t>D</a:t>
            </a:r>
            <a:r>
              <a:rPr lang="en-US" altLang="zh-CN" sz="2800" b="1" dirty="0">
                <a:solidFill>
                  <a:schemeClr val="accent2">
                    <a:lumMod val="60000"/>
                    <a:lumOff val="40000"/>
                  </a:schemeClr>
                </a:solidFill>
                <a:latin typeface="SimSun" pitchFamily="2" charset="-122"/>
                <a:ea typeface="SimSun" pitchFamily="2" charset="-122"/>
              </a:rPr>
              <a:t>.</a:t>
            </a:r>
            <a:r>
              <a:rPr lang="zh-CN" altLang="en-US" sz="2800" b="1" dirty="0">
                <a:solidFill>
                  <a:schemeClr val="accent2">
                    <a:lumMod val="60000"/>
                    <a:lumOff val="40000"/>
                  </a:schemeClr>
                </a:solidFill>
                <a:latin typeface="SimSun" pitchFamily="2" charset="-122"/>
                <a:ea typeface="SimSun" pitchFamily="2" charset="-122"/>
              </a:rPr>
              <a:t>你看什么办法？</a:t>
            </a:r>
          </a:p>
          <a:p>
            <a:pPr lvl="0"/>
            <a:endParaRPr lang="zh-CN" altLang="en-US" sz="2800" b="1" dirty="0">
              <a:solidFill>
                <a:schemeClr val="accent2">
                  <a:lumMod val="60000"/>
                  <a:lumOff val="40000"/>
                </a:schemeClr>
              </a:solidFill>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1799236"/>
            <a:ext cx="1914525" cy="23907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0449" y="4869160"/>
            <a:ext cx="1861991"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7923950"/>
      </p:ext>
    </p:extLst>
  </p:cSld>
  <p:clrMapOvr>
    <a:masterClrMapping/>
  </p:clrMapOvr>
  <mc:AlternateContent xmlns:mc="http://schemas.openxmlformats.org/markup-compatibility/2006">
    <mc:Choice xmlns:p14="http://schemas.microsoft.com/office/powerpoint/2010/main" Requires="p14">
      <p:transition spd="slow" p14:dur="2000" advTm="26729"/>
    </mc:Choice>
    <mc:Fallback>
      <p:transition spd="slow" advTm="2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11437"/>
            <a:ext cx="5040560" cy="908720"/>
          </a:xfrm>
        </p:spPr>
        <p:txBody>
          <a:bodyPr/>
          <a:lstStyle/>
          <a:p>
            <a:pPr algn="ctr"/>
            <a:r>
              <a:rPr lang="en-US" dirty="0" smtClean="0">
                <a:solidFill>
                  <a:schemeClr val="bg1"/>
                </a:solidFill>
              </a:rPr>
              <a:t>Chinese culture snack </a:t>
            </a:r>
            <a:r>
              <a:rPr lang="en-US" b="1" dirty="0" smtClean="0">
                <a:solidFill>
                  <a:schemeClr val="bg1"/>
                </a:solidFill>
              </a:rPr>
              <a:t/>
            </a:r>
            <a:br>
              <a:rPr lang="en-US" b="1" dirty="0" smtClean="0">
                <a:solidFill>
                  <a:schemeClr val="bg1"/>
                </a:solidFill>
              </a:rPr>
            </a:br>
            <a:r>
              <a:rPr lang="zh-CN" altLang="en-US" dirty="0">
                <a:solidFill>
                  <a:schemeClr val="bg1"/>
                </a:solidFill>
              </a:rPr>
              <a:t>中</a:t>
            </a:r>
            <a:r>
              <a:rPr lang="zh-CN" altLang="en-US" dirty="0" smtClean="0">
                <a:solidFill>
                  <a:schemeClr val="bg1"/>
                </a:solidFill>
              </a:rPr>
              <a:t>国文化点滴 </a:t>
            </a:r>
            <a:endParaRPr lang="en-US" dirty="0">
              <a:solidFill>
                <a:schemeClr val="bg1"/>
              </a:solidFill>
            </a:endParaRPr>
          </a:p>
        </p:txBody>
      </p:sp>
      <p:sp>
        <p:nvSpPr>
          <p:cNvPr id="3" name="Content Placeholder 2"/>
          <p:cNvSpPr>
            <a:spLocks noGrp="1"/>
          </p:cNvSpPr>
          <p:nvPr>
            <p:ph idx="1"/>
          </p:nvPr>
        </p:nvSpPr>
        <p:spPr>
          <a:xfrm>
            <a:off x="107504" y="1331595"/>
            <a:ext cx="9036496" cy="5526405"/>
          </a:xfrm>
        </p:spPr>
        <p:txBody>
          <a:bodyPr>
            <a:noAutofit/>
          </a:bodyPr>
          <a:lstStyle/>
          <a:p>
            <a:r>
              <a:rPr lang="zh-CN" altLang="en-US" sz="1800" dirty="0">
                <a:latin typeface="SimSun" pitchFamily="2" charset="-122"/>
                <a:ea typeface="SimSun" pitchFamily="2" charset="-122"/>
              </a:rPr>
              <a:t>在中国买东西，可以去批发市场和农贸市场。那里的东西质量不太好，有的还可能是假冒的名牌，但价格比大商场便宜得多。食品、蔬菜类可以挑选，一般可以先尝后买，还可以讲价。</a:t>
            </a:r>
          </a:p>
          <a:p>
            <a:r>
              <a:rPr lang="zh-CN" altLang="en-US" sz="1800" dirty="0">
                <a:latin typeface="SimSun" pitchFamily="2" charset="-122"/>
                <a:ea typeface="SimSun" pitchFamily="2" charset="-122"/>
              </a:rPr>
              <a:t>也可以去超级市场，那的商品可以自己从架上拿，货物上有价格标签，选好后在出口处交钱不能讲</a:t>
            </a:r>
            <a:r>
              <a:rPr lang="zh-CN" altLang="en-US" sz="1800" dirty="0" smtClean="0">
                <a:latin typeface="SimSun" pitchFamily="2" charset="-122"/>
                <a:ea typeface="SimSun" pitchFamily="2" charset="-122"/>
              </a:rPr>
              <a:t>价。</a:t>
            </a:r>
            <a:endParaRPr lang="en-US" altLang="zh-CN" sz="1800" dirty="0" smtClean="0">
              <a:latin typeface="SimSun" pitchFamily="2" charset="-122"/>
              <a:ea typeface="SimSun" pitchFamily="2" charset="-122"/>
            </a:endParaRPr>
          </a:p>
          <a:p>
            <a:endParaRPr lang="en-US" altLang="zh-CN" sz="1800" dirty="0">
              <a:latin typeface="SimSun" pitchFamily="2" charset="-122"/>
              <a:ea typeface="SimSun" pitchFamily="2" charset="-122"/>
            </a:endParaRPr>
          </a:p>
          <a:p>
            <a:endParaRPr lang="en-US" altLang="zh-CN" sz="1800" dirty="0" smtClean="0">
              <a:latin typeface="SimSun" pitchFamily="2" charset="-122"/>
              <a:ea typeface="SimSun" pitchFamily="2" charset="-122"/>
            </a:endParaRPr>
          </a:p>
          <a:p>
            <a:endParaRPr lang="en-US" altLang="zh-CN" sz="1800" dirty="0">
              <a:latin typeface="SimSun" pitchFamily="2" charset="-122"/>
              <a:ea typeface="SimSun" pitchFamily="2" charset="-122"/>
            </a:endParaRPr>
          </a:p>
          <a:p>
            <a:endParaRPr lang="en-US" altLang="zh-CN" sz="1800" dirty="0" smtClean="0">
              <a:latin typeface="SimSun" pitchFamily="2" charset="-122"/>
              <a:ea typeface="SimSun" pitchFamily="2" charset="-122"/>
            </a:endParaRPr>
          </a:p>
          <a:p>
            <a:endParaRPr lang="zh-CN" altLang="en-US" sz="1800" dirty="0">
              <a:latin typeface="SimSun" pitchFamily="2" charset="-122"/>
              <a:ea typeface="SimSun" pitchFamily="2" charset="-122"/>
            </a:endParaRPr>
          </a:p>
          <a:p>
            <a:r>
              <a:rPr lang="en-US" altLang="zh-CN" sz="1800" dirty="0">
                <a:latin typeface="SimSun" pitchFamily="2" charset="-122"/>
                <a:ea typeface="SimSun" pitchFamily="2" charset="-122"/>
              </a:rPr>
              <a:t>In China, you can go to wholesale markets and farm markets. The quality of the goods there is not very good, and some may be counterfeit brand names, but the price is much cheaper than that of large shopping malls. Food and vegetables can be selected. Generally, they can be tasted before bought. They can also be bargained</a:t>
            </a:r>
            <a:r>
              <a:rPr lang="en-US" altLang="zh-CN" sz="1800" dirty="0" smtClean="0">
                <a:latin typeface="SimSun" pitchFamily="2" charset="-122"/>
                <a:ea typeface="SimSun" pitchFamily="2" charset="-122"/>
              </a:rPr>
              <a:t>.</a:t>
            </a:r>
            <a:endParaRPr lang="en-US" altLang="zh-CN" sz="1800" dirty="0">
              <a:latin typeface="SimSun" pitchFamily="2" charset="-122"/>
              <a:ea typeface="SimSun" pitchFamily="2" charset="-122"/>
            </a:endParaRPr>
          </a:p>
          <a:p>
            <a:r>
              <a:rPr lang="en-US" altLang="zh-CN" sz="1800" dirty="0">
                <a:latin typeface="SimSun" pitchFamily="2" charset="-122"/>
                <a:ea typeface="SimSun" pitchFamily="2" charset="-122"/>
              </a:rPr>
              <a:t>You can also go to the supermarket. The goods can be taken from the shelves by yourself. The goods have price tags on them. You can't bargain at the exit when you choose them</a:t>
            </a:r>
            <a:r>
              <a:rPr lang="en-US" altLang="zh-CN" sz="1800" dirty="0" smtClean="0">
                <a:latin typeface="SimSun" pitchFamily="2" charset="-122"/>
                <a:ea typeface="SimSun" pitchFamily="2" charset="-122"/>
              </a:rPr>
              <a:t>.</a:t>
            </a:r>
            <a:endParaRPr lang="en-US" altLang="zh-CN" sz="1800" dirty="0">
              <a:latin typeface="SimSun" pitchFamily="2" charset="-122"/>
              <a:ea typeface="SimSun" pitchFamily="2" charset="-122"/>
            </a:endParaRPr>
          </a:p>
        </p:txBody>
      </p:sp>
      <p:pic>
        <p:nvPicPr>
          <p:cNvPr id="7"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D:\网络课件\18-19\lesson 10\images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973607"/>
            <a:ext cx="2237636" cy="14074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435" name="Picture 3" descr="D:\网络课件\18-19\lesson 10\images (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662238"/>
            <a:ext cx="2160240" cy="12097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436" name="Picture 4" descr="D:\网络课件\18-19\lesson 10\ดาวน์โหลด (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3327577"/>
            <a:ext cx="1987106" cy="12613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437" name="Picture 5" descr="D:\网络课件\18-19\lesson 10\ดาวน์โหลด (3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6723" y="2640232"/>
            <a:ext cx="2144675" cy="12317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2003219"/>
      </p:ext>
    </p:extLst>
  </p:cSld>
  <p:clrMapOvr>
    <a:masterClrMapping/>
  </p:clrMapOvr>
  <mc:AlternateContent xmlns:mc="http://schemas.openxmlformats.org/markup-compatibility/2006">
    <mc:Choice xmlns:p14="http://schemas.microsoft.com/office/powerpoint/2010/main" Requires="p14">
      <p:transition spd="slow" p14:dur="2000" advTm="86449"/>
    </mc:Choice>
    <mc:Fallback>
      <p:transition spd="slow" advTm="8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zh-CN" altLang="en-US" dirty="0" smtClean="0"/>
              <a:t>总结  </a:t>
            </a:r>
            <a:r>
              <a:rPr lang="en-US" altLang="zh-CN" dirty="0" smtClean="0"/>
              <a:t>Summary</a:t>
            </a:r>
            <a:endParaRPr lang="th-TH" dirty="0"/>
          </a:p>
        </p:txBody>
      </p:sp>
      <p:sp>
        <p:nvSpPr>
          <p:cNvPr id="3" name="ตัวแทนเนื้อหา 2"/>
          <p:cNvSpPr>
            <a:spLocks noGrp="1"/>
          </p:cNvSpPr>
          <p:nvPr>
            <p:ph idx="1"/>
          </p:nvPr>
        </p:nvSpPr>
        <p:spPr>
          <a:xfrm>
            <a:off x="107504" y="1359838"/>
            <a:ext cx="8856984" cy="4641379"/>
          </a:xfrm>
        </p:spPr>
        <p:txBody>
          <a:bodyPr>
            <a:normAutofit/>
          </a:bodyPr>
          <a:lstStyle/>
          <a:p>
            <a:pPr algn="thaiDist"/>
            <a:r>
              <a:rPr lang="en-US" sz="4800" b="1" dirty="0" smtClean="0">
                <a:solidFill>
                  <a:schemeClr val="accent1">
                    <a:lumMod val="75000"/>
                  </a:schemeClr>
                </a:solidFill>
                <a:latin typeface="Angsana New" pitchFamily="18" charset="-34"/>
                <a:ea typeface="SimSun" pitchFamily="2" charset="-122"/>
                <a:cs typeface="Angsana New" pitchFamily="18" charset="-34"/>
              </a:rPr>
              <a:t>After studying this unit, </a:t>
            </a:r>
            <a:r>
              <a:rPr lang="en-US" sz="4800" b="1" dirty="0">
                <a:solidFill>
                  <a:schemeClr val="accent1">
                    <a:lumMod val="75000"/>
                  </a:schemeClr>
                </a:solidFill>
                <a:latin typeface="Angsana New" pitchFamily="18" charset="-34"/>
                <a:ea typeface="SimSun" pitchFamily="2" charset="-122"/>
                <a:cs typeface="Angsana New" pitchFamily="18" charset="-34"/>
              </a:rPr>
              <a:t>can let us know how to buying something at supermarket or shopping mall, and talk about buying something with friends or ask other people in the market. The lesson could teach us talk about buying something in supermarket in Chinese difficult. </a:t>
            </a:r>
            <a:endParaRPr lang="th-TH" sz="4800" b="1" dirty="0">
              <a:solidFill>
                <a:schemeClr val="accent1">
                  <a:lumMod val="75000"/>
                </a:schemeClr>
              </a:solidFill>
              <a:latin typeface="Angsana New" pitchFamily="18" charset="-34"/>
              <a:ea typeface="SimSun" pitchFamily="2" charset="-122"/>
              <a:cs typeface="Angsana New" pitchFamily="18" charset="-34"/>
            </a:endParaRPr>
          </a:p>
        </p:txBody>
      </p:sp>
      <p:pic>
        <p:nvPicPr>
          <p:cNvPr id="4"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4281561"/>
      </p:ext>
    </p:extLst>
  </p:cSld>
  <p:clrMapOvr>
    <a:masterClrMapping/>
  </p:clrMapOvr>
  <mc:AlternateContent xmlns:mc="http://schemas.openxmlformats.org/markup-compatibility/2006">
    <mc:Choice xmlns:p14="http://schemas.microsoft.com/office/powerpoint/2010/main" Requires="p14">
      <p:transition spd="slow" p14:dur="2000" advTm="22291"/>
    </mc:Choice>
    <mc:Fallback>
      <p:transition spd="slow" advTm="2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672" y="1772816"/>
            <a:ext cx="6264696" cy="4524315"/>
          </a:xfrm>
          <a:prstGeom prst="rect">
            <a:avLst/>
          </a:prstGeom>
          <a:noFill/>
        </p:spPr>
        <p:txBody>
          <a:bodyPr wrap="square" lIns="91440" tIns="45720" rIns="91440" bIns="45720">
            <a:spAutoFit/>
          </a:bodyPr>
          <a:lstStyle/>
          <a:p>
            <a:pPr algn="ctr"/>
            <a:r>
              <a:rPr lang="zh-CN" altLang="en-US" sz="9600" b="1" cap="all" dirty="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rPr>
              <a:t>谢</a:t>
            </a:r>
            <a:r>
              <a:rPr lang="zh-CN" altLang="en-US" sz="9600" b="1" cap="all" dirty="0" smtClean="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rPr>
              <a:t>谢 再见</a:t>
            </a:r>
            <a:endParaRPr lang="en-US" altLang="zh-CN" sz="9600" b="1" cap="all" dirty="0" smtClean="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endParaRPr>
          </a:p>
          <a:p>
            <a:pPr algn="ctr"/>
            <a:r>
              <a:rPr lang="en-US" sz="9600" b="1" cap="all" dirty="0" smtClean="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rPr>
              <a:t>Thank you</a:t>
            </a:r>
          </a:p>
          <a:p>
            <a:pPr algn="ctr"/>
            <a:r>
              <a:rPr lang="en-US" sz="9600" b="1" cap="all" dirty="0" smtClean="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rPr>
              <a:t>GOODBYE</a:t>
            </a:r>
            <a:endParaRPr lang="en-US" sz="9600" b="1" cap="all" dirty="0">
              <a:ln w="9000" cmpd="sng">
                <a:solidFill>
                  <a:schemeClr val="accent4">
                    <a:shade val="50000"/>
                    <a:satMod val="120000"/>
                  </a:schemeClr>
                </a:solidFill>
                <a:prstDash val="solid"/>
              </a:ln>
              <a:solidFill>
                <a:srgbClr val="FF99CC"/>
              </a:solidFill>
              <a:effectLst>
                <a:reflection blurRad="12700" stA="28000" endPos="45000" dist="1000" dir="5400000" sy="-100000" algn="bl" rotWithShape="0"/>
              </a:effectLst>
            </a:endParaRPr>
          </a:p>
        </p:txBody>
      </p:sp>
      <p:pic>
        <p:nvPicPr>
          <p:cNvPr id="5" name="图片 1" descr="佛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013" y="9168"/>
            <a:ext cx="1025987" cy="1331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1401097"/>
      </p:ext>
    </p:extLst>
  </p:cSld>
  <p:clrMapOvr>
    <a:masterClrMapping/>
  </p:clrMapOvr>
  <mc:AlternateContent xmlns:mc="http://schemas.openxmlformats.org/markup-compatibility/2006">
    <mc:Choice xmlns:p14="http://schemas.microsoft.com/office/powerpoint/2010/main" Requires="p14">
      <p:transition spd="slow" p14:dur="1100" advTm="8785">
        <p14:switch dir="r"/>
      </p:transition>
    </mc:Choice>
    <mc:Fallback>
      <p:transition spd="slow" advTm="8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图片 1" descr="佛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30" y="0"/>
            <a:ext cx="526165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9780263"/>
      </p:ext>
    </p:extLst>
  </p:cSld>
  <p:clrMapOvr>
    <a:masterClrMapping/>
  </p:clrMapOvr>
  <mc:AlternateContent xmlns:mc="http://schemas.openxmlformats.org/markup-compatibility/2006">
    <mc:Choice xmlns:p14="http://schemas.microsoft.com/office/powerpoint/2010/main" Requires="p14">
      <p:transition spd="slow" p14:dur="2000" advTm="4563"/>
    </mc:Choice>
    <mc:Fallback>
      <p:transition spd="slow" advTm="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39552" y="0"/>
            <a:ext cx="7848872" cy="1340768"/>
          </a:xfrm>
        </p:spPr>
        <p:txBody>
          <a:bodyPr/>
          <a:lstStyle/>
          <a:p>
            <a:pPr algn="ctr"/>
            <a:r>
              <a:rPr lang="en-US" dirty="0"/>
              <a:t> </a:t>
            </a:r>
            <a:r>
              <a:rPr lang="zh-CN" altLang="en-US" dirty="0" smtClean="0"/>
              <a:t>第十课 </a:t>
            </a:r>
            <a:r>
              <a:rPr lang="en-US" altLang="zh-CN" dirty="0" smtClean="0"/>
              <a:t>  </a:t>
            </a:r>
            <a:r>
              <a:rPr lang="zh-CN" altLang="en-US" dirty="0"/>
              <a:t>买东</a:t>
            </a:r>
            <a:r>
              <a:rPr lang="zh-CN" altLang="en-US" dirty="0" smtClean="0"/>
              <a:t>西</a:t>
            </a:r>
            <a:r>
              <a:rPr lang="en-US" altLang="zh-CN" dirty="0" smtClean="0"/>
              <a:t>2.2</a:t>
            </a:r>
            <a:br>
              <a:rPr lang="en-US" altLang="zh-CN" dirty="0" smtClean="0"/>
            </a:br>
            <a:r>
              <a:rPr lang="en-US" dirty="0" smtClean="0"/>
              <a:t>Unit 10 Buying something 2.2</a:t>
            </a:r>
            <a:endParaRPr lang="th-TH" dirty="0"/>
          </a:p>
        </p:txBody>
      </p:sp>
      <p:sp>
        <p:nvSpPr>
          <p:cNvPr id="3" name="ตัวแทนเนื้อหา 2"/>
          <p:cNvSpPr>
            <a:spLocks noGrp="1"/>
          </p:cNvSpPr>
          <p:nvPr>
            <p:ph idx="1"/>
          </p:nvPr>
        </p:nvSpPr>
        <p:spPr>
          <a:xfrm>
            <a:off x="395536" y="1844824"/>
            <a:ext cx="8291264" cy="3888432"/>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gsana New" pitchFamily="18" charset="-34"/>
                <a:cs typeface="Angsana New" pitchFamily="18" charset="-34"/>
              </a:rPr>
              <a:t>Now let’s beginning study </a:t>
            </a:r>
          </a:p>
          <a:p>
            <a:pPr marL="0" indent="0" algn="ctr">
              <a:buNone/>
            </a:pP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gsana New" pitchFamily="18" charset="-34"/>
                <a:cs typeface="Angsana New" pitchFamily="18" charset="-34"/>
              </a:rPr>
              <a:t>the ten unit.</a:t>
            </a:r>
          </a:p>
          <a:p>
            <a:pPr marL="0" indent="0" algn="ctr">
              <a:buNone/>
            </a:pP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gsana New" pitchFamily="18" charset="-34"/>
                <a:cs typeface="Angsana New" pitchFamily="18" charset="-34"/>
              </a:rPr>
              <a:t>Buying something 2.2</a:t>
            </a:r>
          </a:p>
          <a:p>
            <a:pPr algn="ctr"/>
            <a:endParaRPr lang="th-TH"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gsana New" pitchFamily="18" charset="-34"/>
              <a:cs typeface="Angsana New" pitchFamily="18" charset="-34"/>
            </a:endParaRPr>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3549590"/>
      </p:ext>
    </p:extLst>
  </p:cSld>
  <p:clrMapOvr>
    <a:masterClrMapping/>
  </p:clrMapOvr>
  <mc:AlternateContent xmlns:mc="http://schemas.openxmlformats.org/markup-compatibility/2006">
    <mc:Choice xmlns:p14="http://schemas.microsoft.com/office/powerpoint/2010/main" Requires="p14">
      <p:transition spd="slow" p14:dur="2000" advTm="9595"/>
    </mc:Choice>
    <mc:Fallback>
      <p:transition spd="slow" advTm="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zh-CN" altLang="en-US" sz="3600" dirty="0" smtClean="0"/>
              <a:t>第</a:t>
            </a:r>
            <a:r>
              <a:rPr lang="zh-CN" altLang="en-US" sz="3600" dirty="0"/>
              <a:t>十</a:t>
            </a:r>
            <a:r>
              <a:rPr lang="zh-CN" altLang="en-US" sz="3600" dirty="0" smtClean="0"/>
              <a:t>课课程介绍 </a:t>
            </a:r>
            <a:r>
              <a:rPr lang="en-US" altLang="zh-CN" sz="3600" dirty="0" smtClean="0"/>
              <a:t>Introduce for Unit 10</a:t>
            </a:r>
            <a:endParaRPr lang="th-TH" sz="3600" dirty="0"/>
          </a:p>
        </p:txBody>
      </p:sp>
      <p:sp>
        <p:nvSpPr>
          <p:cNvPr id="3" name="ตัวแทนเนื้อหา 2"/>
          <p:cNvSpPr>
            <a:spLocks noGrp="1"/>
          </p:cNvSpPr>
          <p:nvPr>
            <p:ph idx="1"/>
          </p:nvPr>
        </p:nvSpPr>
        <p:spPr>
          <a:xfrm>
            <a:off x="179512" y="1332542"/>
            <a:ext cx="8784976" cy="4641379"/>
          </a:xfrm>
        </p:spPr>
        <p:txBody>
          <a:bodyPr>
            <a:normAutofit/>
          </a:bodyPr>
          <a:lstStyle/>
          <a:p>
            <a:pPr algn="thaiDist"/>
            <a:r>
              <a:rPr lang="en-US" sz="4400" b="1" dirty="0">
                <a:solidFill>
                  <a:srgbClr val="CC9900"/>
                </a:solidFill>
                <a:latin typeface="Angsana New" pitchFamily="18" charset="-34"/>
                <a:cs typeface="Angsana New" pitchFamily="18" charset="-34"/>
              </a:rPr>
              <a:t>We will learn 19 words, 2 grammars point, and 2 similar expressions, it’s just for listen and read Chinese, and can speak Chinese for talk about buying something in market difficult. And know the culture of Chinese shopping markets.</a:t>
            </a:r>
          </a:p>
        </p:txBody>
      </p:sp>
      <p:pic>
        <p:nvPicPr>
          <p:cNvPr id="4"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6753993"/>
      </p:ext>
    </p:extLst>
  </p:cSld>
  <p:clrMapOvr>
    <a:masterClrMapping/>
  </p:clrMapOvr>
  <mc:AlternateContent xmlns:mc="http://schemas.openxmlformats.org/markup-compatibility/2006">
    <mc:Choice xmlns:p14="http://schemas.microsoft.com/office/powerpoint/2010/main" Requires="p14">
      <p:transition spd="slow" p14:dur="2000" advTm="19620"/>
    </mc:Choice>
    <mc:Fallback>
      <p:transition spd="slow" advTm="1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47" y="1052736"/>
            <a:ext cx="8229600" cy="3253423"/>
          </a:xfrm>
        </p:spPr>
        <p:txBody>
          <a:bodyPr>
            <a:noAutofit/>
          </a:bodyPr>
          <a:lstStyle/>
          <a:p>
            <a:pPr algn="ctr"/>
            <a:r>
              <a:rPr lang="en-US" altLang="zh-CN" sz="4800" b="1" dirty="0" smtClean="0">
                <a:solidFill>
                  <a:schemeClr val="accent5">
                    <a:lumMod val="75000"/>
                  </a:schemeClr>
                </a:solidFill>
              </a:rPr>
              <a:t>Unit </a:t>
            </a:r>
            <a:r>
              <a:rPr lang="en-US" altLang="zh-CN" sz="4800" dirty="0" smtClean="0">
                <a:solidFill>
                  <a:schemeClr val="accent5">
                    <a:lumMod val="75000"/>
                  </a:schemeClr>
                </a:solidFill>
              </a:rPr>
              <a:t>Ten Buying something 2.2</a:t>
            </a:r>
            <a:r>
              <a:rPr lang="en-US" altLang="zh-CN" sz="4800" b="1" dirty="0" smtClean="0">
                <a:solidFill>
                  <a:schemeClr val="accent5">
                    <a:lumMod val="75000"/>
                  </a:schemeClr>
                </a:solidFill>
              </a:rPr>
              <a:t/>
            </a:r>
            <a:br>
              <a:rPr lang="en-US" altLang="zh-CN" sz="4800" b="1" dirty="0" smtClean="0">
                <a:solidFill>
                  <a:schemeClr val="accent5">
                    <a:lumMod val="75000"/>
                  </a:schemeClr>
                </a:solidFill>
              </a:rPr>
            </a:br>
            <a:r>
              <a:rPr lang="zh-CN" altLang="en-US" sz="4800" b="1" dirty="0" smtClean="0">
                <a:solidFill>
                  <a:schemeClr val="accent5">
                    <a:lumMod val="75000"/>
                  </a:schemeClr>
                </a:solidFill>
              </a:rPr>
              <a:t>第</a:t>
            </a:r>
            <a:r>
              <a:rPr lang="zh-CN" altLang="en-US" sz="4800" dirty="0">
                <a:solidFill>
                  <a:schemeClr val="accent5">
                    <a:lumMod val="75000"/>
                  </a:schemeClr>
                </a:solidFill>
              </a:rPr>
              <a:t>十</a:t>
            </a:r>
            <a:r>
              <a:rPr lang="zh-CN" altLang="en-US" sz="4800" b="1" dirty="0" smtClean="0">
                <a:solidFill>
                  <a:schemeClr val="accent5">
                    <a:lumMod val="75000"/>
                  </a:schemeClr>
                </a:solidFill>
              </a:rPr>
              <a:t>课  </a:t>
            </a:r>
            <a:r>
              <a:rPr lang="zh-CN" altLang="en-US" sz="4800" dirty="0">
                <a:solidFill>
                  <a:schemeClr val="accent5">
                    <a:lumMod val="75000"/>
                  </a:schemeClr>
                </a:solidFill>
              </a:rPr>
              <a:t>买东</a:t>
            </a:r>
            <a:r>
              <a:rPr lang="zh-CN" altLang="en-US" sz="4800" dirty="0" smtClean="0">
                <a:solidFill>
                  <a:schemeClr val="accent5">
                    <a:lumMod val="75000"/>
                  </a:schemeClr>
                </a:solidFill>
              </a:rPr>
              <a:t>西</a:t>
            </a:r>
            <a:r>
              <a:rPr lang="en-US" altLang="zh-CN" sz="4800" dirty="0" smtClean="0">
                <a:solidFill>
                  <a:schemeClr val="accent5">
                    <a:lumMod val="75000"/>
                  </a:schemeClr>
                </a:solidFill>
              </a:rPr>
              <a:t>2.2</a:t>
            </a:r>
            <a:r>
              <a:rPr lang="en-US" sz="4800" dirty="0">
                <a:solidFill>
                  <a:schemeClr val="accent5">
                    <a:lumMod val="75000"/>
                  </a:schemeClr>
                </a:solidFill>
              </a:rPr>
              <a:t/>
            </a:r>
            <a:br>
              <a:rPr lang="en-US" sz="4800" dirty="0">
                <a:solidFill>
                  <a:schemeClr val="accent5">
                    <a:lumMod val="75000"/>
                  </a:schemeClr>
                </a:solidFill>
              </a:rPr>
            </a:br>
            <a:endParaRPr lang="en-US" sz="4800" dirty="0">
              <a:solidFill>
                <a:schemeClr val="accent5">
                  <a:lumMod val="75000"/>
                </a:schemeClr>
              </a:solidFill>
            </a:endParaRPr>
          </a:p>
        </p:txBody>
      </p:sp>
      <p:pic>
        <p:nvPicPr>
          <p:cNvPr id="6"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网络课件\18-19\lesson 10\ดาวน์โหลด (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207546"/>
            <a:ext cx="3787306"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D:\网络课件\18-19\lesson 10\images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207545"/>
            <a:ext cx="4197383"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5295663"/>
      </p:ext>
    </p:extLst>
  </p:cSld>
  <p:clrMapOvr>
    <a:masterClrMapping/>
  </p:clrMapOvr>
  <mc:AlternateContent xmlns:mc="http://schemas.openxmlformats.org/markup-compatibility/2006">
    <mc:Choice xmlns:p14="http://schemas.microsoft.com/office/powerpoint/2010/main" Requires="p14">
      <p:transition spd="slow" p14:dur="2000" advTm="12593"/>
    </mc:Choice>
    <mc:Fallback>
      <p:transition spd="slow" advTm="1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New </a:t>
            </a:r>
            <a:r>
              <a:rPr lang="en-US" b="1" dirty="0" smtClean="0"/>
              <a:t>Words </a:t>
            </a:r>
            <a:r>
              <a:rPr lang="zh-CN" altLang="en-US" b="1" dirty="0" smtClean="0"/>
              <a:t>生词</a:t>
            </a:r>
            <a:r>
              <a:rPr lang="zh-CN" altLang="en-US" dirty="0" smtClean="0"/>
              <a:t>：</a:t>
            </a:r>
            <a:endParaRPr lang="th-TH" dirty="0"/>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网络课件\18-19\lesson 9\ดาวน์โหลด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5365938"/>
            <a:ext cx="1571807" cy="11879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ตัวแทนเนื้อหา 5"/>
          <p:cNvGraphicFramePr>
            <a:graphicFrameLocks noGrp="1"/>
          </p:cNvGraphicFramePr>
          <p:nvPr>
            <p:ph idx="1"/>
            <p:extLst>
              <p:ext uri="{D42A27DB-BD31-4B8C-83A1-F6EECF244321}">
                <p14:modId xmlns:p14="http://schemas.microsoft.com/office/powerpoint/2010/main" val="399904584"/>
              </p:ext>
            </p:extLst>
          </p:nvPr>
        </p:nvGraphicFramePr>
        <p:xfrm>
          <a:off x="26653" y="1356069"/>
          <a:ext cx="6951625" cy="3874692"/>
        </p:xfrm>
        <a:graphic>
          <a:graphicData uri="http://schemas.openxmlformats.org/drawingml/2006/table">
            <a:tbl>
              <a:tblPr firstRow="1" bandRow="1">
                <a:tableStyleId>{5C22544A-7EE6-4342-B048-85BDC9FD1C3A}</a:tableStyleId>
              </a:tblPr>
              <a:tblGrid>
                <a:gridCol w="582710"/>
                <a:gridCol w="1573608"/>
                <a:gridCol w="1882489"/>
                <a:gridCol w="2912818"/>
              </a:tblGrid>
              <a:tr h="226830">
                <a:tc>
                  <a:txBody>
                    <a:bodyPr/>
                    <a:lstStyle/>
                    <a:p>
                      <a:pPr>
                        <a:lnSpc>
                          <a:spcPct val="115000"/>
                        </a:lnSpc>
                        <a:spcAft>
                          <a:spcPts val="0"/>
                        </a:spcAft>
                      </a:pPr>
                      <a:r>
                        <a:rPr lang="en-US" sz="2000" dirty="0">
                          <a:effectLst/>
                          <a:latin typeface="SimSun" pitchFamily="2" charset="-122"/>
                          <a:ea typeface="SimSun" pitchFamily="2" charset="-122"/>
                        </a:rPr>
                        <a:t>1</a:t>
                      </a:r>
                      <a:endParaRPr lang="en-US" sz="1600" dirty="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dirty="0">
                          <a:effectLst/>
                          <a:latin typeface="SimSun" pitchFamily="2" charset="-122"/>
                          <a:ea typeface="SimSun" pitchFamily="2" charset="-122"/>
                        </a:rPr>
                        <a:t>光临</a:t>
                      </a:r>
                      <a:endParaRPr lang="en-US" sz="1600" dirty="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guāng lín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to presence (of a guest)</a:t>
                      </a:r>
                      <a:endParaRPr lang="en-US" sz="1600">
                        <a:effectLst/>
                        <a:latin typeface="SimSun" pitchFamily="2" charset="-122"/>
                        <a:ea typeface="SimSun" pitchFamily="2" charset="-122"/>
                        <a:cs typeface="Cordia New"/>
                      </a:endParaRPr>
                    </a:p>
                  </a:txBody>
                  <a:tcPr marL="61583" marR="61583" marT="30791" marB="30791"/>
                </a:tc>
              </a:tr>
              <a:tr h="557324">
                <a:tc>
                  <a:txBody>
                    <a:bodyPr/>
                    <a:lstStyle/>
                    <a:p>
                      <a:pPr>
                        <a:lnSpc>
                          <a:spcPct val="115000"/>
                        </a:lnSpc>
                        <a:spcAft>
                          <a:spcPts val="0"/>
                        </a:spcAft>
                      </a:pPr>
                      <a:r>
                        <a:rPr lang="en-US" sz="2000">
                          <a:effectLst/>
                          <a:latin typeface="SimSun" pitchFamily="2" charset="-122"/>
                          <a:ea typeface="SimSun" pitchFamily="2" charset="-122"/>
                        </a:rPr>
                        <a:t>2</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dirty="0">
                          <a:effectLst/>
                          <a:latin typeface="SimSun" pitchFamily="2" charset="-122"/>
                          <a:ea typeface="SimSun" pitchFamily="2" charset="-122"/>
                        </a:rPr>
                        <a:t>把</a:t>
                      </a:r>
                      <a:endParaRPr lang="en-US" sz="1600" dirty="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b</a:t>
                      </a:r>
                      <a:r>
                        <a:rPr lang="zh-CN" sz="2000">
                          <a:effectLst/>
                          <a:latin typeface="SimSun" pitchFamily="2" charset="-122"/>
                          <a:ea typeface="SimSun" pitchFamily="2" charset="-122"/>
                        </a:rPr>
                        <a:t>ǎ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used when the object is the receiver of the action of the ensuing verb</a:t>
                      </a:r>
                      <a:endParaRPr lang="en-US" sz="160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3</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包</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bāo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bag</a:t>
                      </a:r>
                      <a:endParaRPr lang="en-US" sz="160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4</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存</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cún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to keep</a:t>
                      </a:r>
                      <a:endParaRPr lang="en-US" sz="160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5</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购物车</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gòu wù chē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shopping vehicle</a:t>
                      </a:r>
                      <a:endParaRPr lang="en-US" sz="160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6</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听说</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tīng shuō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to hear of</a:t>
                      </a:r>
                      <a:endParaRPr lang="en-US" sz="1600" dirty="0">
                        <a:effectLst/>
                        <a:latin typeface="SimSun" pitchFamily="2" charset="-122"/>
                        <a:ea typeface="SimSun" pitchFamily="2" charset="-122"/>
                        <a:cs typeface="Cordia New"/>
                      </a:endParaRPr>
                    </a:p>
                  </a:txBody>
                  <a:tcPr marL="61583" marR="61583" marT="30791" marB="30791"/>
                </a:tc>
              </a:tr>
            </a:tbl>
          </a:graphicData>
        </a:graphic>
      </p:graphicFrame>
      <p:pic>
        <p:nvPicPr>
          <p:cNvPr id="7" name="Picture 1" descr="D:\网络课件\18-19\lesson 10\ดาวน์โหลด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5163811"/>
            <a:ext cx="1375123" cy="159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descr="D:\网络课件\18-19\lesson 10\ดาวน์โหลด.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1819" y="4584163"/>
            <a:ext cx="1864009" cy="1396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3" descr="D:\网络课件\18-19\lesson 10\imag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1819" y="1349366"/>
            <a:ext cx="1499418" cy="2224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2747860"/>
      </p:ext>
    </p:extLst>
  </p:cSld>
  <p:clrMapOvr>
    <a:masterClrMapping/>
  </p:clrMapOvr>
  <mc:AlternateContent xmlns:mc="http://schemas.openxmlformats.org/markup-compatibility/2006">
    <mc:Choice xmlns:p14="http://schemas.microsoft.com/office/powerpoint/2010/main" Requires="p14">
      <p:transition spd="slow" p14:dur="2000" advTm="61701"/>
    </mc:Choice>
    <mc:Fallback>
      <p:transition spd="slow" advTm="6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New </a:t>
            </a:r>
            <a:r>
              <a:rPr lang="en-US" b="1" dirty="0" smtClean="0"/>
              <a:t>Words </a:t>
            </a:r>
            <a:r>
              <a:rPr lang="zh-CN" altLang="en-US" b="1" dirty="0" smtClean="0"/>
              <a:t>生词</a:t>
            </a:r>
            <a:r>
              <a:rPr lang="zh-CN" altLang="en-US" dirty="0" smtClean="0"/>
              <a:t>：</a:t>
            </a:r>
            <a:endParaRPr lang="th-TH" dirty="0"/>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ตัวแทนเนื้อหา 5"/>
          <p:cNvGraphicFramePr>
            <a:graphicFrameLocks noGrp="1"/>
          </p:cNvGraphicFramePr>
          <p:nvPr>
            <p:ph idx="1"/>
            <p:extLst>
              <p:ext uri="{D42A27DB-BD31-4B8C-83A1-F6EECF244321}">
                <p14:modId xmlns:p14="http://schemas.microsoft.com/office/powerpoint/2010/main" val="3753627252"/>
              </p:ext>
            </p:extLst>
          </p:nvPr>
        </p:nvGraphicFramePr>
        <p:xfrm>
          <a:off x="6896" y="1331595"/>
          <a:ext cx="6275041" cy="2893236"/>
        </p:xfrm>
        <a:graphic>
          <a:graphicData uri="http://schemas.openxmlformats.org/drawingml/2006/table">
            <a:tbl>
              <a:tblPr firstRow="1" bandRow="1">
                <a:tableStyleId>{5C22544A-7EE6-4342-B048-85BDC9FD1C3A}</a:tableStyleId>
              </a:tblPr>
              <a:tblGrid>
                <a:gridCol w="525996"/>
                <a:gridCol w="1420453"/>
                <a:gridCol w="1699271"/>
                <a:gridCol w="2629321"/>
              </a:tblGrid>
              <a:tr h="226830">
                <a:tc>
                  <a:txBody>
                    <a:bodyPr/>
                    <a:lstStyle/>
                    <a:p>
                      <a:pPr>
                        <a:lnSpc>
                          <a:spcPct val="115000"/>
                        </a:lnSpc>
                        <a:spcAft>
                          <a:spcPts val="0"/>
                        </a:spcAft>
                      </a:pPr>
                      <a:r>
                        <a:rPr lang="en-US" sz="2400">
                          <a:effectLst/>
                          <a:latin typeface="SimSun" pitchFamily="2" charset="-122"/>
                          <a:ea typeface="SimSun" pitchFamily="2" charset="-122"/>
                        </a:rPr>
                        <a:t>7</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烤</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k</a:t>
                      </a:r>
                      <a:r>
                        <a:rPr lang="zh-CN" sz="2400">
                          <a:effectLst/>
                          <a:latin typeface="SimSun" pitchFamily="2" charset="-122"/>
                          <a:ea typeface="SimSun" pitchFamily="2" charset="-122"/>
                        </a:rPr>
                        <a:t>ǎ</a:t>
                      </a:r>
                      <a:r>
                        <a:rPr lang="en-US" sz="2400">
                          <a:effectLst/>
                          <a:latin typeface="SimSun" pitchFamily="2" charset="-122"/>
                          <a:ea typeface="SimSun" pitchFamily="2" charset="-122"/>
                        </a:rPr>
                        <a:t>o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to bake</a:t>
                      </a:r>
                      <a:endParaRPr lang="en-US" sz="18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400">
                          <a:effectLst/>
                          <a:latin typeface="SimSun" pitchFamily="2" charset="-122"/>
                          <a:ea typeface="SimSun" pitchFamily="2" charset="-122"/>
                        </a:rPr>
                        <a:t>8</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面包</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miàn bāo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bread</a:t>
                      </a:r>
                      <a:endParaRPr lang="en-US" sz="18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400">
                          <a:effectLst/>
                          <a:latin typeface="SimSun" pitchFamily="2" charset="-122"/>
                          <a:ea typeface="SimSun" pitchFamily="2" charset="-122"/>
                        </a:rPr>
                        <a:t>9</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鸡蛋</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jī dàn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egg</a:t>
                      </a:r>
                      <a:endParaRPr lang="en-US" sz="18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400">
                          <a:effectLst/>
                          <a:latin typeface="SimSun" pitchFamily="2" charset="-122"/>
                          <a:ea typeface="SimSun" pitchFamily="2" charset="-122"/>
                        </a:rPr>
                        <a:t>10</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牛奶</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ni</a:t>
                      </a:r>
                      <a:r>
                        <a:rPr lang="zh-CN" sz="2400">
                          <a:effectLst/>
                          <a:latin typeface="SimSun" pitchFamily="2" charset="-122"/>
                          <a:ea typeface="SimSun" pitchFamily="2" charset="-122"/>
                        </a:rPr>
                        <a:t>ú</a:t>
                      </a:r>
                      <a:r>
                        <a:rPr lang="en-US" sz="2400">
                          <a:effectLst/>
                          <a:latin typeface="SimSun" pitchFamily="2" charset="-122"/>
                          <a:ea typeface="SimSun" pitchFamily="2" charset="-122"/>
                        </a:rPr>
                        <a:t> n</a:t>
                      </a:r>
                      <a:r>
                        <a:rPr lang="zh-CN" sz="2400">
                          <a:effectLst/>
                          <a:latin typeface="SimSun" pitchFamily="2" charset="-122"/>
                          <a:ea typeface="SimSun" pitchFamily="2" charset="-122"/>
                        </a:rPr>
                        <a:t>ǎ</a:t>
                      </a:r>
                      <a:r>
                        <a:rPr lang="en-US" sz="2400">
                          <a:effectLst/>
                          <a:latin typeface="SimSun" pitchFamily="2" charset="-122"/>
                          <a:ea typeface="SimSun" pitchFamily="2" charset="-122"/>
                        </a:rPr>
                        <a:t>i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milk</a:t>
                      </a:r>
                      <a:endParaRPr lang="en-US" sz="18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400">
                          <a:effectLst/>
                          <a:latin typeface="SimSun" pitchFamily="2" charset="-122"/>
                          <a:ea typeface="SimSun" pitchFamily="2" charset="-122"/>
                        </a:rPr>
                        <a:t>11</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巧克力</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qi</a:t>
                      </a:r>
                      <a:r>
                        <a:rPr lang="zh-CN" sz="2400">
                          <a:effectLst/>
                          <a:latin typeface="SimSun" pitchFamily="2" charset="-122"/>
                          <a:ea typeface="SimSun" pitchFamily="2" charset="-122"/>
                        </a:rPr>
                        <a:t>ǎ</a:t>
                      </a:r>
                      <a:r>
                        <a:rPr lang="en-US" sz="2400">
                          <a:effectLst/>
                          <a:latin typeface="SimSun" pitchFamily="2" charset="-122"/>
                          <a:ea typeface="SimSun" pitchFamily="2" charset="-122"/>
                        </a:rPr>
                        <a:t>o k</a:t>
                      </a:r>
                      <a:r>
                        <a:rPr lang="zh-CN" sz="2400">
                          <a:effectLst/>
                          <a:latin typeface="SimSun" pitchFamily="2" charset="-122"/>
                          <a:ea typeface="SimSun" pitchFamily="2" charset="-122"/>
                        </a:rPr>
                        <a:t>è</a:t>
                      </a:r>
                      <a:r>
                        <a:rPr lang="en-US" sz="2400">
                          <a:effectLst/>
                          <a:latin typeface="SimSun" pitchFamily="2" charset="-122"/>
                          <a:ea typeface="SimSun" pitchFamily="2" charset="-122"/>
                        </a:rPr>
                        <a:t> l</a:t>
                      </a:r>
                      <a:r>
                        <a:rPr lang="zh-CN" sz="2400">
                          <a:effectLst/>
                          <a:latin typeface="SimSun" pitchFamily="2" charset="-122"/>
                          <a:ea typeface="SimSun" pitchFamily="2" charset="-122"/>
                        </a:rPr>
                        <a:t>ì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chocolate</a:t>
                      </a:r>
                      <a:endParaRPr lang="en-US" sz="18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400">
                          <a:effectLst/>
                          <a:latin typeface="SimSun" pitchFamily="2" charset="-122"/>
                          <a:ea typeface="SimSun" pitchFamily="2" charset="-122"/>
                        </a:rPr>
                        <a:t>12</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400">
                          <a:effectLst/>
                          <a:latin typeface="SimSun" pitchFamily="2" charset="-122"/>
                          <a:ea typeface="SimSun" pitchFamily="2" charset="-122"/>
                        </a:rPr>
                        <a:t>果酱</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a:effectLst/>
                          <a:latin typeface="SimSun" pitchFamily="2" charset="-122"/>
                          <a:ea typeface="SimSun" pitchFamily="2" charset="-122"/>
                        </a:rPr>
                        <a:t>gu</a:t>
                      </a:r>
                      <a:r>
                        <a:rPr lang="zh-CN" sz="2400">
                          <a:effectLst/>
                          <a:latin typeface="SimSun" pitchFamily="2" charset="-122"/>
                          <a:ea typeface="SimSun" pitchFamily="2" charset="-122"/>
                        </a:rPr>
                        <a:t>ǒ</a:t>
                      </a:r>
                      <a:r>
                        <a:rPr lang="en-US" sz="2400">
                          <a:effectLst/>
                          <a:latin typeface="SimSun" pitchFamily="2" charset="-122"/>
                          <a:ea typeface="SimSun" pitchFamily="2" charset="-122"/>
                        </a:rPr>
                        <a:t> ji</a:t>
                      </a:r>
                      <a:r>
                        <a:rPr lang="zh-CN" sz="2400">
                          <a:effectLst/>
                          <a:latin typeface="SimSun" pitchFamily="2" charset="-122"/>
                          <a:ea typeface="SimSun" pitchFamily="2" charset="-122"/>
                        </a:rPr>
                        <a:t>à</a:t>
                      </a:r>
                      <a:r>
                        <a:rPr lang="en-US" sz="2400">
                          <a:effectLst/>
                          <a:latin typeface="SimSun" pitchFamily="2" charset="-122"/>
                          <a:ea typeface="SimSun" pitchFamily="2" charset="-122"/>
                        </a:rPr>
                        <a:t>ng </a:t>
                      </a:r>
                      <a:endParaRPr lang="en-US" sz="18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400" dirty="0">
                          <a:effectLst/>
                          <a:latin typeface="SimSun" pitchFamily="2" charset="-122"/>
                          <a:ea typeface="SimSun" pitchFamily="2" charset="-122"/>
                        </a:rPr>
                        <a:t>fruit sauce</a:t>
                      </a:r>
                      <a:endParaRPr lang="en-US" sz="1800" dirty="0">
                        <a:effectLst/>
                        <a:latin typeface="SimSun" pitchFamily="2" charset="-122"/>
                        <a:ea typeface="SimSun" pitchFamily="2" charset="-122"/>
                        <a:cs typeface="Cordia New"/>
                      </a:endParaRPr>
                    </a:p>
                  </a:txBody>
                  <a:tcPr marL="61583" marR="61583" marT="30791" marB="30791"/>
                </a:tc>
              </a:tr>
            </a:tbl>
          </a:graphicData>
        </a:graphic>
      </p:graphicFrame>
      <p:pic>
        <p:nvPicPr>
          <p:cNvPr id="5122" name="Picture 2" descr="D:\网络课件\18-19\lesson 10\ดาวน์โหลด (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411" y="4941167"/>
            <a:ext cx="2186540" cy="14550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123" name="Picture 3" descr="D:\网络课件\18-19\lesson 10\images (3).jpg"/>
          <p:cNvPicPr>
            <a:picLocks noChangeAspect="1" noChangeArrowheads="1"/>
          </p:cNvPicPr>
          <p:nvPr/>
        </p:nvPicPr>
        <p:blipFill rotWithShape="1">
          <a:blip r:embed="rId6">
            <a:extLst>
              <a:ext uri="{28A0092B-C50C-407E-A947-70E740481C1C}">
                <a14:useLocalDpi xmlns:a14="http://schemas.microsoft.com/office/drawing/2010/main" val="0"/>
              </a:ext>
            </a:extLst>
          </a:blip>
          <a:srcRect t="16294" b="13019"/>
          <a:stretch/>
        </p:blipFill>
        <p:spPr bwMode="auto">
          <a:xfrm>
            <a:off x="6468598" y="1473959"/>
            <a:ext cx="2143125" cy="15149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D:\网络课件\18-19\lesson 10\images (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8598" y="3170829"/>
            <a:ext cx="2143125" cy="14261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125" name="Picture 5" descr="D:\网络课件\18-19\lesson 10\images (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598" y="4941167"/>
            <a:ext cx="2143125" cy="1452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126" name="Picture 6" descr="D:\网络课件\18-19\lesson 10\ดาวน์โหลด (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1" y="3979244"/>
            <a:ext cx="2176655" cy="16303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127" name="Picture 7" descr="D:\网络课件\18-19\lesson 10\ดาวน์โหลด (1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252546"/>
            <a:ext cx="1953411" cy="10837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1412905"/>
      </p:ext>
    </p:extLst>
  </p:cSld>
  <p:clrMapOvr>
    <a:masterClrMapping/>
  </p:clrMapOvr>
  <mc:AlternateContent xmlns:mc="http://schemas.openxmlformats.org/markup-compatibility/2006">
    <mc:Choice xmlns:p14="http://schemas.microsoft.com/office/powerpoint/2010/main" Requires="p14">
      <p:transition spd="slow" p14:dur="2000" advTm="49397"/>
    </mc:Choice>
    <mc:Fallback>
      <p:transition spd="slow" advTm="4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New </a:t>
            </a:r>
            <a:r>
              <a:rPr lang="en-US" b="1" dirty="0" smtClean="0"/>
              <a:t>Words </a:t>
            </a:r>
            <a:r>
              <a:rPr lang="zh-CN" altLang="en-US" b="1" dirty="0" smtClean="0"/>
              <a:t>生词</a:t>
            </a:r>
            <a:r>
              <a:rPr lang="zh-CN" altLang="en-US" dirty="0" smtClean="0"/>
              <a:t>：</a:t>
            </a:r>
            <a:endParaRPr lang="th-TH" dirty="0"/>
          </a:p>
        </p:txBody>
      </p:sp>
      <p:pic>
        <p:nvPicPr>
          <p:cNvPr id="5" name="图片 1" descr="佛大"/>
          <p:cNvPicPr/>
          <p:nvPr/>
        </p:nvPicPr>
        <p:blipFill>
          <a:blip r:embed="rId4">
            <a:extLst>
              <a:ext uri="{28A0092B-C50C-407E-A947-70E740481C1C}">
                <a14:useLocalDpi xmlns:a14="http://schemas.microsoft.com/office/drawing/2010/main" val="0"/>
              </a:ext>
            </a:extLst>
          </a:blip>
          <a:srcRect/>
          <a:stretch>
            <a:fillRect/>
          </a:stretch>
        </p:blipFill>
        <p:spPr bwMode="auto">
          <a:xfrm>
            <a:off x="8118475" y="0"/>
            <a:ext cx="1025525" cy="133159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网络课件\18-19\lesson 9\images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758" y="1331595"/>
            <a:ext cx="1728192" cy="1573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3" name="Picture 3" descr="D:\网络课件\18-19\lesson 9\images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950" y="5315719"/>
            <a:ext cx="1791469" cy="1553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ตัวแทนเนื้อหา 5"/>
          <p:cNvGraphicFramePr>
            <a:graphicFrameLocks noGrp="1"/>
          </p:cNvGraphicFramePr>
          <p:nvPr>
            <p:ph idx="1"/>
            <p:extLst>
              <p:ext uri="{D42A27DB-BD31-4B8C-83A1-F6EECF244321}">
                <p14:modId xmlns:p14="http://schemas.microsoft.com/office/powerpoint/2010/main" val="854583296"/>
              </p:ext>
            </p:extLst>
          </p:nvPr>
        </p:nvGraphicFramePr>
        <p:xfrm>
          <a:off x="-642" y="1331595"/>
          <a:ext cx="5410944" cy="2884714"/>
        </p:xfrm>
        <a:graphic>
          <a:graphicData uri="http://schemas.openxmlformats.org/drawingml/2006/table">
            <a:tbl>
              <a:tblPr firstRow="1" bandRow="1">
                <a:tableStyleId>{5C22544A-7EE6-4342-B048-85BDC9FD1C3A}</a:tableStyleId>
              </a:tblPr>
              <a:tblGrid>
                <a:gridCol w="453564"/>
                <a:gridCol w="1224851"/>
                <a:gridCol w="1465275"/>
                <a:gridCol w="2267254"/>
              </a:tblGrid>
              <a:tr h="226830">
                <a:tc>
                  <a:txBody>
                    <a:bodyPr/>
                    <a:lstStyle/>
                    <a:p>
                      <a:pPr>
                        <a:lnSpc>
                          <a:spcPct val="115000"/>
                        </a:lnSpc>
                        <a:spcAft>
                          <a:spcPts val="0"/>
                        </a:spcAft>
                      </a:pPr>
                      <a:r>
                        <a:rPr lang="en-US" sz="2000">
                          <a:effectLst/>
                          <a:latin typeface="SimSun" pitchFamily="2" charset="-122"/>
                          <a:ea typeface="SimSun" pitchFamily="2" charset="-122"/>
                        </a:rPr>
                        <a:t>13</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现</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xiàn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on hand</a:t>
                      </a:r>
                      <a:endParaRPr lang="en-US" sz="160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14</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向导</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xi</a:t>
                      </a:r>
                      <a:r>
                        <a:rPr lang="zh-CN" sz="2000">
                          <a:effectLst/>
                          <a:latin typeface="SimSun" pitchFamily="2" charset="-122"/>
                          <a:ea typeface="SimSun" pitchFamily="2" charset="-122"/>
                        </a:rPr>
                        <a:t>à</a:t>
                      </a:r>
                      <a:r>
                        <a:rPr lang="en-US" sz="2000">
                          <a:effectLst/>
                          <a:latin typeface="SimSun" pitchFamily="2" charset="-122"/>
                          <a:ea typeface="SimSun" pitchFamily="2" charset="-122"/>
                        </a:rPr>
                        <a:t>ng d</a:t>
                      </a:r>
                      <a:r>
                        <a:rPr lang="zh-CN" sz="2000">
                          <a:effectLst/>
                          <a:latin typeface="SimSun" pitchFamily="2" charset="-122"/>
                          <a:ea typeface="SimSun" pitchFamily="2" charset="-122"/>
                        </a:rPr>
                        <a:t>ǎ</a:t>
                      </a:r>
                      <a:r>
                        <a:rPr lang="en-US" sz="2000">
                          <a:effectLst/>
                          <a:latin typeface="SimSun" pitchFamily="2" charset="-122"/>
                          <a:ea typeface="SimSun" pitchFamily="2" charset="-122"/>
                        </a:rPr>
                        <a:t>o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guide</a:t>
                      </a:r>
                      <a:endParaRPr lang="en-US" sz="16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15</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熟</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shú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familiar</a:t>
                      </a:r>
                      <a:endParaRPr lang="en-US" sz="16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16</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牛肉</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niú ròu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beef</a:t>
                      </a:r>
                      <a:endParaRPr lang="en-US" sz="16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17</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鸡肉</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jī ròu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chicken</a:t>
                      </a:r>
                      <a:endParaRPr lang="en-US" sz="16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18</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猪肉</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zhū ròu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pork</a:t>
                      </a:r>
                      <a:endParaRPr lang="en-US" sz="1600" dirty="0">
                        <a:effectLst/>
                        <a:latin typeface="SimSun" pitchFamily="2" charset="-122"/>
                        <a:ea typeface="SimSun" pitchFamily="2" charset="-122"/>
                        <a:cs typeface="Cordia New"/>
                      </a:endParaRPr>
                    </a:p>
                  </a:txBody>
                  <a:tcPr marL="61583" marR="61583" marT="30791" marB="30791"/>
                </a:tc>
              </a:tr>
              <a:tr h="226830">
                <a:tc>
                  <a:txBody>
                    <a:bodyPr/>
                    <a:lstStyle/>
                    <a:p>
                      <a:pPr>
                        <a:lnSpc>
                          <a:spcPct val="115000"/>
                        </a:lnSpc>
                        <a:spcAft>
                          <a:spcPts val="0"/>
                        </a:spcAft>
                      </a:pPr>
                      <a:r>
                        <a:rPr lang="en-US" sz="2000">
                          <a:effectLst/>
                          <a:latin typeface="SimSun" pitchFamily="2" charset="-122"/>
                          <a:ea typeface="SimSun" pitchFamily="2" charset="-122"/>
                        </a:rPr>
                        <a:t>19</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zh-CN" sz="2000">
                          <a:effectLst/>
                          <a:latin typeface="SimSun" pitchFamily="2" charset="-122"/>
                          <a:ea typeface="SimSun" pitchFamily="2" charset="-122"/>
                        </a:rPr>
                        <a:t>海鲜</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a:effectLst/>
                          <a:latin typeface="SimSun" pitchFamily="2" charset="-122"/>
                          <a:ea typeface="SimSun" pitchFamily="2" charset="-122"/>
                        </a:rPr>
                        <a:t>h</a:t>
                      </a:r>
                      <a:r>
                        <a:rPr lang="zh-CN" sz="2000">
                          <a:effectLst/>
                          <a:latin typeface="SimSun" pitchFamily="2" charset="-122"/>
                          <a:ea typeface="SimSun" pitchFamily="2" charset="-122"/>
                        </a:rPr>
                        <a:t>ǎ</a:t>
                      </a:r>
                      <a:r>
                        <a:rPr lang="en-US" sz="2000">
                          <a:effectLst/>
                          <a:latin typeface="SimSun" pitchFamily="2" charset="-122"/>
                          <a:ea typeface="SimSun" pitchFamily="2" charset="-122"/>
                        </a:rPr>
                        <a:t>i xi</a:t>
                      </a:r>
                      <a:r>
                        <a:rPr lang="zh-CN" sz="2000">
                          <a:effectLst/>
                          <a:latin typeface="SimSun" pitchFamily="2" charset="-122"/>
                          <a:ea typeface="SimSun" pitchFamily="2" charset="-122"/>
                        </a:rPr>
                        <a:t>ā</a:t>
                      </a:r>
                      <a:r>
                        <a:rPr lang="en-US" sz="2000">
                          <a:effectLst/>
                          <a:latin typeface="SimSun" pitchFamily="2" charset="-122"/>
                          <a:ea typeface="SimSun" pitchFamily="2" charset="-122"/>
                        </a:rPr>
                        <a:t>n </a:t>
                      </a:r>
                      <a:endParaRPr lang="en-US" sz="1600">
                        <a:effectLst/>
                        <a:latin typeface="SimSun" pitchFamily="2" charset="-122"/>
                        <a:ea typeface="SimSun" pitchFamily="2" charset="-122"/>
                        <a:cs typeface="Cordia New"/>
                      </a:endParaRPr>
                    </a:p>
                  </a:txBody>
                  <a:tcPr marL="61583" marR="61583" marT="30791" marB="30791"/>
                </a:tc>
                <a:tc>
                  <a:txBody>
                    <a:bodyPr/>
                    <a:lstStyle/>
                    <a:p>
                      <a:pPr>
                        <a:lnSpc>
                          <a:spcPct val="115000"/>
                        </a:lnSpc>
                        <a:spcAft>
                          <a:spcPts val="0"/>
                        </a:spcAft>
                      </a:pPr>
                      <a:r>
                        <a:rPr lang="en-US" sz="2000" dirty="0">
                          <a:effectLst/>
                          <a:latin typeface="SimSun" pitchFamily="2" charset="-122"/>
                          <a:ea typeface="SimSun" pitchFamily="2" charset="-122"/>
                        </a:rPr>
                        <a:t>seafood</a:t>
                      </a:r>
                      <a:endParaRPr lang="en-US" sz="1600" dirty="0">
                        <a:effectLst/>
                        <a:latin typeface="SimSun" pitchFamily="2" charset="-122"/>
                        <a:ea typeface="SimSun" pitchFamily="2" charset="-122"/>
                        <a:cs typeface="Cordia New"/>
                      </a:endParaRPr>
                    </a:p>
                  </a:txBody>
                  <a:tcPr marL="61583" marR="61583" marT="30791" marB="30791"/>
                </a:tc>
              </a:tr>
            </a:tbl>
          </a:graphicData>
        </a:graphic>
      </p:graphicFrame>
      <p:pic>
        <p:nvPicPr>
          <p:cNvPr id="6146" name="Picture 2" descr="D:\网络课件\18-19\lesson 9\ดาวน์โหลด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5757" y="2904085"/>
            <a:ext cx="1696341" cy="1192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7" name="Picture 3" descr="D:\网络课件\18-19\lesson 10\ดาวน์โหลด (2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741154"/>
            <a:ext cx="2714625" cy="1685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D:\网络课件\18-19\lesson 10\ดาวน์โหลด (2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5252" y="2937004"/>
            <a:ext cx="1608373" cy="1204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9" name="Picture 5" descr="D:\网络课件\18-19\lesson 10\ดาวน์โหลด (2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5758" y="4111935"/>
            <a:ext cx="1889494" cy="12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0" name="Picture 6" descr="D:\网络课件\18-19\lesson 10\ดาวน์โหลด (2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3888" y="4704984"/>
            <a:ext cx="1714500"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1412905"/>
      </p:ext>
    </p:extLst>
  </p:cSld>
  <p:clrMapOvr>
    <a:masterClrMapping/>
  </p:clrMapOvr>
  <mc:AlternateContent xmlns:mc="http://schemas.openxmlformats.org/markup-compatibility/2006">
    <mc:Choice xmlns:p14="http://schemas.microsoft.com/office/powerpoint/2010/main" Requires="p14">
      <p:transition spd="slow" p14:dur="2000" advTm="54879"/>
    </mc:Choice>
    <mc:Fallback>
      <p:transition spd="slow" advTm="5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60&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58&quot;/&gt;&lt;/object&gt;&lt;/object&gt;&lt;/object&gt;&lt;/database&gt;"/>
  <p:tag name="SECTOMILLISECCONVERTED" val="1"/>
</p:tagLst>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ustom 1">
      <a:majorFont>
        <a:latin typeface="TH Sarabun New"/>
        <a:ea typeface=""/>
        <a:cs typeface="TH Sarabun New"/>
      </a:majorFont>
      <a:minorFont>
        <a:latin typeface="TH Sarabun New"/>
        <a:ea typeface=""/>
        <a:cs typeface="TH Sarabun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1400</TotalTime>
  <Words>2766</Words>
  <Application>Microsoft Office PowerPoint</Application>
  <PresentationFormat>On-screen Show (4:3)</PresentationFormat>
  <Paragraphs>363</Paragraphs>
  <Slides>39</Slides>
  <Notes>1</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มหาวิทยาลัยราชภัฏนครปฐม  NAKHON PATHOM RAJABHAT UNIVERSITY  佛统皇家大学</vt:lpstr>
      <vt:lpstr>Course:  汉语听说 2 การฟังและการพูดภาษาจีน  2  Chinese Listening and Speaking 2 Course code: 1571304 Aj. Shen ye 申烨 </vt:lpstr>
      <vt:lpstr> 第十课   买东西2.2 Unit 10 Buying something 2.2</vt:lpstr>
      <vt:lpstr>第十课课程介绍 Introduce for Unit 10</vt:lpstr>
      <vt:lpstr>Unit Ten Buying something 2.2 第十课  买东西2.2 </vt:lpstr>
      <vt:lpstr>1 New Words 生词：</vt:lpstr>
      <vt:lpstr>1 New Words 生词：</vt:lpstr>
      <vt:lpstr>1 New Words 生词：</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2 Conversation 课文对话：read 3 times</vt:lpstr>
      <vt:lpstr>3 Grammar point  语言要点:</vt:lpstr>
      <vt:lpstr>4 The similar expression 相似说法:</vt:lpstr>
      <vt:lpstr>4 The similar expression 相似说法:</vt:lpstr>
      <vt:lpstr>Speaking exercise 口语练习</vt:lpstr>
      <vt:lpstr>Speaking exercise 口语练习</vt:lpstr>
      <vt:lpstr>Speaking exercise 口语练习</vt:lpstr>
      <vt:lpstr>Speaking exercise 口语练习</vt:lpstr>
      <vt:lpstr>Speaking exercise 口语练习</vt:lpstr>
      <vt:lpstr>Speaking exercise 口语练习</vt:lpstr>
      <vt:lpstr>Speaking exercise 口语练习</vt:lpstr>
      <vt:lpstr>Listening exercise 听力练习</vt:lpstr>
      <vt:lpstr>Listening exercise 听力练习</vt:lpstr>
      <vt:lpstr>Listening exercise 听力练习</vt:lpstr>
      <vt:lpstr>Listening exercise 听力练习</vt:lpstr>
      <vt:lpstr>Listening exercise 听力练习</vt:lpstr>
      <vt:lpstr>Chinese culture snack  中国文化点滴 </vt:lpstr>
      <vt:lpstr>总结  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Chuleeporn</dc:creator>
  <cp:lastModifiedBy>big</cp:lastModifiedBy>
  <cp:revision>263</cp:revision>
  <dcterms:created xsi:type="dcterms:W3CDTF">2013-05-29T03:47:54Z</dcterms:created>
  <dcterms:modified xsi:type="dcterms:W3CDTF">2019-06-29T16:07:17Z</dcterms:modified>
</cp:coreProperties>
</file>