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2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60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730" y="1398802"/>
            <a:ext cx="9917578" cy="2299696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ผลิตรายการวิทยุกระจายเสียงเบื้องต้น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739" y="4470718"/>
            <a:ext cx="8807343" cy="15948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Radio Program Production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15641" y="4275118"/>
            <a:ext cx="11507188" cy="2208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3241963" y="154378"/>
            <a:ext cx="49638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2</a:t>
            </a:r>
            <a:r>
              <a:rPr lang="th-TH" sz="32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. ความถี่ของเสียง (</a:t>
            </a:r>
            <a:r>
              <a:rPr lang="en-US" sz="32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frequency)</a:t>
            </a:r>
            <a:endParaRPr lang="th-TH" sz="3200" b="1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  <a:p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5641" y="4238132"/>
            <a:ext cx="11507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ความถี่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ของเสียง 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frequency)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เมื่อเกิดการสั่นสะเทือนของวัตถุจะเกิดคลื่นความถี่ การนับรอบจำนวนคลื่นความที่ดูได้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จาก จำนวน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คลื่นที่วิ่งผ่านจุดใดไป ใน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เวลา1วินาที 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มี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หน่วยเป็นเฮิรตซ์ โดย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ธรรมชาติของมนุษย์สามารถรับรู้ความถี่เสียงอยู่ในช่วง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20 - 20,000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เฮิรตซ์ หากความถี่เสียงต่ำกว่า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20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sz="2800" dirty="0" err="1">
                <a:latin typeface="TH K2D July8" pitchFamily="2" charset="-34"/>
                <a:cs typeface="TH K2D July8" pitchFamily="2" charset="-34"/>
              </a:rPr>
              <a:t>เฮิรตช์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หรือ สูงกว่า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20,000</a:t>
            </a:r>
            <a:r>
              <a:rPr lang="th-TH" sz="2800" dirty="0" err="1">
                <a:latin typeface="TH K2D July8" pitchFamily="2" charset="-34"/>
                <a:cs typeface="TH K2D July8" pitchFamily="2" charset="-34"/>
              </a:rPr>
              <a:t>เฮิรตช์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ขึ้นไป หูจะไม่สามารถได้ยินเสียง ความถี่ของเสียงจะใช้เป็นตัวบอกระดับเสียง เสียงที่มีความถี่สูง คือ เสียงแหลม และเสียงที่มีความถี่ต่ำ คือ เสียงทุ้ม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5457" r="8031" b="17029"/>
          <a:stretch/>
        </p:blipFill>
        <p:spPr>
          <a:xfrm>
            <a:off x="320634" y="1113586"/>
            <a:ext cx="5510152" cy="293320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8012" r="17152" b="20234"/>
          <a:stretch/>
        </p:blipFill>
        <p:spPr>
          <a:xfrm>
            <a:off x="6341422" y="1113586"/>
            <a:ext cx="5498277" cy="29368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0706" y="178130"/>
            <a:ext cx="630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3</a:t>
            </a:r>
            <a:r>
              <a:rPr lang="th-TH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. ความยาวของคลื่นเสียง (</a:t>
            </a:r>
            <a:r>
              <a:rPr lang="en-US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wavelength</a:t>
            </a:r>
            <a:r>
              <a:rPr lang="th-TH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)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601" y="5011387"/>
            <a:ext cx="9334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ความ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ยาวของคลื่นเสียง 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wavelength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 กำหนดจาก ระยะจากจุดกึ่งกลางที่สูงที่สุดของคลื่นหนึ่ง ไปถึงจุดกึ่งกลางที่สูงที่สุดคลื่นถัดไป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6272" r="27696" b="23030"/>
          <a:stretch/>
        </p:blipFill>
        <p:spPr>
          <a:xfrm>
            <a:off x="2980706" y="1206515"/>
            <a:ext cx="5795159" cy="366236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795648" y="4500747"/>
            <a:ext cx="10569038" cy="1947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1091034"/>
            <a:ext cx="1045028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76948" y="3263176"/>
            <a:ext cx="6757058" cy="643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885702" y="118754"/>
            <a:ext cx="666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4</a:t>
            </a:r>
            <a:r>
              <a:rPr lang="th-TH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. ความเร็วของเสียง (</a:t>
            </a:r>
            <a:r>
              <a:rPr lang="en-US" sz="36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speed of sound</a:t>
            </a:r>
            <a:r>
              <a:rPr lang="en-US" sz="36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)</a:t>
            </a:r>
            <a:endParaRPr lang="th-TH" sz="3600" b="1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14400" y="1091034"/>
            <a:ext cx="10450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ความเร็ว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ของเสียง 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speed of sound)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อัตราเร็วคลื่นเสียงขึ้นอยู่กับสภาพของตัวกลางที่เสียงเคลื่อนที่ผ่านไป เช่น  ความหนาแน่นของอากาศ อุณหภูมิ คลื่นวิทยุเดินทางด้วยความเร็วประมาณ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3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ร้อยล้านเมตรต่อวินาที การหาความเร็วของคลื่นเสียง มีการคำนวณ ดังนี้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698" y="3263176"/>
            <a:ext cx="69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ความเร็วของเสียง   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= 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ความยาวคลื่นเสียง 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x 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ความถี่</a:t>
            </a:r>
            <a:r>
              <a:rPr lang="th-TH" sz="2800" b="1" dirty="0" smtClean="0">
                <a:latin typeface="TH K2D July8" pitchFamily="2" charset="-34"/>
                <a:cs typeface="TH K2D July8" pitchFamily="2" charset="-34"/>
              </a:rPr>
              <a:t>เสียง</a:t>
            </a:r>
            <a:endParaRPr lang="en-US" sz="28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2" y="4500748"/>
            <a:ext cx="10569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การ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เดินทางของคลื่นเสียงนั้น นอกจากปัจจัยต่างๆในอากาศแล้ว ยังมีอุปสรรคอื่นๆ เช่น สถานที่ เสียงสะท้อนจากห้องโถง การหักของเสียงจากฟ้าผ่าจะเห็นฟ้า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แลบก่อน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แล้วเสียงจึงตามมาทีหลัง เป็นต้น อีกทั้งปัจจัยในการรับรู้คลื่นเสียงของหูมนุษย์ที่ต่างกัน ขึ้นอยู่กับวัย ซึ่งวัยรุ่นจะสามารถรับรู้เสียงได้ดีว่าวัย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ชรา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876304" y="776859"/>
            <a:ext cx="8490854" cy="2493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959424" y="985654"/>
            <a:ext cx="8407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K2D July8" pitchFamily="2" charset="-34"/>
                <a:cs typeface="TH K2D July8" pitchFamily="2" charset="-34"/>
              </a:rPr>
              <a:t>คลื่นวิทยุแต่ละช่วงความถี่จะถูกกำหนดให้ใช้งานด้านต่างๆ ตามความเหมาะสม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  <a:p>
            <a:r>
              <a:rPr lang="th-TH" sz="2800" dirty="0">
                <a:latin typeface="TH K2D July8" pitchFamily="2" charset="-34"/>
                <a:cs typeface="TH K2D July8" pitchFamily="2" charset="-34"/>
              </a:rPr>
              <a:t>	เฮิรตซ์(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Hz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  	</a:t>
            </a:r>
            <a:r>
              <a:rPr lang="en-US" sz="2800" dirty="0" smtClean="0">
                <a:latin typeface="TH K2D July8" pitchFamily="2" charset="-34"/>
                <a:cs typeface="TH K2D July8" pitchFamily="2" charset="-34"/>
              </a:rPr>
              <a:t>	=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 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1/s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 ความถี่คลื่นต่อวินาที 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  <a:p>
            <a:r>
              <a:rPr lang="th-TH" sz="2800" dirty="0">
                <a:latin typeface="TH K2D July8" pitchFamily="2" charset="-34"/>
                <a:cs typeface="TH K2D July8" pitchFamily="2" charset="-34"/>
              </a:rPr>
              <a:t>	กิโลเฮิรตซ์(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kHz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 </a:t>
            </a:r>
            <a:r>
              <a:rPr lang="en-US" sz="2800" dirty="0" smtClean="0">
                <a:latin typeface="TH K2D July8" pitchFamily="2" charset="-34"/>
                <a:cs typeface="TH K2D July8" pitchFamily="2" charset="-34"/>
              </a:rPr>
              <a:t>	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	= 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(1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 KHz =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1,000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 Hz )</a:t>
            </a:r>
          </a:p>
          <a:p>
            <a:r>
              <a:rPr lang="th-TH" sz="2800" dirty="0">
                <a:latin typeface="TH K2D July8" pitchFamily="2" charset="-34"/>
                <a:cs typeface="TH K2D July8" pitchFamily="2" charset="-34"/>
              </a:rPr>
              <a:t>	เมกะเฮิรตซ์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 (MHz)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	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= 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1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MHz = 1,000,000 Hz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  <a:p>
            <a:r>
              <a:rPr lang="th-TH" sz="2800" dirty="0">
                <a:latin typeface="TH K2D July8" pitchFamily="2" charset="-34"/>
                <a:cs typeface="TH K2D July8" pitchFamily="2" charset="-34"/>
              </a:rPr>
              <a:t>	จิ</a:t>
            </a:r>
            <a:r>
              <a:rPr lang="th-TH" sz="2800" dirty="0" err="1">
                <a:latin typeface="TH K2D July8" pitchFamily="2" charset="-34"/>
                <a:cs typeface="TH K2D July8" pitchFamily="2" charset="-34"/>
              </a:rPr>
              <a:t>กะเฮิรตช์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GHz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 </a:t>
            </a:r>
            <a:r>
              <a:rPr lang="en-US" sz="2800" dirty="0" smtClean="0">
                <a:latin typeface="TH K2D July8" pitchFamily="2" charset="-34"/>
                <a:cs typeface="TH K2D July8" pitchFamily="2" charset="-34"/>
              </a:rPr>
              <a:t>	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	= 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(1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GHz </a:t>
            </a:r>
            <a:r>
              <a:rPr lang="en-US" sz="2800" dirty="0" smtClean="0">
                <a:latin typeface="TH K2D July8" pitchFamily="2" charset="-34"/>
                <a:cs typeface="TH K2D July8" pitchFamily="2" charset="-34"/>
              </a:rPr>
              <a:t>=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1,000,000,000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Hz) </a:t>
            </a:r>
          </a:p>
          <a:p>
            <a:endParaRPr lang="th-TH" sz="2800" dirty="0"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99" y="3366423"/>
            <a:ext cx="5772900" cy="288645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4"/>
          <p:cNvSpPr/>
          <p:nvPr/>
        </p:nvSpPr>
        <p:spPr>
          <a:xfrm>
            <a:off x="2883473" y="1906031"/>
            <a:ext cx="3337470" cy="1305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83473" y="83131"/>
            <a:ext cx="62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ตารางการแบ่งย่านความถี่ของคลื่นวิทยุ 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78548"/>
              </p:ext>
            </p:extLst>
          </p:nvPr>
        </p:nvGraphicFramePr>
        <p:xfrm>
          <a:off x="522515" y="914403"/>
          <a:ext cx="11222181" cy="558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697"/>
                <a:gridCol w="2229081"/>
                <a:gridCol w="3566528"/>
                <a:gridCol w="2996875"/>
              </a:tblGrid>
              <a:tr h="89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</a:rPr>
                        <a:t>ความถี่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(Frequency)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</a:rPr>
                        <a:t>ความยาวคลื่น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(Wave Length)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600">
                          <a:effectLst/>
                        </a:rPr>
                        <a:t>ย่านความถี่</a:t>
                      </a:r>
                      <a:r>
                        <a:rPr lang="en-US" sz="1600">
                          <a:effectLst/>
                        </a:rPr>
                        <a:t/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(Frequency Band)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</a:rPr>
                        <a:t>คุณสมบัติ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th-TH" sz="1200">
                          <a:effectLst/>
                        </a:rPr>
                        <a:t> – </a:t>
                      </a: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th-TH" sz="1200">
                          <a:effectLst/>
                        </a:rPr>
                        <a:t> กิโลเฮิรตซ์</a:t>
                      </a:r>
                      <a:r>
                        <a:rPr lang="en-US" sz="1200">
                          <a:effectLst/>
                        </a:rPr>
                        <a:t> (kHz)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10,000</a:t>
                      </a:r>
                      <a:r>
                        <a:rPr lang="th-TH" sz="1200" dirty="0">
                          <a:effectLst/>
                        </a:rPr>
                        <a:t> – </a:t>
                      </a:r>
                      <a:r>
                        <a:rPr lang="en-US" sz="1200" dirty="0">
                          <a:effectLst/>
                        </a:rPr>
                        <a:t>1000,000</a:t>
                      </a:r>
                      <a:r>
                        <a:rPr lang="th-TH" sz="1200" dirty="0">
                          <a:effectLst/>
                        </a:rPr>
                        <a:t> เมตร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</a:rPr>
                        <a:t>ย่านความถี่ต่ำมาก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(Very Low Frequency : VLF) 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การสื่อสารของทหาร,การส่งวิทยุนำทางระยะไกลโซนาร์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165735" algn="l"/>
                        </a:tabLs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th-TH" sz="1200">
                          <a:effectLst/>
                        </a:rPr>
                        <a:t> – </a:t>
                      </a:r>
                      <a:r>
                        <a:rPr lang="en-US" sz="1200">
                          <a:effectLst/>
                        </a:rPr>
                        <a:t>300</a:t>
                      </a:r>
                      <a:r>
                        <a:rPr lang="th-TH" sz="1200">
                          <a:effectLst/>
                        </a:rPr>
                        <a:t> กิโลเฮิรตซ์</a:t>
                      </a:r>
                      <a:r>
                        <a:rPr lang="en-US" sz="1200">
                          <a:effectLst/>
                        </a:rPr>
                        <a:t> (kHz)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1,000 – 10,000</a:t>
                      </a:r>
                      <a:r>
                        <a:rPr lang="th-TH" sz="1200">
                          <a:effectLst/>
                        </a:rPr>
                        <a:t> 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ย่านความถี่ต่ำ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(Low Frequency: LF)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เริ่มเป็นคลื่นวิทยุแต่ส่งไปได้ไม่ไกล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r>
                        <a:rPr lang="th-TH" sz="1200">
                          <a:effectLst/>
                        </a:rPr>
                        <a:t> – </a:t>
                      </a:r>
                      <a:r>
                        <a:rPr lang="en-US" sz="1200">
                          <a:effectLst/>
                        </a:rPr>
                        <a:t>3,000</a:t>
                      </a:r>
                      <a:r>
                        <a:rPr lang="th-TH" sz="1200">
                          <a:effectLst/>
                        </a:rPr>
                        <a:t> กิโลเฮิรตซ์</a:t>
                      </a:r>
                      <a:r>
                        <a:rPr lang="en-US" sz="1200">
                          <a:effectLst/>
                        </a:rPr>
                        <a:t> (kHz)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100 – 1,000</a:t>
                      </a:r>
                      <a:r>
                        <a:rPr lang="th-TH" sz="1200">
                          <a:effectLst/>
                        </a:rPr>
                        <a:t> 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ย่านความถี่ปานกลาง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(Medium Frequency: MF)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</a:rPr>
                        <a:t>ใช้ส่งระบบ </a:t>
                      </a:r>
                      <a:r>
                        <a:rPr lang="en-US" sz="1200" dirty="0">
                          <a:effectLst/>
                        </a:rPr>
                        <a:t>AM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th-TH" sz="12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- 30</a:t>
                      </a:r>
                      <a:r>
                        <a:rPr lang="th-TH" sz="1200">
                          <a:effectLst/>
                        </a:rPr>
                        <a:t> เมกะเฮิรตซ์</a:t>
                      </a:r>
                      <a:r>
                        <a:rPr lang="en-US" sz="1200">
                          <a:effectLst/>
                        </a:rPr>
                        <a:t> (MHz)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10 - 100</a:t>
                      </a:r>
                      <a:r>
                        <a:rPr lang="th-TH" sz="1200">
                          <a:effectLst/>
                        </a:rPr>
                        <a:t> 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ย่านความถี่สูง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(High Frequency: HF)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ใช้ส่งวิทยุคลื่นสั้น วิทยุตำรวจ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th-TH" sz="1200">
                          <a:effectLst/>
                        </a:rPr>
                        <a:t> – </a:t>
                      </a:r>
                      <a:r>
                        <a:rPr lang="en-US" sz="1200">
                          <a:effectLst/>
                        </a:rPr>
                        <a:t>300</a:t>
                      </a:r>
                      <a:r>
                        <a:rPr lang="th-TH" sz="1200">
                          <a:effectLst/>
                        </a:rPr>
                        <a:t> เมกะเฮิรตซ์</a:t>
                      </a:r>
                      <a:r>
                        <a:rPr lang="en-US" sz="1200">
                          <a:effectLst/>
                        </a:rPr>
                        <a:t> (MHz)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1 - 10</a:t>
                      </a:r>
                      <a:r>
                        <a:rPr lang="th-TH" sz="1200">
                          <a:effectLst/>
                        </a:rPr>
                        <a:t> 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ย่านความถี่สูงมาก</a:t>
                      </a: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(Very High Frequency :VHF)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ใช้ส่งสัญญาณโทรทัศน์, ระบบ</a:t>
                      </a:r>
                      <a:r>
                        <a:rPr lang="en-US" sz="1200">
                          <a:effectLst/>
                        </a:rPr>
                        <a:t>FM, </a:t>
                      </a:r>
                      <a:r>
                        <a:rPr lang="th-TH" sz="1200">
                          <a:effectLst/>
                        </a:rPr>
                        <a:t>วิทยุราชการ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753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r>
                        <a:rPr lang="th-TH" sz="1200">
                          <a:effectLst/>
                        </a:rPr>
                        <a:t> – </a:t>
                      </a:r>
                      <a:r>
                        <a:rPr lang="en-US" sz="1200">
                          <a:effectLst/>
                        </a:rPr>
                        <a:t>3,000</a:t>
                      </a:r>
                      <a:r>
                        <a:rPr lang="th-TH" sz="1200">
                          <a:effectLst/>
                        </a:rPr>
                        <a:t> เมกะเฮิรตซ์</a:t>
                      </a:r>
                      <a:r>
                        <a:rPr lang="en-US" sz="1200">
                          <a:effectLst/>
                        </a:rPr>
                        <a:t> (MHz)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10 -100</a:t>
                      </a:r>
                      <a:r>
                        <a:rPr lang="th-TH" sz="1200">
                          <a:effectLst/>
                        </a:rPr>
                        <a:t> เซนติเมตร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</a:rPr>
                        <a:t>ย่านความถี่สูงยิ่ง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(Ultra High Frequency: UHF) 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ใช้ส่งโทรทัศน์ในต่างประเทศและวิทยุ</a:t>
                      </a:r>
                      <a:r>
                        <a:rPr lang="en-US" sz="1200">
                          <a:effectLst/>
                        </a:rPr>
                        <a:t>UHF</a:t>
                      </a:r>
                      <a:r>
                        <a:rPr lang="th-TH" sz="1200">
                          <a:effectLst/>
                        </a:rPr>
                        <a:t>ของหน่วยราชการ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5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3 - 30</a:t>
                      </a:r>
                      <a:r>
                        <a:rPr lang="th-TH" sz="1200">
                          <a:effectLst/>
                        </a:rPr>
                        <a:t> กิกะเฮิรตซ์</a:t>
                      </a:r>
                      <a:r>
                        <a:rPr lang="en-US" sz="1200">
                          <a:effectLst/>
                        </a:rPr>
                        <a:t> (GHz)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1 - 10</a:t>
                      </a:r>
                      <a:r>
                        <a:rPr lang="th-TH" sz="1200">
                          <a:effectLst/>
                        </a:rPr>
                        <a:t> เซนติเมตร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ย่านความถี่เหนือสูงยิ่ง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(Super High Frequency: SHF)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</a:rPr>
                        <a:t>ใช้การส่งด้วยระบบไมโครเวฟ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  <a:tr h="753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30 - 300</a:t>
                      </a:r>
                      <a:r>
                        <a:rPr lang="th-TH" sz="1200">
                          <a:effectLst/>
                        </a:rPr>
                        <a:t> กิกะเฮิรตซ์</a:t>
                      </a:r>
                      <a:r>
                        <a:rPr lang="en-US" sz="1200">
                          <a:effectLst/>
                        </a:rPr>
                        <a:t> (GHz)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 0.1 - 1</a:t>
                      </a:r>
                      <a:r>
                        <a:rPr lang="th-TH" sz="1200">
                          <a:effectLst/>
                        </a:rPr>
                        <a:t> เซนติเมตร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</a:rPr>
                        <a:t>ย่านความถี่สูงยิ่งยวด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(Extremely High Frequency: EHF) </a:t>
                      </a:r>
                      <a:endParaRPr lang="en-US" sz="160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1143000" algn="l"/>
                          <a:tab pos="1371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th-TH" sz="1200" dirty="0">
                          <a:effectLst/>
                        </a:rPr>
                        <a:t>ส่งเรดาร์ การทดลองเฉพาะทางด้วยระบบไมโครเวฟ</a:t>
                      </a:r>
                      <a:endParaRPr lang="en-US" sz="1600" dirty="0">
                        <a:effectLst/>
                        <a:latin typeface="Angsana New"/>
                        <a:ea typeface="Cordia New"/>
                        <a:cs typeface="Cordia New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465122" y="118753"/>
            <a:ext cx="178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</a:t>
            </a:r>
            <a:r>
              <a:rPr lang="en-US" sz="32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AM</a:t>
            </a:r>
            <a:endParaRPr lang="th-TH" sz="32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6061" y="1055546"/>
            <a:ext cx="10656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	ระบบ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AM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ย่อมาจาก 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Amplitude Modulation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เป็นการส่งสัญญาณวิทยุที่เดินทางด้วยพื้นโลก แพร่กระจายจากเสาส่งสัญญาณไปยังเครื่องรับ ระบบ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AM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ใช้ย่านความถี่ขนาดกลาง(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Medium frequency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) 300-3000 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kHz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1 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km -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100 </a:t>
            </a:r>
            <a:r>
              <a:rPr lang="en-US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m 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มีคลื่นความถี่กว้าง ส่งคลื่นได้ในระยะทางไกลประมาณ 200 กิโลเมตร แต่สัญญาณจะไม่คงที่หากสภาวะอากาศ</a:t>
            </a:r>
            <a:r>
              <a:rPr lang="th-TH" sz="2800" dirty="0" smtClean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แปรปรวน ฝนตก หรือ</a:t>
            </a:r>
            <a:r>
              <a:rPr lang="th-TH" sz="28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มีสิ่งกีดขวาง เช่น ตึก ต้นไม้สูง ภูเขา คลื่นจะไม่สามารถส่งผ่านได้อย่างสมบูรณ์ ทำให้เสียงที่ได้ยินจากเครื่องรับมีเสียงที่ขาด ๆ หาย ๆ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6" name="Picture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959" r="4687" b="29861"/>
          <a:stretch/>
        </p:blipFill>
        <p:spPr bwMode="auto">
          <a:xfrm>
            <a:off x="2388002" y="3860967"/>
            <a:ext cx="8181037" cy="1729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576945" y="5718179"/>
            <a:ext cx="6313714" cy="801374"/>
          </a:xfrm>
        </p:spPr>
        <p:txBody>
          <a:bodyPr>
            <a:normAutofit/>
          </a:bodyPr>
          <a:lstStyle/>
          <a:p>
            <a:pPr algn="ctr"/>
            <a:r>
              <a:rPr lang="th-TH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คลื่นพาห์ผสมกับระบบคลื่น </a:t>
            </a:r>
            <a:r>
              <a:rPr lang="en-US" sz="2400" dirty="0">
                <a:latin typeface="TH K2D July8" panose="02000506000000020004" pitchFamily="2" charset="-34"/>
                <a:cs typeface="TH K2D July8" panose="02000506000000020004" pitchFamily="2" charset="-34"/>
              </a:rPr>
              <a:t>AM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07522" y="1175657"/>
            <a:ext cx="10913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FM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ย่อมาจาก 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Frequency Modulation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เป็นการส่งสัญญาณความถี่สูง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Very high frequency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) 30-300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 MHz 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ลักษณะ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คลื่นไม่สม่ำเสมอตามคลื่นเสียงแต่สัญญาณคงที่ แต่มีระยะช่วงคลื่นที่สั้นประมาณ 150 กิโลเมตร ครอบคลุมพื้นที่ไม่กว้าง หากเกินเขตกระจายสัญญาณแล้วจะไม่สามารถรับสัญญาณได้ 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37314" y="130628"/>
            <a:ext cx="154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 </a:t>
            </a:r>
            <a:r>
              <a:rPr lang="en-US" sz="3200" b="1" dirty="0" err="1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Fm</a:t>
            </a:r>
            <a:endParaRPr lang="th-TH" sz="32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6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8403" r="5903" b="24652"/>
          <a:stretch/>
        </p:blipFill>
        <p:spPr bwMode="auto">
          <a:xfrm>
            <a:off x="2477210" y="3422426"/>
            <a:ext cx="7574046" cy="1971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483364" y="5669195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คลื่นพาห์ผสมความถี่ระบบ </a:t>
            </a:r>
            <a:r>
              <a:rPr lang="en-US" sz="2400" dirty="0">
                <a:latin typeface="TH K2D July8" panose="02000506000000020004" pitchFamily="2" charset="-34"/>
                <a:ea typeface="Cordia New" panose="020B0304020202020204" pitchFamily="34" charset="-34"/>
                <a:cs typeface="TH K2D July8" panose="02000506000000020004" pitchFamily="2" charset="-34"/>
              </a:rPr>
              <a:t>FM</a:t>
            </a:r>
            <a:endParaRPr lang="th-TH" sz="24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657600" y="106878"/>
            <a:ext cx="510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เปรียบเทียบคลื่นระบบ </a:t>
            </a:r>
            <a:r>
              <a:rPr lang="en-US" sz="32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AM </a:t>
            </a:r>
            <a:r>
              <a:rPr lang="th-TH" sz="32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</a:t>
            </a:r>
            <a:r>
              <a:rPr lang="en-US" sz="3200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FM</a:t>
            </a:r>
            <a:endParaRPr lang="th-TH" sz="32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Picture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23959" r="12100" b="29861"/>
          <a:stretch/>
        </p:blipFill>
        <p:spPr bwMode="auto">
          <a:xfrm>
            <a:off x="2814452" y="1604656"/>
            <a:ext cx="6816436" cy="1729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18403" r="12150" b="24652"/>
          <a:stretch/>
        </p:blipFill>
        <p:spPr bwMode="auto">
          <a:xfrm>
            <a:off x="2743200" y="3921189"/>
            <a:ext cx="6887688" cy="1971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2743200" y="1710047"/>
            <a:ext cx="68876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743200" y="3158836"/>
            <a:ext cx="6887688" cy="237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600696" y="4191990"/>
            <a:ext cx="7089569" cy="23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648198" y="5545777"/>
            <a:ext cx="7077694" cy="35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กล่องข้อความ 22"/>
          <p:cNvSpPr txBox="1"/>
          <p:nvPr/>
        </p:nvSpPr>
        <p:spPr>
          <a:xfrm>
            <a:off x="5070764" y="1080655"/>
            <a:ext cx="16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AM</a:t>
            </a:r>
            <a:endParaRPr lang="th-TH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5070763" y="3478094"/>
            <a:ext cx="16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F</a:t>
            </a:r>
            <a:r>
              <a:rPr lang="en-US" sz="24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M</a:t>
            </a:r>
            <a:endParaRPr lang="th-TH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42504" y="891637"/>
            <a:ext cx="6115792" cy="5542437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1" y="891635"/>
            <a:ext cx="5542437" cy="554243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033154" y="-198657"/>
            <a:ext cx="9345880" cy="1325563"/>
          </a:xfrm>
        </p:spPr>
        <p:txBody>
          <a:bodyPr/>
          <a:lstStyle/>
          <a:p>
            <a:pPr algn="ctr"/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ความรู้เบื้องต้นเกี่ยวกับ</a:t>
            </a: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วิทยุกระจายเสียง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32" y="1021278"/>
            <a:ext cx="589016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</a:t>
            </a:r>
            <a:r>
              <a:rPr lang="th-TH" sz="2900" dirty="0" smtClean="0">
                <a:latin typeface="TH K2D July8" pitchFamily="2" charset="-34"/>
                <a:cs typeface="TH K2D July8" pitchFamily="2" charset="-34"/>
              </a:rPr>
              <a:t>วิทยุกระจายเสียง</a:t>
            </a:r>
            <a:r>
              <a:rPr lang="th-TH" sz="2900" dirty="0">
                <a:latin typeface="TH K2D July8" pitchFamily="2" charset="-34"/>
                <a:cs typeface="TH K2D July8" pitchFamily="2" charset="-34"/>
              </a:rPr>
              <a:t>เป็นสื่อที่เกิดขึ้นมานานและยังคงอยู่ในปัจจุบัน ใช้</a:t>
            </a:r>
            <a:r>
              <a:rPr lang="th-TH" sz="2900" dirty="0" smtClean="0">
                <a:latin typeface="TH K2D July8" pitchFamily="2" charset="-34"/>
                <a:cs typeface="TH K2D July8" pitchFamily="2" charset="-34"/>
              </a:rPr>
              <a:t>เสียงพูด เสียงเพลง </a:t>
            </a:r>
            <a:r>
              <a:rPr lang="th-TH" sz="2900" dirty="0">
                <a:latin typeface="TH K2D July8" pitchFamily="2" charset="-34"/>
                <a:cs typeface="TH K2D July8" pitchFamily="2" charset="-34"/>
              </a:rPr>
              <a:t>และเสียงประกอบเป็นหลัก จุดเด่นคือเป็นสื่อที่เดินทางไปถึงผู้ฟังเป็นจำนวนมากได้ในเวลา</a:t>
            </a:r>
            <a:r>
              <a:rPr lang="th-TH" sz="2900" dirty="0" smtClean="0">
                <a:latin typeface="TH K2D July8" pitchFamily="2" charset="-34"/>
                <a:cs typeface="TH K2D July8" pitchFamily="2" charset="-34"/>
              </a:rPr>
              <a:t>อันรวดเร็ว มี</a:t>
            </a:r>
            <a:r>
              <a:rPr lang="th-TH" sz="2900" dirty="0">
                <a:latin typeface="TH K2D July8" pitchFamily="2" charset="-34"/>
                <a:cs typeface="TH K2D July8" pitchFamily="2" charset="-34"/>
              </a:rPr>
              <a:t>การพัฒนาคุณภาพรายการที่หลากหลายตามนวัตกรรมที่เปลี่ยนไป โดยอาศัยปัจจัย</a:t>
            </a:r>
            <a:r>
              <a:rPr lang="th-TH" sz="2900" dirty="0" smtClean="0">
                <a:latin typeface="TH K2D July8" pitchFamily="2" charset="-34"/>
                <a:cs typeface="TH K2D July8" pitchFamily="2" charset="-34"/>
              </a:rPr>
              <a:t>ต่าง ๆ </a:t>
            </a:r>
            <a:r>
              <a:rPr lang="th-TH" sz="2900" dirty="0">
                <a:latin typeface="TH K2D July8" pitchFamily="2" charset="-34"/>
                <a:cs typeface="TH K2D July8" pitchFamily="2" charset="-34"/>
              </a:rPr>
              <a:t>เข้ามาช่วยในการปรับเปลี่ยน รูปแบบ เนื้อหา ผู้ดำเนินรายการ เทคนิคการนำเสนอ ตลอดจนระบบการส่งสัญญาณ เพื่อให้ระบบเสียงในการออกอากาศ</a:t>
            </a:r>
            <a:r>
              <a:rPr lang="th-TH" sz="2900" dirty="0" smtClean="0">
                <a:latin typeface="TH K2D July8" pitchFamily="2" charset="-34"/>
                <a:cs typeface="TH K2D July8" pitchFamily="2" charset="-34"/>
              </a:rPr>
              <a:t>ครอบคลุม</a:t>
            </a:r>
            <a:r>
              <a:rPr lang="th-TH" sz="2900" dirty="0">
                <a:latin typeface="TH K2D July8" pitchFamily="2" charset="-34"/>
                <a:cs typeface="TH K2D July8" pitchFamily="2" charset="-34"/>
              </a:rPr>
              <a:t>บริเวณกว้าง ชัดเจน และเข้าถึงกลุ่มเป้าหมายอย่างมีประสิทธิภาพ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593765" y="1983180"/>
            <a:ext cx="67689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คลื่น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เสียงเกิดจาก การสั่นสะเทือนของวัตถุ เมื่อมีการกระทบกันจะเกิดอนุภาคที่เหมือนระรอกคลื่นแพร่กระจายออกผ่านอากาศไปโดยรอบ ปัจจัยที่ส่งผลต่อความยาวคลื่นเสียงนั้นขึ้นอยู่กับความแรงของการกระทบ อากาศ ความต่อเนื่องในการสั่นสะเทือน เมื่อคลื่นเสียงไปกระทบกับเยื่อแก้วหู จึงทำให้ได้ยินเสียงต่าง ๆ คลื่นเสียงมีคุณลักษณะสำคัญ คือ ความดัง ความถี่ ความยาว และความเร็ว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845133" y="178130"/>
            <a:ext cx="155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คลื่นเสียง</a:t>
            </a:r>
            <a:endParaRPr lang="th-TH" sz="3200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9" t="3102" r="6518" b="60305"/>
          <a:stretch/>
        </p:blipFill>
        <p:spPr>
          <a:xfrm>
            <a:off x="8122721" y="1711122"/>
            <a:ext cx="3241964" cy="36576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 t="30701" r="23937" b="37944"/>
          <a:stretch/>
        </p:blipFill>
        <p:spPr bwMode="auto">
          <a:xfrm>
            <a:off x="2484911" y="882810"/>
            <a:ext cx="7321137" cy="39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774" y="4844264"/>
            <a:ext cx="10699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K2D July8" pitchFamily="2" charset="-34"/>
                <a:cs typeface="TH K2D July8" pitchFamily="2" charset="-34"/>
              </a:rPr>
              <a:t>	</a:t>
            </a:r>
            <a:r>
              <a:rPr lang="th-TH" sz="2400" dirty="0" smtClean="0">
                <a:latin typeface="TH K2D July8" pitchFamily="2" charset="-34"/>
                <a:cs typeface="TH K2D July8"/>
              </a:rPr>
              <a:t>วิทยุกระจายเสียง </a:t>
            </a:r>
            <a:r>
              <a:rPr lang="th-TH" sz="2400" dirty="0">
                <a:latin typeface="TH K2D July8" pitchFamily="2" charset="-34"/>
                <a:cs typeface="TH K2D July8"/>
              </a:rPr>
              <a:t>(</a:t>
            </a:r>
            <a:r>
              <a:rPr lang="en-US" sz="2400" dirty="0">
                <a:latin typeface="TH K2D July8" pitchFamily="2" charset="-34"/>
                <a:cs typeface="TH K2D July8"/>
              </a:rPr>
              <a:t>radio broadcasting</a:t>
            </a:r>
            <a:r>
              <a:rPr lang="th-TH" sz="2400" dirty="0">
                <a:latin typeface="TH K2D July8" pitchFamily="2" charset="-34"/>
                <a:cs typeface="TH K2D July8"/>
              </a:rPr>
              <a:t>) </a:t>
            </a:r>
            <a:r>
              <a:rPr lang="th-TH" sz="2400" dirty="0" smtClean="0">
                <a:latin typeface="TH K2D July8" pitchFamily="2" charset="-34"/>
                <a:cs typeface="TH K2D July8"/>
              </a:rPr>
              <a:t>มี</a:t>
            </a:r>
            <a:r>
              <a:rPr lang="th-TH" sz="2400" dirty="0">
                <a:latin typeface="TH K2D July8" pitchFamily="2" charset="-34"/>
                <a:cs typeface="TH K2D July8"/>
              </a:rPr>
              <a:t>กระบวนสื่อสารเริ่มต้นจากสถานีส่งสัญญาณเสียงผ่านไมโครโฟนหรือจากซีดีจะถูกแปลงคลื่นสัญญาณเสียงเป็นคลื่นสัญญาณไฟฟ้า แล้วส่งต่อมายังเครื่องส่งวิทยุเพื่อทำหน้าที่ผสมคลื่นเสียงกับคลื่นวิทยุ หรือเรียกว่า คลื่นพาห์ จากนั้นเครื่องส่งจะกระจายสัญญาณไปยังเครื่องรับของผู้ฟัง เครื่องรับวิทยุของผู้ฟังจะทำการแปลงสัญญาณตัดคลื่นวิทยุออกเหลือเพียงสัญญาณเสียงแล้วส่งออก</a:t>
            </a:r>
            <a:r>
              <a:rPr lang="th-TH" sz="2400" dirty="0">
                <a:latin typeface="TH K2D July8" pitchFamily="2" charset="-34"/>
                <a:cs typeface="TH K2D July8" pitchFamily="2" charset="-34"/>
              </a:rPr>
              <a:t>ลำโพง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036" y="106878"/>
            <a:ext cx="505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กระบวนการการกระจายเสียง</a:t>
            </a:r>
            <a:endParaRPr lang="th-TH" sz="3600" b="1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909956" y="1935679"/>
            <a:ext cx="6012873" cy="3206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016831" y="2113808"/>
            <a:ext cx="583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ความถี่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ของคลื่นสัญญาณเสียงไม่สามารถส่งสัญญาณไประยะไกลได้ จึงต้องอาศัยคลื่นวิทยุหรือคลื่นพาห์เป็นตัวช่วยในการกระจายสัญญาณ คลื่นวิทยุที่ส่งสัญญาณออกไป เปรียบเสมือนรัศมีหยดน้ำที่กระเพื่อม คลื่นจะชัดเจอเมื่ออยู่จุดกึ่งกลางและจะค่อยๆจางหายไปเมื่ออยู่ในรัศมีรอบนอกในระยะไกล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" y="836873"/>
            <a:ext cx="5661562" cy="5661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6356" y="101953"/>
            <a:ext cx="586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กระบวนการการกระจาย</a:t>
            </a:r>
            <a:r>
              <a:rPr lang="th-TH" sz="4000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เสียง (ต่อ)</a:t>
            </a:r>
            <a:endParaRPr lang="th-TH" sz="4000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3448" y="1603169"/>
            <a:ext cx="5919851" cy="416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4120738" y="190003"/>
            <a:ext cx="46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คลื่นวิทยุ หรือ คลื่นพาห์</a:t>
            </a:r>
            <a:endParaRPr lang="th-TH" sz="3200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819" y="1702129"/>
            <a:ext cx="5557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คลื่นพาห์ เป็น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คลื่นแม่เหล็กไฟฟ้าความถี่สูง ซึ่งมีคุณสมบัติกระจายคลื่นได้เป็นระยะทางไกล ด้วยความเร็วเท่ากับแสง คือ 300 ล้านเมตร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/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วินาที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คลื่นวิทยุ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เกิดจากเครื่องส่งวิทยุทำหน้าที่สร้างคลื่นแม่เหล็กไฟฟ้าที่มีความถี่สูง อาจมีตั้งแต่ </a:t>
            </a:r>
            <a:endParaRPr lang="th-TH" sz="2800" dirty="0" smtClean="0">
              <a:latin typeface="TH K2D July8" pitchFamily="2" charset="-34"/>
              <a:cs typeface="TH K2D July8" pitchFamily="2" charset="-34"/>
            </a:endParaRPr>
          </a:p>
          <a:p>
            <a:pPr algn="thaiDist"/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3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KHz 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ไปจนถึง 300 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GHz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แล้วผสมเข้ากับคลื่นเสียง ทำให้เกิดคลื่นวิทยุ เรียกอีกอย่างว่า คลื่นพาห์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เพราะ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เป็นตัวกลางที่จะพาสัญญาณวิทยุกระจายไปยังเครื่องรับวิทยุของ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ผู้ฟัง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336476" y="1104404"/>
            <a:ext cx="1983180" cy="104791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K2D July8" pitchFamily="2" charset="-34"/>
                <a:cs typeface="TH K2D July8" pitchFamily="2" charset="-34"/>
              </a:rPr>
              <a:t>คลื่นเสียง</a:t>
            </a:r>
            <a:endParaRPr lang="th-TH" sz="3200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00207" y="2671948"/>
            <a:ext cx="3705101" cy="16150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เครื่องส่งวิทยุ </a:t>
            </a:r>
          </a:p>
          <a:p>
            <a:pPr algn="ctr"/>
            <a:r>
              <a:rPr lang="th-TH" sz="3200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คลื่นวิทยุ </a:t>
            </a:r>
            <a:r>
              <a:rPr lang="en-US" sz="3200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+</a:t>
            </a:r>
            <a:r>
              <a:rPr lang="th-TH" sz="3200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 คลื่นเสียง</a:t>
            </a:r>
            <a:endParaRPr lang="th-TH" sz="3200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8389914" y="4857009"/>
            <a:ext cx="2125685" cy="11044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K2D July8" pitchFamily="2" charset="-34"/>
                <a:cs typeface="TH K2D July8" pitchFamily="2" charset="-34"/>
              </a:rPr>
              <a:t>คลื่นพาห์</a:t>
            </a:r>
            <a:endParaRPr lang="th-TH" sz="3200" dirty="0">
              <a:latin typeface="TH K2D July8" pitchFamily="2" charset="-34"/>
              <a:cs typeface="TH K2D July8" pitchFamily="2" charset="-34"/>
            </a:endParaRPr>
          </a:p>
        </p:txBody>
      </p:sp>
      <p:cxnSp>
        <p:nvCxnSpPr>
          <p:cNvPr id="10" name="ลูกศรเชื่อมต่อแบบตรง 9"/>
          <p:cNvCxnSpPr>
            <a:stCxn id="6" idx="2"/>
          </p:cNvCxnSpPr>
          <p:nvPr/>
        </p:nvCxnSpPr>
        <p:spPr>
          <a:xfrm>
            <a:off x="9328066" y="2152315"/>
            <a:ext cx="0" cy="412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9308272" y="4286992"/>
            <a:ext cx="0" cy="412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/>
        </p:blipFill>
        <p:spPr>
          <a:xfrm>
            <a:off x="613398" y="1723174"/>
            <a:ext cx="11296860" cy="4250113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619391" y="109248"/>
            <a:ext cx="3284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คลื่นวิทยุ หรือ คลื่นพาห์</a:t>
            </a:r>
            <a:endParaRPr lang="th-TH" sz="3200" dirty="0">
              <a:solidFill>
                <a:schemeClr val="bg1"/>
              </a:solidFill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235038" y="3040083"/>
            <a:ext cx="5617029" cy="2185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1199408"/>
            <a:ext cx="12192000" cy="997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4148446" y="1375005"/>
            <a:ext cx="389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K2D July8" pitchFamily="2" charset="-34"/>
                <a:cs typeface="TH K2D July8" pitchFamily="2" charset="-34"/>
              </a:rPr>
              <a:t>องค์ประกอบของคลื่น</a:t>
            </a:r>
            <a:r>
              <a:rPr lang="th-TH" sz="3600" b="1" dirty="0" smtClean="0">
                <a:latin typeface="TH K2D July8" pitchFamily="2" charset="-34"/>
                <a:cs typeface="TH K2D July8" pitchFamily="2" charset="-34"/>
              </a:rPr>
              <a:t>เสียง</a:t>
            </a:r>
            <a:endParaRPr lang="en-US" sz="3600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1095" y="3194464"/>
            <a:ext cx="578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 smtClean="0">
                <a:latin typeface="TH K2D July8" pitchFamily="2" charset="-34"/>
                <a:cs typeface="TH K2D July8" pitchFamily="2" charset="-34"/>
              </a:rPr>
              <a:t>ความ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ดังของเสียง (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amplitude</a:t>
            </a:r>
            <a:r>
              <a:rPr lang="en-US" sz="2800" b="1" dirty="0" smtClean="0">
                <a:latin typeface="TH K2D July8" pitchFamily="2" charset="-34"/>
                <a:cs typeface="TH K2D July8" pitchFamily="2" charset="-34"/>
              </a:rPr>
              <a:t>)</a:t>
            </a:r>
            <a:endParaRPr lang="th-TH" sz="2800" b="1" dirty="0" smtClean="0">
              <a:latin typeface="TH K2D July8" pitchFamily="2" charset="-34"/>
              <a:cs typeface="TH K2D July8" pitchFamily="2" charset="-34"/>
            </a:endParaRPr>
          </a:p>
          <a:p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2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. ความถี่ของเสียง (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frequency</a:t>
            </a:r>
            <a:r>
              <a:rPr lang="en-US" sz="2800" b="1" dirty="0" smtClean="0">
                <a:latin typeface="TH K2D July8" pitchFamily="2" charset="-34"/>
                <a:cs typeface="TH K2D July8" pitchFamily="2" charset="-34"/>
              </a:rPr>
              <a:t>)</a:t>
            </a:r>
            <a:endParaRPr lang="th-TH" sz="2800" b="1" dirty="0" smtClean="0">
              <a:latin typeface="TH K2D July8" pitchFamily="2" charset="-34"/>
              <a:cs typeface="TH K2D July8" pitchFamily="2" charset="-34"/>
            </a:endParaRPr>
          </a:p>
          <a:p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3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. ความยาวของคลื่นเสียง (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wavelength</a:t>
            </a:r>
            <a:r>
              <a:rPr lang="th-TH" sz="2800" b="1" dirty="0" smtClean="0">
                <a:latin typeface="TH K2D July8" pitchFamily="2" charset="-34"/>
                <a:cs typeface="TH K2D July8" pitchFamily="2" charset="-34"/>
              </a:rPr>
              <a:t>)</a:t>
            </a:r>
          </a:p>
          <a:p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4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. </a:t>
            </a:r>
            <a:r>
              <a:rPr lang="th-TH" sz="2800" b="1" dirty="0" smtClean="0">
                <a:latin typeface="TH K2D July8" pitchFamily="2" charset="-34"/>
                <a:cs typeface="TH K2D July8" pitchFamily="2" charset="-34"/>
              </a:rPr>
              <a:t>ความเร็ว</a:t>
            </a:r>
            <a:r>
              <a:rPr lang="th-TH" sz="2800" b="1" dirty="0">
                <a:latin typeface="TH K2D July8" pitchFamily="2" charset="-34"/>
                <a:cs typeface="TH K2D July8" pitchFamily="2" charset="-34"/>
              </a:rPr>
              <a:t>ของเสียง (</a:t>
            </a:r>
            <a:r>
              <a:rPr lang="en-US" sz="2800" b="1" dirty="0">
                <a:latin typeface="TH K2D July8" pitchFamily="2" charset="-34"/>
                <a:cs typeface="TH K2D July8" pitchFamily="2" charset="-34"/>
              </a:rPr>
              <a:t>speed of sound)</a:t>
            </a:r>
            <a:endParaRPr lang="th-TH" sz="2800" b="1" dirty="0"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/>
          <a:stretch/>
        </p:blipFill>
        <p:spPr>
          <a:xfrm>
            <a:off x="680234" y="2196936"/>
            <a:ext cx="4651788" cy="426089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11085" y="4772383"/>
            <a:ext cx="8779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ความ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ดังของเสียง 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amplitude)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ความสูงระหว่างยอดคลื่นและท้องคลื่นของคลื่นเสียง หรือเรียกว่า ความดังของเสียง ยิ่งมีความสูงของยอดคลื่นมาก เสียงยิ่งดังเพิ่มขึ้น หน่วยใช้วัดความ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ดังเสียง 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เรียกว่า เดซิ</a:t>
            </a:r>
            <a:r>
              <a:rPr lang="th-TH" sz="2800" dirty="0" err="1">
                <a:latin typeface="TH K2D July8" pitchFamily="2" charset="-34"/>
                <a:cs typeface="TH K2D July8" pitchFamily="2" charset="-34"/>
              </a:rPr>
              <a:t>เบล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 (</a:t>
            </a:r>
            <a:r>
              <a:rPr lang="en-US" sz="2800" dirty="0">
                <a:latin typeface="TH K2D July8" pitchFamily="2" charset="-34"/>
                <a:cs typeface="TH K2D July8" pitchFamily="2" charset="-34"/>
              </a:rPr>
              <a:t>decibel -dB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)</a:t>
            </a:r>
            <a:endParaRPr lang="en-US" sz="2800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5101" y="225630"/>
            <a:ext cx="528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1</a:t>
            </a:r>
            <a:r>
              <a:rPr lang="th-TH" sz="3600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. ความดังของเสียง (</a:t>
            </a:r>
            <a:r>
              <a:rPr lang="en-US" sz="3600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amplitude)</a:t>
            </a:r>
            <a:endParaRPr lang="th-TH" sz="3600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2" r="4088" b="27361"/>
          <a:stretch/>
        </p:blipFill>
        <p:spPr>
          <a:xfrm>
            <a:off x="1348835" y="1128157"/>
            <a:ext cx="9588339" cy="340821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325</Words>
  <Application>Microsoft Office PowerPoint</Application>
  <PresentationFormat>แบบจอกว้าง</PresentationFormat>
  <Paragraphs>85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TH K2D July8</vt:lpstr>
      <vt:lpstr>Office Theme</vt:lpstr>
      <vt:lpstr> การผลิตรายการวิทยุกระจายเสียงเบื้องต้น</vt:lpstr>
      <vt:lpstr>ความรู้เบื้องต้นเกี่ยวกับวิทยุกระจายเสียง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คลื่นพาห์ผสมกับระบบคลื่น AM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23</cp:revision>
  <dcterms:created xsi:type="dcterms:W3CDTF">2018-12-21T08:02:19Z</dcterms:created>
  <dcterms:modified xsi:type="dcterms:W3CDTF">2019-01-07T03:57:49Z</dcterms:modified>
</cp:coreProperties>
</file>