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7" r:id="rId4"/>
    <p:sldId id="278" r:id="rId5"/>
    <p:sldId id="279" r:id="rId6"/>
    <p:sldId id="280" r:id="rId7"/>
    <p:sldId id="262" r:id="rId8"/>
    <p:sldId id="272" r:id="rId9"/>
    <p:sldId id="281" r:id="rId10"/>
    <p:sldId id="282" r:id="rId11"/>
    <p:sldId id="283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3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E65A-1AA9-4AA5-B893-1FCD250903E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606" y="2800090"/>
            <a:ext cx="9917578" cy="229969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บทที่ 2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รูปแบบ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และทฤษฎี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เกี่ยวกับ</a:t>
            </a:r>
            <a:b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การ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ผลิตรายการวิทยุกระจายเสียง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377813" y="650295"/>
            <a:ext cx="1272371" cy="15556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13" y="662170"/>
            <a:ext cx="1261105" cy="1534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8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35881"/>
            <a:ext cx="4992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3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. ระยะเวลาในการออกอากาศ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2011679"/>
            <a:ext cx="10253472" cy="3194305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300984" y="2331558"/>
            <a:ext cx="5648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ผู้ฟัง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แต่ละคนมีสิทธิ์ที่จะเลือกฟังรายการวิทยุสถานีใดก็ได้ ดังนั้นรายการวิทยุจึงต้องกำหนดระยะเวลาในการออกอากาศให้เหมาะสมกับกลุ่มเป้าหมายที่สุด ความยาวของแต่ละรายการนั้นขึ้นอยู่กับรูปแบบรายการ</a:t>
            </a:r>
            <a:endParaRPr lang="th-TH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61" y="1140968"/>
            <a:ext cx="3839718" cy="51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47548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และรูปแบบรายการ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541586" y="1673195"/>
            <a:ext cx="95687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1.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ข่าว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เป็นการรายงานข้อมูลข่าวสารที่เป็นข้อเท็จจริง เหตุการณ์สำคัญที่มีผลกระทบต่อคนหมู่มาก ว่าเกิดอะไรขึ้น ใคร ทำอะไร ที่ไหน อย่างไร โดยรายการข่าวจะมีทุกวันและทุกสถานี แบ่งออกเป็น 2 แบบ คือข่าวประจำวัน 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ชั่วโมง และข่าวสั้นแต่ละช่วง 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3-5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นาที 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รายการข่าวจะต้องใช้ภาษาที่ถูกต้องตามหลักไวยากรณ์ สั้น กระชับ เข้าใจง่าย เนื่องจากวิทยุไม่มีภาพเหมือนโทรทัศน์ หากใช้ศัพท์ที่ฟังอยากอาจจะทำให้ผู้ฟังฟังผิดและจำข้อมูลที่คาดเคลื่อน โดยรายการข่าวนั้นจะแบ่งออกเป็นหลายประเภท เช่น ข่าวการเมือง ข่าวเศรษฐกิจ ข่าวพระราชสำนัก ข่าวกีฬา ข่าวบันเทิง ข่าวในประเทศ </a:t>
            </a:r>
          </a:p>
        </p:txBody>
      </p:sp>
    </p:spTree>
    <p:extLst>
      <p:ext uri="{BB962C8B-B14F-4D97-AF65-F5344CB8AC3E}">
        <p14:creationId xmlns:p14="http://schemas.microsoft.com/office/powerpoint/2010/main" val="14937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5617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(ต่อ)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41590" y="1618345"/>
            <a:ext cx="10066178" cy="500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2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รายการสนทนา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จะประกอบด้วยคนจำนวน 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คนขึ้นไป โดยอาศัยพิธีกรเป็นผู้ดำเนินรายการในแต่ละช่วง มีการกำหนดขอบเขตเนื้อหาที่จะชวนสนทนา ตั้งแต่ช่วงต้นรายการ กลางรายการ และสรุป โดยพิธีกรจะเป็นคนถามคำถามแต่ละประเด็นพร้อมสรุปใจความแต่ละประเด็นรวมถึงข้อคิดต่างๆให้ผู้ฟังได้รับรู้และเข้าใจ พร้อมพูดเชื่อมโยงแต่ละหัวข้อคำถามตั้งแต่ต้นจนจบอย่างมี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ขั้นตอน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โดยในการสนทนานั้นพิธีกรสามรถร่วมออกความคิดเห็นร่วมกับผู้สนทนาได้ เนื้อหาที่เรื่องมาสนทนาจะมีลักษณะในการให้แง่คิด มุมมองให้ ให้กำลังใจ และทัศนคติในเชิงบวกในการทำงานและการดำเนินชีวิต</a:t>
            </a:r>
            <a:endParaRPr lang="en-US" sz="32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83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5617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(ต่อ)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41590" y="1618345"/>
            <a:ext cx="10066178" cy="4558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 </a:t>
            </a:r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รายการสัมภาษณ์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 จะมีบุคคลตั้งแต่ </a:t>
            </a:r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 คนขึ้นไป รายการจะนำประเด็นปัญหา ที่มีข้อถกเถียงหรือเป็นที่คาใจแก่ผู้ฟังมานำเสนอ โดยจะเชิญผู้เชี่ยวชาญ หรือผู้ที่ตกอยู่ในประเด็นที่น่าสนใจนั้นมาให้สัมภาษณ์หาข้อเท็จจริง พิธีกรหรือผู้ดำเนินรายการจะเป็นผู้สัมภาษณ์ปัญหาแต่ละประเด็นเพื่อหาคำตอบจากปากผู้ให้สัมภาษณ์ กรณีที่มีผู้ให้สัมภาษณ์ </a:t>
            </a:r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 ฝ่ายที่ขัดแย้งกัน ผู้ดำเนินรายการจะต้องทำหน้าที่ในการถามอย่างระมัดระวัง จะต้องควบคุมสถานการณ์ให้อยู่ รายการสัมภาษณ์นั้นต่างจากรายการสนทนา เพราะผู้ดำเนินรายการจะมีหน้าที่แค่ถามคำถาม ไม่สามารถร่วมออกความคิดเห็นใดๆได้ 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ผู้ฟัง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จะต้องเป็นผู้ตัดสินเอง</a:t>
            </a:r>
            <a:endParaRPr lang="en-US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84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5617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(ต่อ)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41590" y="1618345"/>
            <a:ext cx="100661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รายการอภิปราย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 รายการจะข้อหาข้อมูลและตั้งประเด็นขึ้นมา แล้วเชิญผู้เชี่ยวชาญในด้านต่างๆ ที่มีส่วนเกี่ยวข้องกับเรื่องนั้นๆ มาร่วมเสนอความคิดเห็น ความรู้ ทัศนคติ ข้อเสนอแนะในด้านต่างๆ ประกอบด้วยบุคคล </a:t>
            </a:r>
            <a:r>
              <a:rPr lang="en-US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3-6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คน 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เช่น โครงการสร้างถนนเลียบแม่น้ำเจ้าพระยา ในการอภิปรายมีการเชิญนักอนุรักษ์ กรรมการในโครงการสร้างถนน ประชาชนที่อาศัยริมแม่น้ำเจ้าพระยา เจ้าหน้าที่ของรัฐ มาร่วมแสดงความคิดเห็น โดยมีผู้ดำเนินรายการหรือพิธีกรเป็นคนเปิดประเด็นอภิปรายตามเนื้อหาที่กำหนดขอบเขตไว้ และเรียงลำดับการถามตอบผู้อภิปรายอย่างมีระบบ โดยจะเชื่อมโยงจากอีกบุคคลหนึ่งไปยัง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บุคคลหนึ่งอย่าง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มีศิลป์ในการพูด 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24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5617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(ต่อ)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39185" y="1693783"/>
            <a:ext cx="9573561" cy="437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5. 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รายการพูดคุย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ผู้ดำเนินรายการหรือพิธีกรจะพูดคุยกับผู้ฟังโดยตรง เป็นการสื่อสารแบบสองทาง จะมีการกำหนดหัวข้อแต่ละเรื่องที่จะพูดคุย มีการแบ่งช่วงในนำเสนอในแต่ละเรื่อง โดยหัวข้อที่จะนำมาพูดคุยนั้น จะต้องเป็นเรื่องที่ทันสมัยและอยู่ในกระแสที่สังคมกำลังให้ความสนใจ เปิดโอกาสให้ผู้ฟังร่วมแสดงความคิดเห็นได้ อย่างเปิดกว้าง รายการประเภทนี้จุดเด่นจะอยู่ที่ตัวผู้ดำเนินรายการเพราะจะต้องใช้ภาษาที่เข้าใจง่าย ลีลาน้ำเสียงในการชวนผู้ฟังพูดคุยในเรื่องที่จะนำเสนอ</a:t>
            </a:r>
            <a:endParaRPr lang="en-US" sz="32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/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79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5617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(ต่อ)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39185" y="1693783"/>
            <a:ext cx="9573561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ละคร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เป็นรายการการแสดงที่ใช้เสียงบอกเล่าเรื่องราว แสดงอารมณ์ ความรู้สึกและสามารถถ่ายทอดความนึกคิดต่างๆ ของตัวละครถ่ายทอดไปยังผู้ฟัง โดยอาศัยการแสดงบทบาทตามเสียง ผู้พากย์เสียงแต่ละคน จะต้องมีลักษณะน้ำเสียงเฉพาะและเหมาะสมกับตัวละคร 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โดย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ละคร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วิทยุจะออกอากาศแบ่งเป็น </a:t>
            </a:r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3 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ปะเภท ดังนี้ </a:t>
            </a:r>
            <a:endParaRPr lang="th-TH" sz="32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95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190"/>
            <a:ext cx="5903923" cy="5823859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461640" y="957089"/>
            <a:ext cx="7730359" cy="558113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87512" y="1073211"/>
            <a:ext cx="7462345" cy="536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1.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ละครตอนเดียวจบ เป็นละครสั้นเล่าเรื่องราวจบภายในตอนเดียว ละครประเภทนี้มักจะมีในโอกาสพิเศษ เช่น วันสำคัญวันของชาติ วันรำลึกถึงบุคคลสำคัญ ซึ่งจัดทำขึ้นเพื่อให้ความรู้และประชาสัมพันธ์ให้ผู้ฟังได้รับรู้เรื่องราวไปพร้อมความบันเทิงในรูปแบบของละคร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2.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ละครชุด (</a:t>
            </a:r>
            <a:r>
              <a:rPr lang="en-US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series drama</a:t>
            </a:r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)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เป็นละครเรื่องเดียว แต่แบ่งออกเป็นหลายตอน เนื้อหาของละครจะจบในตอนนั้นๆ เมื่อเริ่มสัปดาห์ใหม่ เนื้อเรื่องก็จะเปลี่ยน แต่ยังใช้ตัวละครเดิม เช่น ซี</a:t>
            </a:r>
            <a:r>
              <a:rPr lang="th-TH" sz="2800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รี่ย์</a:t>
            </a:r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CSI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3.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ละครเรื่องยาว (</a:t>
            </a:r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serials)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เป็นละครยาวเรื่องเดียว แต่จะถูกตัดเป็นตอๆนเพื่อนำมาฉายในแต่ละวันหรือสัปดาห์ เหมือนละครหลังข่าว จะมีความยาวประมาณ 15 - 20 ตอน  แต่ละตอนยาวประมาณ 15-30 นาที แล้วแต่เวลาทางสถานีกำหนด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48259" y="23750"/>
            <a:ext cx="18485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ละครวิทยุ</a:t>
            </a:r>
            <a:endParaRPr lang="th-TH" sz="4400" b="1" dirty="0">
              <a:solidFill>
                <a:schemeClr val="bg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5617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(ต่อ)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77007" y="1599187"/>
            <a:ext cx="10121462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7. 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</a:t>
            </a:r>
            <a:r>
              <a:rPr lang="th-TH" sz="3200" b="1" dirty="0" err="1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สาร</a:t>
            </a:r>
            <a:r>
              <a:rPr lang="th-TH" sz="3200" b="1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คดี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ลักษณะของรายการเป็นการสื่อสารแบบทาง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เดีย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(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one way communication)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ผู้ฟังจะรับฟังอย่างเดียว ไม่สามารถโต้ตอบได้ รายการ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สารคดี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จะนำเสนอเรื่องจริงโดยการเล่าเป็นเรื่องราวอย่างละเอียด ถ่ายทอดผ่านผู้บรรยาย โดยผู้บรรยายควรจะมีน้ำเสียงที่ชัดเจน น่าเชื่อถือ โทนเสียงกลางๆไม่สูง ฟังแล้วน่าติดตาม เพื่อทำให้ผู้ฟังสามารถฟังได้จนจบรายการ ด้วยน้ำเสียงของผู้บรรยายนี้จะเป็นการสร้างเอกลักษณ์เฉพาะ ทำให้ผู้ฟังจดจำรายการได้ รายการ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สารคดี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ไม่จำเป็นต้องจัดรายการสด สามารถบันทึกเทปได้ การนำเสนอรายการ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สารคดี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มีหลายหลายรูปแบบ เช่น 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สารคดี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ท่องเที่ยว 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สารคดี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ชีวประวัติ 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3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5617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(ต่อ)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65235" y="1328662"/>
            <a:ext cx="10121462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8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เพลง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เป็นรายการที่ได้รับความนิยมเป็นอย่างมาก เพราะมุ่งเน้นความบันเทิงอย่างเดียว ผู้ฟังส่วนใหญ่เลือกฟังเพราะต้องการความผ่อนคลาย หลีกเหลี่ยงความเครียดในการทำงาน ในรายการเพลงจะมีผู้ดำเนินรายการ หรือที่เรียกว่า ดีเจ(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Disc jockey)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มีหน้าที่พูดคุย ดำเนินรายการ เปิดเพลง 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เพลงไม่เพียงแต่เปิดเพลงเท่านั้น บางครั้งมีการเชิญศิลปิน นักร้อง นักดนตรี มาร่วมการสัมภาษณ์ 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นอกจากนี้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ดีเจยังมีส่วนสำคัญในการดึงดูดผู้ฟังให้ฟังจนจบรายการ หากดีเจดำเนินรายการได้สนุก น้ำเสียงน่าฟัง 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จะ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ถูกจัดผังรายการในช่วง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ไพม์ไทม์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หรือช่วงเวลาที่มีคนฟังวิทยุมากที่สุด เพื่อดึงดูดผู้ให้ฟังรายการของสถานีให้ได้มากที่สุด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37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42503" y="891637"/>
            <a:ext cx="12129205" cy="5542437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033154" y="-198657"/>
            <a:ext cx="9345880" cy="1325563"/>
          </a:xfrm>
        </p:spPr>
        <p:txBody>
          <a:bodyPr/>
          <a:lstStyle/>
          <a:p>
            <a:pPr algn="ctr"/>
            <a:r>
              <a: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	ทฤษฎีเกี่ยวกับการเปิดรับข่าวสาร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132" y="1021278"/>
            <a:ext cx="6543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	</a:t>
            </a:r>
            <a:r>
              <a:rPr lang="th-TH" sz="3200" dirty="0" err="1" smtClean="0">
                <a:latin typeface="TH K2D July8" panose="02000506000000020004" pitchFamily="2" charset="-34"/>
                <a:cs typeface="TH K2D July8" panose="02000506000000020004" pitchFamily="2" charset="-34"/>
              </a:rPr>
              <a:t>โจเซฟ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ที </a:t>
            </a:r>
            <a:r>
              <a:rPr lang="th-TH" sz="3200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แคลปเปอร์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 (</a:t>
            </a:r>
            <a:r>
              <a:rPr lang="en-US" sz="3200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Klapper</a:t>
            </a:r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, J.T., 1960: 19-25) 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กล่าวว่า กระบวนการ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เลือก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รับประกอบด้วย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การกลั่นกรอง </a:t>
            </a:r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4 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ขั้นตอน ดังนี้</a:t>
            </a:r>
            <a:endParaRPr lang="en-US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1.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 การเลือกเปิดรับ (</a:t>
            </a:r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Selective Exposure) 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เป็นขั้นตอนแรกในการสื่อสารว่าบุคคลนั้นจะเลือกเปิดรับสื่อใด ตามที่ตนเองชอบ หรือสะดวกตามช่องทางที่จะเปิดรับข่าวสาร</a:t>
            </a:r>
            <a:endParaRPr lang="en-US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2.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 การเลือกให้ความสนใจ (</a:t>
            </a:r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Selective Attention) 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ผู้รับสารแต่ละคนจะมีความสนใจแตกต่างกัน ขึ้นอยู่กับความชอบส่วนบุคคล ทัศคติ ความเชื่อเดิมที่มีอยู่แล้ว โดยจะเลือกเปิดรับสารตามที่ตนเองสนใจก่อน </a:t>
            </a:r>
            <a:endParaRPr lang="en-US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8" b="52184"/>
          <a:stretch/>
        </p:blipFill>
        <p:spPr>
          <a:xfrm>
            <a:off x="6816436" y="1126906"/>
            <a:ext cx="5455273" cy="49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5617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(ต่อ)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39614" y="1798678"/>
            <a:ext cx="9348952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9. 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รายการปกิณกะ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เป็นรายการมีการผสมผสานรูปแบบของหลายการที่หลายหลาย มุ่งเน้นความบันเทิงเป็นหลัก จะมีผู้ดำเนินรายการเพื่อเชื่อมโยงในแต่ละช่วง เนื้อหาของแต่ละช่วงไม่จำเป็นต้องเป็นหมวดหมู่เดียวกัน ชื่อช่วงเป็นชื่อเดิม แต่เนื้อหาข้างในสามารถเปลี่ยนแปลงได้ เนื้อหาในแต่ละช่วงอาจมีทั้งความรู้และความบันเทิงผสมกันก็ได้ เช่น การแข่งขันตอบปัญหา การเล่นเกม การเปิดแผ่นป้าย รายการตลก เป็นต้น รายการปกิณกะไม่จำเป็นต้องเป็นรายการสด สามารถบันทึกเทปได้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83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5617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(ต่อ)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46538" y="1592131"/>
            <a:ext cx="9758855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10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รายการนิตยสารทางอากาศ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นิตยสาร มาจากคำว่า 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magazine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หมายถึง สื่อสิ่งพิมพ์ที่มีเรื่องราวหลากหลายรูปแบบอยู่ในเล่มเดียวกัน ดังนั้นรายการนิตยสารทางอากาศ คือรายการที่มีรูปแบบที่หลากหลายรส หลากหลายเรื่องราว อยู่ในรายการเดียวกันโดยออกอากาศทางวิทยุกระจายเสียง มีผู้ดำเนินรายการหลัก 1 คน และผู้ดำเนินรายการประจำแต่ละช่วง หากรายการยาว 1 ชั่วโมง ให้แบ่งออกเป็น 4 ช่วง ช่วงละ 15 นาที แต่ละช่วงผู้ดำเนินรายการจะนำเสนอเนื้อหาที่แตกต่างกัน เนื้อจะต้องมีความทันสมัยและดึงดูดใจผู้ฟัง โดยคำนึงถึงความต้องการของกลุ่มเป้าหมายเป็นหลัก 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34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5617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(ต่อ)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46538" y="1592131"/>
            <a:ext cx="9758855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11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รายการตอบปัญหา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เนื้อหาของรายการจะไปแนวความรู้ทางวิชาการ มีประโยชน์ โดยจะเปิดโอกาสให้ผู้ฟังได้ร่วมตอบปัญหา หรือแข่งขันกันในการตอบปัญหา อาจเชิญผู้ฟังจากทางบ้านมาร่วมตอบให้ห้องสตูดิโอจัดรายการ หรือให้ผู้ฟังโทรเข้ามาร่วมตอบคำถามก็ได้ เป็นรายการประเภทสื่อสารสอง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ทาง (</a:t>
            </a:r>
            <a:r>
              <a:rPr lang="en-US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two way communication)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ดำเนินรายการและผู้ฟังสามารถโต้ตอบและรู้ผลของคำตอบได้ทันที รายการประเภทนี้จะมีน้อย เนื่องจากไม่ค่อยมี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ผู้สนับสนุน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รายการชัดเจน ผู้ดำเนินรายการต้องมีความรู้และความเชี่ยวชาญทางวิชาการอย่างมาก เพื่อให้ข้อมูลอธิบายคำตอบและสร้างความน่าเชื่อถือให้แก่รายการ 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29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5617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(ต่อ)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46538" y="1592131"/>
            <a:ext cx="9758855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12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รายการบรรยายเหตุการณ์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เป็นรายการถ่ายทอดสดจากสถานที่จริง เวลาจริง โดยผ่านผู้บรรยายเหตุการณ์ถ่ายทอดจากน้ำเสียงให้ผู้ฟังได้รับรู้และจินตนาการตาม รายการบรรยายเหตุการณ์จะต้องเป็นสถานการณ์สำคัญ เกิดผลกระทบต่อคนทั้งประเทศ เช่น การถ่ายทอดสดพระราชพิธี รายงานสดการเลือกตั้ง เป็นต้น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44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75872" y="98945"/>
            <a:ext cx="56172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4. เนื้อหา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และรูปแบบ</a:t>
            </a: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(ต่อ)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8512" y="1308539"/>
            <a:ext cx="10554909" cy="4761186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46538" y="1592131"/>
            <a:ext cx="9758855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13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3200" b="1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สปอต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หรือการโฆษณา ประชาสัมพันธ์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เป็นข้อความสั้น กระชับ ใช้ภาษาที่เข้าใจง่าย ดึงดูดใจ เพื่อแจ้งให้ทราบหรือประชาสัมพันธ์ โน้มน้าวใจผู้ฟังให้เปลี่ยนแปลง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พฤติกรรม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ในแต่ละ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วันส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ปอตจะออกอากาศซ้ำๆหลายครั้งเพื่อตอกย้ำให้ผู้ฟังจดจำและรับรู้ 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สปอตรณ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รงค์ประชาสัมพันธ์ เนื้อหาจะเป็นประโยชน์ต่อผู้ฟัง มุ่งเน้นให้ผู้ฟังรับรู้เข้าใจข้อมูลและเปลี่ยนแปลงพฤติกรรมไปในทางที่ดีขึ้น เช่น 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สปอตรณ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รงค์เมาไม่ขับ 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สปอตรณ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รงค์การท้องในวัยเรียน 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ส่วนสปอต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โฆษณาสินค้ามุ่งเน้นกำไรอย่างเดียว โดยจะทำทำทุกวิถีทางเพื่อโน้มน้าวผู้ฟังให้ซื้อสินค้าให้มากที่สุด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07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09" y="957847"/>
            <a:ext cx="5452241" cy="545224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972750" y="63401"/>
            <a:ext cx="4706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5. การประเมินผล</a:t>
            </a:r>
            <a:endParaRPr lang="en-US" sz="4400" b="1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26124" y="1286964"/>
            <a:ext cx="6549178" cy="4987712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70626" y="1660933"/>
            <a:ext cx="62601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เมื่อ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รายการวิทยุออกอากาศไปแล้ว ยังไม่ถือว่าเป็นการเสร็จสิ้นกระบวนการผลิต จะต้องมีการประเมินผลรายการซึ่งเป็นขั้นตอนสุดท้ายของการจัดรายการวิทยุ วัตถุประสงค์ของการประเมินผลรายการ เพื่อนำข้อมูลต่างๆจากผลประเมินของผู้ฟัง มาปรับปรุงพัฒนารายกายวิทยุให้มีประสิทธิภาพและถูกใจผู้ฟังมากยิ่งขึ้น ผลของการประเมินมีผลต่อราคาการขายเวลาในการโฆษณาสินค้าจากผู้อุปถัมภ์รายการ รายการที่มีผู้ฟังติดตามฟังเป็นจำนวนมาก การขายเวลาในการโฆษณาสินค้ายิ่งมีราคาสูง ซึ่งรายได้จากผู้อุปถัมภ์รายการถือเป็นรายได้หลักของธุรกิจรายการ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วิทยุ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92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4" b="53563"/>
          <a:stretch/>
        </p:blipFill>
        <p:spPr>
          <a:xfrm>
            <a:off x="-650766" y="1692742"/>
            <a:ext cx="4623330" cy="439858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972750" y="63401"/>
            <a:ext cx="4706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5. การประเมินผล (ต่อ)</a:t>
            </a:r>
            <a:endParaRPr lang="en-US" sz="4400" b="1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972749" y="1692742"/>
            <a:ext cx="8621579" cy="4398579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00713" y="863621"/>
            <a:ext cx="4979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โดยประเด็นในการประเมินรายการมีดังนี้</a:t>
            </a:r>
            <a:endParaRPr lang="th-TH" sz="32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40586" y="1876094"/>
            <a:ext cx="7729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1.ประเมิน</a:t>
            </a:r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ความนิยมของรายการ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</a:p>
          <a:p>
            <a:pPr algn="thaiDist"/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เป็น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การประเมินความต้องการของผู้ฟังว่า ปัจจัยใดที่มีผลต่อรายการวิทยุที่ชอบฟังมากที่สุด ทั้งในด้านเนื้อหา รูปแบบรายการ เวลาการออกอากาศ และผู้ดำเนินรายการ เพื่อหาทิศทางความนิยมของรายการวิทยุที่ผู้ฟังชอบมากที่สุด ในแต่ละยุคสมัยรสนิยมของผู้ฟังจะเปลี่ยนแปลงไปเรื่อยๆ จะต้องมีการประเมินอย่างต่อเนื่อง ข้อมูลหลังการประเมินความนิยมจะนำมาใช้ประโยชน์ในการปรับปรุงรายการ</a:t>
            </a:r>
            <a:endParaRPr lang="en-US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63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972750" y="63401"/>
            <a:ext cx="4706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5. การประเมินผล (ต่อ)</a:t>
            </a:r>
            <a:endParaRPr lang="en-US" sz="4400" b="1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08930" y="1797266"/>
            <a:ext cx="7683070" cy="4489268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00713" y="863621"/>
            <a:ext cx="4979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โดยประเด็นในการประเมินรายการมีดังนี้</a:t>
            </a:r>
            <a:endParaRPr lang="th-TH" sz="32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72402" y="1876096"/>
            <a:ext cx="7298874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 ประเมิน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เพื่อผลประโยชน์ทางธุรกิจ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endParaRPr lang="th-TH" sz="32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จัดรายการวิทยุที่ดี รายการนั้นจะต้องสอดคล้องกับวัตถุประสงค์และกลุ่มเป้าหมาย ดังนั้นการสำรวจและประเมินกลุ่มเป้าหมายว่าใช้ชีวิตแบบใด มีความชื่นชอบเรื่องใดเป็นพิเศษ มีพฤติกรรมการใช้ชีวิต การเรียน การจับจ่ายใช้สอยอย่างไร ซึ่งข้อมูลที่ได้จากหลังการประเมินนี้จะมีผลเชื่อมโยงทางธุรกิจ รายการสามารถนำข้อมูลไปเสนอทางผู้อุปถัมภ์รายการ เพื่อซื้อขายเวลาในการโฆษณาสินค้า </a:t>
            </a:r>
            <a:endParaRPr lang="en-US" sz="2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266"/>
            <a:ext cx="4508930" cy="45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73420" y="1324304"/>
            <a:ext cx="11796907" cy="4666594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0165" y="1623224"/>
            <a:ext cx="10515600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วิธีการ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ประเมินทำได้หลายรูปแบบ เช่น การสำรวจทางโทรศัพท์ โดยมีการสุ่มโทรไปหากลุ่มตัวอย่าง เพื่อสอบถามถึงการรับฟังรายการวิทยุที่ออกอากาศไปแล้ว การประเมินโดยการทำ 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focus 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groups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เป็น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การประเมินที่รวบรวมผู้ฟังรายการวิทยุประมาณ 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10-12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คน มาแลกเปลี่ยนข้อมูล ความคิดเห็นกัน เพื่อหาแนวทางในการปรับปรุง การประเมินจากปฏิกิริยาสะท้องกลับของผู้ฟัง จากการเขียนจดหมายมาทางรายการ การโทรเข้ามาพูดคุย การส่งข้อความ 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SMS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หรือการโต้ตอบผ่านทางเว็บไซต์ต่างๆ เป็นการสื่อสาร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แบบ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two 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way communication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การประเมินโดยการสังเกต โดยการออกไปพูดคุยกับกลุ่มเป้าหมายของรายการและสังเกตพฤติกรรมความชอบแล้วนำผลประเมินมาปรับปรุงรายการ การสำรวจอย่างเป็นทางการ คือการทำวิจัยสำรวจอย่างมีระบบขั้นตอน มีแบบสอบถาม เป็นต้น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428533" y="0"/>
            <a:ext cx="2698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วิธีการประเมิน</a:t>
            </a:r>
            <a:endParaRPr lang="th-TH" sz="4400" b="1" dirty="0">
              <a:solidFill>
                <a:schemeClr val="bg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73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73421" y="969337"/>
            <a:ext cx="7315200" cy="5361723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664333" y="81547"/>
            <a:ext cx="4642618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600" b="1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</a:t>
            </a:r>
            <a:r>
              <a:rPr lang="th-TH" sz="36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นิยมของรายการ (</a:t>
            </a:r>
            <a:r>
              <a:rPr lang="en-US" sz="36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Rating</a:t>
            </a:r>
            <a:r>
              <a:rPr lang="th-TH" sz="36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24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75745" y="1232805"/>
            <a:ext cx="691055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dirty="0" err="1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เรท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ติ้ง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เป็นเครื่องมือในระดับสากล ในการวัดระดับค่านิยมของรายการวิทยุ หากรายการได้รับความนิยมสูง 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เรทติ้ง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จะสูงตามขึ้นด้วย ส่งผลให้ผู้ขายสินค้าตกลงซื้อเวลาในการโฆษณาสินค้าในรายการนั้นๆ ซึ่งรายได้จากการขายเวลาในการโฆษณา ถือเป็นรายได้หลักของการผลิตรายการวิทยุ อย่างไรก็ตามการวัดค่าความนิยมของรายกันนั้นไม่สามารถบอกจำนวนที่แท้จริงของผู้ฟังได้ทั้งหมด บางสถานีไม่มีการ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วัดเรทติ้ง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(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rating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 เนื่องจากต้องจ้างบริษัทเอกชนในการ</a:t>
            </a:r>
            <a:r>
              <a:rPr lang="th-TH" sz="32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วัดเรทติ้ง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และใช้ทุนสูง </a:t>
            </a:r>
            <a:endParaRPr lang="en-US" sz="2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/>
          <a:srcRect l="20431" t="9348" r="42716" b="45070"/>
          <a:stretch/>
        </p:blipFill>
        <p:spPr>
          <a:xfrm>
            <a:off x="7497205" y="1277006"/>
            <a:ext cx="4493172" cy="44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5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42504" y="891637"/>
            <a:ext cx="6673932" cy="5542437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89906" y="1031365"/>
            <a:ext cx="61791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3.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 การเลือกรับรู้และตีความหมาย (</a:t>
            </a:r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Selective Perception and Interpretation)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เมื่อเปิดรับข่าวสารแล้ว ผู้รับสารจะมีการตีความหมาย ความเข้าใจที่แตกต่างกับออกไป ขึ้นอยู่ปัจจัยต่างๆ เช่น ระดับสติปัญญา ประสบการณ์ ทัศนคติ ความเชื่อ เป็นต้น โดยการตีความหมาย จะเป็นไปตามความพึงพอใจของบุคคลนั้นๆ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4.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 การเลือกจดจำ (</a:t>
            </a:r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Selective Retention)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บุคคลจะเลือกจดจำกับสิ่งที่ตัวเองชอบ หรือสิ่งที่สนับสุนความคิดและทัศนคติตนเองที่มีอยู่แล้ว เพื่อเสริมให้ทัศนคติความเชื่อเดิมนั้นมั่นคงยิ่งขึ้น การจดจำอีกอย่างหนึ่งคือ สิ่งที่ตรงกันข้ามกับความเชื่อ ผู้รับสารจะสามารถจดจำสิ่งที่แย้งกับความคิดตนเองได้เสมอ 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67344" y="52332"/>
            <a:ext cx="71589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	ทฤษฎีเกี่ยวกับการเปิดรับ</a:t>
            </a:r>
            <a:r>
              <a:rPr lang="th-TH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ข่าวสาร(ต่อ)</a:t>
            </a:r>
            <a:endParaRPr lang="th-TH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39" y="891637"/>
            <a:ext cx="5459427" cy="554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71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25322" y="1182414"/>
            <a:ext cx="10493863" cy="4493172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25322" y="31734"/>
            <a:ext cx="82702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วิธีคำนวณอัตราส่วนความนิยมของรายการ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Rating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28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481959" y="1422274"/>
            <a:ext cx="9490841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การ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คำนวณค่าความนิยมของรายการ แบ่งออกได้ 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ส่วน ดังนี้ </a:t>
            </a:r>
            <a:endParaRPr lang="th-TH" sz="32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1.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การนับจำนวนเครื่องรับวิทยุที่เปิดใช้งาน (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Sets In Use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2.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การหาส่วนแบ่งของผู้ฟังรายการแต่ละสถานี (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share of audience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3.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การวัดอัตราส่วนความนิคมของรายการ (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rating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5498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25323" y="1182414"/>
            <a:ext cx="10210084" cy="214411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25322" y="31734"/>
            <a:ext cx="82702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วิธีคำนวณอัตราส่วนความนิยมของรายการ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Rating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28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12" name="Rounded Rectangle 1"/>
          <p:cNvSpPr/>
          <p:nvPr/>
        </p:nvSpPr>
        <p:spPr>
          <a:xfrm>
            <a:off x="2629333" y="3836923"/>
            <a:ext cx="6975377" cy="16959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สูตรการคำนวณ </a:t>
            </a:r>
            <a:r>
              <a:rPr lang="en-US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SIU   = </a:t>
            </a:r>
            <a:r>
              <a:rPr lang="th-TH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400" u="sng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จำนวนเครื่องรับวิทยุที่เปิดฟังอยู่</a:t>
            </a:r>
            <a:r>
              <a:rPr lang="th-TH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</a:t>
            </a:r>
            <a:r>
              <a:rPr lang="en-US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x  100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		จำนวนเครื่องทั้งหมดในพื้นที่สำรวจ</a:t>
            </a:r>
            <a:endParaRPr lang="en-US" sz="24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093306" y="1516767"/>
            <a:ext cx="8618483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การนับจำนวนเครื่องรับวิทยุที่เปิดใช้งาน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Sets In Use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 เป็นการหาค่าร้อยละของเครื่องรับวิทยุที่เปิดฟังอยู่ในเวลานั้น โดยหาจากเครื่องที่กำลังเปิดรับอยู่ทั้งหมด หารด้วยจำนวนเครื่องทั้งหมดที่มีอยู่ในเขตที่ทำการสำรวจ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7992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25323" y="1182414"/>
            <a:ext cx="10210084" cy="214411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25322" y="31734"/>
            <a:ext cx="82702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วิธีคำนวณอัตราส่วนความนิยมของรายการ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Rating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28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12" name="Rounded Rectangle 1"/>
          <p:cNvSpPr/>
          <p:nvPr/>
        </p:nvSpPr>
        <p:spPr>
          <a:xfrm>
            <a:off x="1481960" y="3931516"/>
            <a:ext cx="9345808" cy="16959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สูตรส่วนแบ่งผู้ฟังรายการของแต่ละสถานี </a:t>
            </a:r>
            <a:r>
              <a:rPr lang="en-US" sz="2400" dirty="0" smtClean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= </a:t>
            </a:r>
            <a:r>
              <a:rPr lang="th-TH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400" u="sng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จำนวนเครื่องรับวิทยุที่เปิดฟังอยู่</a:t>
            </a:r>
            <a:r>
              <a:rPr lang="th-TH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 </a:t>
            </a:r>
            <a:r>
              <a:rPr lang="en-US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x  100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		</a:t>
            </a:r>
            <a:r>
              <a:rPr lang="th-TH" sz="2400" dirty="0" smtClean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	</a:t>
            </a:r>
            <a:r>
              <a:rPr lang="th-TH" sz="24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จำนวน</a:t>
            </a:r>
            <a:r>
              <a:rPr lang="th-TH" sz="24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เครื่องที่เปิดรับแต่ละสถานี</a:t>
            </a:r>
            <a:endParaRPr lang="en-US" sz="24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093306" y="1516767"/>
            <a:ext cx="8618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2. การหาส่วนแบ่งของผู้ฟังรายการแต่ละสถานี (</a:t>
            </a:r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share of audience)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 เป็นการหาส่วนแบ่งของผู้ฟังของรายการ โดยคิดจากจำนวนเครื่องที่เปิดรับอยู่ หารด้วยจำนวนเครื่องของการเปิดรับแต่ละสถานี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0878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25323" y="1182414"/>
            <a:ext cx="10210084" cy="214411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25322" y="31734"/>
            <a:ext cx="82702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วิธีคำนวณอัตราส่วนความนิยมของรายการ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Rating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28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12" name="Rounded Rectangle 1"/>
          <p:cNvSpPr/>
          <p:nvPr/>
        </p:nvSpPr>
        <p:spPr>
          <a:xfrm>
            <a:off x="2222938" y="3931516"/>
            <a:ext cx="8604830" cy="16959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สูตรการวัดความนิยมรายการ </a:t>
            </a:r>
            <a:r>
              <a:rPr lang="en-US" sz="2400" dirty="0" smtClean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= </a:t>
            </a:r>
            <a:r>
              <a:rPr lang="th-TH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400" u="sng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จำนวนเครื่องที่เปิดรับแต่ละสถานี</a:t>
            </a:r>
            <a:r>
              <a:rPr lang="th-TH" sz="24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en-US" sz="24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en-US" sz="2400" dirty="0" smtClean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x  </a:t>
            </a:r>
            <a:r>
              <a:rPr lang="en-US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		</a:t>
            </a:r>
            <a:r>
              <a:rPr lang="th-TH" sz="2400" dirty="0" smtClean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4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จำนวน</a:t>
            </a:r>
            <a:r>
              <a:rPr lang="th-TH" sz="24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เครื่องทั้งหมดในพื้นที่สำรวจ</a:t>
            </a:r>
            <a:endParaRPr lang="en-US" sz="24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093306" y="1516767"/>
            <a:ext cx="88952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3. 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การ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วัดอัตราส่วนความนิคมของรายการ (</a:t>
            </a:r>
            <a:r>
              <a:rPr lang="en-US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rating)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เป็นการหาจำนวนผู้ฟังในช่วงเวลาใดเวลาหนึ่งของแต่ละสถานี ตัวเลขจะแสดงถึงยอดร้อยละของผู้ฟังที่เปิดรับรายการนั้น</a:t>
            </a:r>
            <a:endParaRPr lang="en-US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738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8091"/>
            <a:ext cx="7399415" cy="605406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-206316" y="23706"/>
            <a:ext cx="9551719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th-TH" sz="44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ปัจจัยที่มีอิทธิพลต่อการเลือกเปิดรับข่าวสารของ</a:t>
            </a:r>
            <a:r>
              <a:rPr lang="th-TH" sz="44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บุคคล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1882" y="781712"/>
            <a:ext cx="1156656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(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Todd 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Hunt and Brent d. Ruben, 1993:65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อ้างถึง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ในปร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มะ 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สตะเวทิน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, 2541: 122-124)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มีดังนี้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05692" y="1741993"/>
            <a:ext cx="9583386" cy="449255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29246" y="2027001"/>
            <a:ext cx="9076707" cy="388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ความต้องการ (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Need)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ความต้องการเป็นปัจจัยหลักของผู้รับสาร โดยผู้รับสารจะเลือกสิ่งที่ตนเองต้องการเพื่อตอบสนองความต้องการของตน การตอบสนองทางใจ เช่น เกิดความพึงพอใจ มีความรู้สึกดี </a:t>
            </a:r>
            <a:endParaRPr lang="en-US" sz="20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indent="457200" algn="thaiDi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ทัศนคติ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และค่านิยม (</a:t>
            </a:r>
            <a:r>
              <a:rPr lang="en-US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Attitude and Values)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ทัศนคติ 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คือ ความชอบและมีใจโน้มเอียงต่อเรื่องต่าง ๆ ส่วนค่านิยม คือหลักพื้นฐานฐานที่เรายึดถือ เป็นความรู้สึกบุคคลนั้นชอบหรือนิยม ซึ่งขึ้นอยู่กับสาภพแวดล้อม สังคมที่อาศัยอยู่ ดังนั้นทัศนคติและค่านิยมมีอิทธิพลอย่างยิ่งต่อการเปิดรับสื่อต่างๆ </a:t>
            </a:r>
            <a:endParaRPr lang="en-US" sz="20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428043" y="689058"/>
            <a:ext cx="275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(</a:t>
            </a:r>
            <a:r>
              <a:rPr lang="th-TH" dirty="0" err="1" smtClean="0">
                <a:latin typeface="TH K2D July8" panose="02000506000000020004" pitchFamily="2" charset="-34"/>
                <a:cs typeface="TH K2D July8" panose="02000506000000020004" pitchFamily="2" charset="-34"/>
              </a:rPr>
              <a:t>ทอดด์</a:t>
            </a:r>
            <a:r>
              <a:rPr lang="th-TH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ฮันท์</a:t>
            </a: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 และ </a:t>
            </a:r>
            <a:r>
              <a:rPr lang="th-TH" dirty="0" err="1">
                <a:latin typeface="TH K2D July8" panose="02000506000000020004" pitchFamily="2" charset="-34"/>
                <a:cs typeface="TH K2D July8" panose="02000506000000020004" pitchFamily="2" charset="-34"/>
              </a:rPr>
              <a:t>เบรนท์</a:t>
            </a: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 ดี รู เบน )</a:t>
            </a:r>
          </a:p>
        </p:txBody>
      </p:sp>
    </p:spTree>
    <p:extLst>
      <p:ext uri="{BB962C8B-B14F-4D97-AF65-F5344CB8AC3E}">
        <p14:creationId xmlns:p14="http://schemas.microsoft.com/office/powerpoint/2010/main" val="26789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" b="66896"/>
          <a:stretch/>
        </p:blipFill>
        <p:spPr>
          <a:xfrm>
            <a:off x="2677165" y="4603531"/>
            <a:ext cx="7239343" cy="197068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-438912" y="35625"/>
            <a:ext cx="10231471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th-TH" sz="44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ปัจจัยที่มีอิทธิพลต่อการเลือกเปิดรับข่าวสารของ</a:t>
            </a:r>
            <a:r>
              <a:rPr lang="th-TH" sz="44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บุคคล (ต่อ)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1882" y="818288"/>
            <a:ext cx="1156656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Todd Hunt and Brent d. Ruben, 1993:65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อ้างถึง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ในปร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มะ 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สตะเวทิน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, 2541: 122-124)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มีดังนี้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01882" y="1603779"/>
            <a:ext cx="11934696" cy="3425417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37341" y="1835953"/>
            <a:ext cx="11532987" cy="2961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เป้าหมาย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Goal)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ผู้รับสารจะมีเป้าหมายที่ตั้งไว้เสมอ ดังนั้นการเลือกเปิดรับสื่อ ก็มีความสอดคล้องกับเป้าหมายที่ตนเองวางไว้ เช่น อยากผ่อนคลายจากความเครียดการจราจรติดขัด โดยการฟังเพลง ก็เปิดฟังจากคลื่นวิทยุ เป็นต้น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indent="457200"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ความสามารถ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Capability)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ความสามารถของบุคคลใดบุคคลหนึ่ง ขึ้นอยู่กับลักษณะบุคลิกภาพภายใน ความคิด สติปัญญา ความรู้สึก และบุคลิกภาพภายนอก ร่างกาย ส่งผลต่อการเลือกรับสาร และการตีความหมายของสาร 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5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844721"/>
            <a:ext cx="1156656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Todd Hunt and Brent d. Ruben, 1993:65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อ้างถึง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ในปร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มะ 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สตะเวทิน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, 2541: 122-124)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มีดังนี้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03765" y="1460665"/>
            <a:ext cx="11586360" cy="4773881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4390" y="1539793"/>
            <a:ext cx="11257808" cy="461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5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การใช้ประโยชน์ (</a:t>
            </a:r>
            <a:r>
              <a:rPr lang="en-US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Utility)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 ผู้รับ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สารจะเปิดรับข่าวสารที่นำไปใช้ประโยชน์ต่อได้ มากกว่าจะฟังเรื่องที่ไกลตัว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6. ลีลาในการสื่อสาร (</a:t>
            </a:r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Communication </a:t>
            </a:r>
            <a:r>
              <a:rPr lang="en-US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Style)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 การ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นำเสนอในการสื่อสารสามารถดึงดูความน่าสนใจ ทำให้ผู้รับสาร เลือกที่จะเปิดรับด้วยความชอบ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7. สภาวะ (</a:t>
            </a:r>
            <a:r>
              <a:rPr lang="en-US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Context )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หมายถึง 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ผู้เปิดรับกำลังอยู่บนสภาวะใด ก็จะสนใจในเรื่องนั้นเป็นหลัก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8. ประสบการณ์และนิสัย (</a:t>
            </a:r>
            <a:r>
              <a:rPr lang="en-US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Experience and Habit)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 การ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เปิดรับสารต่างๆนั้น ขึ้นอยู่กับความพึงพอใจของผู้รับสาร ผู้รับสารอาจมีประสบการณ์ในการเปิดรับสื่อแล้วรู้สึกชอบ จึงเปิดรับ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ซ้ำ หาก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ไม่ชอบก็จะเลี่ยงไปเปิดรับสื่อชนิดอื่น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-438912" y="35625"/>
            <a:ext cx="10231471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th-TH" sz="4400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ปัจจัยที่มีอิทธิพลต่อการเลือกเปิดรับข่าวสารของ</a:t>
            </a:r>
            <a:r>
              <a:rPr lang="th-TH" sz="4400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บุคคล (ต่อ)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15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3302" y="48013"/>
            <a:ext cx="779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	องค์ประกอบของรายการวิทยุกระจายเสียง</a:t>
            </a:r>
            <a:endParaRPr lang="th-TH" sz="28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" y="1149096"/>
            <a:ext cx="4977384" cy="4977384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5498592" y="1149097"/>
            <a:ext cx="6471736" cy="4977384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54624" y="1952615"/>
            <a:ext cx="6215704" cy="346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6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วัตถุประสงค์</a:t>
            </a:r>
            <a:r>
              <a:rPr lang="th-TH" sz="36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ของรายการ </a:t>
            </a:r>
            <a:endParaRPr lang="th-TH" sz="36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6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 กลุ่มเป้าหมาย 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6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 ความ</a:t>
            </a:r>
            <a:r>
              <a:rPr lang="th-TH" sz="36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ยาวและระยะเวลาในการ</a:t>
            </a:r>
            <a:r>
              <a:rPr lang="th-TH" sz="36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ออกอากาศ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6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4. เนื้อหา</a:t>
            </a:r>
            <a:r>
              <a:rPr lang="th-TH" sz="36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และรูปแบบรายการ 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6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5. การ</a:t>
            </a:r>
            <a:r>
              <a:rPr lang="th-TH" sz="36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ประเมินผล</a:t>
            </a:r>
            <a:endParaRPr lang="en-US" sz="24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52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317632" y="23750"/>
            <a:ext cx="5606022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วัตถุประสงค์</a:t>
            </a: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ของการจัดรายการ</a:t>
            </a:r>
            <a:endParaRPr lang="en-US" sz="28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1609345"/>
            <a:ext cx="12192000" cy="444171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4" t="62044" r="2889" b="8445"/>
          <a:stretch/>
        </p:blipFill>
        <p:spPr>
          <a:xfrm>
            <a:off x="109727" y="1849088"/>
            <a:ext cx="4233411" cy="3970318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4339206" y="1849088"/>
            <a:ext cx="768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วัตถุประสงค์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ของรายการจะถูกเขียนขึ้นในขั้นตอนการวางแผนรายการ เป็นเหมือนกรอบแนวความคิดให้ทุกฝ่ายทำงานตามนโยบายและเป็นไปในทิศทางเดียวกัน โดยจะกำหนดขอบเขตของรายการว่าต้องการจะบอกอะไรกับผู้ฟัง  </a:t>
            </a: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/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วัตถุประสงค์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ด้านผู้ผลิต ในการจัดรายการวิทยุกระจายเสียงจะมุ่งเน้นการดึงดูดให้ผู้ฟังติดตามฟังรายการจนจบ เนื่องจากสถานีวิทยุเพิ่มขึ้นรายการวิทยุจึงมีการขยายตัวทาง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ธุรกิจ </a:t>
            </a:r>
            <a:r>
              <a:rPr lang="th-TH" sz="2800" dirty="0" err="1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ภาวะการ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แข่งขันของรายการวิทยุสูงขึ้น ทำให้แต่ละรายการต้องงัดกลยุทธ์ออกมาใช้กับรายการให้มีความน่าสนใจและดึงดูดผู้ฟัง เมื่อผู้ฟังมากขึ้น 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525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363"/>
            <a:ext cx="12192000" cy="50292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731520" y="1792223"/>
            <a:ext cx="2842413" cy="3889249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39168" y="23750"/>
            <a:ext cx="2855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2. กลุ่มเป้าหมาย</a:t>
            </a:r>
            <a:endParaRPr lang="en-US" sz="4000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95072" y="933143"/>
            <a:ext cx="12252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ก่อนการเขียนบทจะต้องกำหนดกลุ่มเป้าหมายที่ชัดเจน โดยวิเคราะห์จากลักษณะทางด้านประชากรและด้านจิตวิทยา 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58501" y="2110478"/>
            <a:ext cx="2515432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ลักษณะ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ทาง</a:t>
            </a:r>
            <a:r>
              <a:rPr lang="th-TH" sz="28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ประชากร</a:t>
            </a:r>
          </a:p>
          <a:p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- อายุ</a:t>
            </a:r>
          </a:p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- เพศ</a:t>
            </a:r>
          </a:p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- การศึกษา </a:t>
            </a:r>
          </a:p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- อาชีพ รายได้ </a:t>
            </a:r>
          </a:p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- ภูมิลำเนา 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738360" y="1828798"/>
            <a:ext cx="3490472" cy="3889249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313837" y="2236564"/>
            <a:ext cx="2543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ลักษณะทาง</a:t>
            </a:r>
            <a:r>
              <a:rPr lang="th-TH" sz="28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จิตวิทยา</a:t>
            </a:r>
          </a:p>
          <a:p>
            <a:r>
              <a:rPr lang="th-TH" sz="28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</a:p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- อารมณ์</a:t>
            </a:r>
          </a:p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- ความคิด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ทัศนคติ </a:t>
            </a: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- ความ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สนใจ </a:t>
            </a: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- รสนิยม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0781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1094</Words>
  <Application>Microsoft Office PowerPoint</Application>
  <PresentationFormat>แบบจอกว้าง</PresentationFormat>
  <Paragraphs>111</Paragraphs>
  <Slides>33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Cordia New</vt:lpstr>
      <vt:lpstr>TH K2D July8</vt:lpstr>
      <vt:lpstr>Office Theme</vt:lpstr>
      <vt:lpstr>บทที่ 2  รูปแบบและทฤษฎีเกี่ยวกับ การผลิตรายการวิทยุกระจายเสียง </vt:lpstr>
      <vt:lpstr> ทฤษฎีเกี่ยวกับการเปิดรับข่าวสาร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User</cp:lastModifiedBy>
  <cp:revision>40</cp:revision>
  <dcterms:created xsi:type="dcterms:W3CDTF">2018-12-21T08:02:19Z</dcterms:created>
  <dcterms:modified xsi:type="dcterms:W3CDTF">2019-06-25T05:44:32Z</dcterms:modified>
</cp:coreProperties>
</file>