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308" r:id="rId4"/>
    <p:sldId id="314" r:id="rId5"/>
    <p:sldId id="309" r:id="rId6"/>
    <p:sldId id="310" r:id="rId7"/>
    <p:sldId id="311" r:id="rId8"/>
    <p:sldId id="312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6" r:id="rId21"/>
    <p:sldId id="327" r:id="rId22"/>
    <p:sldId id="328" r:id="rId23"/>
    <p:sldId id="325" r:id="rId24"/>
    <p:sldId id="329" r:id="rId25"/>
    <p:sldId id="330" r:id="rId26"/>
    <p:sldId id="331" r:id="rId27"/>
    <p:sldId id="332" r:id="rId28"/>
    <p:sldId id="333" r:id="rId29"/>
    <p:sldId id="337" r:id="rId30"/>
    <p:sldId id="334" r:id="rId31"/>
    <p:sldId id="335" r:id="rId32"/>
    <p:sldId id="33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4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3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E65A-1AA9-4AA5-B893-1FCD250903EA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5DED-DC69-4BBD-A3CB-25846D3F5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606" y="2800090"/>
            <a:ext cx="9917578" cy="229969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บทที่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3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/>
            </a:r>
            <a:b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บทบาทหน้าที่และความ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รับผิดชอบ</a:t>
            </a:r>
            <a:b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</a:b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ของ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บุคลากรรายการวิทยุกระจายเสียง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377813" y="650295"/>
            <a:ext cx="1272371" cy="15556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13" y="662170"/>
            <a:ext cx="1261105" cy="1534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8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87266" y="1421139"/>
            <a:ext cx="10668858" cy="4515459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72056" y="1675748"/>
            <a:ext cx="100111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8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. หัวหน้างานผลิต</a:t>
            </a:r>
            <a:r>
              <a:rPr lang="th-TH" sz="28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ต้อง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เป็นผู้ที่มีความเชี่ยวชาญและมีประสบการณ์ด้านการผลิตรายการอย่างชำนาญ หัวหน้างานผลิตรายการจะได้รับมอบหมายจากผู้อำนวยการฝ่าย ให้ดูแลควบคุมการผลิตรายการและบุคลากรในการผลิตรายการวิทยุ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ทั้งหมด</a:t>
            </a:r>
          </a:p>
          <a:p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2. ผู้ผลิตรายการ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producer)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เป็นผู้รับงานจากฝ่ายจัดรายการ จากนั้นนำมาวางแผนและผลิตให้เป็นรายการวิทยุตามเป้าหมายที่วางไว้ โดยจะมีการเสริมความคิดสร้างสรรค์และเอกลักษณ์ต่างๆของสถานีเข้าไป เพื่อให้รายการมีความโดดเด่นและดึงดูดใจผู้ฟัง ผู้ผลิตรายการอาจแค่ดูภาพรวมของงานรายการ ส่วนขั้นตอนในการปฏิบัติจริง ผู้กำกับรายการจะเป็นผู้ควบคุม บทบาทหน้าที่ของผู้ผลิตรายการ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มี ดังนี้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ฝ่ายงานผลิตรายการ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production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32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67108" y="1440676"/>
            <a:ext cx="10830910" cy="4865531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72055" y="1691514"/>
            <a:ext cx="1048406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1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มีความคิดริเริ่มสร้างสรรค์ ต้องมีแนวคิดในการผลิตรายการ เพื่อที่จะกำหนดแผนรูปแบบเนื้อหาของรายการ</a:t>
            </a:r>
          </a:p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สามารถกำหนดผู้ร่วมทีมผลิตรายการตามรูปแบบและเนื้อหาของรายการได้ เช่น ผู้เขียนบท ผู้ดำเนิน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ผู้แสดง แขก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รับเชิญ   </a:t>
            </a:r>
          </a:p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3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ประชุมทีมผลิตรายการ เพื่อทำความเข้าใจร่วมกันและมอบหมายความรับผิดชอบให้แก่ผู้ร่วมงาน  </a:t>
            </a:r>
          </a:p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4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พิจารณาและปรับปรุงบท 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ผู้ผลิต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รายการจึงต้องมีความรู้เกี่ยวกับเนื้อ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หามีความสามารถ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ในการเขียนบทตลอดจนมีความรู้ ความสามารถผลิตรายการทุกขั้นตอนตั้งแต่ต้นจนจบ    </a:t>
            </a: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5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จัดเตรียมวัสดุรายการอุปกรณ์ที่ต้องใช้ในการผลิตรายการวิทยุ เช่น เพลง บท ตารางงานที่เตรียมจะแจกจ่ายทุกคน เพื่อทำความเข้าใจในหน้าที่ของตนเอง</a:t>
            </a:r>
            <a:r>
              <a:rPr lang="en-US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endParaRPr lang="th-TH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ฝ่ายงานผลิตรายการ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production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43333" y="836364"/>
            <a:ext cx="540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บทบาทหน้าที่ของผู้ผลิตรายการ (</a:t>
            </a:r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producer)</a:t>
            </a:r>
            <a:endParaRPr lang="th-TH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4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30621" y="1626097"/>
            <a:ext cx="10925503" cy="472740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72055" y="1691514"/>
            <a:ext cx="1048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endParaRPr lang="th-TH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ฝ่ายงานผลิตรายการ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production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43333" y="836364"/>
            <a:ext cx="540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บทบาทหน้าที่ของผู้ผลิตรายการ (</a:t>
            </a:r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producer)</a:t>
            </a:r>
            <a:endParaRPr lang="th-TH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72510" y="1996947"/>
            <a:ext cx="1064172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6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ประชุมซักซ้อมทำความเข้าใจ เมื่อแจกบทและแจกแจงหน้าที่ให้ทุกคนในฝ่ายผลิตรายการแล้ว ต้องนัดคุยแต่ละฝ่ายเพื่อทำความเข้าใจร่วมกันและไม่ให้เกิดข้อผิดพลาด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7.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ประเมิน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รายการขั้นซักซ้อมก่อนออกอากาศหรือก่อนบันทึกเทปจริง ผู้ผลิตรายการต้องนัดทีมงานมาเพื่อซักซ้อมการผลิตและประเมินรายการคร่าวๆ จะเป็นการซ้อมเสมือนจริง ผู้ผลิตรายการจะนั่งฟังอย่างตั้งใจเพื่อติชมและหาข้อแก้ไขของรายการ </a:t>
            </a: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8.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ประเมิน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รายการขั้นออกอากาศหรือบันทึกเทป หลังจากซ้อมจนเหมาะสมและพอใจแล้ว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จะ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ทำการบันทึกเทปหรือออกอากาศตามเวลาที่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กำหนด จากนั้น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เป็นการประเมินหา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ข้อผิดพลาดเพื่อ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นำจุดบกพร่องเหล่านั้นไปแจ้งแก่ผู้เกี่ยวข้อง เพื่อให้ปรับปรุงในการผลิตรายการครั้ง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ต่อไป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11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74986" y="1523697"/>
            <a:ext cx="10618075" cy="472740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ฝ่ายงานผลิตรายการ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production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43333" y="836364"/>
            <a:ext cx="5400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บทบาทหน้าที่ของผู้ผลิตรายการ (</a:t>
            </a:r>
            <a:r>
              <a:rPr lang="en-US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producer)</a:t>
            </a:r>
            <a:endParaRPr lang="th-TH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41533" y="1996946"/>
            <a:ext cx="9884980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นอกจากนี้ผู้ผลิตรายการวิทยุที่ดีควรมี ควรมีความคิดริเริ่มสร้างสรรค์ไม่ซ้ำแบบใคร มีความสามารถในการวางแผนและการบริหาร มีมนุษย์สัมพันธ์ที่ดี มีความสุขขุมรอบคอบ สามารถแก้ไขปัญหาเฉพาะหน้าได้ดี มีใจกว้างรับฟังความคิดเห็นจากเพื่อนร่วมงาน มีความเข้าใจในกระบวนการการผลิตรายการวิทยุกระจายเสียงเป็นอย่างดี มีรสนิยมดี มีศิลปะ มีสำนึกความรับผิดชอบที่ดี มีวินัยตรงต่อเวลา ใฝ่รู้และสนใจหาข้อมูลใหม่ๆอยู่เสมอ มีความทันสมัยทันต่อเหตุการณ์และสนใจกระแสสังคม</a:t>
            </a:r>
            <a:endParaRPr lang="en-US" sz="32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14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74986" y="1213945"/>
            <a:ext cx="10618075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65636" y="1196043"/>
            <a:ext cx="105274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8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3</a:t>
            </a:r>
            <a:r>
              <a:rPr lang="th-TH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. ผู้เขียนบท (</a:t>
            </a:r>
            <a:r>
              <a:rPr lang="en-US" sz="28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script writer) 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ทำหน้าที่คิดบท กำหนดประเด็นเนื้อหาจากที่ฝ่ายจัดรายการวางแผนมาแล้ว ค้นคว้าหาข้อมูลเพื่อเรียบเรียง ในการเขียนบทจะต้องใช้ภาษาที่ถูกต้อง กระชับ เข้าใจง่ายและใช้ภาษาให้ตรงกับกลุ่มเป้าหมายและรูปแบบรายการ โดยบทบาทหน้าที่ของผู้เขียนบทมี ดังนี้</a:t>
            </a:r>
          </a:p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วิเคราะห์ข้อมูลที่ได้รับจากฝ่ายวางแผนการผลิตอย่างรอบคอบก่อนลงมือเขียน โดยวิเคราะห์จากแนวคิดรายการ กลุ่มผู้ฟังเป้าหมาย เนื้อหาของรายการ ความยาวของรายการ รูปแบบรายการ </a:t>
            </a:r>
          </a:p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ถ่ายทอดจินตนาการเป็นบท นำเสนอแนวคิด เนื้อหาจากจินตนาการที่มีอยู่ออกมาเป็นตัวอักษรให้ได้ ถ่ายทอดเป็นภาษาพูดและภาษาเสียงต่างๆ เช่น เสียงประกอบ 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เสียงดนตรี เป็น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ต้น </a:t>
            </a:r>
            <a:endParaRPr lang="th-TH" sz="28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3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ดูแลให้คำแนะนำ 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บันทึก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เทปหรือออกอากาศรายการจริง ผู้เขียนบทควรอยู่ด้วย เพื่อแนะนำในกรณีที่ผู้ดำเนินรายการหรือผู้ผลิตรายการเกิดความสงสัยในบท ผู้เขียนบทจะให้คำแนะนำได้ดีเพราะรู้เรื่องบทดีที่สุด นอกจากนี้ผู้เขียนบทยังได้นั่งฟังบทของตัวเองและทำการประเมินบทของตนไปได้ด้วย เพื่อพัฒนาปรับปรุงบทให้ดีขึ้นในครั้งต่อไป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ฝ่ายงานผลิตรายการ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production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91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74986" y="1213945"/>
            <a:ext cx="10618075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ฝ่ายงานผลิตรายการ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production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87062" y="1509159"/>
            <a:ext cx="9433035" cy="454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4</a:t>
            </a:r>
            <a:r>
              <a:rPr lang="en-US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ผู้กำกับรายการ (</a:t>
            </a:r>
            <a:r>
              <a:rPr lang="en-US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director</a:t>
            </a: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เป็นคนที่คอยดูแลขั้นตอนการผลิตรายการตั้งแต่ต้นจนจบตามบทที่เขียนไว้ ทำหน้าที่ควบคุมผู้ดำเนินรายการ ประสานงาน สั่งการ ควบคุมช่างเทคนิค ดูแลภาพรวมเกี่ยวกับการปฏิบัติในการผลิตรายการวิทยุทั้งหมด ผู้กำกับรายการมีบทบาทหน้าที่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ดังนี้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ทำ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ความเข้าใจและศึกษาบทอย่างละเอียด ตีความตามตัวอักษรที่ผู้เขียนบทได้ถ่ายทอดแนวคิดไว้ออกมาเป็นภาษาเสียงให้สมบูรณ์ที่สุด หากไม่แน่ใจสงสัยควรปรึกษาผู้เขียนบท เพื่อหาแนวทางปรับปรุงบทให้ทันก่อนวันนัดหมายในการออกอากาศ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9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74987" y="1228303"/>
            <a:ext cx="10618075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ฝ่ายงานผลิตรายการ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production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24858" y="1600140"/>
            <a:ext cx="9163708" cy="439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2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ทำงานร่วมกับผู้ผลิตรายการและผู้เขียนบทในการคัดเลือกตัวผู้แสดง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เช่น 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ดำเนินรายการ ผู้ร่วมรายการ เป็นต้น </a:t>
            </a:r>
            <a:endParaRPr lang="en-US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3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ดูแลและเตรียมหาจัดการวัสดุอุปกรณ์ประกอบรายการ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ประชุมทำความเข้าใจกับทีมงานก่อนการผลิตรายการ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กำหนดนัดหมายให้มีการซักซ้อมก่อนบันทึกรายการจริง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ควบคุมกำกับดูแลสั่งการทีมผลิตรายการทั้งหมดในการบันทึกรายการ เช่น ผู้ควบคุมเสียง ผู้ดำเนินรายการ ผู้ร่วมรายการ เป็นต้น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7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ประเมินคุณภาพรายการ เพื่อปรับปรุงแก้ไขให้สมบูรณ์ที่สุด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37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74987" y="1228303"/>
            <a:ext cx="10618075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ฝ่ายงานผลิตรายการ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production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50427" y="1761723"/>
            <a:ext cx="97746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5</a:t>
            </a:r>
            <a:r>
              <a:rPr lang="en-US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ช่างเทคนิคหรือผู้ควบคุมเสียง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มีหน้าที่ปรับแต่งระดับ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เสียง ผสม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สัญญาณเสียง เปิดเพลงจากแผ่นซีดี ให้สัญญาณผู้ประกาศ รวมทั้งเรียงคิวเพลงต่างๆ และแก้ไขสถานการณ์เกี่ยวกับเรื่องเสียง แบ่งตามลักษณะงานเป็น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2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กลุ่ม คือ เจ้าหน้าที่ควบคุมเสียงและเจ้าหน้าที่ควบคุมเครื่องส่งกระจายเสียง   </a:t>
            </a:r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endParaRPr lang="th-TH" sz="2800" dirty="0" smtClean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เจ้าหน้าที่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ควบคุมเสียงจะรับผิดชอบควบคุมเครื่องเล่นเสียง เครื่องเล่นซีดี ไมโครโฟนตลอดจนเครื่องบันทึกเสียงทุกชนิดที่ใช้ในสตูดิโอ ส่วนเจ้าหน้าที่เครื่องส่งกระจายเสียงมีหน้าที่ควบคุมเชื่อมโยงระหว่างห้องกระจายเสียงกับเครื่องส่งกระจายเสียงให้ทำงานปกติ หากเกิดขัดข้อง ต้องสามารถแก้ไขสถานการณ์ได้ทันท่วงที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35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74987" y="1228303"/>
            <a:ext cx="10618075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ฝ่ายงานผลิตรายการ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production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29407" y="2214388"/>
            <a:ext cx="10063655" cy="3371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มีความรู้และเทคนิคการกระจายเสียงเป็นอย่างดีมี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ความรู้เกี่ยวกับกลไกของอุปกรณ์ในการผลิตรายการเป็นอย่างดี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มีความรอบคอบแก้ไขปัญหาเฉพาะหน้าได้ตัดสินใจได้ดี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4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มีความรู้และก็เข้าใจเกี่ยวกับกฎหมายและระเบียบข้อบังคับทางด้านกระจายเสียง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5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.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มีความสามารถในการประสานงานทำงานกับผู้อื่นได้ดี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6.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มี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ความรู้ด้านการสื่อสารในการใช้ภาษามือกับผู้ดำเนินรายการในระหว่างการผลิตรายการ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037442" y="1493276"/>
            <a:ext cx="429316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2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คุณสมบัติของเจ้าหน้าที่ด้าน</a:t>
            </a:r>
            <a:r>
              <a:rPr lang="th-TH" sz="32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เทคนิค</a:t>
            </a:r>
            <a:endParaRPr lang="en-US" sz="32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55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74987" y="1228303"/>
            <a:ext cx="10618075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ฝ่ายงานผลิตรายการ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production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61241" y="1610165"/>
            <a:ext cx="9963808" cy="5010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6.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2800" b="1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ผู้นำ</a:t>
            </a:r>
            <a:r>
              <a:rPr lang="th-TH" sz="28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เสนอรายการ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การนำเสนอรายการแต่ละประเภทมีความแตกต่างกัน ขึ้นอยู่กับรูปแบบของรายการ บางรายการมีแขกรับเชิญ บางรายการใช้เพียงผู้ดำเนินรายการ ดังนั้นลักษณะของผู้นำเสนอรายการวิทยุ มีดังนี้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6.1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ประกาศ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announcer)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ทำหน้าที่ประกาศเปิด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ปิดสถานี แจ้งรายการ ประกาศเข้ารายการ ประกาศข้อความสั้นๆจากทางสถานี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6.2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ผู้ดำเนินรายการ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moderator)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มักใช้เรียกผู้นำเสนอรายการเกือบทุกประเภท ส่วนมากใช้เรียกกับรายการสัมภาษณ์ รายการสนทนา และรายการอภิปราย ทำหน้าที่พูดเปิด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ปิดรายการเชื่อมโยงแต่ละตอนของรายการ และมีการพูดคุยกับแขกรับเชิญตามประเด็นที่กำหนดไว้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	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35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2" y="891634"/>
            <a:ext cx="7675567" cy="554243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4970535" y="891636"/>
            <a:ext cx="7221465" cy="5542437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033154" y="-198657"/>
            <a:ext cx="9345880" cy="132556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itchFamily="2" charset="-34"/>
                <a:cs typeface="TH K2D July8" pitchFamily="2" charset="-34"/>
              </a:rPr>
              <a:t>บุคลากรในการผลิตรายการวิทยุกระจายเสียง 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7024" y="1579887"/>
            <a:ext cx="6543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	บุคลากร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ในการผลิตรายการวิทยุกระจายเสียง บางรายการใช้บุคลากรจำนวนน้อย เนื่องจากหนึ่งคนสามารถทำได้หลายอย่าง เป็นการประหยัดงบประมาณ แต่บางรายการก็ต้องใช้บุคลากรหลายฝ่ายมาร่วมทำงาน เพื่อให้เกิดประสิทธิภาพที่ดีที่สุดของรายการ หากเปรียบเทียบกับผลิตรายการโทรทัศน์แล้ว รายการโทรทัศน์จะใช้บุคลากรในการผลิตเป็นจำนวนมากและใช้ต้นทุนสูง จึงทำให้การขายเวลาโฆษณาของสื่อวิทยุมีราคาถูกกว่าโทรทัศน์ </a:t>
            </a:r>
            <a:r>
              <a:rPr lang="th-TH" sz="2800" dirty="0" smtClean="0">
                <a:latin typeface="TH K2D July8" pitchFamily="2" charset="-34"/>
                <a:cs typeface="TH K2D July8" pitchFamily="2" charset="-34"/>
              </a:rPr>
              <a:t>การ</a:t>
            </a:r>
            <a:r>
              <a:rPr lang="th-TH" sz="2800" dirty="0">
                <a:latin typeface="TH K2D July8" pitchFamily="2" charset="-34"/>
                <a:cs typeface="TH K2D July8" pitchFamily="2" charset="-34"/>
              </a:rPr>
              <a:t>ทำงานของบุคลากรในการผลิตรายการวิทยุ มีการทำงานร่วมกันอยู่ 2 ฝ่ายคือ ฝ่ายงานจัดรายการ และฝ่ายผลิตรายการ</a:t>
            </a:r>
            <a:endParaRPr lang="en-US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46841" y="977462"/>
            <a:ext cx="11623487" cy="5287999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ฝ่ายงานผลิตรายการ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production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20262" y="977462"/>
            <a:ext cx="11303876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6.3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ดีเจ 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D.J.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หรือ 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dis jockey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ใช้เรียกผู้ดำเนินรายการเพลง มีหน้าที่ควบคุมการเปิดเพลง พูดคุยกับผู้ฟังและในการรับโทรศัพท์จากคุณผู้ฟัง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6.4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ผู้บรรยาย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narrator)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ทำหน้าที่บรรยายเรื่องราวและเหตุการณ์ต่างๆ เช่น รายการ</a:t>
            </a:r>
            <a:r>
              <a:rPr lang="th-TH" sz="2800" dirty="0" err="1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สารคดี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หรืองานถ่ายทอดสดพระราชพิธีสำคัญๆ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6.5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ผู้สัมภาษณ์ (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interviewer)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ผู้ตั้งประเด็นคำถามให้แขกรับเชิญแทนผู้ฟัง เชื่อมโยง ลำดับการสัมภาษณ์ และสรุปประเด็นสำคัญๆจากการสัมภาษณ์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6.6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ผู้อ่านข่าว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news reader)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ทำหน้าที่อ่านข่าวเฉพาะในห้องส่งเท่านั้น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6.7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ผู้รายงานข่าว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news reporter)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เป็นผู้สื่อข่าวที่รายงานข่าวจากสถานที่เกิดเหตุจริงเข้ามายังห้องส่งรายการ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6.8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ผู้วิจารณ์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commentator)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ทำหน้าที่วิจารณ์หรือแสดงความคิดเห็นในประเด็นข่าวต่างๆที่ผู้ฟังให้ความสนใจ โดยผู้วิจารณ์จะต้องมีความเชี่ยวชาญมีความรู้ความสามารถต่อข่าว จะทำให้เกิดความน่าเชื่อถือ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21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1228303"/>
            <a:ext cx="11970327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ห้องผลิตรายการวิทยุกระจายเสียง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9" y="1316180"/>
            <a:ext cx="7415908" cy="494273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7841157" y="1942577"/>
            <a:ext cx="38668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ห้อง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ผลิตรายการวิทยุแบ่งออกเป็น 2 ส่วนคือ ห้องอัดเสียงและห้องควบคุมเสียง ระหว่าง2ห้องจะมีกระจกใสคั่นกลางห้องผลิตรายการวิทยุ แบ่งออกได้หลายลักษณะ แบ่งตามวัตถุประสงค์ของการใช้งาน แบ่งตามลักษณะห้อง </a:t>
            </a:r>
            <a:endParaRPr lang="th-TH" sz="28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34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69" y="1275600"/>
            <a:ext cx="6737131" cy="504922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12835" y="1275600"/>
            <a:ext cx="6976241" cy="503715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-18590"/>
            <a:ext cx="9927718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1.ห้องผลิตรายการวิทยุกระจายเสียงแบ่งตามวัตถุประสงค์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05225" y="1668410"/>
            <a:ext cx="6159062" cy="464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1.1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สตูดิโอเพื่อการผลิตรายการ มักใช้ผลิตรายการวิทยุที่เป็นบันทึกเทป โดยนำผู้ดำเนินรายการหรือแขกรับเชิญมาพูดคุยและบันทึกเทปไว้ เพื่อตัดต่อออกอากาศตามกำหนดการณ์ของผังรายการ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1.2 สตูดิโอเพื่อการผลิตและการส่งกระจายเสียง ผลิตรายการสด 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live program)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เป็นรายการที่ผลิตสดและออกอากาศทันที ส่วนใหญ่มันจะเป็นรายการข่าว รายการเพลง  รายการที่ทำการกระจายเสียง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ประจำวัน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(</a:t>
            </a: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day-today broadcasting) 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15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5107073" y="1714143"/>
            <a:ext cx="6976241" cy="4869864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066" y="1075474"/>
            <a:ext cx="11503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	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แบ่ง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ออกได้ 2 ประเภท คือ ห้องผลิตรายการวิทยุกระจายเสียงแบบห้อง</a:t>
            </a:r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เดี่ยว และ</a:t>
            </a:r>
            <a:r>
              <a:rPr lang="th-TH" sz="2800" dirty="0">
                <a:latin typeface="TH K2D July8" panose="02000506000000020004" pitchFamily="2" charset="-34"/>
                <a:cs typeface="TH K2D July8" panose="02000506000000020004" pitchFamily="2" charset="-34"/>
              </a:rPr>
              <a:t>ห้องผลิตรายการวิทยุกระจายเสียงแบบห้องชุด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066" y="122760"/>
            <a:ext cx="9153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2. ห้องผลิตรายการวิทยุกระจายเสียงแบ่งตามลักษณะห้อง</a:t>
            </a:r>
            <a:endParaRPr lang="th-TH" sz="4000" b="1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/>
          <a:stretch/>
        </p:blipFill>
        <p:spPr>
          <a:xfrm>
            <a:off x="467066" y="2029581"/>
            <a:ext cx="4709209" cy="434113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680842" y="1881438"/>
            <a:ext cx="6096000" cy="47025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2.1 </a:t>
            </a:r>
            <a:r>
              <a:rPr lang="th-TH" sz="2800" u="sng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ห้องผลิตรายการแบบห้องเดี่ยว (</a:t>
            </a:r>
            <a:r>
              <a:rPr lang="en-US" sz="2800" u="sng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single studio)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เป็นห้องผลิตรายการที่ได้รับความนิยมมากในปัจจุบัน เพราะลดต้นทุนในการสร้างห้องผลิตรายการ ภายในห้องจะมีการจัดรายการและระบบการผลิต ควบคุมโดยคนคนเดียว คือ ผู้นำเสนอรายการ ผู้ดำเนินรายการ นอกจากทำหน้าที่พูดคุยดำเนินรายการแล้ว ยังทำหน้าที่ควบคุมการผลิตรายการเอง เปิดเพลงเอง ดังนั้นผู้ที่ผลิตรายการแบบห้องเดี่ยวจำเป็นจะต้องรู้เกี่ยวกับเครื่องมือในห้องควบคุม ห้องผลิตรายการแบบเดียวนี้ มักผลิตรายการที่ง่ายรูปแบบรายการไม่ซับซ้อนมาก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นัก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6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6542687" y="1929881"/>
            <a:ext cx="5524859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066" y="122760"/>
            <a:ext cx="9153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2. ห้องผลิตรายการวิทยุกระจายเสียงแบ่งตามลักษณะห้อง</a:t>
            </a:r>
            <a:endParaRPr lang="th-TH" sz="4000" b="1" dirty="0">
              <a:solidFill>
                <a:schemeClr val="bg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6932407" y="2337565"/>
            <a:ext cx="4776952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u="sng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2.2 ห้องผลิตรายการแบบชุด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ประกอบไปด้วยห้องอัดเสียง และห้องควบคุมเสียงเชื่อมต่อกันมีกระจกใสคั่น สามารถมองเห็นและติดต่อสื่อสารกันได้ผ่านกระจกระหว่างผู้ประกาศที่อยู่ในห้องบันทึกเสียงและช่างเทคนิค หรือผู้ควบคุมเสียงที่อยู่ในห้องควบคุมเสียง 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551509"/>
            <a:ext cx="6138041" cy="46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46842" y="1929881"/>
            <a:ext cx="11549914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919179" y="2378568"/>
            <a:ext cx="10405240" cy="336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ห้องสตูดิโอเพื่อการ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แสดง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มักใช้กับรายการละครหรือการพากย์เสียง จะมีโต๊ะวางบทแบบลาดเอียงเพื่อการวางบทและอ่านได้สะดวก มีนาฬิกาบอกเวลา ควรเป็นนาฬิกาดิจิตอลหรือนาฬิกาที่ไม่ได้ยินเสียงเดินของเข็มวินาที หากเป็นสตูดิโอขนาดใหญ่จะมีโต๊ะที่นั่งได้หลายคนบ้างสตูดิโออาจมีฉากกั้นของแต่ละโต๊ะ เพื่อให้ผู้บรรยายมี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สมาธิ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</a:t>
            </a: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ห้องผู้ประกาศ มีลักษณะเหมือนห้องสตูดิโอทั่วไป แต่มีขนาดเล็กใช้สำหรับผู้ประกาศเพียงคนเดียว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56572" y="915501"/>
            <a:ext cx="1113045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	ขนาด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ของห้องผลิตรายการแต่ละสถานีนั้นมีขนาดแตกต่างกันขึ้น งบประมาณ บริเวณสถานที่อยู่กับการใช้งาน เช่น </a:t>
            </a:r>
            <a:endParaRPr lang="en-US" sz="28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6542687" y="1929881"/>
            <a:ext cx="5524859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7167991" y="2321798"/>
            <a:ext cx="4274250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สร้างเสียงประกอบ เป็นห้องเอาไว้บันทึกเสียงประกอบ เพื่อให้เกิดความสมจริงเป็นการอัดเสียงขึ้นมาใหม่ หรือจำลองเสียงนั้นๆ การจัดหาวัสดุของจริงมาทำการบันทึกเสียง เช่น เสียงกดคีย์บอร์ดคอมพิวเตอร์ เสียงลากกระเป๋าเดินทาง เป็นต้น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7" y="146121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6542687" y="1929881"/>
            <a:ext cx="5524859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840440" y="2544151"/>
            <a:ext cx="4929352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 ห้องควบคุม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เสียง มีอุปกรณ์ผสมสัญญาณเสียง  เรียกว่ามิกเซอร์ คอยควบคุมระดับเสียง คุณภาพเสียง เสียงจากแหล่งต่างๆที่ส่งผ่านเข้ามายังห้องควบคุม แหล่งเสียงที่ส่งผ่านมายังห้องควบคุมเสียง เช่น เสียงไมโครโฟนจากผู้ประกาศ เสียงเพลงจากซีดี เป็นต้น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2" y="1343963"/>
            <a:ext cx="6252334" cy="46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6542687" y="1929881"/>
            <a:ext cx="5524859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808909" y="2552309"/>
            <a:ext cx="499241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</a:t>
            </a:r>
            <a:r>
              <a:rPr lang="th-TH" sz="2800" dirty="0" smtClean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บันทึกเสียง เป็นห้องที่จัดไว้เพื่อบันทึกเสียงโดยเฉพาะ ภายในห้องจะถูกออกแบบมาอย่างดีผนังจะมีการกลั้นหลายชั้น เพื่อกันเสียงสะท้อน และกันเสียงภายนอกรบกวน ภายในห้องควบคุมเสียงจะมี ไมโครโฟน  หูฟัง โต๊ะวางกระดาษ และเก้าอี้</a:t>
            </a:r>
            <a:endParaRPr lang="en-US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" y="1657534"/>
            <a:ext cx="6571904" cy="43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6542687" y="1929881"/>
            <a:ext cx="5524859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8" y="1492745"/>
            <a:ext cx="6053959" cy="454046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7045393" y="2782821"/>
            <a:ext cx="4519446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- </a:t>
            </a:r>
            <a:r>
              <a:rPr lang="th-TH" sz="280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ห้องตัดต่อเสียง เป็นห้องที่นำเสียงจากการบันทึกเทปนำมาตัดต่อด้วยโปรแกรมคอมพิวเตอร์ หากการบันทึกมีความยาวมากเกินไป หรือตัดต่อเพื่อใส่เสียงประกอบ เสียงเพลง เสียงบรรยาย เป็นต้น</a:t>
            </a:r>
            <a:endParaRPr lang="en-US" sz="28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75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0"/>
          <p:cNvCxnSpPr/>
          <p:nvPr/>
        </p:nvCxnSpPr>
        <p:spPr>
          <a:xfrm>
            <a:off x="4203319" y="2461387"/>
            <a:ext cx="0" cy="310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3"/>
          <p:cNvCxnSpPr/>
          <p:nvPr/>
        </p:nvCxnSpPr>
        <p:spPr>
          <a:xfrm flipV="1">
            <a:off x="7689469" y="2461387"/>
            <a:ext cx="0" cy="3076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own Arrow Callout 1"/>
          <p:cNvSpPr/>
          <p:nvPr/>
        </p:nvSpPr>
        <p:spPr>
          <a:xfrm>
            <a:off x="4298569" y="1131697"/>
            <a:ext cx="3338195" cy="638175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60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Cordia New" panose="020B0304020202020204" pitchFamily="34" charset="-34"/>
              </a:rPr>
              <a:t>ผู้อำนวยการฝ่ายรายการ</a:t>
            </a:r>
            <a:endParaRPr lang="en-US" sz="110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3654" y="2066417"/>
            <a:ext cx="2337435" cy="379095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60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H SarabunPSK" panose="020B0500040200020003" pitchFamily="34" charset="-34"/>
              </a:rPr>
              <a:t>หัวหน้างานจัดรายการ</a:t>
            </a:r>
            <a:endParaRPr lang="en-US" sz="110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193669" y="2814447"/>
            <a:ext cx="2147570" cy="43815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40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Cordia New" panose="020B0304020202020204" pitchFamily="34" charset="-34"/>
              </a:rPr>
              <a:t>ผู้จัดรายการ</a:t>
            </a:r>
            <a:endParaRPr lang="en-US" sz="110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141599" y="4100957"/>
            <a:ext cx="2147570" cy="40513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h-TH" sz="1400" dirty="0" smtClean="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TH SarabunPSK" panose="020B0500040200020003" pitchFamily="34" charset="-3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400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H SarabunPSK" panose="020B0500040200020003" pitchFamily="34" charset="-34"/>
              </a:rPr>
              <a:t>เจ้าหน้าที่</a:t>
            </a:r>
            <a:r>
              <a:rPr lang="th-TH" sz="1400" dirty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H SarabunPSK" panose="020B0500040200020003" pitchFamily="34" charset="-34"/>
              </a:rPr>
              <a:t>ส่งเสริมการตลาด</a:t>
            </a:r>
            <a:endParaRPr lang="en-US" sz="1100" dirty="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Cordia New" panose="020B0304020202020204" pitchFamily="34" charset="-3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Cordia New" panose="020B0304020202020204" pitchFamily="34" charset="-34"/>
              </a:rPr>
              <a:t> </a:t>
            </a:r>
          </a:p>
        </p:txBody>
      </p:sp>
      <p:sp>
        <p:nvSpPr>
          <p:cNvPr id="8" name="Flowchart: Terminator 8"/>
          <p:cNvSpPr/>
          <p:nvPr/>
        </p:nvSpPr>
        <p:spPr>
          <a:xfrm>
            <a:off x="3142234" y="3464687"/>
            <a:ext cx="2147570" cy="379095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40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Cordia New" panose="020B0304020202020204" pitchFamily="34" charset="-34"/>
              </a:rPr>
              <a:t>เจ้าหน้าที่จัดผังรายการ</a:t>
            </a:r>
            <a:endParaRPr lang="en-US" sz="110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Cordia New" panose="020B0304020202020204" pitchFamily="34" charset="-34"/>
            </a:endParaRPr>
          </a:p>
        </p:txBody>
      </p:sp>
      <p:cxnSp>
        <p:nvCxnSpPr>
          <p:cNvPr id="9" name="Straight Connector 10"/>
          <p:cNvCxnSpPr/>
          <p:nvPr/>
        </p:nvCxnSpPr>
        <p:spPr>
          <a:xfrm>
            <a:off x="4193794" y="1766697"/>
            <a:ext cx="3500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12"/>
          <p:cNvSpPr/>
          <p:nvPr/>
        </p:nvSpPr>
        <p:spPr>
          <a:xfrm>
            <a:off x="6174994" y="2066417"/>
            <a:ext cx="2337435" cy="379095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60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H SarabunPSK" panose="020B0500040200020003" pitchFamily="34" charset="-34"/>
              </a:rPr>
              <a:t>หัวหน้างานผลิตรายการ</a:t>
            </a:r>
            <a:endParaRPr lang="en-US" sz="110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Flowchart: Terminator 13"/>
          <p:cNvSpPr/>
          <p:nvPr/>
        </p:nvSpPr>
        <p:spPr>
          <a:xfrm>
            <a:off x="6203569" y="2595372"/>
            <a:ext cx="2147570" cy="447675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40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Cordia New" panose="020B0304020202020204" pitchFamily="34" charset="-34"/>
              </a:rPr>
              <a:t>ผู้ผลิตรายการ</a:t>
            </a:r>
            <a:endParaRPr lang="en-US" sz="110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2" name="Flowchart: Terminator 14"/>
          <p:cNvSpPr/>
          <p:nvPr/>
        </p:nvSpPr>
        <p:spPr>
          <a:xfrm>
            <a:off x="6251194" y="3137662"/>
            <a:ext cx="2147570" cy="428625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40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Cordia New" panose="020B0304020202020204" pitchFamily="34" charset="-34"/>
              </a:rPr>
              <a:t>ผู้เขียนบท</a:t>
            </a:r>
            <a:endParaRPr lang="en-US" sz="110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3" name="Flowchart: Terminator 15"/>
          <p:cNvSpPr/>
          <p:nvPr/>
        </p:nvSpPr>
        <p:spPr>
          <a:xfrm>
            <a:off x="6251194" y="3671697"/>
            <a:ext cx="2147570" cy="428625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40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Cordia New" panose="020B0304020202020204" pitchFamily="34" charset="-34"/>
              </a:rPr>
              <a:t>ผู้กำกับรายการ</a:t>
            </a:r>
            <a:endParaRPr lang="en-US" sz="110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Flowchart: Terminator 16"/>
          <p:cNvSpPr/>
          <p:nvPr/>
        </p:nvSpPr>
        <p:spPr>
          <a:xfrm>
            <a:off x="6251194" y="4194937"/>
            <a:ext cx="2147570" cy="45720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40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Cordia New" panose="020B0304020202020204" pitchFamily="34" charset="-34"/>
              </a:rPr>
              <a:t>ช่างเทคนิคหรือผู้ควบคุมเสียง</a:t>
            </a:r>
            <a:endParaRPr lang="en-US" sz="110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5" name="Flowchart: Terminator 17"/>
          <p:cNvSpPr/>
          <p:nvPr/>
        </p:nvSpPr>
        <p:spPr>
          <a:xfrm>
            <a:off x="6251194" y="4719447"/>
            <a:ext cx="2147570" cy="43815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40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Cordia New" panose="020B0304020202020204" pitchFamily="34" charset="-34"/>
              </a:rPr>
              <a:t>ผู้นำเสนอรายการ</a:t>
            </a:r>
            <a:endParaRPr lang="en-US" sz="110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Cordia New" panose="020B0304020202020204" pitchFamily="34" charset="-34"/>
            </a:endParaRPr>
          </a:p>
        </p:txBody>
      </p:sp>
      <p:cxnSp>
        <p:nvCxnSpPr>
          <p:cNvPr id="16" name="Straight Connector 18"/>
          <p:cNvCxnSpPr/>
          <p:nvPr/>
        </p:nvCxnSpPr>
        <p:spPr>
          <a:xfrm>
            <a:off x="4203319" y="1766697"/>
            <a:ext cx="0" cy="295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9"/>
          <p:cNvCxnSpPr/>
          <p:nvPr/>
        </p:nvCxnSpPr>
        <p:spPr>
          <a:xfrm>
            <a:off x="7693914" y="1766697"/>
            <a:ext cx="0" cy="295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21"/>
          <p:cNvCxnSpPr/>
          <p:nvPr/>
        </p:nvCxnSpPr>
        <p:spPr>
          <a:xfrm flipV="1">
            <a:off x="4193159" y="5576062"/>
            <a:ext cx="504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22"/>
          <p:cNvCxnSpPr/>
          <p:nvPr/>
        </p:nvCxnSpPr>
        <p:spPr>
          <a:xfrm flipV="1">
            <a:off x="6641719" y="5523992"/>
            <a:ext cx="1057275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Terminator 24"/>
          <p:cNvSpPr/>
          <p:nvPr/>
        </p:nvSpPr>
        <p:spPr>
          <a:xfrm>
            <a:off x="4831969" y="5360162"/>
            <a:ext cx="1724025" cy="466725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140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Cordia New" panose="020B0304020202020204" pitchFamily="34" charset="-34"/>
              </a:rPr>
              <a:t>ผู้ประสานงาน</a:t>
            </a:r>
            <a:endParaRPr lang="en-US" sz="110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1761744" y="-254991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39" name="ชื่อเรื่อง 1"/>
          <p:cNvSpPr txBox="1">
            <a:spLocks/>
          </p:cNvSpPr>
          <p:nvPr/>
        </p:nvSpPr>
        <p:spPr>
          <a:xfrm>
            <a:off x="1033154" y="-198657"/>
            <a:ext cx="934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yungjo Std M" panose="02020600000000000000" pitchFamily="18" charset="-128"/>
                <a:ea typeface="Adobe Myungjo Std M" panose="02020600000000000000" pitchFamily="18" charset="-128"/>
                <a:cs typeface="TH K2D July8" pitchFamily="2" charset="-34"/>
              </a:rPr>
              <a:t>บุคลากรในการผลิตรายการวิทยุกระจายเสียง 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yungjo Std M" panose="02020600000000000000" pitchFamily="18" charset="-128"/>
              <a:ea typeface="Adobe Myungjo Std M" panose="02020600000000000000" pitchFamily="18" charset="-128"/>
              <a:cs typeface="TH K2D July8" pitchFamily="2" charset="-34"/>
            </a:endParaRPr>
          </a:p>
        </p:txBody>
      </p:sp>
      <p:pic>
        <p:nvPicPr>
          <p:cNvPr id="40" name="รูปภาพ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531437" y="23750"/>
            <a:ext cx="767870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อุปกรณ์ที่ใช้ในห้องผลิตรายการวิทยุกระจายเสียง</a:t>
            </a:r>
            <a:endParaRPr lang="en-US" sz="28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8" y="774725"/>
            <a:ext cx="8797860" cy="58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6542687" y="1929881"/>
            <a:ext cx="5524859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6542687" y="1929881"/>
            <a:ext cx="5524859" cy="410333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64002" y="78830"/>
            <a:ext cx="5748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K2D July8" panose="02000506000000020004" pitchFamily="2" charset="-34"/>
                <a:ea typeface="Adobe Myungjo Std M" panose="02020600000000000000" pitchFamily="18" charset="-128"/>
                <a:cs typeface="TH K2D July8" panose="02000506000000020004" pitchFamily="2" charset="-34"/>
              </a:rPr>
              <a:t>ฝ่ายงานจัดรายการ (</a:t>
            </a:r>
            <a:r>
              <a:rPr lang="en-US" sz="4000" b="1" dirty="0">
                <a:solidFill>
                  <a:schemeClr val="bg1"/>
                </a:solidFill>
                <a:latin typeface="TH K2D July8" panose="02000506000000020004" pitchFamily="2" charset="-34"/>
                <a:ea typeface="Adobe Myungjo Std M" panose="02020600000000000000" pitchFamily="18" charset="-128"/>
                <a:cs typeface="TH K2D July8" panose="02000506000000020004" pitchFamily="2" charset="-34"/>
              </a:rPr>
              <a:t>programming)</a:t>
            </a:r>
            <a:endParaRPr lang="en-US" sz="4000" b="1" dirty="0">
              <a:solidFill>
                <a:schemeClr val="bg1"/>
              </a:solidFill>
              <a:latin typeface="TH K2D July8" panose="02000506000000020004" pitchFamily="2" charset="-34"/>
              <a:ea typeface="Adobe Myungjo Std M" panose="02020600000000000000" pitchFamily="18" charset="-128"/>
              <a:cs typeface="TH K2D July8" panose="02000506000000020004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9" r="42337"/>
          <a:stretch/>
        </p:blipFill>
        <p:spPr>
          <a:xfrm>
            <a:off x="3157163" y="897078"/>
            <a:ext cx="5562368" cy="55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6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682312" y="1312140"/>
            <a:ext cx="10936872" cy="4625818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033154" y="-198657"/>
            <a:ext cx="934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TH K2D July8" pitchFamily="2" charset="-34"/>
              </a:rPr>
              <a:t>ฝ่ายงานจัดรายการ (</a:t>
            </a:r>
            <a:r>
              <a:rPr lang="en-US" b="1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TH K2D July8" pitchFamily="2" charset="-34"/>
              </a:rPr>
              <a:t>programming)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828200" y="1687943"/>
            <a:ext cx="105860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เป็น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บุคลากรที่เกี่ยวกับขั้นตอนก่อนการผลิตรายการวิทยุ ทำหน้าที่วางแผนรายการทั้งหมดตั้งแต่ การวาง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นโยบาย วาง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วัตถุประสงค์ของ รายการรูปแบบของรายการ กลุ่มเป้าหมาย เวลาออกอากาศ เนื้อหารายการ โดยต้องใช้ผู้ที่มีความเชี่ยวชาญและมีประสบการณ์ในการวางแผนการผลิตรายการวิทยุ เนื่องจากการวางแผนงานจัดรายการ ส่งผลกระทบโดยตรงกับการตลาด ที่จะต้องแข่งขันกับรายการอื่นๆให้ได้ เพราะฉะนั้น บุคลากรที่อยู่ในงานจัดรายการจะต้องวางแผนการจัดรายการเพื่อแย่งชิงฐานผู้ฟังให้มากที่สุด 1. หัวหน้างานจัดรายการ 2. ผู้จัดรายการ 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3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ผู้ประสานงานจัดรายการ 4.เจ้าหน้าที่จัดทำผังรายการ 5. เจ้าหน้าที่ส่งเสริมการตลาด </a:t>
            </a:r>
          </a:p>
        </p:txBody>
      </p:sp>
    </p:spTree>
    <p:extLst>
      <p:ext uri="{BB962C8B-B14F-4D97-AF65-F5344CB8AC3E}">
        <p14:creationId xmlns:p14="http://schemas.microsoft.com/office/powerpoint/2010/main" val="9716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887266" y="1421139"/>
            <a:ext cx="10668858" cy="4515459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033154" y="-198657"/>
            <a:ext cx="934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TH K2D July8" pitchFamily="2" charset="-34"/>
              </a:rPr>
              <a:t>ฝ่ายงานจัดรายการ (</a:t>
            </a:r>
            <a:r>
              <a:rPr lang="en-US" b="1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TH K2D July8" pitchFamily="2" charset="-34"/>
              </a:rPr>
              <a:t>programming)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033154" y="1662933"/>
            <a:ext cx="103780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32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</a:t>
            </a:r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. หัวหน้างานจัดรายการ (</a:t>
            </a:r>
            <a:r>
              <a:rPr lang="en-US" sz="32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supervisor)</a:t>
            </a:r>
            <a:r>
              <a:rPr lang="th-TH" sz="32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ต้อง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เป็นผู้อาวุโสและมีความเชี่ยวชาญเกี่ยวกับรายการวิทยุที่ได้รับมอบหมายจากผู้อำนวยการสถานีหรือผู้อำนวยการผลิต ให้ดูแลควบคุมงานของเจ้าหน้าที่ฝ่ายผลิตรายการทั้งหมด	</a:t>
            </a:r>
            <a:endParaRPr lang="th-TH" sz="32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thaiDist"/>
            <a:endParaRPr lang="th-TH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thaiDist"/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2. ผู้จัด</a:t>
            </a:r>
            <a:r>
              <a:rPr lang="th-TH" sz="32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รายการ 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แต่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ละสถานีมีจำนวนผู้จัดรายการเป็นจำนวนมาก ขึ้นอยู่กับจำนวนของรายการและประเภทของรายการ เช่น รายการเพลง รายการสุขภาพ รายการกีฬา แต่ละรายการจะใช้ผู้จัดรายการคนละคนกันตามความถนัด ผู้จัดรายการแต่ละคนจะรับผิดชอบในรายการตนเอง ตั้งแต่ขั้นวางแผนไปจนถึงการผลิตรายการ</a:t>
            </a:r>
          </a:p>
        </p:txBody>
      </p:sp>
    </p:spTree>
    <p:extLst>
      <p:ext uri="{BB962C8B-B14F-4D97-AF65-F5344CB8AC3E}">
        <p14:creationId xmlns:p14="http://schemas.microsoft.com/office/powerpoint/2010/main" val="12137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887266" y="1421139"/>
            <a:ext cx="10668858" cy="4515459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033154" y="-198657"/>
            <a:ext cx="934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TH K2D July8" pitchFamily="2" charset="-34"/>
              </a:rPr>
              <a:t>ฝ่ายงานจัดรายการ (</a:t>
            </a:r>
            <a:r>
              <a:rPr lang="en-US" b="1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TH K2D July8" pitchFamily="2" charset="-34"/>
              </a:rPr>
              <a:t>programming)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032689" y="1536808"/>
            <a:ext cx="103780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3. ผู้ประสานงานจัดรายการ (</a:t>
            </a:r>
            <a:r>
              <a:rPr lang="en-US" sz="32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coordinator)</a:t>
            </a:r>
            <a:r>
              <a:rPr lang="th-TH" sz="3200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ทำ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หน้าที่ประสานงานในทุกๆด้าน นัดหมายกำหนดการทั้งบุคคลภายในและบุคคลภายนอก 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เช่น การ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ขายเวลาโฆษณา ประสานงานฝ่ายตลาด ฝ่ายข่าว ฝ่ายผังรายการ ฝ่ายผลิตรายการ ส่วนประสานงานภายนอกเช่น ประสานงานกับลูกค้าที่ซื้อขายเวลาโฆษณา บทบาทหน้าที่ผู้ประสานงานจะทำหน้าที่ติดต่อนัดหมายและประสานงานด้านต่างๆ ดังนี้ 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ด้านบุคลากร 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ด้านวัสดุ 	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3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ด้านยานพาหนะ 	</a:t>
            </a:r>
            <a:endParaRPr lang="th-TH" sz="32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thaiDist"/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คุณสมบัติ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ของผู้ประสานงานควรมีมนุษย์สัมพันธ์ที่ดี มีความรับผิดชอบตรงต่อเวลา พบประ ต้อนรับแขกได้ดี พูดเก่ง สามารถดำเนินการตามที่ได้รับมอบหมาย อารมณ์ดียิ้มแย้มแจ่มใส ทำให้เพื่อนร่วมงานอยากติดต่อทำงานด้วย</a:t>
            </a:r>
          </a:p>
        </p:txBody>
      </p:sp>
    </p:spTree>
    <p:extLst>
      <p:ext uri="{BB962C8B-B14F-4D97-AF65-F5344CB8AC3E}">
        <p14:creationId xmlns:p14="http://schemas.microsoft.com/office/powerpoint/2010/main" val="13917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887266" y="1421139"/>
            <a:ext cx="10668858" cy="4515459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033154" y="-198657"/>
            <a:ext cx="934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TH K2D July8" pitchFamily="2" charset="-34"/>
              </a:rPr>
              <a:t>ฝ่ายงานจัดรายการ (</a:t>
            </a:r>
            <a:r>
              <a:rPr lang="en-US" b="1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TH K2D July8" pitchFamily="2" charset="-34"/>
              </a:rPr>
              <a:t>programming)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032689" y="1536808"/>
            <a:ext cx="103780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4.เจ้าหน้าที่จัดทำผังรายการ 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มีหน้าที่วางแผนเวลาการออกอากาศของรายการ วางแผนการโฆษณา เรียงคิวในการเข้าแต่ละช่วงรายการ โดยผู้จัดผังรายการต้องมีความรู้ความเชี่ยวชาญที่จะจัดผังรายการแข่งกับรายการคู่แข่ง ต้องรู้ข้อมูลของรายการคู่แข่ง และนำมาวางแผนพัฒนาการจัดวางผังรายการเพื่อดึงผู้ฟัง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ให้</a:t>
            </a:r>
            <a:r>
              <a:rPr lang="th-TH" sz="3200" dirty="0" err="1" smtClean="0">
                <a:latin typeface="TH K2D July8" panose="02000506000000020004" pitchFamily="2" charset="-34"/>
                <a:cs typeface="TH K2D July8" panose="02000506000000020004" pitchFamily="2" charset="-34"/>
              </a:rPr>
              <a:t>ได้มาก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ที่สุด</a:t>
            </a:r>
          </a:p>
          <a:p>
            <a:pPr algn="thaiDist"/>
            <a:endParaRPr lang="th-TH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algn="thaiDist"/>
            <a:r>
              <a:rPr lang="th-TH" sz="32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	5. เจ้าหน้าที่ส่งเสริมการตลาด 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นอกจากรายได้หลักของการผลิตรายการวิทยุจากการโฆษณาแล้ว ธุรกิจอื่นๆก็สามารถเพิ่มรายได้ให้กับรายการวิทยุเช่นเดียวกัน เช่น การอุปถัมภ์รายการจากเจ้าของสินค้าไม่ได้มาในรูปแบบการโฆษณาเพียงอย่างเดียว แต่มาในรูปแบบของการจัดกิจกรรมเพื่อรณรงค์หรือกิจกรรมพิเศษเพื่อสังคม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38695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1" y="23750"/>
            <a:ext cx="2226537" cy="73214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757811" y="0"/>
            <a:ext cx="6171882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ฝ่ายงานผลิตรายการ (</a:t>
            </a:r>
            <a:r>
              <a:rPr lang="en-US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production</a:t>
            </a:r>
            <a:r>
              <a:rPr lang="th-TH" sz="4400" b="1" dirty="0">
                <a:solidFill>
                  <a:schemeClr val="bg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92" y="992383"/>
            <a:ext cx="7106119" cy="53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8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740</Words>
  <Application>Microsoft Office PowerPoint</Application>
  <PresentationFormat>แบบจอกว้าง</PresentationFormat>
  <Paragraphs>114</Paragraphs>
  <Slides>32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32</vt:i4>
      </vt:variant>
    </vt:vector>
  </HeadingPairs>
  <TitlesOfParts>
    <vt:vector size="40" baseType="lpstr">
      <vt:lpstr>Adobe Myungjo Std M</vt:lpstr>
      <vt:lpstr>Arial</vt:lpstr>
      <vt:lpstr>Calibri</vt:lpstr>
      <vt:lpstr>Calibri Light</vt:lpstr>
      <vt:lpstr>Cordia New</vt:lpstr>
      <vt:lpstr>TH K2D July8</vt:lpstr>
      <vt:lpstr>TH SarabunPSK</vt:lpstr>
      <vt:lpstr>Office Theme</vt:lpstr>
      <vt:lpstr>บทที่ 3  บทบาทหน้าที่และความรับผิดชอบ ของบุคลากรรายการวิทยุกระจายเสียง </vt:lpstr>
      <vt:lpstr>บุคลากรในการผลิตรายการวิทยุกระจายเสียง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User</cp:lastModifiedBy>
  <cp:revision>56</cp:revision>
  <dcterms:created xsi:type="dcterms:W3CDTF">2018-12-21T08:02:19Z</dcterms:created>
  <dcterms:modified xsi:type="dcterms:W3CDTF">2019-06-24T10:36:13Z</dcterms:modified>
</cp:coreProperties>
</file>