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7" r:id="rId3"/>
    <p:sldId id="328" r:id="rId4"/>
    <p:sldId id="325" r:id="rId5"/>
    <p:sldId id="329" r:id="rId6"/>
    <p:sldId id="330" r:id="rId7"/>
    <p:sldId id="331" r:id="rId8"/>
    <p:sldId id="332" r:id="rId9"/>
    <p:sldId id="333" r:id="rId10"/>
    <p:sldId id="337" r:id="rId11"/>
    <p:sldId id="334" r:id="rId12"/>
    <p:sldId id="335" r:id="rId13"/>
    <p:sldId id="338" r:id="rId14"/>
    <p:sldId id="336" r:id="rId15"/>
    <p:sldId id="344" r:id="rId16"/>
    <p:sldId id="339" r:id="rId17"/>
    <p:sldId id="340" r:id="rId18"/>
    <p:sldId id="341" r:id="rId19"/>
    <p:sldId id="342" r:id="rId20"/>
    <p:sldId id="343" r:id="rId21"/>
    <p:sldId id="345" r:id="rId22"/>
    <p:sldId id="346" r:id="rId23"/>
    <p:sldId id="347" r:id="rId24"/>
    <p:sldId id="348" r:id="rId25"/>
    <p:sldId id="349" r:id="rId26"/>
    <p:sldId id="35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9" autoAdjust="0"/>
    <p:restoredTop sz="94660"/>
  </p:normalViewPr>
  <p:slideViewPr>
    <p:cSldViewPr snapToGrid="0">
      <p:cViewPr varScale="1">
        <p:scale>
          <a:sx n="60" d="100"/>
          <a:sy n="60" d="100"/>
        </p:scale>
        <p:origin x="54" y="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4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6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3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7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6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4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4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606" y="2800090"/>
            <a:ext cx="9917578" cy="2299696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บทที่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4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ระบบห้องเสียงและอุปกรณ์</a:t>
            </a:r>
            <a:b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ใน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การผลิตรายการวิทยุกระจายเสียง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5377813" y="650295"/>
            <a:ext cx="1272371" cy="15556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13" y="662170"/>
            <a:ext cx="1261105" cy="1534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8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6542687" y="1929881"/>
            <a:ext cx="5524859" cy="410333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8" y="1492745"/>
            <a:ext cx="6053959" cy="4540469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7045393" y="2782821"/>
            <a:ext cx="4519446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-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ห้องตัดต่อเสียง เป็นห้องที่นำเสียงจากการบันทึกเทปนำมาตัดต่อด้วยโปรแกรมคอมพิวเตอร์ หากการบันทึกมีความยาวมากเกินไป หรือตัดต่อเพื่อใส่เสียงประกอบ เสียงเพลง เสียงบรรยาย เป็นต้น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75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531437" y="23750"/>
            <a:ext cx="7678705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อุปกรณ์ที่ใช้ในห้องผลิตรายการวิทยุกระจายเสียง</a:t>
            </a:r>
            <a:endParaRPr lang="en-US" sz="28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38" y="774725"/>
            <a:ext cx="8797860" cy="585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141891" y="1929881"/>
            <a:ext cx="11925656" cy="4103333"/>
          </a:xfrm>
          <a:prstGeom prst="rect">
            <a:avLst/>
          </a:prstGeom>
          <a:solidFill>
            <a:srgbClr val="FFFF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4147134" y="23750"/>
            <a:ext cx="2159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ไมโครโฟน 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78" y="1089033"/>
            <a:ext cx="3878415" cy="5174516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5460125" y="2211832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/>
            <a:r>
              <a:rPr lang="en-US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 </a:t>
            </a: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ไดนามิคไมโครโฟน (</a:t>
            </a:r>
            <a:r>
              <a:rPr lang="en-US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dynamic microphone)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หรือ </a:t>
            </a:r>
            <a:r>
              <a:rPr lang="th-TH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ไดอะแฟรม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ไมโครโฟน (</a:t>
            </a:r>
            <a:r>
              <a:rPr lang="en-US" sz="2800" dirty="0" err="1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diaphrammicrophone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ไมโครโฟน แบบไดนามิคนี้นิยมใช้กันมากและใช้งานได้อย่างกว้างขวาง มีความทนทาน สามารถรับเสียงในย่านกว้างทั้งความถี่ต่ำและความถี่สูงได้ สามารถทำงานได้ด้วยตัวเองไม่ต้องใช้แรงดันไฟฟ้าช่วย มีความไวเสียงต่ำ รับช่วงความถี่เสียงได้แคบ มีจุดเด่นมีขนาดเล็ก ราคาไม่แพ </a:t>
            </a:r>
            <a:r>
              <a:rPr lang="th-TH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งสา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มารถตอบสนองความถี่ได้ดี มีความแข็งแรง 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03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266344" y="1929881"/>
            <a:ext cx="11925656" cy="4438497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4147134" y="23750"/>
            <a:ext cx="2159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ไมโครโฟน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196963" y="1948526"/>
            <a:ext cx="68965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</a:t>
            </a:r>
            <a:r>
              <a:rPr lang="en-US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คอนเดนเซอร์ไมโครโฟน (</a:t>
            </a:r>
            <a:r>
              <a:rPr lang="en-US" sz="28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condenser microphone)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เป็น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ไมโครโฟนที่นิยมใช้กันมากในห้องบันทึกเสียง ภายในไมโครโฟนจะมี</a:t>
            </a:r>
            <a:r>
              <a:rPr lang="th-TH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ไดอะแฟรม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ซึ่งมีความบางและไวต่อการสั่นสะเทือนมาก ทำให้ไมโครโฟนชนิดนี้มีความไวต่อเสียงสูง ดังนั้นเมื่อเกิดเสียงเพียงเล็กน้อยคอนเดนเซอร์ไมโครโฟนก็สามารถจับเสียงได้ นอกจากจะมีความไวสูงแล้วยังมีคุณภาพเสียงที่ดี มีช่วงตอบสนองความถี่ของคลื่นเสียงกว้างตอบสนองความถี่สูงได้ดีมาก ข้อเสีย คือ ไมโครโฟนประเภทนี้จะต้องมีแหล่งจ่ายไฟเลี้ยงเพื่อสงต่อไปยัง</a:t>
            </a:r>
            <a:r>
              <a:rPr lang="th-TH" sz="2800" dirty="0" err="1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ไดอะแฟรม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ราคาแพง ไม่ทนต่อความชื้น บอบบาง ไมโครโฟน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อาจเสียง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หายหากเกิดการกระแทก 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9" r="43574" b="51506"/>
          <a:stretch/>
        </p:blipFill>
        <p:spPr>
          <a:xfrm>
            <a:off x="141890" y="1002198"/>
            <a:ext cx="4956581" cy="534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692795" y="23750"/>
            <a:ext cx="722986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ลักษณะทิศทางการรับเสียงของไมโครโฟน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56286" y="5071517"/>
            <a:ext cx="104210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 แบบรับเสียงรอบทิศทาง 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Omni Direction)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เป็นไมโครโฟนที่ไวต่อการรับเสียง โดยทิศทางของไมโครโฟนจะรับเสียงได้รอบทิศทาง 360 องศา เหมาะกับการอัดเสียงที่ต้องใช้ผู้ประกาศหลายคนในเวลาเดียวกัน เช่น การร้องเพลงประสานเสียง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88" y="1235847"/>
            <a:ext cx="5242953" cy="35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42546" y="5577631"/>
            <a:ext cx="7486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ตัวอย่าง ลักษณะ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ไมโครโฟนแบบรับเสียงรอบทิศทาง 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Omni Direction)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46" y="1214602"/>
            <a:ext cx="71437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692795" y="23750"/>
            <a:ext cx="722986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ลักษณะทิศทางการรับเสียงของไมโครโฟน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61719" y="4877447"/>
            <a:ext cx="9989453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แบบรับเสียงสองทิศทาง 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two-directional microphone)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ไมโครโฟนที่มีความหมายเสียงในทิศทางที่อยู่ตรงกันข้าม ทั้งด้านหน้าและด้านหลังไมโครโฟน เหมาะสำหรับการพูดสองคน เช่น รายการสนทนา รายการสัมภาษณ์</a:t>
            </a:r>
            <a:endParaRPr lang="en-US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66" y="1111782"/>
            <a:ext cx="5423337" cy="36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692795" y="23750"/>
            <a:ext cx="722986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ลักษณะทิศทางการรับเสียงของไมโครโฟน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56289" y="4941415"/>
            <a:ext cx="10510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แบบทางเดียวมุมกว้าง 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one directional microphone)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เป็นไมโครโฟนที่มีความไวเสียงทางด้านหน้าเพียงอย่างเดียว การรับเสียงด้านหน้าเป็นมุมกว้างคล้ายรูปหัวใจ บางครั้งเรียกว่า 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heart-shaped 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microphone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ใช้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กับรายการที่ต้องการพูดหน้าไมโครโฟนอย่างเดียว เช่น รายการเพลง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44" y="1040597"/>
            <a:ext cx="5601618" cy="37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692795" y="23750"/>
            <a:ext cx="722986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ลักษณะทิศทางการรับเสียงของไมโครโฟน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692795" y="5092291"/>
            <a:ext cx="9821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4.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แบบทางเดียวมุมแคบ (</a:t>
            </a:r>
            <a:r>
              <a:rPr lang="en-US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uni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-directional microphone)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เป็นไมโครโฟนที่รับเสียงได้ดีเฉพาะด้านหน้า และมีมุมและเสียงที่แคบมาก ผู้อัดเสียงจะต้องรู้ทิศทางของเสียงแน่นอน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38" y="1135117"/>
            <a:ext cx="5556503" cy="37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692795" y="23750"/>
            <a:ext cx="722986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ลักษณะทิศทางการรับเสียงของไมโครโฟน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13346" y="5483038"/>
            <a:ext cx="8643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ตัวอย่าง ลักษณะ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ไมโครโฟน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แบบทาง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เดียวมุมแคบ (</a:t>
            </a:r>
            <a:r>
              <a:rPr lang="en-US" sz="2800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uni</a:t>
            </a:r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-directional microphone) 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2" b="43405"/>
          <a:stretch/>
        </p:blipFill>
        <p:spPr>
          <a:xfrm>
            <a:off x="3100550" y="1262063"/>
            <a:ext cx="6406115" cy="37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1228303"/>
            <a:ext cx="11970327" cy="5037158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757811" y="0"/>
            <a:ext cx="617188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ห้องผลิตรายการวิทยุกระจายเสียง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9" y="1316180"/>
            <a:ext cx="7415908" cy="494273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7841157" y="1942577"/>
            <a:ext cx="38668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ห้อง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ผลิตรายการวิทยุแบ่งออกเป็น 2 ส่วนคือ ห้องอัดเสียงและห้องควบคุมเสียง ระหว่าง2ห้องจะมีกระจกใสคั่นกลางห้องผลิตรายการวิทยุ แบ่งออกได้หลายลักษณะ แบ่งตามวัตถุประสงค์ของการใช้งาน แบ่งตามลักษณะห้อง 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34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-1" y="1682611"/>
            <a:ext cx="12312869" cy="4103333"/>
          </a:xfrm>
          <a:prstGeom prst="rect">
            <a:avLst/>
          </a:prstGeom>
          <a:solidFill>
            <a:srgbClr val="FFFF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672568" y="23750"/>
            <a:ext cx="402706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ลำโพง (</a:t>
            </a:r>
            <a:r>
              <a:rPr lang="en-US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loudspeaker)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5" b="4310"/>
          <a:stretch/>
        </p:blipFill>
        <p:spPr>
          <a:xfrm>
            <a:off x="6043449" y="1411013"/>
            <a:ext cx="5701862" cy="4374931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462455" y="1815626"/>
            <a:ext cx="51973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เป็น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เครื่องขยายสัญญาณเสียง ลำโพงจะถูกตั้งอยู่ในห้องควบคุมเสียง ช่างเทคนิคจะนั่งอยู่กึ่งกลางระหว่างลำโพงซ้ายและขวาเพื่อฟังระดับเสียงที่เท่ากัน การใช้ลำโพงสองตัวสามารถทำได้ทั้งระบบโมโน(ระบบเสียงมามี1</a:t>
            </a:r>
            <a:r>
              <a:rPr lang="th-TH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แทรค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เสียงออกเท่ากันทั้ง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ลำโพง) และระบบ</a:t>
            </a:r>
            <a:r>
              <a:rPr lang="th-TH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สเตอ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ริโอ(เสียงมี2</a:t>
            </a:r>
            <a:r>
              <a:rPr lang="th-TH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แทรค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สามารถปรับแต่งเส้นเสียงซ้ายขวาได้ ปรับแต่งระดับเสียงให้ออกลำโพงซ้ายหรือขวาได้อริสระ) 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23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176805" y="5967689"/>
            <a:ext cx="3643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การวางลำโพงในห้องควบคุมเสียง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57" y="930166"/>
            <a:ext cx="7565936" cy="503752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234152" y="1682611"/>
            <a:ext cx="6736176" cy="4103333"/>
          </a:xfrm>
          <a:prstGeom prst="rect">
            <a:avLst/>
          </a:prstGeom>
          <a:solidFill>
            <a:srgbClr val="FFFF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5665075" y="2707280"/>
            <a:ext cx="6096000" cy="1936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เป็นหูฟังแบบคาดหัวบริเวณหูฟังมีฟองน้ำไว้ครอบหู เพื่อไม่ให้เสียงรอบข้างแทรกเข้ามารบกวน และฟังเสียงได้ชัดเจน ผู้ดำเนินรายการจะสวมหูฟังเพื่อฟังเสียงตัวเอง เสียงผู้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ควบคุม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และเสียงขณะออกอากาศ</a:t>
            </a:r>
            <a:endParaRPr lang="en-US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19679" y="27217"/>
            <a:ext cx="3453189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หูฟัง (</a:t>
            </a:r>
            <a:r>
              <a:rPr lang="en-US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headphone</a:t>
            </a: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3200" dirty="0">
              <a:solidFill>
                <a:schemeClr val="bg1"/>
              </a:solidFill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t="48372" r="52627" b="-584"/>
          <a:stretch/>
        </p:blipFill>
        <p:spPr>
          <a:xfrm flipH="1">
            <a:off x="58988" y="1682611"/>
            <a:ext cx="5328747" cy="42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2726" y="1540722"/>
            <a:ext cx="6416088" cy="4103333"/>
          </a:xfrm>
          <a:prstGeom prst="rect">
            <a:avLst/>
          </a:prstGeom>
          <a:solidFill>
            <a:srgbClr val="FFFF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572814" y="2045128"/>
            <a:ext cx="6096000" cy="2858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เครื่องผสมสัญญาณเสียงนำสัญญาณจากไมโครโฟนที่ส่งจากห้องอัดเสียงมาตกแต่ง ปรับระดับ ผสมสัญญาณเสียงตามต้องการ รวมถึงนำสัญญาณที่เข้ามาทั้งหมดส่งออกเป็นสัญญาณระบบ</a:t>
            </a:r>
            <a:r>
              <a:rPr lang="th-TH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สเตอ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ริโอเพื่อส่งไปยังแหล่งอื่นๆ เช่น เครื่องบันทึกเสียง เครื่องขยายเสียง ลำโพงเป็น ต้น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18322" y="5103"/>
            <a:ext cx="5771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เครื่องผสมสัญญาณเสียง (</a:t>
            </a:r>
            <a:r>
              <a:rPr lang="en-US" sz="44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mixer)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9" t="44728" r="27116" b="8896"/>
          <a:stretch/>
        </p:blipFill>
        <p:spPr>
          <a:xfrm>
            <a:off x="6668814" y="1409391"/>
            <a:ext cx="5418857" cy="42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6204595" y="2082482"/>
            <a:ext cx="5987405" cy="3520010"/>
          </a:xfrm>
          <a:prstGeom prst="rect">
            <a:avLst/>
          </a:prstGeom>
          <a:solidFill>
            <a:srgbClr val="FFFF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6877937" y="2874273"/>
            <a:ext cx="5092391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เป็นอุปกรณ์เสริมเชื่อมต่อสัญญาณดิจิตอล จะทำหน้าที่ เชื่อมต่อ ส่งผ่านข้อมูล แปลง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สัญญาณดิจิตอล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เข้าสู่คอมพิวเตอร์ และถ่ายทอดสัญญาณเสียง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จากคอมพิวเตอร์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สู่ลำโพง 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57116" y="23750"/>
            <a:ext cx="596990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อุปกรณ์เชื่อมต่อด้านเสียง (</a:t>
            </a:r>
            <a:r>
              <a:rPr lang="en-US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Interface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108595" y="1546455"/>
            <a:ext cx="6096000" cy="40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55588" y="1941048"/>
            <a:ext cx="5987405" cy="3520010"/>
          </a:xfrm>
          <a:prstGeom prst="rect">
            <a:avLst/>
          </a:prstGeom>
          <a:solidFill>
            <a:srgbClr val="FFFF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583149" y="2502327"/>
            <a:ext cx="5532282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ใช้สำหรับการเปิดเพลง หรือเสียงต่างๆ ส่วนมากใช้กับรายการเพลง แต่ปัจจุบันคอมพิวเตอร์สามารถเก็บไฟล์เสียงได้ทั้งหมด อีกทั้งมีโปรแกรมคอมพิวเตอร์ช่วยเรียงคิวเพลงอัตโนมัติ เครื่องเล่นซีดีจึงไม่เป็นที่นิยมนัก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072098" y="23750"/>
            <a:ext cx="3299301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เครื่องเล่นเทป ซีดี</a:t>
            </a:r>
            <a:endParaRPr lang="en-US" sz="4400" dirty="0">
              <a:solidFill>
                <a:schemeClr val="bg1"/>
              </a:solidFill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6" name="Picture 6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7"/>
          <a:stretch/>
        </p:blipFill>
        <p:spPr bwMode="auto">
          <a:xfrm>
            <a:off x="6342992" y="1207726"/>
            <a:ext cx="5588997" cy="4253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33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960180" y="5346413"/>
            <a:ext cx="798786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ใช้ในการแสดงผล เช่น ภาพของคลื่นเสียง 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ความยาว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ของเสียง นอกจากนี้ยังใช้ใช้โปรแกรมในการตัดต่อเสียง บันทึกเสียง เปิดเพลง เป็นต้น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341771" y="23750"/>
            <a:ext cx="2318263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คอมพิวเตอร์</a:t>
            </a:r>
            <a:endParaRPr lang="en-US" sz="4400" dirty="0">
              <a:solidFill>
                <a:schemeClr val="bg1"/>
              </a:solidFill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5" name="Picture 6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3" y="1583732"/>
            <a:ext cx="5336175" cy="3335110"/>
          </a:xfrm>
          <a:prstGeom prst="rect">
            <a:avLst/>
          </a:prstGeom>
        </p:spPr>
      </p:pic>
      <p:pic>
        <p:nvPicPr>
          <p:cNvPr id="6" name="Picture 63"/>
          <p:cNvPicPr/>
          <p:nvPr/>
        </p:nvPicPr>
        <p:blipFill rotWithShape="1">
          <a:blip r:embed="rId4"/>
          <a:srcRect b="5516"/>
          <a:stretch/>
        </p:blipFill>
        <p:spPr bwMode="auto">
          <a:xfrm>
            <a:off x="5764919" y="1583732"/>
            <a:ext cx="6269822" cy="3330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39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69" y="1275600"/>
            <a:ext cx="6737131" cy="504922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12835" y="1275600"/>
            <a:ext cx="6976241" cy="5037158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-18590"/>
            <a:ext cx="9927718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1.ห้องผลิตรายการวิทยุกระจายเสียงแบ่งตามวัตถุประสงค์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05225" y="1668410"/>
            <a:ext cx="6159062" cy="464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1.1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สตูดิโอเพื่อการผลิตรายการ มักใช้ผลิตรายการวิทยุที่เป็นบันทึกเทป โดยนำผู้ดำเนินรายการหรือแขกรับเชิญมาพูดคุยและบันทึกเทปไว้ เพื่อตัดต่อออกอากาศตามกำหนดการณ์ของผังรายการ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1.2 สตูดิโอเพื่อการผลิตและการส่งกระจายเสียง ผลิตรายการสด 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live program)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เป็นรายการที่ผลิตสดและออกอากาศทันที ส่วนใหญ่มันจะเป็นรายการข่าว รายการเพลง  รายการที่ทำการกระจายเสียง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ประจำวัน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day-today broadcasting) 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15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5107073" y="1714143"/>
            <a:ext cx="6976241" cy="4869864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066" y="1075474"/>
            <a:ext cx="11503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	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แบ่ง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ออกได้ 2 ประเภท คือ ห้องผลิตรายการวิทยุกระจายเสียงแบบห้อง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เดี่ยว และ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ห้องผลิตรายการวิทยุกระจายเสียงแบบห้องชุด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066" y="122760"/>
            <a:ext cx="9153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2. ห้องผลิตรายการวิทยุกระจายเสียงแบ่งตามลักษณะห้อง</a:t>
            </a:r>
            <a:endParaRPr lang="th-TH" sz="4000" b="1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/>
          <a:stretch/>
        </p:blipFill>
        <p:spPr>
          <a:xfrm>
            <a:off x="467066" y="2029581"/>
            <a:ext cx="4709209" cy="4341132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5680842" y="1881438"/>
            <a:ext cx="6096000" cy="47025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2.1 </a:t>
            </a:r>
            <a:r>
              <a:rPr lang="th-TH" sz="2800" u="sng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ห้องผลิตรายการแบบห้องเดี่ยว (</a:t>
            </a:r>
            <a:r>
              <a:rPr lang="en-US" sz="2800" u="sng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single studio)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เป็นห้องผลิตรายการที่ได้รับความนิยมมากในปัจจุบัน เพราะลดต้นทุนในการสร้างห้องผลิตรายการ ภายในห้องจะมีการจัดรายการและระบบการผลิต ควบคุมโดยคนคนเดียว คือ ผู้นำเสนอรายการ ผู้ดำเนินรายการ นอกจากทำหน้าที่พูดคุยดำเนินรายการแล้ว ยังทำหน้าที่ควบคุมการผลิตรายการเอง เปิดเพลงเอง ดังนั้นผู้ที่ผลิตรายการแบบห้องเดี่ยวจำเป็นจะต้องรู้เกี่ยวกับเครื่องมือในห้องควบคุม ห้องผลิตรายการแบบเดียวนี้ มักผลิตรายการที่ง่ายรูปแบบรายการไม่ซับซ้อนมาก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นัก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6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6542687" y="1929881"/>
            <a:ext cx="5524859" cy="410333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066" y="122760"/>
            <a:ext cx="9153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2. ห้องผลิตรายการวิทยุกระจายเสียงแบ่งตามลักษณะห้อง</a:t>
            </a:r>
            <a:endParaRPr lang="th-TH" sz="4000" b="1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6932407" y="2337565"/>
            <a:ext cx="4776952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u="sng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2.2 ห้องผลิตรายการแบบชุด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ประกอบไปด้วยห้องอัดเสียง และห้องควบคุมเสียงเชื่อมต่อกันมีกระจกใสคั่น สามารถมองเห็นและติดต่อสื่อสารกันได้ผ่านกระจกระหว่างผู้ประกาศที่อยู่ในห้องบันทึกเสียงและช่างเทคนิค หรือผู้ควบคุมเสียงที่อยู่ในห้องควบคุมเสียง 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551509"/>
            <a:ext cx="6138041" cy="46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46842" y="1929881"/>
            <a:ext cx="11549914" cy="410333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919179" y="2378568"/>
            <a:ext cx="10405240" cy="336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-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ห้องสตูดิโอเพื่อการ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แสดง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มักใช้กับรายการละครหรือการพากย์เสียง จะมีโต๊ะวางบทแบบลาดเอียงเพื่อการวางบทและอ่านได้สะดวก มีนาฬิกาบอกเวลา ควรเป็นนาฬิกาดิจิตอลหรือนาฬิกาที่ไม่ได้ยินเสียงเดินของเข็มวินาที หากเป็นสตูดิโอขนาดใหญ่จะมีโต๊ะที่นั่งได้หลายคนบ้างสตูดิโออาจมีฉากกั้นของแต่ละโต๊ะ เพื่อให้ผู้บรรยายมี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สมาธิ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-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ห้องผู้ประกาศ มีลักษณะเหมือนห้องสตูดิโอทั่วไป แต่มีขนาดเล็กใช้สำหรับผู้ประกาศเพียงคนเดียว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56572" y="915501"/>
            <a:ext cx="1113045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ขนาด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ของห้องผลิตรายการแต่ละสถานีนั้นมีขนาดแตกต่างกันขึ้น งบประมาณ บริเวณสถานที่อยู่กับการใช้งาน เช่น 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6542687" y="1929881"/>
            <a:ext cx="5524859" cy="410333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7167991" y="2321798"/>
            <a:ext cx="4274250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-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ห้อง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สร้างเสียงประกอบ เป็นห้องเอาไว้บันทึกเสียงประกอบ เพื่อให้เกิดความสมจริงเป็นการอัดเสียงขึ้นมาใหม่ หรือจำลองเสียงนั้นๆ การจัดหาวัสดุของจริงมาทำการบันทึกเสียง เช่น เสียงกดคีย์บอร์ดคอมพิวเตอร์ เสียงลากกระเป๋าเดินทาง เป็นต้น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7" y="1461214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6542687" y="1929881"/>
            <a:ext cx="5524859" cy="410333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6840440" y="2544151"/>
            <a:ext cx="4929352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- ห้องควบคุม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เสียง มีอุปกรณ์ผสมสัญญาณเสียง  เรียกว่ามิกเซอร์ คอยควบคุมระดับเสียง คุณภาพเสียง เสียงจากแหล่งต่างๆที่ส่งผ่านเข้ามายังห้องควบคุม แหล่งเสียงที่ส่งผ่านมายังห้องควบคุมเสียง เช่น เสียงไมโครโฟนจากผู้ประกาศ เสียงเพลงจากซีดี เป็นต้น</a:t>
            </a:r>
            <a:endParaRPr lang="en-US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2" y="1343963"/>
            <a:ext cx="6252334" cy="46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6542687" y="1929881"/>
            <a:ext cx="5524859" cy="410333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6808909" y="2552309"/>
            <a:ext cx="4992414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-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ห้อง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บันทึกเสียง เป็นห้องที่จัดไว้เพื่อบันทึกเสียงโดยเฉพาะ ภายในห้องจะถูกออกแบบมาอย่างดีผนังจะมีการกลั้นหลายชั้น เพื่อกันเสียงสะท้อน และกันเสียงภายนอกรบกวน ภายในห้องควบคุมเสียงจะมี ไมโครโฟน  หูฟัง โต๊ะวางกระดาษ และเก้าอี้</a:t>
            </a:r>
            <a:endParaRPr lang="en-US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" y="1657534"/>
            <a:ext cx="6571904" cy="43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923</Words>
  <Application>Microsoft Office PowerPoint</Application>
  <PresentationFormat>แบบจอกว้าง</PresentationFormat>
  <Paragraphs>48</Paragraphs>
  <Slides>26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Cordia New</vt:lpstr>
      <vt:lpstr>TH K2D July8</vt:lpstr>
      <vt:lpstr>TH SarabunPSK</vt:lpstr>
      <vt:lpstr>Office Theme</vt:lpstr>
      <vt:lpstr>บทที่ 4  ระบบห้องเสียงและอุปกรณ์ ในการผลิตรายการวิทยุกระจายเสียง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User</cp:lastModifiedBy>
  <cp:revision>64</cp:revision>
  <dcterms:created xsi:type="dcterms:W3CDTF">2018-12-21T08:02:19Z</dcterms:created>
  <dcterms:modified xsi:type="dcterms:W3CDTF">2019-06-24T11:35:01Z</dcterms:modified>
</cp:coreProperties>
</file>