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E"/>
    <a:srgbClr val="00CC00"/>
    <a:srgbClr val="FFFF00"/>
    <a:srgbClr val="FF33CC"/>
    <a:srgbClr val="99FF33"/>
    <a:srgbClr val="99CCFF"/>
    <a:srgbClr val="3C744D"/>
    <a:srgbClr val="00CCFF"/>
    <a:srgbClr val="FF00FF"/>
    <a:srgbClr val="F73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BA4-EEDF-408E-939D-5DCD7E6A0F83}" type="datetimeFigureOut">
              <a:rPr lang="en-US" smtClean="0"/>
              <a:t>29-Jul-19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034D-8430-4363-AD42-0D09D2AB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2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651FCF-C7CA-47B3-92BA-F410A885888B}"/>
              </a:ext>
            </a:extLst>
          </p:cNvPr>
          <p:cNvSpPr txBox="1"/>
          <p:nvPr/>
        </p:nvSpPr>
        <p:spPr>
          <a:xfrm>
            <a:off x="4745830" y="5418317"/>
            <a:ext cx="270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C0504E"/>
                </a:solidFill>
                <a:latin typeface="Kodchasan SemiBold" panose="00000700000000000000" pitchFamily="2" charset="-34"/>
                <a:cs typeface="Kodchasan SemiBold" panose="00000700000000000000" pitchFamily="2" charset="-34"/>
              </a:rPr>
              <a:t>บทที่ 2 การฟัง</a:t>
            </a:r>
            <a:endParaRPr lang="en-US" sz="2800" dirty="0">
              <a:solidFill>
                <a:srgbClr val="C0504E"/>
              </a:solidFill>
              <a:latin typeface="Kodchasan SemiBold" panose="00000700000000000000" pitchFamily="2" charset="-34"/>
              <a:cs typeface="Kodchasan SemiBold" panose="00000700000000000000" pitchFamily="2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à¸²à¸£à¸à¸±à¸ à¸à¸²à¸£à¹à¸à¸¹à¸">
            <a:extLst>
              <a:ext uri="{FF2B5EF4-FFF2-40B4-BE49-F238E27FC236}">
                <a16:creationId xmlns:a16="http://schemas.microsoft.com/office/drawing/2014/main" id="{EA37A373-13DB-4958-B3A8-C2AB265F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31" y="1650779"/>
            <a:ext cx="2765338" cy="27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à¸à¸²à¸£à¸à¸±à¸ à¸à¸²à¸£à¹à¸à¸¹à¸">
            <a:extLst>
              <a:ext uri="{FF2B5EF4-FFF2-40B4-BE49-F238E27FC236}">
                <a16:creationId xmlns:a16="http://schemas.microsoft.com/office/drawing/2014/main" id="{4E9D4EAB-A015-4CC9-945C-DF7BBD6B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5" y="1439683"/>
            <a:ext cx="4266630" cy="30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à¸à¸²à¸£à¸à¸±à¸ à¸à¸²à¸£à¹à¸à¸¹à¸">
            <a:extLst>
              <a:ext uri="{FF2B5EF4-FFF2-40B4-BE49-F238E27FC236}">
                <a16:creationId xmlns:a16="http://schemas.microsoft.com/office/drawing/2014/main" id="{D8DA0F10-B1FA-4FCF-802B-3CAAAA1A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35" y="1585733"/>
            <a:ext cx="29766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7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F3DAF-90BC-4A15-BB63-77EDDFB20291}"/>
              </a:ext>
            </a:extLst>
          </p:cNvPr>
          <p:cNvSpPr txBox="1"/>
          <p:nvPr/>
        </p:nvSpPr>
        <p:spPr>
          <a:xfrm>
            <a:off x="5910262" y="1073925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ประสิทธิภาพในการฟัง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C5A0A-4321-4095-BD90-398F65A1F328}"/>
              </a:ext>
            </a:extLst>
          </p:cNvPr>
          <p:cNvSpPr/>
          <p:nvPr/>
        </p:nvSpPr>
        <p:spPr>
          <a:xfrm>
            <a:off x="1485900" y="1798882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เข้าใจ มีสมาธิ คิดตาม</a:t>
            </a:r>
            <a:endParaRPr lang="en-US" sz="2800" dirty="0">
              <a:solidFill>
                <a:srgbClr val="00B0F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82BED-3C6C-4982-86D2-E24FB3E0FFF8}"/>
              </a:ext>
            </a:extLst>
          </p:cNvPr>
          <p:cNvSpPr/>
          <p:nvPr/>
        </p:nvSpPr>
        <p:spPr>
          <a:xfrm>
            <a:off x="5357811" y="4792504"/>
            <a:ext cx="149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C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ตีความ</a:t>
            </a:r>
            <a:endParaRPr lang="en-US" sz="2800" dirty="0">
              <a:solidFill>
                <a:srgbClr val="FFC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34CD6-B7F9-487A-A2F1-F96A5317BEB6}"/>
              </a:ext>
            </a:extLst>
          </p:cNvPr>
          <p:cNvSpPr/>
          <p:nvPr/>
        </p:nvSpPr>
        <p:spPr>
          <a:xfrm>
            <a:off x="2085975" y="3199716"/>
            <a:ext cx="215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CC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จับประเด็น</a:t>
            </a:r>
            <a:endParaRPr lang="en-US" sz="2800" dirty="0">
              <a:solidFill>
                <a:srgbClr val="00CC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981FB-B1C9-4123-85A6-55C018491ACD}"/>
              </a:ext>
            </a:extLst>
          </p:cNvPr>
          <p:cNvSpPr/>
          <p:nvPr/>
        </p:nvSpPr>
        <p:spPr>
          <a:xfrm>
            <a:off x="2257425" y="4734580"/>
            <a:ext cx="177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33C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วิเคราะห์</a:t>
            </a:r>
            <a:endParaRPr lang="en-US" sz="2800" dirty="0">
              <a:solidFill>
                <a:srgbClr val="FF33C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2C1F9-0E82-41E8-94D2-A448A6A86DDF}"/>
              </a:ext>
            </a:extLst>
          </p:cNvPr>
          <p:cNvSpPr/>
          <p:nvPr/>
        </p:nvSpPr>
        <p:spPr>
          <a:xfrm>
            <a:off x="7500936" y="3218082"/>
            <a:ext cx="2771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206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ประเมินคุณค่า</a:t>
            </a:r>
            <a:endParaRPr lang="en-US" sz="2800" dirty="0">
              <a:solidFill>
                <a:srgbClr val="00206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6426-8633-47D8-9E4B-60F4AB14BBDD}"/>
              </a:ext>
            </a:extLst>
          </p:cNvPr>
          <p:cNvSpPr/>
          <p:nvPr/>
        </p:nvSpPr>
        <p:spPr>
          <a:xfrm>
            <a:off x="8024811" y="4792504"/>
            <a:ext cx="169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จดบันทึก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AABDA7F-38BB-421F-8AEE-BD0B242879A4}"/>
              </a:ext>
            </a:extLst>
          </p:cNvPr>
          <p:cNvSpPr/>
          <p:nvPr/>
        </p:nvSpPr>
        <p:spPr>
          <a:xfrm>
            <a:off x="2971800" y="2409865"/>
            <a:ext cx="342900" cy="702088"/>
          </a:xfrm>
          <a:prstGeom prst="down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D104490-7AD9-4690-8A3D-3B8EF89096E6}"/>
              </a:ext>
            </a:extLst>
          </p:cNvPr>
          <p:cNvSpPr/>
          <p:nvPr/>
        </p:nvSpPr>
        <p:spPr>
          <a:xfrm rot="16200000">
            <a:off x="7164180" y="4698632"/>
            <a:ext cx="342900" cy="70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36C23DF-BE1B-4864-8124-D65C71467E27}"/>
              </a:ext>
            </a:extLst>
          </p:cNvPr>
          <p:cNvSpPr/>
          <p:nvPr/>
        </p:nvSpPr>
        <p:spPr>
          <a:xfrm rot="16200000">
            <a:off x="4478130" y="4679583"/>
            <a:ext cx="342900" cy="702088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DF5A503-645A-4EC0-A7BE-CCD058B42BE7}"/>
              </a:ext>
            </a:extLst>
          </p:cNvPr>
          <p:cNvSpPr/>
          <p:nvPr/>
        </p:nvSpPr>
        <p:spPr>
          <a:xfrm>
            <a:off x="2943225" y="3924953"/>
            <a:ext cx="342900" cy="702088"/>
          </a:xfrm>
          <a:prstGeom prst="down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5F8651E-8FD1-4F55-B1C5-7BEFA1D0D3D8}"/>
              </a:ext>
            </a:extLst>
          </p:cNvPr>
          <p:cNvSpPr/>
          <p:nvPr/>
        </p:nvSpPr>
        <p:spPr>
          <a:xfrm rot="10800000">
            <a:off x="8701086" y="3924953"/>
            <a:ext cx="342900" cy="70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3D498295-4BA8-402E-A658-412BE9BFCB72}"/>
              </a:ext>
            </a:extLst>
          </p:cNvPr>
          <p:cNvSpPr/>
          <p:nvPr/>
        </p:nvSpPr>
        <p:spPr>
          <a:xfrm rot="10800000">
            <a:off x="8620122" y="2000795"/>
            <a:ext cx="504828" cy="103363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E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FD510B-2143-4509-90E2-5936A9BE13BB}"/>
              </a:ext>
            </a:extLst>
          </p:cNvPr>
          <p:cNvSpPr/>
          <p:nvPr/>
        </p:nvSpPr>
        <p:spPr>
          <a:xfrm>
            <a:off x="6305550" y="914400"/>
            <a:ext cx="4714875" cy="88448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à¸à¸¥à¸à¸²à¸£à¸à¹à¸à¸«à¸²à¸£à¸¹à¸à¸ à¸²à¸à¸ªà¸³à¸«à¸£à¸±à¸ à¸¢à¸à¸à¸´à¹à¸§à¹à¸à¹à¸ à¸à¸²à¸£à¹à¸à¸¹à¸">
            <a:extLst>
              <a:ext uri="{FF2B5EF4-FFF2-40B4-BE49-F238E27FC236}">
                <a16:creationId xmlns:a16="http://schemas.microsoft.com/office/drawing/2014/main" id="{12CE2350-D198-4BB7-A3C2-A6F329AE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68" y="1929611"/>
            <a:ext cx="1250832" cy="11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4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97C92-3C57-417C-8757-C3E5CDB3E1CF}"/>
              </a:ext>
            </a:extLst>
          </p:cNvPr>
          <p:cNvSpPr txBox="1"/>
          <p:nvPr/>
        </p:nvSpPr>
        <p:spPr>
          <a:xfrm>
            <a:off x="2881313" y="1040037"/>
            <a:ext cx="642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กระบวนการพัฒนาทักษะการฟัง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29C29-2D03-4A0B-8BC3-DF03643A2854}"/>
              </a:ext>
            </a:extLst>
          </p:cNvPr>
          <p:cNvSpPr/>
          <p:nvPr/>
        </p:nvSpPr>
        <p:spPr>
          <a:xfrm>
            <a:off x="1314450" y="2231058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ขั้นก่อนฟัง</a:t>
            </a:r>
            <a:endParaRPr lang="en-US" sz="2800" b="1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59343-E19C-42DA-81D9-A4EB25873D7B}"/>
              </a:ext>
            </a:extLst>
          </p:cNvPr>
          <p:cNvSpPr/>
          <p:nvPr/>
        </p:nvSpPr>
        <p:spPr>
          <a:xfrm>
            <a:off x="8820150" y="2199564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CC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ขั้นหลังฟัง</a:t>
            </a:r>
            <a:endParaRPr lang="en-US" sz="2800" b="1" dirty="0">
              <a:solidFill>
                <a:srgbClr val="00CC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27167-9371-4A61-83A9-1A60BB882D9F}"/>
              </a:ext>
            </a:extLst>
          </p:cNvPr>
          <p:cNvSpPr/>
          <p:nvPr/>
        </p:nvSpPr>
        <p:spPr>
          <a:xfrm>
            <a:off x="5447108" y="2212883"/>
            <a:ext cx="1297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ขั้นฟัง</a:t>
            </a:r>
            <a:endParaRPr lang="en-US" sz="2800" b="1" dirty="0">
              <a:solidFill>
                <a:srgbClr val="FFC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4999E-5F80-4216-B9C7-ED929EA60ACC}"/>
              </a:ext>
            </a:extLst>
          </p:cNvPr>
          <p:cNvSpPr/>
          <p:nvPr/>
        </p:nvSpPr>
        <p:spPr>
          <a:xfrm>
            <a:off x="1133474" y="3145043"/>
            <a:ext cx="241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ตั้งวัตถุประสงค์</a:t>
            </a:r>
            <a:endParaRPr lang="en-US" sz="24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B0B9-D209-40E6-9DB6-B17E7D4BA756}"/>
              </a:ext>
            </a:extLst>
          </p:cNvPr>
          <p:cNvSpPr/>
          <p:nvPr/>
        </p:nvSpPr>
        <p:spPr>
          <a:xfrm>
            <a:off x="771523" y="3873245"/>
            <a:ext cx="3143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สำรวจความรู้เบื้องต้น</a:t>
            </a:r>
            <a:endParaRPr lang="en-US" sz="24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3ABB9-2297-47E5-9EDE-6B852430FF76}"/>
              </a:ext>
            </a:extLst>
          </p:cNvPr>
          <p:cNvSpPr/>
          <p:nvPr/>
        </p:nvSpPr>
        <p:spPr>
          <a:xfrm>
            <a:off x="981073" y="4573744"/>
            <a:ext cx="272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หาความรู้เพิ่มเติม </a:t>
            </a:r>
            <a:endParaRPr lang="en-US" sz="24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F2D4F-C206-4AB2-A957-EAFBF430A1CF}"/>
              </a:ext>
            </a:extLst>
          </p:cNvPr>
          <p:cNvSpPr/>
          <p:nvPr/>
        </p:nvSpPr>
        <p:spPr>
          <a:xfrm>
            <a:off x="5482826" y="4637851"/>
            <a:ext cx="1543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C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วิเคราะห์</a:t>
            </a:r>
            <a:endParaRPr lang="en-US" sz="2400" dirty="0">
              <a:solidFill>
                <a:srgbClr val="FFC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993DE-9588-49C9-A585-A0B9FEB7AF04}"/>
              </a:ext>
            </a:extLst>
          </p:cNvPr>
          <p:cNvSpPr/>
          <p:nvPr/>
        </p:nvSpPr>
        <p:spPr>
          <a:xfrm>
            <a:off x="5639988" y="5330349"/>
            <a:ext cx="122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C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บันทึก</a:t>
            </a:r>
            <a:endParaRPr lang="en-US" sz="2400" dirty="0">
              <a:solidFill>
                <a:srgbClr val="FFC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F310C3-F79F-4F18-96E4-33EB7E6FACD7}"/>
              </a:ext>
            </a:extLst>
          </p:cNvPr>
          <p:cNvSpPr/>
          <p:nvPr/>
        </p:nvSpPr>
        <p:spPr>
          <a:xfrm>
            <a:off x="8359378" y="3138783"/>
            <a:ext cx="2978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CC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บรรลุวัตถุประสงค์?</a:t>
            </a:r>
            <a:endParaRPr lang="en-US" sz="2400" dirty="0">
              <a:solidFill>
                <a:srgbClr val="00CC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21C599-6385-4640-8E0B-EDAA07286FCD}"/>
              </a:ext>
            </a:extLst>
          </p:cNvPr>
          <p:cNvSpPr/>
          <p:nvPr/>
        </p:nvSpPr>
        <p:spPr>
          <a:xfrm>
            <a:off x="5494732" y="3138784"/>
            <a:ext cx="120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C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มีสมาธิ</a:t>
            </a:r>
            <a:endParaRPr lang="en-US" sz="2400" dirty="0">
              <a:solidFill>
                <a:srgbClr val="FFC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D32F5-7074-436D-9458-F9401BE35FFA}"/>
              </a:ext>
            </a:extLst>
          </p:cNvPr>
          <p:cNvSpPr/>
          <p:nvPr/>
        </p:nvSpPr>
        <p:spPr>
          <a:xfrm>
            <a:off x="5179217" y="3936531"/>
            <a:ext cx="241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C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ทำความเข้าใจ</a:t>
            </a:r>
            <a:endParaRPr lang="en-US" sz="2400" dirty="0">
              <a:solidFill>
                <a:srgbClr val="FFC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3B468B-37BF-46C3-94CE-2229E342B081}"/>
              </a:ext>
            </a:extLst>
          </p:cNvPr>
          <p:cNvSpPr/>
          <p:nvPr/>
        </p:nvSpPr>
        <p:spPr>
          <a:xfrm>
            <a:off x="981073" y="5262111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ตั้งคำถามล่วงหน้า</a:t>
            </a:r>
            <a:endParaRPr lang="en-US" sz="24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7EC0EA-BEA7-4BC0-B3B0-A2915CD3ACC6}"/>
              </a:ext>
            </a:extLst>
          </p:cNvPr>
          <p:cNvSpPr/>
          <p:nvPr/>
        </p:nvSpPr>
        <p:spPr>
          <a:xfrm>
            <a:off x="8918969" y="4647011"/>
            <a:ext cx="241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CC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ความรู้เพิ่ม</a:t>
            </a:r>
            <a:endParaRPr lang="en-US" sz="2400" dirty="0">
              <a:solidFill>
                <a:srgbClr val="00CC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8425AA-AD70-4A2C-A77D-501760E0C779}"/>
              </a:ext>
            </a:extLst>
          </p:cNvPr>
          <p:cNvSpPr/>
          <p:nvPr/>
        </p:nvSpPr>
        <p:spPr>
          <a:xfrm>
            <a:off x="8918970" y="3936530"/>
            <a:ext cx="241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CC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ความรู้ใหม่</a:t>
            </a:r>
            <a:endParaRPr lang="en-US" sz="2400" dirty="0">
              <a:solidFill>
                <a:srgbClr val="00CC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A3B0FF-D95D-407D-8A2A-D237D682FF3B}"/>
              </a:ext>
            </a:extLst>
          </p:cNvPr>
          <p:cNvSpPr/>
          <p:nvPr/>
        </p:nvSpPr>
        <p:spPr>
          <a:xfrm>
            <a:off x="8639173" y="5315610"/>
            <a:ext cx="241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CC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เรียบเรียงข้อมูล</a:t>
            </a:r>
            <a:endParaRPr lang="en-US" sz="2400" dirty="0">
              <a:solidFill>
                <a:srgbClr val="00CC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133933-058B-451F-A6B0-9AEFEF988406}"/>
              </a:ext>
            </a:extLst>
          </p:cNvPr>
          <p:cNvCxnSpPr>
            <a:cxnSpLocks/>
          </p:cNvCxnSpPr>
          <p:nvPr/>
        </p:nvCxnSpPr>
        <p:spPr>
          <a:xfrm>
            <a:off x="4381500" y="1971675"/>
            <a:ext cx="55363" cy="3924300"/>
          </a:xfrm>
          <a:prstGeom prst="line">
            <a:avLst/>
          </a:prstGeom>
          <a:ln w="762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BCDAB7-F222-464B-AD78-0B044DEF83E5}"/>
              </a:ext>
            </a:extLst>
          </p:cNvPr>
          <p:cNvCxnSpPr>
            <a:cxnSpLocks/>
          </p:cNvCxnSpPr>
          <p:nvPr/>
        </p:nvCxnSpPr>
        <p:spPr>
          <a:xfrm>
            <a:off x="7698580" y="1943100"/>
            <a:ext cx="55363" cy="3924300"/>
          </a:xfrm>
          <a:prstGeom prst="line">
            <a:avLst/>
          </a:prstGeom>
          <a:ln w="762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068285AC-E2E2-4C1E-ADA5-E139234F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3" y="724014"/>
            <a:ext cx="6948638" cy="34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6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9E4284C-7C8E-4860-B786-EE10359FF568}"/>
              </a:ext>
            </a:extLst>
          </p:cNvPr>
          <p:cNvSpPr/>
          <p:nvPr/>
        </p:nvSpPr>
        <p:spPr>
          <a:xfrm>
            <a:off x="1123949" y="2374430"/>
            <a:ext cx="5219700" cy="33724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BB85B-E4EA-4361-AFA4-8C44758A68D4}"/>
              </a:ext>
            </a:extLst>
          </p:cNvPr>
          <p:cNvSpPr txBox="1"/>
          <p:nvPr/>
        </p:nvSpPr>
        <p:spPr>
          <a:xfrm>
            <a:off x="3305176" y="1040037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การประเมินผลการฟัง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588A4-8F2A-4230-8883-992A465C4215}"/>
              </a:ext>
            </a:extLst>
          </p:cNvPr>
          <p:cNvSpPr/>
          <p:nvPr/>
        </p:nvSpPr>
        <p:spPr>
          <a:xfrm>
            <a:off x="7360442" y="2183930"/>
            <a:ext cx="3052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เข้าใจความหมาย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515CB-2F30-4FB3-8C77-3ACB1FE1F72B}"/>
              </a:ext>
            </a:extLst>
          </p:cNvPr>
          <p:cNvSpPr/>
          <p:nvPr/>
        </p:nvSpPr>
        <p:spPr>
          <a:xfrm>
            <a:off x="7360442" y="3891996"/>
            <a:ext cx="1343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ตีความ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FCD223-D043-4DE7-9173-61C3FC1D3385}"/>
              </a:ext>
            </a:extLst>
          </p:cNvPr>
          <p:cNvSpPr/>
          <p:nvPr/>
        </p:nvSpPr>
        <p:spPr>
          <a:xfrm>
            <a:off x="7360442" y="3037963"/>
            <a:ext cx="2105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จับประเด็น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32B27-9A26-4DE1-A36F-232302337DF6}"/>
              </a:ext>
            </a:extLst>
          </p:cNvPr>
          <p:cNvSpPr/>
          <p:nvPr/>
        </p:nvSpPr>
        <p:spPr>
          <a:xfrm>
            <a:off x="7360442" y="4740746"/>
            <a:ext cx="292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รู้เจตนาของผู้พูด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97E145-D7D6-46FF-82CD-B15D5B95FF67}"/>
              </a:ext>
            </a:extLst>
          </p:cNvPr>
          <p:cNvSpPr/>
          <p:nvPr/>
        </p:nvSpPr>
        <p:spPr>
          <a:xfrm>
            <a:off x="7360442" y="5556353"/>
            <a:ext cx="292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ประเมินคุณค่า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A65A4-E84C-4DD0-BF93-EB26C92FD0A4}"/>
              </a:ext>
            </a:extLst>
          </p:cNvPr>
          <p:cNvSpPr/>
          <p:nvPr/>
        </p:nvSpPr>
        <p:spPr>
          <a:xfrm>
            <a:off x="1238249" y="2583980"/>
            <a:ext cx="4991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rgbClr val="00B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ทำทุกครั้ง</a:t>
            </a:r>
          </a:p>
          <a:p>
            <a:pPr algn="ctr"/>
            <a:endParaRPr lang="th-TH" sz="2800" dirty="0">
              <a:solidFill>
                <a:srgbClr val="00B05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  <a:p>
            <a:pPr algn="ctr"/>
            <a:r>
              <a:rPr lang="th-TH" sz="2800" dirty="0">
                <a:solidFill>
                  <a:srgbClr val="00B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นำผลมาปรับปรุง </a:t>
            </a:r>
          </a:p>
          <a:p>
            <a:pPr algn="ctr"/>
            <a:endParaRPr lang="th-TH" sz="2800" dirty="0">
              <a:solidFill>
                <a:srgbClr val="00B05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  <a:p>
            <a:pPr algn="ctr"/>
            <a:r>
              <a:rPr lang="th-TH" sz="2800" dirty="0">
                <a:solidFill>
                  <a:srgbClr val="00B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ประสิทธิภาพในการฟังดีขึ้น</a:t>
            </a:r>
            <a:endParaRPr lang="en-US" sz="2800" dirty="0">
              <a:solidFill>
                <a:srgbClr val="00B05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054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8982BE-8297-4EF5-8D4D-E72D23CBB900}"/>
              </a:ext>
            </a:extLst>
          </p:cNvPr>
          <p:cNvSpPr/>
          <p:nvPr/>
        </p:nvSpPr>
        <p:spPr>
          <a:xfrm>
            <a:off x="5267325" y="362902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ตั้งใจสดับ คอยรับเสียงด้วยหู ได้ยิน เชื่อ ทำตามถ้อยคำ</a:t>
            </a:r>
            <a:endParaRPr lang="en-US" sz="2800" dirty="0">
              <a:solidFill>
                <a:srgbClr val="BF000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à¸²à¸£à¸à¸±à¸ à¸à¸²à¸£à¹à¸à¸¹à¸">
            <a:extLst>
              <a:ext uri="{FF2B5EF4-FFF2-40B4-BE49-F238E27FC236}">
                <a16:creationId xmlns:a16="http://schemas.microsoft.com/office/drawing/2014/main" id="{58863D1D-A403-4BE1-838C-EB1E6B15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640592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E4A26-D17E-4EFD-B6A4-9E7B4C1F1F9C}"/>
              </a:ext>
            </a:extLst>
          </p:cNvPr>
          <p:cNvSpPr txBox="1"/>
          <p:nvPr/>
        </p:nvSpPr>
        <p:spPr>
          <a:xfrm>
            <a:off x="5619752" y="1640592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CE13EA0-7BCF-484E-887F-1353F1BC7DB9}"/>
              </a:ext>
            </a:extLst>
          </p:cNvPr>
          <p:cNvSpPr/>
          <p:nvPr/>
        </p:nvSpPr>
        <p:spPr>
          <a:xfrm>
            <a:off x="7258052" y="2581275"/>
            <a:ext cx="533400" cy="6477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7F69E-E6C0-4EAD-AE2E-7D8D1C70976E}"/>
              </a:ext>
            </a:extLst>
          </p:cNvPr>
          <p:cNvSpPr txBox="1"/>
          <p:nvPr/>
        </p:nvSpPr>
        <p:spPr>
          <a:xfrm>
            <a:off x="752477" y="2813084"/>
            <a:ext cx="3295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กระบวนการ</a:t>
            </a:r>
            <a:endParaRPr lang="en-US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ของการฟัง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206CF8-5FD4-46A1-9CBD-0B70A43527A1}"/>
              </a:ext>
            </a:extLst>
          </p:cNvPr>
          <p:cNvSpPr/>
          <p:nvPr/>
        </p:nvSpPr>
        <p:spPr>
          <a:xfrm>
            <a:off x="5000625" y="89795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1. การได้ยิน</a:t>
            </a:r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 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(</a:t>
            </a:r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hearing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)</a:t>
            </a:r>
            <a:endParaRPr lang="en-US" sz="2800" dirty="0">
              <a:solidFill>
                <a:srgbClr val="BF000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10002F-3D62-43B0-9789-EFF46C5C52F1}"/>
              </a:ext>
            </a:extLst>
          </p:cNvPr>
          <p:cNvSpPr/>
          <p:nvPr/>
        </p:nvSpPr>
        <p:spPr>
          <a:xfrm>
            <a:off x="5000625" y="4382744"/>
            <a:ext cx="5791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4. 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การตีความ (</a:t>
            </a:r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interpretation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)</a:t>
            </a:r>
            <a:endParaRPr lang="en-US" sz="2800" dirty="0">
              <a:solidFill>
                <a:srgbClr val="BF000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58EFF-25F6-4562-BFEC-6E09B0972C54}"/>
              </a:ext>
            </a:extLst>
          </p:cNvPr>
          <p:cNvSpPr/>
          <p:nvPr/>
        </p:nvSpPr>
        <p:spPr>
          <a:xfrm>
            <a:off x="5000625" y="1952036"/>
            <a:ext cx="6419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2. การพุ่งความสนใจ (</a:t>
            </a:r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concentration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)</a:t>
            </a:r>
            <a:endParaRPr lang="en-US" sz="2800" dirty="0">
              <a:solidFill>
                <a:srgbClr val="BF000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B0A8F-1AE4-4923-80F7-D250C5913C5A}"/>
              </a:ext>
            </a:extLst>
          </p:cNvPr>
          <p:cNvSpPr/>
          <p:nvPr/>
        </p:nvSpPr>
        <p:spPr>
          <a:xfrm>
            <a:off x="5000625" y="5598098"/>
            <a:ext cx="5243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5. การตอบสนอง (</a:t>
            </a:r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reaction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)</a:t>
            </a:r>
            <a:endParaRPr lang="en-US" sz="2800" dirty="0">
              <a:solidFill>
                <a:srgbClr val="BF000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35086-B4A1-46A4-85B6-17885D917326}"/>
              </a:ext>
            </a:extLst>
          </p:cNvPr>
          <p:cNvSpPr/>
          <p:nvPr/>
        </p:nvSpPr>
        <p:spPr>
          <a:xfrm>
            <a:off x="5000625" y="3167390"/>
            <a:ext cx="5243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3. 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การเข้าใจ (</a:t>
            </a:r>
            <a:r>
              <a:rPr lang="en-US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comprehension</a:t>
            </a:r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)</a:t>
            </a:r>
            <a:endParaRPr lang="en-US" sz="2800" dirty="0">
              <a:solidFill>
                <a:srgbClr val="BF000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3074" name="Picture 2" descr="à¸à¸¥à¸à¸²à¸£à¸à¹à¸à¸«à¸²à¸£à¸¹à¸à¸ à¸²à¸à¸ªà¸³à¸«à¸£à¸±à¸ à¸«à¸¹ à¸à¸²à¸£à¹à¸à¸¹à¸">
            <a:extLst>
              <a:ext uri="{FF2B5EF4-FFF2-40B4-BE49-F238E27FC236}">
                <a16:creationId xmlns:a16="http://schemas.microsoft.com/office/drawing/2014/main" id="{E29FD743-2211-4789-AB86-E7E414B6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285873"/>
            <a:ext cx="36957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¸à¸¥à¸à¸²à¸£à¸à¹à¸à¸«à¸²à¸£à¸¹à¸à¸ à¸²à¸à¸ªà¸³à¸«à¸£à¸±à¸ à¸£à¸à¸à¸¢à¸²à¸à¸²à¸¥ à¸à¸²à¸£à¹à¸à¸¹à¸ png">
            <a:extLst>
              <a:ext uri="{FF2B5EF4-FFF2-40B4-BE49-F238E27FC236}">
                <a16:creationId xmlns:a16="http://schemas.microsoft.com/office/drawing/2014/main" id="{33D6F3FE-EF9B-4F12-9EB6-A1F18644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9" y="4486850"/>
            <a:ext cx="2666996" cy="22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3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21D97-9804-4D39-AC7A-098AE9699970}"/>
              </a:ext>
            </a:extLst>
          </p:cNvPr>
          <p:cNvSpPr txBox="1"/>
          <p:nvPr/>
        </p:nvSpPr>
        <p:spPr>
          <a:xfrm>
            <a:off x="3305176" y="1087662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ความสำคัญของการฟัง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46189-07DF-428D-813F-7963E255A110}"/>
              </a:ext>
            </a:extLst>
          </p:cNvPr>
          <p:cNvSpPr/>
          <p:nvPr/>
        </p:nvSpPr>
        <p:spPr>
          <a:xfrm>
            <a:off x="2305050" y="2502118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BF000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 </a:t>
            </a:r>
            <a:r>
              <a:rPr lang="th-TH" sz="2800" dirty="0">
                <a:solidFill>
                  <a:srgbClr val="FFD80A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ทำให้เป็นพหูสูต</a:t>
            </a:r>
            <a:endParaRPr lang="en-US" sz="2800" dirty="0">
              <a:solidFill>
                <a:srgbClr val="FFD80A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C68E2-4766-413E-A079-7E9355717BCC}"/>
              </a:ext>
            </a:extLst>
          </p:cNvPr>
          <p:cNvSpPr/>
          <p:nvPr/>
        </p:nvSpPr>
        <p:spPr>
          <a:xfrm>
            <a:off x="5286375" y="3579336"/>
            <a:ext cx="6029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99B623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ได้ความรู้ แนวคิด เข้าใจเรื่องราว</a:t>
            </a:r>
            <a:endParaRPr lang="en-US" sz="2800" dirty="0">
              <a:solidFill>
                <a:srgbClr val="99B623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A7B62-3288-41A4-853B-33D564CBA953}"/>
              </a:ext>
            </a:extLst>
          </p:cNvPr>
          <p:cNvSpPr/>
          <p:nvPr/>
        </p:nvSpPr>
        <p:spPr>
          <a:xfrm>
            <a:off x="1615121" y="5507609"/>
            <a:ext cx="5457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5694A3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ได้รับความสุขความเพลิดเพลิน</a:t>
            </a:r>
            <a:endParaRPr lang="en-US" sz="2800" dirty="0">
              <a:solidFill>
                <a:srgbClr val="5694A3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4098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18B2AA49-4348-4C2E-9047-3484700E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74" y="3683823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à¸¥à¸à¸²à¸£à¸à¹à¸à¸«à¸²à¸£à¸¹à¸à¸ à¸²à¸à¸ªà¸³à¸«à¸£à¸±à¸ à¸à¸´à¸à¸­à¸­à¸ à¸à¸²à¸£à¹à¸à¸¹à¸">
            <a:extLst>
              <a:ext uri="{FF2B5EF4-FFF2-40B4-BE49-F238E27FC236}">
                <a16:creationId xmlns:a16="http://schemas.microsoft.com/office/drawing/2014/main" id="{84A59FFE-0A28-4909-B864-5E4EEFFE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9747">
            <a:off x="1203581" y="1927186"/>
            <a:ext cx="1397444" cy="13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à¸à¸¥à¸à¸²à¸£à¸à¹à¸à¸«à¸²à¸£à¸¹à¸à¸ à¸²à¸à¸ªà¸³à¸«à¸£à¸±à¸ à¹à¸à¹à¸²à¹à¸ à¸à¸²à¸£à¹à¸à¸¹à¸">
            <a:extLst>
              <a:ext uri="{FF2B5EF4-FFF2-40B4-BE49-F238E27FC236}">
                <a16:creationId xmlns:a16="http://schemas.microsoft.com/office/drawing/2014/main" id="{9A17C6D6-989B-4E70-A523-2BFAE745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46" y="2300145"/>
            <a:ext cx="1360808" cy="13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1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92A1F-6F17-430E-A6DF-1E79DDF2F8C7}"/>
              </a:ext>
            </a:extLst>
          </p:cNvPr>
          <p:cNvSpPr txBox="1"/>
          <p:nvPr/>
        </p:nvSpPr>
        <p:spPr>
          <a:xfrm>
            <a:off x="4795838" y="1725837"/>
            <a:ext cx="2600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ประโยชน์</a:t>
            </a:r>
          </a:p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ของ</a:t>
            </a:r>
          </a:p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5124" name="Picture 4" descr="à¸à¸¥à¸à¸²à¸£à¸à¹à¸à¸«à¸²à¸£à¸¹à¸à¸ à¸²à¸à¸ªà¸³à¸«à¸£à¸±à¸ à¸à¸¸à¸¢à¸à¸±à¸ à¸à¸²à¸£à¹à¸à¸¹à¸">
            <a:extLst>
              <a:ext uri="{FF2B5EF4-FFF2-40B4-BE49-F238E27FC236}">
                <a16:creationId xmlns:a16="http://schemas.microsoft.com/office/drawing/2014/main" id="{FC231386-44DC-4527-8E9B-68DABE7A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660589"/>
            <a:ext cx="2171700" cy="20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7CE9FC-6B76-4A94-9F54-2FE5DA6033E0}"/>
              </a:ext>
            </a:extLst>
          </p:cNvPr>
          <p:cNvSpPr/>
          <p:nvPr/>
        </p:nvSpPr>
        <p:spPr>
          <a:xfrm>
            <a:off x="1421606" y="973683"/>
            <a:ext cx="2502693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rgbClr val="92D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 ทำให้เข้าใจความรู้สึกของผู้พูด</a:t>
            </a:r>
            <a:endParaRPr lang="en-US" sz="2800" dirty="0">
              <a:solidFill>
                <a:srgbClr val="92D05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24307-3167-47FE-B905-BFDDEA95CA59}"/>
              </a:ext>
            </a:extLst>
          </p:cNvPr>
          <p:cNvSpPr/>
          <p:nvPr/>
        </p:nvSpPr>
        <p:spPr>
          <a:xfrm>
            <a:off x="7629524" y="3902252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rgbClr val="FF33C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เพิ่มพูนความรู้</a:t>
            </a:r>
          </a:p>
          <a:p>
            <a:pPr algn="ctr"/>
            <a:r>
              <a:rPr lang="th-TH" sz="2800" dirty="0">
                <a:solidFill>
                  <a:srgbClr val="FF33C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และ</a:t>
            </a:r>
          </a:p>
          <a:p>
            <a:pPr algn="ctr"/>
            <a:r>
              <a:rPr lang="th-TH" sz="2800" dirty="0">
                <a:solidFill>
                  <a:srgbClr val="FF33CC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ประสบการณ์</a:t>
            </a:r>
            <a:endParaRPr lang="en-US" sz="2800" dirty="0">
              <a:solidFill>
                <a:srgbClr val="FF33CC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70BB2-2E67-4558-971D-D6B5C7A4E94D}"/>
              </a:ext>
            </a:extLst>
          </p:cNvPr>
          <p:cNvSpPr/>
          <p:nvPr/>
        </p:nvSpPr>
        <p:spPr>
          <a:xfrm>
            <a:off x="8103393" y="1394063"/>
            <a:ext cx="2838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rgbClr val="F73E13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มีความสุข</a:t>
            </a:r>
          </a:p>
          <a:p>
            <a:pPr algn="ctr"/>
            <a:r>
              <a:rPr lang="th-TH" sz="2800" dirty="0">
                <a:solidFill>
                  <a:srgbClr val="F73E13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และ        </a:t>
            </a:r>
          </a:p>
          <a:p>
            <a:pPr algn="ctr"/>
            <a:r>
              <a:rPr lang="th-TH" sz="2800" dirty="0">
                <a:solidFill>
                  <a:srgbClr val="F73E13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ความเพลิดเพลิน</a:t>
            </a:r>
            <a:endParaRPr lang="en-US" sz="2800" dirty="0">
              <a:solidFill>
                <a:srgbClr val="F73E13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825FE-943A-4624-8375-328DC09802FC}"/>
              </a:ext>
            </a:extLst>
          </p:cNvPr>
          <p:cNvSpPr/>
          <p:nvPr/>
        </p:nvSpPr>
        <p:spPr>
          <a:xfrm>
            <a:off x="978096" y="3183535"/>
            <a:ext cx="3389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พัฒนาสมรรถภาพ  ทางความคิด/ภาษา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AF405C-23EC-4ABC-A2B6-8BF89B0146B2}"/>
              </a:ext>
            </a:extLst>
          </p:cNvPr>
          <p:cNvSpPr/>
          <p:nvPr/>
        </p:nvSpPr>
        <p:spPr>
          <a:xfrm>
            <a:off x="691751" y="5080602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4">
                    <a:lumMod val="75000"/>
                  </a:schemeClr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 สร้างมนุษยสัมพันธ์ที่ดี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979535-1234-4DEF-B428-72C4F501C587}"/>
              </a:ext>
            </a:extLst>
          </p:cNvPr>
          <p:cNvSpPr/>
          <p:nvPr/>
        </p:nvSpPr>
        <p:spPr>
          <a:xfrm>
            <a:off x="1300160" y="605938"/>
            <a:ext cx="2745582" cy="20621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20F92-D00F-4D42-9759-10D47F0189C0}"/>
              </a:ext>
            </a:extLst>
          </p:cNvPr>
          <p:cNvSpPr/>
          <p:nvPr/>
        </p:nvSpPr>
        <p:spPr>
          <a:xfrm>
            <a:off x="962025" y="3162300"/>
            <a:ext cx="3386139" cy="952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2E48A-24EE-46E6-B5E9-99139BC54E6C}"/>
              </a:ext>
            </a:extLst>
          </p:cNvPr>
          <p:cNvSpPr/>
          <p:nvPr/>
        </p:nvSpPr>
        <p:spPr>
          <a:xfrm>
            <a:off x="8103393" y="1248361"/>
            <a:ext cx="283845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CE31F-544C-4F4B-9759-87EA4C3C9725}"/>
              </a:ext>
            </a:extLst>
          </p:cNvPr>
          <p:cNvSpPr/>
          <p:nvPr/>
        </p:nvSpPr>
        <p:spPr>
          <a:xfrm>
            <a:off x="8146258" y="3517982"/>
            <a:ext cx="3003354" cy="2336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0AC194-38EF-4F66-A7EF-DEB51875F25F}"/>
              </a:ext>
            </a:extLst>
          </p:cNvPr>
          <p:cNvSpPr/>
          <p:nvPr/>
        </p:nvSpPr>
        <p:spPr>
          <a:xfrm>
            <a:off x="726579" y="4991675"/>
            <a:ext cx="3962400" cy="701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4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69810-92E8-497C-A155-6CB2811A6D86}"/>
              </a:ext>
            </a:extLst>
          </p:cNvPr>
          <p:cNvSpPr txBox="1"/>
          <p:nvPr/>
        </p:nvSpPr>
        <p:spPr>
          <a:xfrm>
            <a:off x="3305176" y="1087662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วัตถุประสงค์ของการฟัง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D6058F-9EF0-47A8-8E53-1459BCBDDF1B}"/>
              </a:ext>
            </a:extLst>
          </p:cNvPr>
          <p:cNvSpPr/>
          <p:nvPr/>
        </p:nvSpPr>
        <p:spPr>
          <a:xfrm>
            <a:off x="1895475" y="2208268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1. ฟังเพื่อความรู้</a:t>
            </a:r>
            <a:endParaRPr lang="en-US" sz="2800" dirty="0">
              <a:solidFill>
                <a:srgbClr val="00B05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96C85-B3BB-4226-8042-E5C282D21C7B}"/>
              </a:ext>
            </a:extLst>
          </p:cNvPr>
          <p:cNvSpPr/>
          <p:nvPr/>
        </p:nvSpPr>
        <p:spPr>
          <a:xfrm>
            <a:off x="1895475" y="316739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2. ฟังเพื่อประเมินค่า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99D0E-540D-44DA-B402-AD26F0B73440}"/>
              </a:ext>
            </a:extLst>
          </p:cNvPr>
          <p:cNvSpPr/>
          <p:nvPr/>
        </p:nvSpPr>
        <p:spPr>
          <a:xfrm>
            <a:off x="1828799" y="5190560"/>
            <a:ext cx="891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F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 4. ฟังเพื่อส่งเสริมจินตนาการและความคิดสร้างสรรค์</a:t>
            </a:r>
            <a:endParaRPr lang="en-US" sz="2800" dirty="0">
              <a:solidFill>
                <a:srgbClr val="00B0F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1FF5A-4546-4019-899D-39A7872980F4}"/>
              </a:ext>
            </a:extLst>
          </p:cNvPr>
          <p:cNvSpPr/>
          <p:nvPr/>
        </p:nvSpPr>
        <p:spPr>
          <a:xfrm>
            <a:off x="1895475" y="4178975"/>
            <a:ext cx="6905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D80A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3. ฟังเพื่อความเพลิดเพลินและซาบซึ้ง</a:t>
            </a:r>
            <a:endParaRPr lang="en-US" sz="2800" dirty="0">
              <a:solidFill>
                <a:srgbClr val="FFD80A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6146" name="Picture 2" descr="à¸à¸¥à¸à¸²à¸£à¸à¹à¸à¸«à¸²à¸£à¸¹à¸à¸ à¸²à¸à¸ªà¸³à¸«à¸£à¸±à¸ à¸à¸¸à¸¢à¸à¸±à¸ à¸à¸²à¸£à¹à¸à¸¹à¸">
            <a:extLst>
              <a:ext uri="{FF2B5EF4-FFF2-40B4-BE49-F238E27FC236}">
                <a16:creationId xmlns:a16="http://schemas.microsoft.com/office/drawing/2014/main" id="{9B720CCF-056A-46BC-987D-702B4BF0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10" y="2495658"/>
            <a:ext cx="2987380" cy="23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1ACDA-5D6E-44E1-8455-AF8F3FBEB22F}"/>
              </a:ext>
            </a:extLst>
          </p:cNvPr>
          <p:cNvSpPr txBox="1"/>
          <p:nvPr/>
        </p:nvSpPr>
        <p:spPr>
          <a:xfrm>
            <a:off x="3305176" y="1040037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ประเภทของการฟัง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BD7584-4BB5-498F-8508-64A2AFCFD5E6}"/>
              </a:ext>
            </a:extLst>
          </p:cNvPr>
          <p:cNvSpPr/>
          <p:nvPr/>
        </p:nvSpPr>
        <p:spPr>
          <a:xfrm>
            <a:off x="2382890" y="2306434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 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ฟังการสื่อสารระหว่างบุคคล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C1988-C9E7-4376-A263-7528333B45DB}"/>
              </a:ext>
            </a:extLst>
          </p:cNvPr>
          <p:cNvSpPr/>
          <p:nvPr/>
        </p:nvSpPr>
        <p:spPr>
          <a:xfrm>
            <a:off x="6780864" y="3414678"/>
            <a:ext cx="2105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FF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ฟังกลุ่มย่อย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97A62-7976-4674-9D58-7426E79CA9CD}"/>
              </a:ext>
            </a:extLst>
          </p:cNvPr>
          <p:cNvSpPr/>
          <p:nvPr/>
        </p:nvSpPr>
        <p:spPr>
          <a:xfrm>
            <a:off x="2171933" y="4103209"/>
            <a:ext cx="2340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5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ฟังในที่ชุมชน</a:t>
            </a:r>
            <a:endParaRPr lang="en-US" sz="2800" dirty="0">
              <a:solidFill>
                <a:srgbClr val="00B05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B2AF8-20F9-4BFB-B09E-D68D43CF810B}"/>
              </a:ext>
            </a:extLst>
          </p:cNvPr>
          <p:cNvSpPr/>
          <p:nvPr/>
        </p:nvSpPr>
        <p:spPr>
          <a:xfrm>
            <a:off x="7936291" y="5214119"/>
            <a:ext cx="305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ฟังจากสื่อมวลชน</a:t>
            </a:r>
            <a:endParaRPr lang="en-US" sz="2800" dirty="0">
              <a:solidFill>
                <a:srgbClr val="FF00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7172" name="Picture 4" descr="à¸à¸¥à¸à¸²à¸£à¸à¹à¸à¸«à¸²à¸£à¸¹à¸à¸ à¸²à¸à¸ªà¸³à¸«à¸£à¸±à¸ à¸à¸¸à¸¢à¸à¸±à¸ à¸à¸²à¸£à¹à¸à¸¹à¸">
            <a:extLst>
              <a:ext uri="{FF2B5EF4-FFF2-40B4-BE49-F238E27FC236}">
                <a16:creationId xmlns:a16="http://schemas.microsoft.com/office/drawing/2014/main" id="{813BABA6-A641-4C8F-935B-04BE4154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31609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à¸à¸¥à¸à¸²à¸£à¸à¹à¸à¸«à¸²à¸£à¸¹à¸à¸ à¸²à¸à¸ªà¸³à¸«à¸£à¸±à¸ à¸à¸¸à¸¢à¸à¸±à¸ à¸à¸²à¸£à¹à¸à¸¹à¸">
            <a:extLst>
              <a:ext uri="{FF2B5EF4-FFF2-40B4-BE49-F238E27FC236}">
                <a16:creationId xmlns:a16="http://schemas.microsoft.com/office/drawing/2014/main" id="{32564753-6528-42C6-9246-858E486E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4" y="2628900"/>
            <a:ext cx="210596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à¸à¸¥à¸à¸²à¸£à¸à¹à¸à¸«à¸²à¸£à¸¹à¸à¸ à¸²à¸à¸ªà¸³à¸«à¸£à¸±à¸ à¸à¸£à¸°à¸à¸¸à¸¡ à¸à¸²à¸£à¹à¸à¸¹à¸">
            <a:extLst>
              <a:ext uri="{FF2B5EF4-FFF2-40B4-BE49-F238E27FC236}">
                <a16:creationId xmlns:a16="http://schemas.microsoft.com/office/drawing/2014/main" id="{EC9AE7A6-BD44-4DDE-BFC5-061777E0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65" y="4815608"/>
            <a:ext cx="2325422" cy="13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à¸à¸¥à¸à¸²à¸£à¸à¹à¸à¸«à¸²à¸£à¸¹à¸à¸ à¸²à¸à¸ªà¸³à¸«à¸£à¸±à¸ à¸à¸±à¸à¸§à¸´à¸à¸¢à¸¸ à¸à¸²à¸£à¹à¸à¸¹à¸à¸">
            <a:extLst>
              <a:ext uri="{FF2B5EF4-FFF2-40B4-BE49-F238E27FC236}">
                <a16:creationId xmlns:a16="http://schemas.microsoft.com/office/drawing/2014/main" id="{3BDD57A2-BF62-42AA-A184-E9B96F6E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36" y="4683245"/>
            <a:ext cx="1437708" cy="14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3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DB449-1A6B-4852-A1CF-559DAFCB2294}"/>
              </a:ext>
            </a:extLst>
          </p:cNvPr>
          <p:cNvSpPr txBox="1"/>
          <p:nvPr/>
        </p:nvSpPr>
        <p:spPr>
          <a:xfrm>
            <a:off x="3305176" y="1040037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ลักษณะของการฟังที่ดี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DE8634-13EE-4B36-831D-C82F9CA78CD1}"/>
              </a:ext>
            </a:extLst>
          </p:cNvPr>
          <p:cNvSpPr/>
          <p:nvPr/>
        </p:nvSpPr>
        <p:spPr>
          <a:xfrm>
            <a:off x="1895475" y="2208268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CCFF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1. ลักษณะของผู้ฟังที่ดี</a:t>
            </a:r>
            <a:endParaRPr lang="en-US" sz="2800" dirty="0">
              <a:solidFill>
                <a:srgbClr val="00CCFF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470B2A-4866-4086-AFED-5850B568084B}"/>
              </a:ext>
            </a:extLst>
          </p:cNvPr>
          <p:cNvSpPr/>
          <p:nvPr/>
        </p:nvSpPr>
        <p:spPr>
          <a:xfrm>
            <a:off x="1895475" y="316739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FF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2. เตรียมตัวในการฟัง</a:t>
            </a:r>
            <a:endParaRPr lang="en-US" sz="2800" dirty="0">
              <a:solidFill>
                <a:srgbClr val="FF00FF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22D1B-CD69-464D-A63E-309FBC02F402}"/>
              </a:ext>
            </a:extLst>
          </p:cNvPr>
          <p:cNvSpPr/>
          <p:nvPr/>
        </p:nvSpPr>
        <p:spPr>
          <a:xfrm>
            <a:off x="1895475" y="4217526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FF00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3. มีมารยาทในการฟัง</a:t>
            </a:r>
            <a:endParaRPr lang="en-US" sz="2800" dirty="0">
              <a:solidFill>
                <a:srgbClr val="FFFF00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85968-B34F-4058-83BF-0A2F0AD640E7}"/>
              </a:ext>
            </a:extLst>
          </p:cNvPr>
          <p:cNvSpPr/>
          <p:nvPr/>
        </p:nvSpPr>
        <p:spPr>
          <a:xfrm>
            <a:off x="1895475" y="5194355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3C744D"/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4. มีศิลปะในการฟัง</a:t>
            </a:r>
            <a:endParaRPr lang="en-US" sz="2800" dirty="0">
              <a:solidFill>
                <a:srgbClr val="3C744D"/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8194" name="Picture 2" descr="à¸à¸¥à¸à¸²à¸£à¸à¹à¸à¸«à¸²à¸£à¸¹à¸à¸ à¸²à¸à¸ªà¸³à¸«à¸£à¸±à¸ à¸à¸¹à¹à¸à¸±à¸à¸à¸µà¹à¸à¸µ à¸à¸²à¸£à¹à¸à¸¹à¸à¸">
            <a:extLst>
              <a:ext uri="{FF2B5EF4-FFF2-40B4-BE49-F238E27FC236}">
                <a16:creationId xmlns:a16="http://schemas.microsoft.com/office/drawing/2014/main" id="{2EEE5927-D92D-491D-8A6D-574C29AF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5074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6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253B0-0B92-428D-AF4E-8FED882248A1}"/>
              </a:ext>
            </a:extLst>
          </p:cNvPr>
          <p:cNvSpPr txBox="1"/>
          <p:nvPr/>
        </p:nvSpPr>
        <p:spPr>
          <a:xfrm>
            <a:off x="3305176" y="1040037"/>
            <a:ext cx="558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BF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asan" panose="00000500000000000000" pitchFamily="2" charset="-34"/>
                <a:cs typeface="Kodchasan" panose="00000500000000000000" pitchFamily="2" charset="-34"/>
              </a:rPr>
              <a:t>ข้อบกพร่องในการฟัง </a:t>
            </a:r>
          </a:p>
          <a:p>
            <a:pPr algn="ctr"/>
            <a:endParaRPr lang="th-TH" sz="3200" dirty="0">
              <a:solidFill>
                <a:srgbClr val="BF0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AA1C-DDE6-4FF0-8B1E-4929BF032DBC}"/>
              </a:ext>
            </a:extLst>
          </p:cNvPr>
          <p:cNvSpPr/>
          <p:nvPr/>
        </p:nvSpPr>
        <p:spPr>
          <a:xfrm>
            <a:off x="5076825" y="3005286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2">
                    <a:lumMod val="50000"/>
                  </a:schemeClr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1. ผู้ฟังขาดความรู้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E01EBD-624E-4A47-BCE7-83866280808A}"/>
              </a:ext>
            </a:extLst>
          </p:cNvPr>
          <p:cNvSpPr/>
          <p:nvPr/>
        </p:nvSpPr>
        <p:spPr>
          <a:xfrm>
            <a:off x="5076825" y="4179495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4">
                    <a:lumMod val="75000"/>
                  </a:schemeClr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2. ผู้พูดบุคลิกภาพไม่ดี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AFD2E-50FB-4E41-82DD-B1DA550983A6}"/>
              </a:ext>
            </a:extLst>
          </p:cNvPr>
          <p:cNvSpPr/>
          <p:nvPr/>
        </p:nvSpPr>
        <p:spPr>
          <a:xfrm>
            <a:off x="5086350" y="5353704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accent6">
                    <a:lumMod val="75000"/>
                  </a:schemeClr>
                </a:solidFill>
                <a:latin typeface="Kodchasan" panose="00000500000000000000" pitchFamily="2" charset="-34"/>
                <a:cs typeface="Kodchasan" panose="00000500000000000000" pitchFamily="2" charset="-34"/>
              </a:rPr>
              <a:t>3. สิ่งแวดล้อมไม่เหมาะสม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Kodchasan" panose="00000500000000000000" pitchFamily="2" charset="-34"/>
              <a:cs typeface="Kodchasan" panose="00000500000000000000" pitchFamily="2" charset="-34"/>
            </a:endParaRPr>
          </a:p>
        </p:txBody>
      </p:sp>
      <p:pic>
        <p:nvPicPr>
          <p:cNvPr id="9218" name="Picture 2" descr="à¸à¸¥à¸à¸²à¸£à¸à¹à¸à¸«à¸²à¸£à¸¹à¸à¸ à¸²à¸à¸ªà¸³à¸«à¸£à¸±à¸ à¸à¸´à¸à¸à¸²à¸£à¹à¸à¸¹à¸">
            <a:extLst>
              <a:ext uri="{FF2B5EF4-FFF2-40B4-BE49-F238E27FC236}">
                <a16:creationId xmlns:a16="http://schemas.microsoft.com/office/drawing/2014/main" id="{55EDF2BE-AF57-4E2A-B6CC-D316B175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7" y="1769930"/>
            <a:ext cx="3486148" cy="33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6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Kodchasan</vt:lpstr>
      <vt:lpstr>Kodchasan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Meng</cp:lastModifiedBy>
  <cp:revision>33</cp:revision>
  <dcterms:created xsi:type="dcterms:W3CDTF">2018-12-21T03:21:18Z</dcterms:created>
  <dcterms:modified xsi:type="dcterms:W3CDTF">2019-07-29T10:36:38Z</dcterms:modified>
</cp:coreProperties>
</file>