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70" r:id="rId6"/>
    <p:sldId id="263" r:id="rId7"/>
    <p:sldId id="265" r:id="rId8"/>
    <p:sldId id="271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C3E0"/>
    <a:srgbClr val="FE5722"/>
    <a:srgbClr val="FF33CC"/>
    <a:srgbClr val="00CC00"/>
    <a:srgbClr val="808B49"/>
    <a:srgbClr val="64543E"/>
    <a:srgbClr val="00CCFF"/>
    <a:srgbClr val="C0504E"/>
    <a:srgbClr val="FFFF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20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BA4-EEDF-408E-939D-5DCD7E6A0F83}" type="datetimeFigureOut">
              <a:rPr lang="en-US" smtClean="0"/>
              <a:t>20-Jul-19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034D-8430-4363-AD42-0D09D2AB2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9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BA4-EEDF-408E-939D-5DCD7E6A0F83}" type="datetimeFigureOut">
              <a:rPr lang="en-US" smtClean="0"/>
              <a:t>20-Jul-19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034D-8430-4363-AD42-0D09D2AB2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69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BA4-EEDF-408E-939D-5DCD7E6A0F83}" type="datetimeFigureOut">
              <a:rPr lang="en-US" smtClean="0"/>
              <a:t>20-Jul-19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034D-8430-4363-AD42-0D09D2AB2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1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BA4-EEDF-408E-939D-5DCD7E6A0F83}" type="datetimeFigureOut">
              <a:rPr lang="en-US" smtClean="0"/>
              <a:t>20-Jul-19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034D-8430-4363-AD42-0D09D2AB2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78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BA4-EEDF-408E-939D-5DCD7E6A0F83}" type="datetimeFigureOut">
              <a:rPr lang="en-US" smtClean="0"/>
              <a:t>20-Jul-19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034D-8430-4363-AD42-0D09D2AB2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7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BA4-EEDF-408E-939D-5DCD7E6A0F83}" type="datetimeFigureOut">
              <a:rPr lang="en-US" smtClean="0"/>
              <a:t>20-Jul-19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034D-8430-4363-AD42-0D09D2AB2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BA4-EEDF-408E-939D-5DCD7E6A0F83}" type="datetimeFigureOut">
              <a:rPr lang="en-US" smtClean="0"/>
              <a:t>20-Jul-19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034D-8430-4363-AD42-0D09D2AB2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93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BA4-EEDF-408E-939D-5DCD7E6A0F83}" type="datetimeFigureOut">
              <a:rPr lang="en-US" smtClean="0"/>
              <a:t>20-Jul-19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034D-8430-4363-AD42-0D09D2AB2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1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BA4-EEDF-408E-939D-5DCD7E6A0F83}" type="datetimeFigureOut">
              <a:rPr lang="en-US" smtClean="0"/>
              <a:t>20-Jul-19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034D-8430-4363-AD42-0D09D2AB2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3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BA4-EEDF-408E-939D-5DCD7E6A0F83}" type="datetimeFigureOut">
              <a:rPr lang="en-US" smtClean="0"/>
              <a:t>20-Jul-19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034D-8430-4363-AD42-0D09D2AB2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EBA4-EEDF-408E-939D-5DCD7E6A0F83}" type="datetimeFigureOut">
              <a:rPr lang="en-US" smtClean="0"/>
              <a:t>20-Jul-19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7034D-8430-4363-AD42-0D09D2AB2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61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6EBA4-EEDF-408E-939D-5DCD7E6A0F83}" type="datetimeFigureOut">
              <a:rPr lang="en-US" smtClean="0"/>
              <a:t>20-Jul-19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7034D-8430-4363-AD42-0D09D2AB2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2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76">
            <a:extLst>
              <a:ext uri="{FF2B5EF4-FFF2-40B4-BE49-F238E27FC236}">
                <a16:creationId xmlns:a16="http://schemas.microsoft.com/office/drawing/2014/main" id="{9B789048-32EE-491B-8CBF-558344FDB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72000"/>
                </a:schemeClr>
              </a:gs>
              <a:gs pos="25000">
                <a:schemeClr val="accent1">
                  <a:alpha val="55000"/>
                </a:schemeClr>
              </a:gs>
              <a:gs pos="94000">
                <a:schemeClr val="bg2">
                  <a:lumMod val="75000"/>
                  <a:alpha val="90000"/>
                </a:schemeClr>
              </a:gs>
              <a:gs pos="100000">
                <a:schemeClr val="bg2">
                  <a:lumMod val="75000"/>
                  <a:alpha val="90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9" name="Picture 78">
            <a:extLst>
              <a:ext uri="{FF2B5EF4-FFF2-40B4-BE49-F238E27FC236}">
                <a16:creationId xmlns:a16="http://schemas.microsoft.com/office/drawing/2014/main" id="{EDD2F41E-8948-4BFB-A2A3-CA8BA8ED9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651FCF-C7CA-47B3-92BA-F410A885888B}"/>
              </a:ext>
            </a:extLst>
          </p:cNvPr>
          <p:cNvSpPr txBox="1"/>
          <p:nvPr/>
        </p:nvSpPr>
        <p:spPr>
          <a:xfrm>
            <a:off x="6871360" y="2724407"/>
            <a:ext cx="4481477" cy="18935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kern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asan" panose="00000500000000000000" pitchFamily="2" charset="-34"/>
                <a:ea typeface="+mj-ea"/>
                <a:cs typeface="Kodchasan" panose="00000500000000000000" pitchFamily="2" charset="-34"/>
              </a:rPr>
              <a:t>บทที่</a:t>
            </a:r>
            <a:r>
              <a:rPr lang="en-US" sz="4400" kern="1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asan" panose="00000500000000000000" pitchFamily="2" charset="-34"/>
                <a:ea typeface="+mj-ea"/>
                <a:cs typeface="Kodchasan" panose="00000500000000000000" pitchFamily="2" charset="-34"/>
              </a:rPr>
              <a:t> 4 </a:t>
            </a:r>
            <a:r>
              <a:rPr lang="en-US" sz="4400" kern="12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asan" panose="00000500000000000000" pitchFamily="2" charset="-34"/>
                <a:ea typeface="+mj-ea"/>
                <a:cs typeface="Kodchasan" panose="00000500000000000000" pitchFamily="2" charset="-34"/>
              </a:rPr>
              <a:t>การพูด</a:t>
            </a:r>
            <a:endParaRPr lang="en-US" sz="4400" kern="12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dchasan" panose="00000500000000000000" pitchFamily="2" charset="-34"/>
              <a:ea typeface="+mj-ea"/>
              <a:cs typeface="Kodchasan" panose="00000500000000000000" pitchFamily="2" charset="-34"/>
            </a:endParaRPr>
          </a:p>
        </p:txBody>
      </p:sp>
      <p:sp>
        <p:nvSpPr>
          <p:cNvPr id="81" name="Freeform 67">
            <a:extLst>
              <a:ext uri="{FF2B5EF4-FFF2-40B4-BE49-F238E27FC236}">
                <a16:creationId xmlns:a16="http://schemas.microsoft.com/office/drawing/2014/main" id="{07500BEA-8A07-45E9-9219-40FBEECD55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53036"/>
            <a:ext cx="3242130" cy="2704964"/>
          </a:xfrm>
          <a:custGeom>
            <a:avLst/>
            <a:gdLst>
              <a:gd name="connsiteX0" fmla="*/ 1465277 w 3242130"/>
              <a:gd name="connsiteY0" fmla="*/ 0 h 2704964"/>
              <a:gd name="connsiteX1" fmla="*/ 3242130 w 3242130"/>
              <a:gd name="connsiteY1" fmla="*/ 1776853 h 2704964"/>
              <a:gd name="connsiteX2" fmla="*/ 3027674 w 3242130"/>
              <a:gd name="connsiteY2" fmla="*/ 2623807 h 2704964"/>
              <a:gd name="connsiteX3" fmla="*/ 2978369 w 3242130"/>
              <a:gd name="connsiteY3" fmla="*/ 2704964 h 2704964"/>
              <a:gd name="connsiteX4" fmla="*/ 0 w 3242130"/>
              <a:gd name="connsiteY4" fmla="*/ 2704964 h 2704964"/>
              <a:gd name="connsiteX5" fmla="*/ 0 w 3242130"/>
              <a:gd name="connsiteY5" fmla="*/ 772542 h 2704964"/>
              <a:gd name="connsiteX6" fmla="*/ 94171 w 3242130"/>
              <a:gd name="connsiteY6" fmla="*/ 646610 h 2704964"/>
              <a:gd name="connsiteX7" fmla="*/ 1465277 w 3242130"/>
              <a:gd name="connsiteY7" fmla="*/ 0 h 2704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2130" h="2704964">
                <a:moveTo>
                  <a:pt x="1465277" y="0"/>
                </a:moveTo>
                <a:cubicBezTo>
                  <a:pt x="2446606" y="0"/>
                  <a:pt x="3242130" y="795524"/>
                  <a:pt x="3242130" y="1776853"/>
                </a:cubicBezTo>
                <a:cubicBezTo>
                  <a:pt x="3242130" y="2083519"/>
                  <a:pt x="3164442" y="2372039"/>
                  <a:pt x="3027674" y="2623807"/>
                </a:cubicBezTo>
                <a:lnTo>
                  <a:pt x="2978369" y="2704964"/>
                </a:lnTo>
                <a:lnTo>
                  <a:pt x="0" y="2704964"/>
                </a:lnTo>
                <a:lnTo>
                  <a:pt x="0" y="772542"/>
                </a:lnTo>
                <a:lnTo>
                  <a:pt x="94171" y="646610"/>
                </a:lnTo>
                <a:cubicBezTo>
                  <a:pt x="420072" y="251709"/>
                  <a:pt x="913280" y="0"/>
                  <a:pt x="1465277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F006ACBB-A8A7-4C1B-9832-A4BFEDD2E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5971" y="2816635"/>
            <a:ext cx="2865340" cy="2865340"/>
          </a:xfrm>
          <a:prstGeom prst="ellipse">
            <a:avLst/>
          </a:pr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65">
            <a:extLst>
              <a:ext uri="{FF2B5EF4-FFF2-40B4-BE49-F238E27FC236}">
                <a16:creationId xmlns:a16="http://schemas.microsoft.com/office/drawing/2014/main" id="{46664683-CA82-4BDA-BCF2-5814580741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090921" cy="3465906"/>
          </a:xfrm>
          <a:custGeom>
            <a:avLst/>
            <a:gdLst>
              <a:gd name="connsiteX0" fmla="*/ 0 w 4090921"/>
              <a:gd name="connsiteY0" fmla="*/ 0 h 3465906"/>
              <a:gd name="connsiteX1" fmla="*/ 3746474 w 4090921"/>
              <a:gd name="connsiteY1" fmla="*/ 0 h 3465906"/>
              <a:gd name="connsiteX2" fmla="*/ 3817144 w 4090921"/>
              <a:gd name="connsiteY2" fmla="*/ 116327 h 3465906"/>
              <a:gd name="connsiteX3" fmla="*/ 4090921 w 4090921"/>
              <a:gd name="connsiteY3" fmla="*/ 1197557 h 3465906"/>
              <a:gd name="connsiteX4" fmla="*/ 1822572 w 4090921"/>
              <a:gd name="connsiteY4" fmla="*/ 3465906 h 3465906"/>
              <a:gd name="connsiteX5" fmla="*/ 72204 w 4090921"/>
              <a:gd name="connsiteY5" fmla="*/ 2640438 h 3465906"/>
              <a:gd name="connsiteX6" fmla="*/ 0 w 4090921"/>
              <a:gd name="connsiteY6" fmla="*/ 2543882 h 3465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90921" h="3465906">
                <a:moveTo>
                  <a:pt x="0" y="0"/>
                </a:moveTo>
                <a:lnTo>
                  <a:pt x="3746474" y="0"/>
                </a:lnTo>
                <a:lnTo>
                  <a:pt x="3817144" y="116327"/>
                </a:lnTo>
                <a:cubicBezTo>
                  <a:pt x="3991744" y="437737"/>
                  <a:pt x="4090921" y="806065"/>
                  <a:pt x="4090921" y="1197557"/>
                </a:cubicBezTo>
                <a:cubicBezTo>
                  <a:pt x="4090921" y="2450332"/>
                  <a:pt x="3075348" y="3465906"/>
                  <a:pt x="1822572" y="3465906"/>
                </a:cubicBezTo>
                <a:cubicBezTo>
                  <a:pt x="1117886" y="3465906"/>
                  <a:pt x="488252" y="3144572"/>
                  <a:pt x="72204" y="2640438"/>
                </a:cubicBezTo>
                <a:lnTo>
                  <a:pt x="0" y="2543882"/>
                </a:ln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2" name="Picture 4" descr="à¸à¸¥à¸à¸²à¸£à¸à¹à¸à¸«à¸²à¸£à¸¹à¸à¸ à¸²à¸à¸ªà¸³à¸«à¸£à¸±à¸ à¸à¸¹à¸ à¸à¸²à¸£à¹à¸à¸¹à¸">
            <a:extLst>
              <a:ext uri="{FF2B5EF4-FFF2-40B4-BE49-F238E27FC236}">
                <a16:creationId xmlns:a16="http://schemas.microsoft.com/office/drawing/2014/main" id="{B86F7561-B6FD-4852-B131-3AEE9B286F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78" b="-3"/>
          <a:stretch/>
        </p:blipFill>
        <p:spPr bwMode="auto">
          <a:xfrm>
            <a:off x="20" y="4310923"/>
            <a:ext cx="3083422" cy="2547077"/>
          </a:xfrm>
          <a:custGeom>
            <a:avLst/>
            <a:gdLst>
              <a:gd name="connsiteX0" fmla="*/ 1464476 w 3083442"/>
              <a:gd name="connsiteY0" fmla="*/ 0 h 2547077"/>
              <a:gd name="connsiteX1" fmla="*/ 3083442 w 3083442"/>
              <a:gd name="connsiteY1" fmla="*/ 1618966 h 2547077"/>
              <a:gd name="connsiteX2" fmla="*/ 2806948 w 3083442"/>
              <a:gd name="connsiteY2" fmla="*/ 2524145 h 2547077"/>
              <a:gd name="connsiteX3" fmla="*/ 2789800 w 3083442"/>
              <a:gd name="connsiteY3" fmla="*/ 2547077 h 2547077"/>
              <a:gd name="connsiteX4" fmla="*/ 139152 w 3083442"/>
              <a:gd name="connsiteY4" fmla="*/ 2547077 h 2547077"/>
              <a:gd name="connsiteX5" fmla="*/ 122004 w 3083442"/>
              <a:gd name="connsiteY5" fmla="*/ 2524145 h 2547077"/>
              <a:gd name="connsiteX6" fmla="*/ 40911 w 3083442"/>
              <a:gd name="connsiteY6" fmla="*/ 2390661 h 2547077"/>
              <a:gd name="connsiteX7" fmla="*/ 0 w 3083442"/>
              <a:gd name="connsiteY7" fmla="*/ 2305737 h 2547077"/>
              <a:gd name="connsiteX8" fmla="*/ 0 w 3083442"/>
              <a:gd name="connsiteY8" fmla="*/ 932195 h 2547077"/>
              <a:gd name="connsiteX9" fmla="*/ 40911 w 3083442"/>
              <a:gd name="connsiteY9" fmla="*/ 847271 h 2547077"/>
              <a:gd name="connsiteX10" fmla="*/ 1464476 w 3083442"/>
              <a:gd name="connsiteY10" fmla="*/ 0 h 254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83442" h="2547077">
                <a:moveTo>
                  <a:pt x="1464476" y="0"/>
                </a:moveTo>
                <a:cubicBezTo>
                  <a:pt x="2358607" y="0"/>
                  <a:pt x="3083442" y="724836"/>
                  <a:pt x="3083442" y="1618966"/>
                </a:cubicBezTo>
                <a:cubicBezTo>
                  <a:pt x="3083442" y="1954265"/>
                  <a:pt x="2981512" y="2265757"/>
                  <a:pt x="2806948" y="2524145"/>
                </a:cubicBezTo>
                <a:lnTo>
                  <a:pt x="2789800" y="2547077"/>
                </a:lnTo>
                <a:lnTo>
                  <a:pt x="139152" y="2547077"/>
                </a:lnTo>
                <a:lnTo>
                  <a:pt x="122004" y="2524145"/>
                </a:lnTo>
                <a:cubicBezTo>
                  <a:pt x="92910" y="2481081"/>
                  <a:pt x="65834" y="2436541"/>
                  <a:pt x="40911" y="2390661"/>
                </a:cubicBezTo>
                <a:lnTo>
                  <a:pt x="0" y="2305737"/>
                </a:lnTo>
                <a:lnTo>
                  <a:pt x="0" y="932195"/>
                </a:lnTo>
                <a:lnTo>
                  <a:pt x="40911" y="847271"/>
                </a:lnTo>
                <a:cubicBezTo>
                  <a:pt x="315065" y="342598"/>
                  <a:pt x="849762" y="0"/>
                  <a:pt x="1464476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à¸à¸¥à¸à¸²à¸£à¸à¹à¸à¸«à¸²à¸£à¸¹à¸à¸ à¸²à¸à¸ªà¸³à¸«à¸£à¸±à¸ à¸à¸¹à¸ à¸à¸²à¸£à¹à¸à¸¹à¸">
            <a:extLst>
              <a:ext uri="{FF2B5EF4-FFF2-40B4-BE49-F238E27FC236}">
                <a16:creationId xmlns:a16="http://schemas.microsoft.com/office/drawing/2014/main" id="{9C268F87-D992-43CC-80EC-FBE1D5AD8B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" b="5"/>
          <a:stretch/>
        </p:blipFill>
        <p:spPr bwMode="auto">
          <a:xfrm>
            <a:off x="3532736" y="2984162"/>
            <a:ext cx="2555402" cy="2555402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à¸à¸¥à¸à¸²à¸£à¸à¹à¸à¸«à¸²à¸£à¸¹à¸à¸ à¸²à¸à¸ªà¸³à¸«à¸£à¸±à¸ à¸à¸²à¸£à¸à¸¹à¸ à¸à¸²à¸£à¹à¸à¸¹à¸">
            <a:extLst>
              <a:ext uri="{FF2B5EF4-FFF2-40B4-BE49-F238E27FC236}">
                <a16:creationId xmlns:a16="http://schemas.microsoft.com/office/drawing/2014/main" id="{2269DD87-A334-4097-82F2-BF95F885C8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5" r="-1" b="-1"/>
          <a:stretch/>
        </p:blipFill>
        <p:spPr bwMode="auto">
          <a:xfrm>
            <a:off x="1" y="1"/>
            <a:ext cx="3943111" cy="3318096"/>
          </a:xfrm>
          <a:custGeom>
            <a:avLst/>
            <a:gdLst>
              <a:gd name="connsiteX0" fmla="*/ 73119 w 3943111"/>
              <a:gd name="connsiteY0" fmla="*/ 0 h 3318096"/>
              <a:gd name="connsiteX1" fmla="*/ 3572026 w 3943111"/>
              <a:gd name="connsiteY1" fmla="*/ 0 h 3318096"/>
              <a:gd name="connsiteX2" fmla="*/ 3580957 w 3943111"/>
              <a:gd name="connsiteY2" fmla="*/ 11944 h 3318096"/>
              <a:gd name="connsiteX3" fmla="*/ 3943111 w 3943111"/>
              <a:gd name="connsiteY3" fmla="*/ 1197557 h 3318096"/>
              <a:gd name="connsiteX4" fmla="*/ 1822572 w 3943111"/>
              <a:gd name="connsiteY4" fmla="*/ 3318096 h 3318096"/>
              <a:gd name="connsiteX5" fmla="*/ 64188 w 3943111"/>
              <a:gd name="connsiteY5" fmla="*/ 2383171 h 3318096"/>
              <a:gd name="connsiteX6" fmla="*/ 0 w 3943111"/>
              <a:gd name="connsiteY6" fmla="*/ 2277515 h 3318096"/>
              <a:gd name="connsiteX7" fmla="*/ 0 w 3943111"/>
              <a:gd name="connsiteY7" fmla="*/ 117600 h 3318096"/>
              <a:gd name="connsiteX8" fmla="*/ 64188 w 3943111"/>
              <a:gd name="connsiteY8" fmla="*/ 11944 h 331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43111" h="3318096">
                <a:moveTo>
                  <a:pt x="73119" y="0"/>
                </a:moveTo>
                <a:lnTo>
                  <a:pt x="3572026" y="0"/>
                </a:lnTo>
                <a:lnTo>
                  <a:pt x="3580957" y="11944"/>
                </a:lnTo>
                <a:cubicBezTo>
                  <a:pt x="3809602" y="350384"/>
                  <a:pt x="3943111" y="758379"/>
                  <a:pt x="3943111" y="1197557"/>
                </a:cubicBezTo>
                <a:cubicBezTo>
                  <a:pt x="3943111" y="2368699"/>
                  <a:pt x="2993714" y="3318096"/>
                  <a:pt x="1822572" y="3318096"/>
                </a:cubicBezTo>
                <a:cubicBezTo>
                  <a:pt x="1090609" y="3318096"/>
                  <a:pt x="445264" y="2947238"/>
                  <a:pt x="64188" y="2383171"/>
                </a:cubicBezTo>
                <a:lnTo>
                  <a:pt x="0" y="2277515"/>
                </a:lnTo>
                <a:lnTo>
                  <a:pt x="0" y="117600"/>
                </a:lnTo>
                <a:lnTo>
                  <a:pt x="64188" y="11944"/>
                </a:ln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07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8982BE-8297-4EF5-8D4D-E72D23CBB900}"/>
              </a:ext>
            </a:extLst>
          </p:cNvPr>
          <p:cNvSpPr/>
          <p:nvPr/>
        </p:nvSpPr>
        <p:spPr>
          <a:xfrm>
            <a:off x="4842252" y="2305615"/>
            <a:ext cx="657187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	การถ่ายทอดความรู้ ความคิด ความรู้สึก หรือความต้องการของผู้พูด เพื่อสื่อความหมายไปยังผู้ฟังให้ได้ผลตามวัตถุประสงค์ของผู้พูด โดยใช้ถ้อยคำ น้ำเสียง อากัปกิริยา ท่าทาง สีหน้า และสายตาสื่อสารกัน</a:t>
            </a:r>
            <a:endParaRPr lang="en-US" sz="2800" dirty="0">
              <a:solidFill>
                <a:srgbClr val="BF000C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FE4A26-D17E-4EFD-B6A4-9E7B4C1F1F9C}"/>
              </a:ext>
            </a:extLst>
          </p:cNvPr>
          <p:cNvSpPr txBox="1"/>
          <p:nvPr/>
        </p:nvSpPr>
        <p:spPr>
          <a:xfrm>
            <a:off x="6096000" y="1013667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solidFill>
                  <a:srgbClr val="BF00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asan" panose="00000500000000000000" pitchFamily="2" charset="-34"/>
                <a:cs typeface="Kodchasan" panose="00000500000000000000" pitchFamily="2" charset="-34"/>
              </a:rPr>
              <a:t>การพูด</a:t>
            </a:r>
          </a:p>
        </p:txBody>
      </p:sp>
      <p:pic>
        <p:nvPicPr>
          <p:cNvPr id="1028" name="Picture 4" descr="à¸à¸¥à¸à¸²à¸£à¸à¹à¸à¸«à¸²à¸£à¸¹à¸à¸ à¸²à¸à¸ªà¸³à¸«à¸£à¸±à¸ à¸à¸²à¸£à¸à¸¹à¸ à¸à¸²à¸£à¹à¸à¸¹à¸ png">
            <a:extLst>
              <a:ext uri="{FF2B5EF4-FFF2-40B4-BE49-F238E27FC236}">
                <a16:creationId xmlns:a16="http://schemas.microsoft.com/office/drawing/2014/main" id="{AD101468-1D7D-4293-907E-F35F2A06E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94" y="2057401"/>
            <a:ext cx="4163558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444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F7F69E-E6C0-4EAD-AE2E-7D8D1C70976E}"/>
              </a:ext>
            </a:extLst>
          </p:cNvPr>
          <p:cNvSpPr txBox="1"/>
          <p:nvPr/>
        </p:nvSpPr>
        <p:spPr>
          <a:xfrm>
            <a:off x="4438650" y="1203408"/>
            <a:ext cx="5048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solidFill>
                  <a:srgbClr val="BF00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asan" panose="00000500000000000000" pitchFamily="2" charset="-34"/>
                <a:cs typeface="Kodchasan" panose="00000500000000000000" pitchFamily="2" charset="-34"/>
              </a:rPr>
              <a:t>ความสำคัญของการพูด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206CF8-5FD4-46A1-9CBD-0B70A43527A1}"/>
              </a:ext>
            </a:extLst>
          </p:cNvPr>
          <p:cNvSpPr/>
          <p:nvPr/>
        </p:nvSpPr>
        <p:spPr>
          <a:xfrm>
            <a:off x="3829050" y="2353381"/>
            <a:ext cx="74104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	มนุษย์ใช้ การพูด เพื่อการสื่อสารมากกว่าวิธีอื่น </a:t>
            </a:r>
          </a:p>
          <a:p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การพูดเป็นทั้ง “ศาสตร์” และ “ศิลป์”</a:t>
            </a:r>
            <a:endParaRPr lang="en-US" sz="2800" dirty="0">
              <a:solidFill>
                <a:srgbClr val="BF000C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pic>
        <p:nvPicPr>
          <p:cNvPr id="2050" name="Picture 2" descr="à¸à¸¥à¸à¸²à¸£à¸à¹à¸à¸«à¸²à¸£à¸¹à¸à¸ à¸²à¸à¸ªà¸³à¸«à¸£à¸±à¸ à¸à¸²à¸£à¸à¸¹à¸ à¸à¸²à¸£à¹à¸à¸¹à¸ png">
            <a:extLst>
              <a:ext uri="{FF2B5EF4-FFF2-40B4-BE49-F238E27FC236}">
                <a16:creationId xmlns:a16="http://schemas.microsoft.com/office/drawing/2014/main" id="{7E124F54-F70D-4167-BFCA-40776CEA1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3174759"/>
            <a:ext cx="2952750" cy="2965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635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721D97-9804-4D39-AC7A-098AE9699970}"/>
              </a:ext>
            </a:extLst>
          </p:cNvPr>
          <p:cNvSpPr txBox="1"/>
          <p:nvPr/>
        </p:nvSpPr>
        <p:spPr>
          <a:xfrm>
            <a:off x="3305176" y="1087662"/>
            <a:ext cx="5581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solidFill>
                  <a:srgbClr val="BF00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asan" panose="00000500000000000000" pitchFamily="2" charset="-34"/>
                <a:cs typeface="Kodchasan" panose="00000500000000000000" pitchFamily="2" charset="-34"/>
              </a:rPr>
              <a:t>องค์ประกอบของการพูด</a:t>
            </a:r>
          </a:p>
          <a:p>
            <a:pPr algn="ctr"/>
            <a:endParaRPr lang="th-TH" sz="3200" dirty="0">
              <a:solidFill>
                <a:srgbClr val="BF00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A146189-07DF-428D-813F-7963E255A110}"/>
              </a:ext>
            </a:extLst>
          </p:cNvPr>
          <p:cNvSpPr/>
          <p:nvPr/>
        </p:nvSpPr>
        <p:spPr>
          <a:xfrm>
            <a:off x="2277536" y="3263345"/>
            <a:ext cx="12069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 </a:t>
            </a:r>
            <a:r>
              <a:rPr lang="th-TH" sz="2800" dirty="0">
                <a:solidFill>
                  <a:srgbClr val="FFD80A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ผู้พูด</a:t>
            </a:r>
            <a:endParaRPr lang="en-US" sz="2800" dirty="0">
              <a:solidFill>
                <a:srgbClr val="FFD80A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0C68E2-4766-413E-A079-7E9355717BCC}"/>
              </a:ext>
            </a:extLst>
          </p:cNvPr>
          <p:cNvSpPr/>
          <p:nvPr/>
        </p:nvSpPr>
        <p:spPr>
          <a:xfrm>
            <a:off x="9253315" y="3208900"/>
            <a:ext cx="12895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99B623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ผู้ฟัง </a:t>
            </a:r>
            <a:endParaRPr lang="en-US" sz="2800" dirty="0">
              <a:solidFill>
                <a:srgbClr val="99B623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1A7B62-3288-41A4-853B-33D564CBA953}"/>
              </a:ext>
            </a:extLst>
          </p:cNvPr>
          <p:cNvSpPr/>
          <p:nvPr/>
        </p:nvSpPr>
        <p:spPr>
          <a:xfrm>
            <a:off x="4590702" y="2947290"/>
            <a:ext cx="33502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5694A3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สาระหรือเนื้อเรื่อง</a:t>
            </a:r>
            <a:endParaRPr lang="en-US" sz="2800" dirty="0">
              <a:solidFill>
                <a:srgbClr val="5694A3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9E1E88B-FCF9-448E-83C3-6436E8790AE9}"/>
              </a:ext>
            </a:extLst>
          </p:cNvPr>
          <p:cNvCxnSpPr>
            <a:cxnSpLocks/>
          </p:cNvCxnSpPr>
          <p:nvPr/>
        </p:nvCxnSpPr>
        <p:spPr>
          <a:xfrm flipV="1">
            <a:off x="3479115" y="3473920"/>
            <a:ext cx="5573434" cy="51035"/>
          </a:xfrm>
          <a:prstGeom prst="straightConnector1">
            <a:avLst/>
          </a:prstGeom>
          <a:ln w="762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à¸à¸¥à¸à¸²à¸£à¸à¹à¸à¸«à¸²à¸£à¸¹à¸à¸ à¸²à¸à¸ªà¸³à¸«à¸£à¸±à¸ à¸à¸²à¸£à¸à¸¹à¸ à¸à¸²à¸£à¹à¸à¸¹à¸ png">
            <a:extLst>
              <a:ext uri="{FF2B5EF4-FFF2-40B4-BE49-F238E27FC236}">
                <a16:creationId xmlns:a16="http://schemas.microsoft.com/office/drawing/2014/main" id="{3C4CC1A2-CD2D-4F9E-A9E9-0E1EDB28D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702" y="3681085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412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A0C7FD-B29A-4682-9A3F-CEFC44F5EC49}"/>
              </a:ext>
            </a:extLst>
          </p:cNvPr>
          <p:cNvSpPr txBox="1"/>
          <p:nvPr/>
        </p:nvSpPr>
        <p:spPr>
          <a:xfrm>
            <a:off x="3305176" y="1040037"/>
            <a:ext cx="5581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solidFill>
                  <a:srgbClr val="BF00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asan" panose="00000500000000000000" pitchFamily="2" charset="-34"/>
                <a:cs typeface="Kodchasan" panose="00000500000000000000" pitchFamily="2" charset="-34"/>
              </a:rPr>
              <a:t>วัตถุประสงค์ของการพูด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CD9AE2-BFE9-4BA9-9099-D291C391CB5C}"/>
              </a:ext>
            </a:extLst>
          </p:cNvPr>
          <p:cNvSpPr/>
          <p:nvPr/>
        </p:nvSpPr>
        <p:spPr>
          <a:xfrm>
            <a:off x="1895474" y="2372341"/>
            <a:ext cx="64103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00CCFF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1. พูดให้ความรู้หรือเพื่อบอกเล่า</a:t>
            </a:r>
            <a:endParaRPr lang="en-US" sz="2800" dirty="0">
              <a:solidFill>
                <a:srgbClr val="00CCFF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829A3D-E0C0-4B4E-B57A-BCE6877E9A54}"/>
              </a:ext>
            </a:extLst>
          </p:cNvPr>
          <p:cNvSpPr/>
          <p:nvPr/>
        </p:nvSpPr>
        <p:spPr>
          <a:xfrm>
            <a:off x="1895474" y="3456187"/>
            <a:ext cx="64960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FF00FF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2. พูดเพื่อโน้มน้าวใจ</a:t>
            </a:r>
            <a:endParaRPr lang="en-US" sz="2800" dirty="0">
              <a:solidFill>
                <a:srgbClr val="FF00FF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9B71D7-BF6F-4116-A111-78A4EA829A39}"/>
              </a:ext>
            </a:extLst>
          </p:cNvPr>
          <p:cNvSpPr/>
          <p:nvPr/>
        </p:nvSpPr>
        <p:spPr>
          <a:xfrm>
            <a:off x="1895474" y="4622855"/>
            <a:ext cx="76390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3C744D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3</a:t>
            </a:r>
            <a:r>
              <a:rPr lang="th-TH" sz="2800" dirty="0">
                <a:solidFill>
                  <a:srgbClr val="3C744D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. พูดเพื่อจรรโลงใจ</a:t>
            </a:r>
            <a:endParaRPr lang="en-US" sz="2800" dirty="0">
              <a:solidFill>
                <a:srgbClr val="3C744D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pic>
        <p:nvPicPr>
          <p:cNvPr id="4098" name="Picture 2" descr="à¸£à¸¹à¸à¸ à¸²à¸à¸à¸µà¹à¹à¸à¸µà¹à¸¢à¸§à¸à¹à¸­à¸">
            <a:extLst>
              <a:ext uri="{FF2B5EF4-FFF2-40B4-BE49-F238E27FC236}">
                <a16:creationId xmlns:a16="http://schemas.microsoft.com/office/drawing/2014/main" id="{5E50F423-A6E7-40D8-8734-82EB411D10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49" y="2552701"/>
            <a:ext cx="3181350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23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769810-92E8-497C-A155-6CB2811A6D86}"/>
              </a:ext>
            </a:extLst>
          </p:cNvPr>
          <p:cNvSpPr txBox="1"/>
          <p:nvPr/>
        </p:nvSpPr>
        <p:spPr>
          <a:xfrm>
            <a:off x="3524252" y="1087662"/>
            <a:ext cx="5581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solidFill>
                  <a:srgbClr val="BF00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asan" panose="00000500000000000000" pitchFamily="2" charset="-34"/>
                <a:cs typeface="Kodchasan" panose="00000500000000000000" pitchFamily="2" charset="-34"/>
              </a:rPr>
              <a:t>ลักษณะของการพูด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302DAB-BE3F-4A41-9CC4-C489EA4BBE72}"/>
              </a:ext>
            </a:extLst>
          </p:cNvPr>
          <p:cNvSpPr/>
          <p:nvPr/>
        </p:nvSpPr>
        <p:spPr>
          <a:xfrm>
            <a:off x="2295525" y="2285377"/>
            <a:ext cx="74104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1. พูดโดยไม่มีการเตรียมตัวล่วงหน้า</a:t>
            </a:r>
            <a:endParaRPr lang="en-US" sz="2800" dirty="0">
              <a:solidFill>
                <a:srgbClr val="BF000C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3BC949-DA03-4240-8179-4DE179FA0D8E}"/>
              </a:ext>
            </a:extLst>
          </p:cNvPr>
          <p:cNvSpPr/>
          <p:nvPr/>
        </p:nvSpPr>
        <p:spPr>
          <a:xfrm>
            <a:off x="2295524" y="4931416"/>
            <a:ext cx="46005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4.</a:t>
            </a:r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 พูดโดยการจำโครงเรื่อง</a:t>
            </a:r>
            <a:endParaRPr lang="en-US" sz="2800" dirty="0">
              <a:solidFill>
                <a:srgbClr val="BF000C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4C4971-67FC-4D09-B626-CB480A92260D}"/>
              </a:ext>
            </a:extLst>
          </p:cNvPr>
          <p:cNvSpPr/>
          <p:nvPr/>
        </p:nvSpPr>
        <p:spPr>
          <a:xfrm>
            <a:off x="2295525" y="3167390"/>
            <a:ext cx="64198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2. พูดโดยการอ่านต้นฉบับที่เตรียมมา</a:t>
            </a:r>
            <a:endParaRPr lang="en-US" sz="2800" dirty="0">
              <a:solidFill>
                <a:srgbClr val="BF000C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CDAE0B5-A698-4FD6-87BD-7EAF1AB148A5}"/>
              </a:ext>
            </a:extLst>
          </p:cNvPr>
          <p:cNvSpPr/>
          <p:nvPr/>
        </p:nvSpPr>
        <p:spPr>
          <a:xfrm>
            <a:off x="2295525" y="4049403"/>
            <a:ext cx="70294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3.</a:t>
            </a:r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 พูดโดยการท่องจำเนื้อหา</a:t>
            </a:r>
            <a:endParaRPr lang="en-US" sz="2800" dirty="0">
              <a:solidFill>
                <a:srgbClr val="BF000C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pic>
        <p:nvPicPr>
          <p:cNvPr id="5122" name="Picture 2" descr="à¸£à¸¹à¸à¸ à¸²à¸à¸à¸µà¹à¹à¸à¸µà¹à¸¢à¸§à¸à¹à¸­à¸">
            <a:extLst>
              <a:ext uri="{FF2B5EF4-FFF2-40B4-BE49-F238E27FC236}">
                <a16:creationId xmlns:a16="http://schemas.microsoft.com/office/drawing/2014/main" id="{E4B1EEEE-21D4-45ED-B12C-2BBD0D211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687" y="3167390"/>
            <a:ext cx="1933575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1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à¸£à¸¹à¸à¸ à¸²à¸à¸à¸µà¹à¹à¸à¸µà¹à¸¢à¸§à¸à¹à¸­à¸">
            <a:extLst>
              <a:ext uri="{FF2B5EF4-FFF2-40B4-BE49-F238E27FC236}">
                <a16:creationId xmlns:a16="http://schemas.microsoft.com/office/drawing/2014/main" id="{3F09C4FD-0E00-4A7C-92C5-C83D76799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38644">
            <a:off x="3680100" y="3257082"/>
            <a:ext cx="1601530" cy="196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à¸£à¸¹à¸à¸ à¸²à¸à¸à¸µà¹à¹à¸à¸µà¹à¸¢à¸§à¸à¹à¸­à¸">
            <a:extLst>
              <a:ext uri="{FF2B5EF4-FFF2-40B4-BE49-F238E27FC236}">
                <a16:creationId xmlns:a16="http://schemas.microsoft.com/office/drawing/2014/main" id="{4953F5D6-9AED-459D-B23B-DFD57864C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30773">
            <a:off x="7630530" y="3328691"/>
            <a:ext cx="1502948" cy="1502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FDB449-1A6B-4852-A1CF-559DAFCB2294}"/>
              </a:ext>
            </a:extLst>
          </p:cNvPr>
          <p:cNvSpPr txBox="1"/>
          <p:nvPr/>
        </p:nvSpPr>
        <p:spPr>
          <a:xfrm>
            <a:off x="3305176" y="934751"/>
            <a:ext cx="5581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solidFill>
                  <a:srgbClr val="BF00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asan" panose="00000500000000000000" pitchFamily="2" charset="-34"/>
                <a:cs typeface="Kodchasan" panose="00000500000000000000" pitchFamily="2" charset="-34"/>
              </a:rPr>
              <a:t>หลักการพูดเบื้องต้น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DE8634-13EE-4B36-831D-C82F9CA78CD1}"/>
              </a:ext>
            </a:extLst>
          </p:cNvPr>
          <p:cNvSpPr/>
          <p:nvPr/>
        </p:nvSpPr>
        <p:spPr>
          <a:xfrm>
            <a:off x="1333501" y="1823702"/>
            <a:ext cx="3400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00CCFF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การเตรียมการพูด </a:t>
            </a:r>
            <a:endParaRPr lang="en-US" sz="2800" dirty="0">
              <a:solidFill>
                <a:srgbClr val="00CCFF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0E11D28-9B2E-4D7E-B948-56FF418504BB}"/>
              </a:ext>
            </a:extLst>
          </p:cNvPr>
          <p:cNvSpPr/>
          <p:nvPr/>
        </p:nvSpPr>
        <p:spPr>
          <a:xfrm>
            <a:off x="1267125" y="2573139"/>
            <a:ext cx="3090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00CCFF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กำหนดวัตถุประสงค์</a:t>
            </a:r>
            <a:endParaRPr lang="en-US" sz="2400" dirty="0">
              <a:solidFill>
                <a:srgbClr val="00CCFF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2FBB9D6-0C36-4456-8D7A-A0CFAC0FBFEB}"/>
              </a:ext>
            </a:extLst>
          </p:cNvPr>
          <p:cNvSpPr/>
          <p:nvPr/>
        </p:nvSpPr>
        <p:spPr>
          <a:xfrm>
            <a:off x="1684737" y="4881442"/>
            <a:ext cx="2066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00CCFF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วางโครงเรื่อง</a:t>
            </a:r>
            <a:endParaRPr lang="en-US" sz="2400" dirty="0">
              <a:solidFill>
                <a:srgbClr val="00CCFF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8FBD36B-B08A-48E6-B6B7-383C38812E94}"/>
              </a:ext>
            </a:extLst>
          </p:cNvPr>
          <p:cNvSpPr/>
          <p:nvPr/>
        </p:nvSpPr>
        <p:spPr>
          <a:xfrm>
            <a:off x="1884762" y="3746838"/>
            <a:ext cx="2066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00CCFF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เลือกเรื่อง</a:t>
            </a:r>
            <a:endParaRPr lang="en-US" sz="2400" dirty="0">
              <a:solidFill>
                <a:srgbClr val="00CCFF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459811-E3A2-4D2D-A4C5-26A68215114F}"/>
              </a:ext>
            </a:extLst>
          </p:cNvPr>
          <p:cNvSpPr/>
          <p:nvPr/>
        </p:nvSpPr>
        <p:spPr>
          <a:xfrm>
            <a:off x="1609134" y="4342843"/>
            <a:ext cx="23383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00CCFF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ประมวลเนื้อหา</a:t>
            </a:r>
            <a:endParaRPr lang="en-US" sz="2400" dirty="0">
              <a:solidFill>
                <a:srgbClr val="00CCFF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0C4FEB-CD37-4555-AE62-133EAE7DF72B}"/>
              </a:ext>
            </a:extLst>
          </p:cNvPr>
          <p:cNvSpPr/>
          <p:nvPr/>
        </p:nvSpPr>
        <p:spPr>
          <a:xfrm>
            <a:off x="1684737" y="3150833"/>
            <a:ext cx="2066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00CCFF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วิเคราะห์ผู้ฟัง</a:t>
            </a:r>
            <a:endParaRPr lang="en-US" sz="2400" dirty="0">
              <a:solidFill>
                <a:srgbClr val="00CCFF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59FDAA4-E1D8-4AB8-B58E-8BACFB57FA59}"/>
              </a:ext>
            </a:extLst>
          </p:cNvPr>
          <p:cNvSpPr/>
          <p:nvPr/>
        </p:nvSpPr>
        <p:spPr>
          <a:xfrm>
            <a:off x="1609134" y="5415411"/>
            <a:ext cx="25265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00CCFF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จัดระเบียบเรื่อง</a:t>
            </a:r>
            <a:endParaRPr lang="en-US" sz="2400" dirty="0">
              <a:solidFill>
                <a:srgbClr val="00CCFF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396F747-0743-476D-A955-AE38E21FA073}"/>
              </a:ext>
            </a:extLst>
          </p:cNvPr>
          <p:cNvSpPr/>
          <p:nvPr/>
        </p:nvSpPr>
        <p:spPr>
          <a:xfrm>
            <a:off x="1873451" y="5923249"/>
            <a:ext cx="18782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00CCFF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ฝึกซ้อมพูด</a:t>
            </a:r>
            <a:endParaRPr lang="en-US" sz="2400" dirty="0">
              <a:solidFill>
                <a:srgbClr val="00CCFF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08FECE9-C2C0-4A34-92EF-7B4421A768E8}"/>
              </a:ext>
            </a:extLst>
          </p:cNvPr>
          <p:cNvSpPr/>
          <p:nvPr/>
        </p:nvSpPr>
        <p:spPr>
          <a:xfrm>
            <a:off x="4946757" y="2826075"/>
            <a:ext cx="3400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00B050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การปฏิบัติขณะพูด </a:t>
            </a:r>
            <a:endParaRPr lang="en-US" sz="2800" dirty="0">
              <a:solidFill>
                <a:srgbClr val="00B050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7C035AA-9115-49AA-868B-98D151CCD8AA}"/>
              </a:ext>
            </a:extLst>
          </p:cNvPr>
          <p:cNvSpPr/>
          <p:nvPr/>
        </p:nvSpPr>
        <p:spPr>
          <a:xfrm>
            <a:off x="5222390" y="3571001"/>
            <a:ext cx="3090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00B050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อิริยาบถประกอบ</a:t>
            </a:r>
            <a:endParaRPr lang="en-US" sz="2400" dirty="0">
              <a:solidFill>
                <a:srgbClr val="00B050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08764CB-FCF5-4D34-A040-1FC8D7AB9AAA}"/>
              </a:ext>
            </a:extLst>
          </p:cNvPr>
          <p:cNvSpPr/>
          <p:nvPr/>
        </p:nvSpPr>
        <p:spPr>
          <a:xfrm>
            <a:off x="5498018" y="4749211"/>
            <a:ext cx="2066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00B050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การใช้เสียง</a:t>
            </a:r>
            <a:endParaRPr lang="en-US" sz="2400" dirty="0">
              <a:solidFill>
                <a:srgbClr val="00B050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5AC50A-E934-469A-8C38-6BF712EE1E1A}"/>
              </a:ext>
            </a:extLst>
          </p:cNvPr>
          <p:cNvSpPr/>
          <p:nvPr/>
        </p:nvSpPr>
        <p:spPr>
          <a:xfrm>
            <a:off x="5498018" y="4138308"/>
            <a:ext cx="2066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00B050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การใช้สายตา</a:t>
            </a:r>
            <a:endParaRPr lang="en-US" sz="2400" dirty="0">
              <a:solidFill>
                <a:srgbClr val="00B050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56AC6D-A2DA-4BA4-B06C-2AF35F12CDEB}"/>
              </a:ext>
            </a:extLst>
          </p:cNvPr>
          <p:cNvSpPr/>
          <p:nvPr/>
        </p:nvSpPr>
        <p:spPr>
          <a:xfrm>
            <a:off x="8529645" y="3977670"/>
            <a:ext cx="34004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FFC000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การใช้ภาษาพูด </a:t>
            </a:r>
            <a:endParaRPr lang="en-US" sz="2800" dirty="0">
              <a:solidFill>
                <a:srgbClr val="FFC000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F5C6219-A2D9-4BBD-8C61-7C5ED22C732B}"/>
              </a:ext>
            </a:extLst>
          </p:cNvPr>
          <p:cNvSpPr/>
          <p:nvPr/>
        </p:nvSpPr>
        <p:spPr>
          <a:xfrm>
            <a:off x="8886824" y="4650609"/>
            <a:ext cx="2066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FFC000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การออกเสียง</a:t>
            </a:r>
            <a:endParaRPr lang="en-US" sz="2400" dirty="0">
              <a:solidFill>
                <a:srgbClr val="FFC000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7C45D26-41BC-4853-AC2D-089FC565D3AE}"/>
              </a:ext>
            </a:extLst>
          </p:cNvPr>
          <p:cNvSpPr/>
          <p:nvPr/>
        </p:nvSpPr>
        <p:spPr>
          <a:xfrm>
            <a:off x="9261309" y="5184578"/>
            <a:ext cx="15293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FFC000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การใช้คำ</a:t>
            </a:r>
            <a:endParaRPr lang="en-US" sz="2400" dirty="0">
              <a:solidFill>
                <a:srgbClr val="FFC000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64868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4C82D0-90E6-4000-AC3C-A74FFEE6ABEA}"/>
              </a:ext>
            </a:extLst>
          </p:cNvPr>
          <p:cNvSpPr txBox="1"/>
          <p:nvPr/>
        </p:nvSpPr>
        <p:spPr>
          <a:xfrm>
            <a:off x="2693193" y="672204"/>
            <a:ext cx="68294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solidFill>
                  <a:srgbClr val="BF00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asan" panose="00000500000000000000" pitchFamily="2" charset="-34"/>
                <a:cs typeface="Kodchasan" panose="00000500000000000000" pitchFamily="2" charset="-34"/>
              </a:rPr>
              <a:t>การพูดประเภทต่าง ๆ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EE492B-919D-461E-8DE0-FF9268748E86}"/>
              </a:ext>
            </a:extLst>
          </p:cNvPr>
          <p:cNvSpPr/>
          <p:nvPr/>
        </p:nvSpPr>
        <p:spPr>
          <a:xfrm>
            <a:off x="2305049" y="2047802"/>
            <a:ext cx="2609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การพูดแนะนำ</a:t>
            </a:r>
            <a:endParaRPr lang="en-US" sz="2800" dirty="0">
              <a:solidFill>
                <a:srgbClr val="BF000C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9F804F-590F-4DED-8A06-0EA0BB52BFFD}"/>
              </a:ext>
            </a:extLst>
          </p:cNvPr>
          <p:cNvSpPr/>
          <p:nvPr/>
        </p:nvSpPr>
        <p:spPr>
          <a:xfrm>
            <a:off x="7620001" y="5207735"/>
            <a:ext cx="30861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การพูดอธิบาย</a:t>
            </a:r>
            <a:endParaRPr lang="en-US" sz="2800" dirty="0">
              <a:solidFill>
                <a:srgbClr val="BF000C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A8F9F5-F2FA-4DC8-8D1B-C1824ACB57AB}"/>
              </a:ext>
            </a:extLst>
          </p:cNvPr>
          <p:cNvSpPr/>
          <p:nvPr/>
        </p:nvSpPr>
        <p:spPr>
          <a:xfrm>
            <a:off x="990600" y="3244653"/>
            <a:ext cx="64198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การพูดนำเสนอความรู้และความคิด</a:t>
            </a:r>
            <a:endParaRPr lang="en-US" sz="2800" dirty="0">
              <a:solidFill>
                <a:srgbClr val="BF000C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CE4843-DA1B-4B8E-83C7-895634F86F8C}"/>
              </a:ext>
            </a:extLst>
          </p:cNvPr>
          <p:cNvSpPr/>
          <p:nvPr/>
        </p:nvSpPr>
        <p:spPr>
          <a:xfrm>
            <a:off x="8046242" y="4124325"/>
            <a:ext cx="29527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การพูดอภิปราย</a:t>
            </a:r>
            <a:endParaRPr lang="en-US" sz="2800" dirty="0">
              <a:solidFill>
                <a:srgbClr val="BF000C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F37EC9-6104-43F7-A0DA-A9AED357B9FE}"/>
              </a:ext>
            </a:extLst>
          </p:cNvPr>
          <p:cNvSpPr/>
          <p:nvPr/>
        </p:nvSpPr>
        <p:spPr>
          <a:xfrm>
            <a:off x="1840704" y="4558696"/>
            <a:ext cx="42672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800" dirty="0">
                <a:solidFill>
                  <a:srgbClr val="BF000C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การพูดนำเสนอผลงาน</a:t>
            </a:r>
            <a:endParaRPr lang="en-US" sz="2800" dirty="0">
              <a:solidFill>
                <a:srgbClr val="BF000C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pic>
        <p:nvPicPr>
          <p:cNvPr id="7170" name="Picture 2" descr="à¸à¸¥à¸à¸²à¸£à¸à¹à¸à¸«à¸²à¸£à¸¹à¸à¸ à¸²à¸à¸ªà¸³à¸«à¸£à¸±à¸ à¹à¸¡à¹à¸à¸£à¹à¸à¸ à¸à¸²à¸£à¹à¸à¸¹à¸">
            <a:extLst>
              <a:ext uri="{FF2B5EF4-FFF2-40B4-BE49-F238E27FC236}">
                <a16:creationId xmlns:a16="http://schemas.microsoft.com/office/drawing/2014/main" id="{63D182BC-FBB4-45B7-B3BA-CDC7B6725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599" y="1523272"/>
            <a:ext cx="2014904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411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CF2F40-FA89-4D3B-9381-2E8CBA5A169E}"/>
              </a:ext>
            </a:extLst>
          </p:cNvPr>
          <p:cNvSpPr txBox="1"/>
          <p:nvPr/>
        </p:nvSpPr>
        <p:spPr>
          <a:xfrm>
            <a:off x="3305176" y="934751"/>
            <a:ext cx="5581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200" dirty="0">
                <a:solidFill>
                  <a:srgbClr val="BF000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odchasan" panose="00000500000000000000" pitchFamily="2" charset="-34"/>
                <a:cs typeface="Kodchasan" panose="00000500000000000000" pitchFamily="2" charset="-34"/>
              </a:rPr>
              <a:t>การประเมินผลการพูด</a:t>
            </a:r>
          </a:p>
          <a:p>
            <a:pPr algn="ctr"/>
            <a:endParaRPr lang="th-TH" sz="3200" dirty="0">
              <a:solidFill>
                <a:srgbClr val="BF000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3C27CDE-0F2B-406E-A4F6-4E6BD5958AAA}"/>
              </a:ext>
            </a:extLst>
          </p:cNvPr>
          <p:cNvSpPr/>
          <p:nvPr/>
        </p:nvSpPr>
        <p:spPr>
          <a:xfrm>
            <a:off x="1771650" y="1907194"/>
            <a:ext cx="84963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2800" dirty="0">
                <a:solidFill>
                  <a:srgbClr val="00CCFF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	</a:t>
            </a:r>
            <a:r>
              <a:rPr lang="th-TH" sz="2800" dirty="0">
                <a:solidFill>
                  <a:srgbClr val="92D050"/>
                </a:solidFill>
                <a:latin typeface="Kodchasan" panose="00000500000000000000" pitchFamily="2" charset="-34"/>
                <a:cs typeface="Kodchasan" panose="00000500000000000000" pitchFamily="2" charset="-34"/>
              </a:rPr>
              <a:t>การประเมินผลการพูด เป็นการตรวจสอบการพูดในแต่ละครั้งว่ามีข้อดีและข้อบกพร่องอะไรบ้าง เพื่อปรับปรุงการพูดครั้งต่อไป</a:t>
            </a:r>
            <a:endParaRPr lang="en-US" sz="2800" dirty="0">
              <a:solidFill>
                <a:srgbClr val="92D050"/>
              </a:solidFill>
              <a:latin typeface="Kodchasan" panose="00000500000000000000" pitchFamily="2" charset="-34"/>
              <a:cs typeface="Kodchasan" panose="00000500000000000000" pitchFamily="2" charset="-34"/>
            </a:endParaRPr>
          </a:p>
        </p:txBody>
      </p:sp>
      <p:pic>
        <p:nvPicPr>
          <p:cNvPr id="8196" name="Picture 4" descr="Singing fried chicken in big cartoon bucket box vector">
            <a:extLst>
              <a:ext uri="{FF2B5EF4-FFF2-40B4-BE49-F238E27FC236}">
                <a16:creationId xmlns:a16="http://schemas.microsoft.com/office/drawing/2014/main" id="{3A49310F-4602-4D46-BDFB-B5BCAE5FEF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3113055"/>
            <a:ext cx="2571750" cy="2701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997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Kodchasan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Chuleeporn</dc:creator>
  <cp:lastModifiedBy>Meng</cp:lastModifiedBy>
  <cp:revision>51</cp:revision>
  <dcterms:created xsi:type="dcterms:W3CDTF">2018-12-21T03:21:18Z</dcterms:created>
  <dcterms:modified xsi:type="dcterms:W3CDTF">2019-07-20T08:31:14Z</dcterms:modified>
</cp:coreProperties>
</file>