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2" r:id="rId3"/>
    <p:sldId id="269" r:id="rId4"/>
    <p:sldId id="258" r:id="rId5"/>
    <p:sldId id="261" r:id="rId6"/>
    <p:sldId id="270" r:id="rId7"/>
    <p:sldId id="260" r:id="rId8"/>
    <p:sldId id="259" r:id="rId9"/>
    <p:sldId id="257" r:id="rId10"/>
    <p:sldId id="262" r:id="rId11"/>
    <p:sldId id="271" r:id="rId12"/>
    <p:sldId id="263"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9" d="100"/>
          <a:sy n="99" d="100"/>
        </p:scale>
        <p:origin x="79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2789" y="1493065"/>
            <a:ext cx="7772400" cy="2387600"/>
          </a:xfrm>
        </p:spPr>
        <p:txBody>
          <a:bodyPr anchor="b">
            <a:normAutofit/>
          </a:bodyPr>
          <a:lstStyle>
            <a:lvl1pPr algn="ctr">
              <a:defRPr sz="4800" b="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59989" y="3972740"/>
            <a:ext cx="6858000" cy="1655762"/>
          </a:xfrm>
        </p:spPr>
        <p:txBody>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2149" y="5923863"/>
            <a:ext cx="2057400" cy="365125"/>
          </a:xfrm>
        </p:spPr>
        <p:txBody>
          <a:bodyPr/>
          <a:lstStyle/>
          <a:p>
            <a:fld id="{A27C9FB9-F005-4ABF-A870-23DDE4A9FD5C}" type="datetimeFigureOut">
              <a:rPr lang="en-US" smtClean="0"/>
            </a:fld>
            <a:endParaRPr lang="en-US"/>
          </a:p>
        </p:txBody>
      </p:sp>
      <p:sp>
        <p:nvSpPr>
          <p:cNvPr id="5" name="Footer Placeholder 4"/>
          <p:cNvSpPr>
            <a:spLocks noGrp="1"/>
          </p:cNvSpPr>
          <p:nvPr>
            <p:ph type="ftr" sz="quarter" idx="11"/>
          </p:nvPr>
        </p:nvSpPr>
        <p:spPr>
          <a:xfrm>
            <a:off x="2942449" y="5923863"/>
            <a:ext cx="3086100" cy="365125"/>
          </a:xfrm>
        </p:spPr>
        <p:txBody>
          <a:bodyPr/>
          <a:lstStyle/>
          <a:p>
            <a:endParaRPr lang="en-US"/>
          </a:p>
        </p:txBody>
      </p:sp>
      <p:sp>
        <p:nvSpPr>
          <p:cNvPr id="6" name="Slide Number Placeholder 5"/>
          <p:cNvSpPr>
            <a:spLocks noGrp="1"/>
          </p:cNvSpPr>
          <p:nvPr>
            <p:ph type="sldNum" sz="quarter" idx="12"/>
          </p:nvPr>
        </p:nvSpPr>
        <p:spPr>
          <a:xfrm>
            <a:off x="6371449" y="5923863"/>
            <a:ext cx="2057400" cy="365125"/>
          </a:xfrm>
        </p:spPr>
        <p:txBody>
          <a:bodyPr/>
          <a:lstStyle/>
          <a:p>
            <a:fld id="{90CC0AF6-EFF8-4AF9-8E52-2CB48C623E1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A27C9FB9-F005-4ABF-A870-23DDE4A9FD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C0AF6-EFF8-4AF9-8E52-2CB48C623E1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03093" y="365125"/>
            <a:ext cx="1186248"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424617"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A27C9FB9-F005-4ABF-A870-23DDE4A9FD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C0AF6-EFF8-4AF9-8E52-2CB48C623E1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A27C9FB9-F005-4ABF-A870-23DDE4A9FD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C0AF6-EFF8-4AF9-8E52-2CB48C623E1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116613"/>
            <a:ext cx="7886700" cy="2852737"/>
          </a:xfrm>
        </p:spPr>
        <p:txBody>
          <a:bodyPr anchor="b">
            <a:normAutofit/>
          </a:bodyPr>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623888" y="3996338"/>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a:xfrm>
            <a:off x="623888" y="5899150"/>
            <a:ext cx="2057400" cy="365125"/>
          </a:xfrm>
        </p:spPr>
        <p:txBody>
          <a:bodyPr/>
          <a:lstStyle/>
          <a:p>
            <a:fld id="{A27C9FB9-F005-4ABF-A870-23DDE4A9FD5C}" type="datetimeFigureOut">
              <a:rPr lang="en-US" smtClean="0"/>
            </a:fld>
            <a:endParaRPr lang="en-US"/>
          </a:p>
        </p:txBody>
      </p:sp>
      <p:sp>
        <p:nvSpPr>
          <p:cNvPr id="5" name="Footer Placeholder 4"/>
          <p:cNvSpPr>
            <a:spLocks noGrp="1"/>
          </p:cNvSpPr>
          <p:nvPr>
            <p:ph type="ftr" sz="quarter" idx="11"/>
          </p:nvPr>
        </p:nvSpPr>
        <p:spPr>
          <a:xfrm>
            <a:off x="3016596" y="5899149"/>
            <a:ext cx="3086100" cy="365125"/>
          </a:xfrm>
        </p:spPr>
        <p:txBody>
          <a:bodyPr/>
          <a:lstStyle/>
          <a:p>
            <a:endParaRPr lang="en-US" dirty="0"/>
          </a:p>
        </p:txBody>
      </p:sp>
      <p:sp>
        <p:nvSpPr>
          <p:cNvPr id="6" name="Slide Number Placeholder 5"/>
          <p:cNvSpPr>
            <a:spLocks noGrp="1"/>
          </p:cNvSpPr>
          <p:nvPr>
            <p:ph type="sldNum" sz="quarter" idx="12"/>
          </p:nvPr>
        </p:nvSpPr>
        <p:spPr>
          <a:xfrm>
            <a:off x="6453188" y="5904125"/>
            <a:ext cx="2057400" cy="365125"/>
          </a:xfrm>
        </p:spPr>
        <p:txBody>
          <a:bodyPr/>
          <a:lstStyle/>
          <a:p>
            <a:fld id="{90CC0AF6-EFF8-4AF9-8E52-2CB48C623E1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776197"/>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4629150" y="1776197"/>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A27C9FB9-F005-4ABF-A870-23DDE4A9FD5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C0AF6-EFF8-4AF9-8E52-2CB48C623E1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A27C9FB9-F005-4ABF-A870-23DDE4A9FD5C}"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CC0AF6-EFF8-4AF9-8E52-2CB48C623E1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7C9FB9-F005-4ABF-A870-23DDE4A9FD5C}"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CC0AF6-EFF8-4AF9-8E52-2CB48C623E1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C9FB9-F005-4ABF-A870-23DDE4A9FD5C}"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CC0AF6-EFF8-4AF9-8E52-2CB48C623E1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A27C9FB9-F005-4ABF-A870-23DDE4A9FD5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C0AF6-EFF8-4AF9-8E52-2CB48C623E1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A27C9FB9-F005-4ABF-A870-23DDE4A9FD5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C0AF6-EFF8-4AF9-8E52-2CB48C623E1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2088" y="738915"/>
            <a:ext cx="8453566" cy="75904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2088" y="1751484"/>
            <a:ext cx="8453566"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332088"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C9FB9-F005-4ABF-A870-23DDE4A9FD5C}" type="datetimeFigureOut">
              <a:rPr lang="en-US" smtClean="0"/>
            </a:fld>
            <a:endParaRPr lang="en-US"/>
          </a:p>
        </p:txBody>
      </p:sp>
      <p:sp>
        <p:nvSpPr>
          <p:cNvPr id="5" name="Footer Placeholder 4"/>
          <p:cNvSpPr>
            <a:spLocks noGrp="1"/>
          </p:cNvSpPr>
          <p:nvPr>
            <p:ph type="ftr" sz="quarter" idx="3"/>
          </p:nvPr>
        </p:nvSpPr>
        <p:spPr>
          <a:xfrm>
            <a:off x="2967167" y="6356349"/>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28254" y="635634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C0AF6-EFF8-4AF9-8E52-2CB48C623E1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b="0"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0.jpeg"/><Relationship Id="rId1"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ตัวอย่างวิดีโอรับทุน-04"/>
          <p:cNvPicPr>
            <a:picLocks noChangeAspect="1"/>
          </p:cNvPicPr>
          <p:nvPr/>
        </p:nvPicPr>
        <p:blipFill>
          <a:blip r:embed="rId1"/>
          <a:stretch>
            <a:fillRect/>
          </a:stretch>
        </p:blipFill>
        <p:spPr>
          <a:xfrm>
            <a:off x="-8255" y="3175"/>
            <a:ext cx="9168130" cy="68522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b="1" dirty="0">
                <a:solidFill>
                  <a:srgbClr val="7030A0"/>
                </a:solidFill>
              </a:rPr>
              <a:t>皇家园林和私家园林</a:t>
            </a:r>
            <a:endParaRPr lang="zh-CN" altLang="en-US" b="1" dirty="0">
              <a:solidFill>
                <a:srgbClr val="7030A0"/>
              </a:solidFill>
            </a:endParaRPr>
          </a:p>
        </p:txBody>
      </p:sp>
      <p:sp>
        <p:nvSpPr>
          <p:cNvPr id="3" name="内容占位符 2"/>
          <p:cNvSpPr>
            <a:spLocks noGrp="1"/>
          </p:cNvSpPr>
          <p:nvPr>
            <p:ph idx="1"/>
          </p:nvPr>
        </p:nvSpPr>
        <p:spPr/>
        <p:txBody>
          <a:bodyPr/>
          <a:lstStyle/>
          <a:p>
            <a:r>
              <a:rPr lang="en-US" altLang="zh-CN" b="1" dirty="0">
                <a:solidFill>
                  <a:srgbClr val="FFC000"/>
                </a:solidFill>
                <a:sym typeface="+mn-ea"/>
              </a:rPr>
              <a:t>皇家园林</a:t>
            </a:r>
            <a:r>
              <a:rPr lang="en-US" altLang="zh-CN" b="1" dirty="0">
                <a:sym typeface="+mn-ea"/>
              </a:rPr>
              <a:t>是帝王避暑，修养用的行宫，一般在郊外，规模宏大，如北京的颐和园、圆明园，承德的避暑山庄等，也有少数建于都城内，与宫廷毗连，规模也不小，如北京的北海、中南海等。</a:t>
            </a:r>
            <a:r>
              <a:rPr lang="en-US" altLang="zh-CN" b="1" dirty="0">
                <a:solidFill>
                  <a:srgbClr val="00B050"/>
                </a:solidFill>
                <a:sym typeface="+mn-ea"/>
              </a:rPr>
              <a:t>私家园林</a:t>
            </a:r>
            <a:r>
              <a:rPr lang="en-US" altLang="zh-CN" b="1" dirty="0">
                <a:sym typeface="+mn-ea"/>
              </a:rPr>
              <a:t>一般建于城区之中，与街道住宅相连，规模不很大，但设计精巧、优雅、舒适、中国古典园林的高度艺术性和独特风格，在世界园林中具有重要地位，早已传入日本和欧美。仅法国巴黎就有中国式园林20余所。日本的庭院也是从中国苏州园林移植过去的。所以中国园林有“世界园林之母”的美称，吸引着国内外大批游客。</a:t>
            </a:r>
            <a:endParaRPr lang="zh-CN" altLang="en-US" b="1" dirty="0"/>
          </a:p>
        </p:txBody>
      </p:sp>
    </p:spTree>
  </p:cSld>
  <p:clrMapOvr>
    <a:masterClrMapping/>
  </p:clrMapOvr>
  <mc:AlternateContent xmlns:mc="http://schemas.openxmlformats.org/markup-compatibility/2006">
    <mc:Choice xmlns:p14="http://schemas.microsoft.com/office/powerpoint/2010/main" Requires="p14">
      <p:transition spd="slow" p14:dur="2000" advTm="65707"/>
    </mc:Choice>
    <mc:Fallback>
      <p:transition spd="slow" advTm="65707"/>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b="1" dirty="0">
                <a:solidFill>
                  <a:srgbClr val="7030A0"/>
                </a:solidFill>
              </a:rPr>
              <a:t>民族特色</a:t>
            </a:r>
            <a:endParaRPr lang="en-US" b="1" dirty="0">
              <a:solidFill>
                <a:srgbClr val="7030A0"/>
              </a:solidFill>
            </a:endParaRPr>
          </a:p>
        </p:txBody>
      </p:sp>
      <p:sp>
        <p:nvSpPr>
          <p:cNvPr id="3" name="Content Placeholder 2"/>
          <p:cNvSpPr>
            <a:spLocks noGrp="1"/>
          </p:cNvSpPr>
          <p:nvPr>
            <p:ph idx="1"/>
          </p:nvPr>
        </p:nvSpPr>
        <p:spPr>
          <a:xfrm>
            <a:off x="332088" y="1751484"/>
            <a:ext cx="6037715" cy="4351338"/>
          </a:xfrm>
        </p:spPr>
        <p:txBody>
          <a:bodyPr/>
          <a:lstStyle/>
          <a:p>
            <a:pPr>
              <a:lnSpc>
                <a:spcPct val="150000"/>
              </a:lnSpc>
            </a:pPr>
            <a:r>
              <a:rPr lang="en-US" dirty="0"/>
              <a:t>此外中国有56个民族，各少数民族的传统节日和风土人情，地方特色和民族色彩浓厚，使旅游者感到奇特新鲜，也是一种很有吸引力的人文旅游资源。</a:t>
            </a:r>
            <a:endParaRPr lang="en-US" dirty="0"/>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419038" y="1988963"/>
            <a:ext cx="2392874" cy="35848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43168"/>
    </mc:Choice>
    <mc:Fallback>
      <p:transition spd="slow" advTm="4316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ตัวอย่างวิดีโอรับทุน-04"/>
          <p:cNvPicPr>
            <a:picLocks noChangeAspect="1"/>
          </p:cNvPicPr>
          <p:nvPr/>
        </p:nvPicPr>
        <p:blipFill>
          <a:blip r:embed="rId1"/>
          <a:stretch>
            <a:fillRect/>
          </a:stretch>
        </p:blipFill>
        <p:spPr>
          <a:xfrm>
            <a:off x="-8255" y="3175"/>
            <a:ext cx="9168130" cy="685228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zh-CN" altLang="en-US" b="1" dirty="0">
                <a:sym typeface="+mn-ea"/>
              </a:rPr>
              <a:t>当代中国的语言及文化发展</a:t>
            </a:r>
            <a:br>
              <a:rPr lang="en-US" altLang="zh-CN" b="1" dirty="0">
                <a:sym typeface="+mn-ea"/>
              </a:rPr>
            </a:br>
            <a:br>
              <a:rPr lang="en-US" altLang="zh-CN" b="1" dirty="0">
                <a:sym typeface="+mn-ea"/>
              </a:rPr>
            </a:br>
            <a:r>
              <a:rPr lang="en-US" altLang="zh-CN" b="1" dirty="0">
                <a:sym typeface="+mn-ea"/>
              </a:rPr>
              <a:t>Language and Chinese Culture in </a:t>
            </a:r>
            <a:r>
              <a:rPr lang="en-US" altLang="zh-CN" b="1" dirty="0" err="1">
                <a:sym typeface="+mn-ea"/>
              </a:rPr>
              <a:t>Mordern</a:t>
            </a:r>
            <a:r>
              <a:rPr lang="en-US" altLang="zh-CN" b="1" dirty="0">
                <a:sym typeface="+mn-ea"/>
              </a:rPr>
              <a:t> Society</a:t>
            </a:r>
            <a:endParaRPr lang="en-US"/>
          </a:p>
        </p:txBody>
      </p:sp>
      <p:sp>
        <p:nvSpPr>
          <p:cNvPr id="3" name="Subtitle 2"/>
          <p:cNvSpPr>
            <a:spLocks noGrp="1"/>
          </p:cNvSpPr>
          <p:nvPr>
            <p:ph type="subTitle" idx="1"/>
          </p:nvPr>
        </p:nvSpPr>
        <p:spPr/>
        <p:txBody>
          <a:bodyPr/>
          <a:lstStyle/>
          <a:p>
            <a:r>
              <a:rPr lang="en-US" altLang="zh-CN" sz="4400" b="1" dirty="0">
                <a:sym typeface="+mn-ea"/>
              </a:rPr>
              <a:t>1573312</a:t>
            </a:r>
            <a:endParaRPr lang="en-US" altLang="zh-CN" sz="4400" b="1" dirty="0"/>
          </a:p>
          <a:p>
            <a:r>
              <a:rPr lang="zh-CN" altLang="en-US" sz="4400" b="1" dirty="0">
                <a:sym typeface="+mn-ea"/>
              </a:rPr>
              <a:t>教师：韩影</a:t>
            </a:r>
            <a:endParaRPr lang="zh-CN" altLang="en-US" b="1" dirty="0"/>
          </a:p>
          <a:p>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9995"/>
    </mc:Choice>
    <mc:Fallback>
      <p:transition spd="slow" advTm="999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b="1"/>
              <a:t>第七课 中国的旅游业</a:t>
            </a:r>
            <a:endParaRPr lang="zh-CN" altLang="en-US" b="1"/>
          </a:p>
        </p:txBody>
      </p:sp>
      <p:pic>
        <p:nvPicPr>
          <p:cNvPr id="4" name="内容占位符 3" descr="凤凰"/>
          <p:cNvPicPr>
            <a:picLocks noGrp="1" noChangeAspect="1"/>
          </p:cNvPicPr>
          <p:nvPr>
            <p:ph idx="1"/>
          </p:nvPr>
        </p:nvPicPr>
        <p:blipFill>
          <a:blip r:embed="rId1"/>
          <a:stretch>
            <a:fillRect/>
          </a:stretch>
        </p:blipFill>
        <p:spPr>
          <a:xfrm>
            <a:off x="648335" y="1497965"/>
            <a:ext cx="8008620" cy="534797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6911"/>
    </mc:Choice>
    <mc:Fallback>
      <p:transition spd="slow" advTm="691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zh-CN" altLang="en-US" sz="4000" dirty="0">
                <a:effectLst>
                  <a:outerShdw blurRad="38100" dist="38100" dir="2700000" algn="tl">
                    <a:srgbClr val="000000">
                      <a:alpha val="43137"/>
                    </a:srgbClr>
                  </a:outerShdw>
                </a:effectLst>
              </a:rPr>
              <a:t>旅游资源</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32088" y="1573078"/>
            <a:ext cx="8453566" cy="4529744"/>
          </a:xfrm>
        </p:spPr>
        <p:txBody>
          <a:bodyPr>
            <a:normAutofit fontScale="97500"/>
          </a:bodyPr>
          <a:lstStyle/>
          <a:p>
            <a:pPr marL="0" indent="0">
              <a:buNone/>
            </a:pPr>
            <a:r>
              <a:rPr lang="en-US" sz="2900" dirty="0" err="1"/>
              <a:t>世界上的旅游资源，可分为两大类</a:t>
            </a:r>
            <a:r>
              <a:rPr lang="zh-CN" altLang="en-US" sz="2900" dirty="0"/>
              <a:t>：</a:t>
            </a:r>
            <a:r>
              <a:rPr lang="en-US" sz="2900" dirty="0" err="1">
                <a:solidFill>
                  <a:schemeClr val="accent6"/>
                </a:solidFill>
              </a:rPr>
              <a:t>一类是自然旅游资源</a:t>
            </a:r>
            <a:r>
              <a:rPr lang="en-US" sz="2900" dirty="0" err="1"/>
              <a:t>，</a:t>
            </a:r>
            <a:r>
              <a:rPr lang="en-US" sz="2900" dirty="0" err="1">
                <a:solidFill>
                  <a:srgbClr val="00B0F0"/>
                </a:solidFill>
              </a:rPr>
              <a:t>一类是人文旅游资源</a:t>
            </a:r>
            <a:r>
              <a:rPr lang="en-US" sz="2900" dirty="0" err="1"/>
              <a:t>。二者既不相同又互相联系，很多是兼而有之</a:t>
            </a:r>
            <a:r>
              <a:rPr lang="en-US" sz="2900" dirty="0"/>
              <a:t>。</a:t>
            </a:r>
            <a:endParaRPr lang="en-US" sz="2900" dirty="0"/>
          </a:p>
          <a:p>
            <a:endParaRPr lang="en-US" dirty="0"/>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303362" y="3588942"/>
            <a:ext cx="4040413" cy="2595966"/>
          </a:xfrm>
          <a:prstGeom prst="rect">
            <a:avLst/>
          </a:prstGeom>
        </p:spPr>
      </p:pic>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425" y="2915850"/>
            <a:ext cx="2619369" cy="394215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21260"/>
    </mc:Choice>
    <mc:Fallback>
      <p:transition spd="slow" advTm="2126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984427" y="3738320"/>
            <a:ext cx="4159573" cy="3119680"/>
          </a:xfrm>
          <a:prstGeom prst="rect">
            <a:avLst/>
          </a:prstGeom>
        </p:spPr>
      </p:pic>
      <p:sp>
        <p:nvSpPr>
          <p:cNvPr id="2" name="标题 1"/>
          <p:cNvSpPr>
            <a:spLocks noGrp="1"/>
          </p:cNvSpPr>
          <p:nvPr>
            <p:ph type="title"/>
          </p:nvPr>
        </p:nvSpPr>
        <p:spPr/>
        <p:txBody>
          <a:bodyPr/>
          <a:lstStyle/>
          <a:p>
            <a:pPr algn="ctr"/>
            <a:r>
              <a:rPr lang="zh-CN" altLang="en-US" b="1" dirty="0">
                <a:solidFill>
                  <a:srgbClr val="0070C0"/>
                </a:solidFill>
              </a:rPr>
              <a:t>为什么人们喜欢旅游呢？</a:t>
            </a:r>
            <a:endParaRPr lang="zh-CN" altLang="en-US" b="1" dirty="0">
              <a:solidFill>
                <a:srgbClr val="0070C0"/>
              </a:solidFill>
            </a:endParaRPr>
          </a:p>
        </p:txBody>
      </p:sp>
      <p:sp>
        <p:nvSpPr>
          <p:cNvPr id="3" name="内容占位符 2"/>
          <p:cNvSpPr>
            <a:spLocks noGrp="1"/>
          </p:cNvSpPr>
          <p:nvPr>
            <p:ph idx="1"/>
          </p:nvPr>
        </p:nvSpPr>
        <p:spPr/>
        <p:txBody>
          <a:bodyPr>
            <a:normAutofit fontScale="40000" lnSpcReduction="20000"/>
          </a:bodyPr>
          <a:lstStyle/>
          <a:p>
            <a:pPr marL="0" indent="0">
              <a:lnSpc>
                <a:spcPct val="170000"/>
              </a:lnSpc>
              <a:buNone/>
            </a:pPr>
            <a:r>
              <a:rPr lang="en-US" altLang="zh-CN" sz="5100" b="1" dirty="0"/>
              <a:t>自然环境不同是人们外出旅游的主要原因。常年生活在炎热或寒冷地区的人，总是希望去温带或者亚热带旅行，以避暑或避寒；常年住在拥挤、喧嚣城市的人，总希望去看一看野外、农村的风光；生活在山区的人、希望可以看看平原和大海；生活在海边、平原的人，希望可以看看崇山峻岭等等。自然环境的差别越大，景观越新奇，</a:t>
            </a:r>
            <a:endParaRPr lang="en-US" altLang="zh-CN" sz="5100" b="1" dirty="0"/>
          </a:p>
          <a:p>
            <a:pPr marL="0" indent="0">
              <a:lnSpc>
                <a:spcPct val="170000"/>
              </a:lnSpc>
              <a:buNone/>
            </a:pPr>
            <a:r>
              <a:rPr lang="en-US" altLang="zh-CN" sz="5100" b="1" dirty="0" err="1"/>
              <a:t>就越具有吸引力。所以一个地狱的人要</a:t>
            </a:r>
            <a:endParaRPr lang="en-US" altLang="zh-CN" sz="5100" b="1" dirty="0"/>
          </a:p>
          <a:p>
            <a:pPr marL="0" indent="0">
              <a:lnSpc>
                <a:spcPct val="170000"/>
              </a:lnSpc>
              <a:buNone/>
            </a:pPr>
            <a:r>
              <a:rPr lang="en-US" altLang="zh-CN" sz="5100" b="1" dirty="0" err="1"/>
              <a:t>跑到另一个地域去寻找新鲜的感受；一个</a:t>
            </a:r>
            <a:endParaRPr lang="en-US" altLang="zh-CN" sz="5100" b="1" dirty="0"/>
          </a:p>
          <a:p>
            <a:pPr marL="0" indent="0">
              <a:lnSpc>
                <a:spcPct val="170000"/>
              </a:lnSpc>
              <a:buNone/>
            </a:pPr>
            <a:r>
              <a:rPr lang="en-US" altLang="zh-CN" sz="5100" b="1" dirty="0" err="1"/>
              <a:t>国家的人要跑到另一个国家去观光尽兴</a:t>
            </a:r>
            <a:r>
              <a:rPr lang="en-US" altLang="zh-CN" dirty="0"/>
              <a:t>。</a:t>
            </a:r>
            <a:endParaRPr lang="en-US" altLang="zh-CN" dirty="0"/>
          </a:p>
          <a:p>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advTm="51489"/>
    </mc:Choice>
    <mc:Fallback>
      <p:transition spd="slow" advTm="5148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705098" y="1619575"/>
            <a:ext cx="2989451" cy="2619212"/>
          </a:xfrm>
          <a:prstGeom prst="rect">
            <a:avLst/>
          </a:prstGeom>
        </p:spPr>
      </p:pic>
      <p:sp>
        <p:nvSpPr>
          <p:cNvPr id="2" name="Title 1"/>
          <p:cNvSpPr>
            <a:spLocks noGrp="1"/>
          </p:cNvSpPr>
          <p:nvPr>
            <p:ph type="title"/>
          </p:nvPr>
        </p:nvSpPr>
        <p:spPr/>
        <p:txBody>
          <a:bodyPr/>
          <a:lstStyle/>
          <a:p>
            <a:pPr algn="ctr"/>
            <a:r>
              <a:rPr lang="zh-CN" altLang="en-US" b="1" dirty="0">
                <a:solidFill>
                  <a:srgbClr val="7030A0"/>
                </a:solidFill>
              </a:rPr>
              <a:t>中国的自然旅游资源</a:t>
            </a:r>
            <a:endParaRPr lang="en-US" b="1" dirty="0">
              <a:solidFill>
                <a:srgbClr val="7030A0"/>
              </a:solidFill>
            </a:endParaRPr>
          </a:p>
        </p:txBody>
      </p:sp>
      <p:sp>
        <p:nvSpPr>
          <p:cNvPr id="3" name="Content Placeholder 2"/>
          <p:cNvSpPr>
            <a:spLocks noGrp="1"/>
          </p:cNvSpPr>
          <p:nvPr>
            <p:ph idx="1"/>
          </p:nvPr>
        </p:nvSpPr>
        <p:spPr>
          <a:xfrm>
            <a:off x="332088" y="1751484"/>
            <a:ext cx="5301546" cy="4351338"/>
          </a:xfrm>
        </p:spPr>
        <p:txBody>
          <a:bodyPr>
            <a:normAutofit/>
          </a:bodyPr>
          <a:lstStyle/>
          <a:p>
            <a:r>
              <a:rPr lang="en-US" dirty="0">
                <a:sym typeface="+mn-ea"/>
              </a:rPr>
              <a:t>中国地域辽阔，地理、气候复杂，自然旅游资源极为丰富：有广阔无边的</a:t>
            </a:r>
            <a:r>
              <a:rPr lang="en-US" dirty="0">
                <a:solidFill>
                  <a:srgbClr val="00B050"/>
                </a:solidFill>
                <a:sym typeface="+mn-ea"/>
              </a:rPr>
              <a:t>高原</a:t>
            </a:r>
            <a:r>
              <a:rPr lang="en-US" dirty="0">
                <a:sym typeface="+mn-ea"/>
              </a:rPr>
              <a:t>，有巍峨险峻的</a:t>
            </a:r>
            <a:r>
              <a:rPr lang="en-US" dirty="0">
                <a:solidFill>
                  <a:srgbClr val="00B050"/>
                </a:solidFill>
                <a:sym typeface="+mn-ea"/>
              </a:rPr>
              <a:t>山峦</a:t>
            </a:r>
            <a:r>
              <a:rPr lang="en-US" dirty="0">
                <a:sym typeface="+mn-ea"/>
              </a:rPr>
              <a:t>，与浩瀚无垠的</a:t>
            </a:r>
            <a:r>
              <a:rPr lang="en-US" dirty="0">
                <a:solidFill>
                  <a:srgbClr val="00B050"/>
                </a:solidFill>
                <a:sym typeface="+mn-ea"/>
              </a:rPr>
              <a:t>沙漠</a:t>
            </a:r>
            <a:r>
              <a:rPr lang="en-US" dirty="0">
                <a:sym typeface="+mn-ea"/>
              </a:rPr>
              <a:t>，有一望无际的</a:t>
            </a:r>
            <a:r>
              <a:rPr lang="en-US" dirty="0">
                <a:solidFill>
                  <a:srgbClr val="00B050"/>
                </a:solidFill>
                <a:sym typeface="+mn-ea"/>
              </a:rPr>
              <a:t>草原</a:t>
            </a:r>
            <a:r>
              <a:rPr lang="en-US" dirty="0">
                <a:sym typeface="+mn-ea"/>
              </a:rPr>
              <a:t>，有奔流不息的</a:t>
            </a:r>
            <a:r>
              <a:rPr lang="en-US" dirty="0">
                <a:solidFill>
                  <a:srgbClr val="00B050"/>
                </a:solidFill>
                <a:sym typeface="+mn-ea"/>
              </a:rPr>
              <a:t>大江大河</a:t>
            </a:r>
            <a:r>
              <a:rPr lang="en-US" dirty="0">
                <a:sym typeface="+mn-ea"/>
              </a:rPr>
              <a:t>有风景秀丽的</a:t>
            </a:r>
            <a:r>
              <a:rPr lang="en-US" dirty="0">
                <a:solidFill>
                  <a:srgbClr val="00B050"/>
                </a:solidFill>
                <a:sym typeface="+mn-ea"/>
              </a:rPr>
              <a:t>湖滨海滩</a:t>
            </a:r>
            <a:r>
              <a:rPr lang="en-US" dirty="0">
                <a:sym typeface="+mn-ea"/>
              </a:rPr>
              <a:t>，与冰天雪地的北国冬季景色，有四季葱绿的亚热带风光......</a:t>
            </a:r>
            <a:r>
              <a:rPr lang="en-US" dirty="0" err="1">
                <a:sym typeface="+mn-ea"/>
              </a:rPr>
              <a:t>可以说，中国到处都是天然的奇观美景，古往今来吸引着无数的中外游客</a:t>
            </a:r>
            <a:r>
              <a:rPr lang="en-US" dirty="0">
                <a:sym typeface="+mn-ea"/>
              </a:rPr>
              <a:t>。</a:t>
            </a:r>
            <a:endParaRPr lang="en-US" dirty="0"/>
          </a:p>
          <a:p>
            <a:endParaRPr lang="en-US" dirty="0"/>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868" y="4424610"/>
            <a:ext cx="2989451" cy="219316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33375"/>
    </mc:Choice>
    <mc:Fallback>
      <p:transition spd="slow" advTm="3337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b="1" dirty="0">
                <a:solidFill>
                  <a:srgbClr val="7030A0"/>
                </a:solidFill>
              </a:rPr>
              <a:t>中国的人文旅游资源</a:t>
            </a:r>
            <a:endParaRPr lang="en-US" b="1" dirty="0">
              <a:solidFill>
                <a:srgbClr val="7030A0"/>
              </a:solidFill>
            </a:endParaRPr>
          </a:p>
        </p:txBody>
      </p:sp>
      <p:sp>
        <p:nvSpPr>
          <p:cNvPr id="3" name="Content Placeholder 2"/>
          <p:cNvSpPr>
            <a:spLocks noGrp="1"/>
          </p:cNvSpPr>
          <p:nvPr>
            <p:ph idx="1"/>
          </p:nvPr>
        </p:nvSpPr>
        <p:spPr>
          <a:xfrm>
            <a:off x="332088" y="1497955"/>
            <a:ext cx="8453566" cy="4351338"/>
          </a:xfrm>
        </p:spPr>
        <p:txBody>
          <a:bodyPr>
            <a:normAutofit/>
          </a:bodyPr>
          <a:lstStyle/>
          <a:p>
            <a:r>
              <a:rPr lang="en-US" dirty="0" err="1">
                <a:sym typeface="+mn-ea"/>
              </a:rPr>
              <a:t>中国不仅有十分丰富的自然资源，更有十分丰富的</a:t>
            </a:r>
            <a:r>
              <a:rPr lang="zh-CN" altLang="en-US" dirty="0">
                <a:sym typeface="+mn-ea"/>
              </a:rPr>
              <a:t>人文</a:t>
            </a:r>
            <a:r>
              <a:rPr lang="en-US" dirty="0">
                <a:sym typeface="+mn-ea"/>
              </a:rPr>
              <a:t>旅游资源。在数千年的文明史上，各朝各代都留下了数不清的古迹遗产。中国政府曾于1953年、1961年、1982年先后公布了三批全国重点文物保护单位，共有5814处。其中包括：古遗址、古葬墓、古窟寺、古石刻、古雕塑、古建筑、革命遗址、历史和革命纪念建筑物等。</a:t>
            </a:r>
            <a:endParaRPr lang="en-US" dirty="0"/>
          </a:p>
          <a:p>
            <a:endParaRPr lang="en-US" dirty="0"/>
          </a:p>
          <a:p>
            <a:endParaRPr lang="en-US" dirty="0"/>
          </a:p>
          <a:p>
            <a:endParaRPr lang="en-US" dirty="0"/>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3766" y="4324350"/>
            <a:ext cx="3810000" cy="2533650"/>
          </a:xfrm>
          <a:prstGeom prst="rect">
            <a:avLst/>
          </a:prstGeom>
        </p:spPr>
      </p:pic>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3945" y="3864888"/>
            <a:ext cx="3756617" cy="281746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49582"/>
    </mc:Choice>
    <mc:Fallback>
      <p:transition spd="slow" advTm="4958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b="1" dirty="0">
                <a:solidFill>
                  <a:srgbClr val="7030A0"/>
                </a:solidFill>
              </a:rPr>
              <a:t>中国的历史文化名城</a:t>
            </a:r>
            <a:endParaRPr lang="en-US" b="1" dirty="0">
              <a:solidFill>
                <a:srgbClr val="7030A0"/>
              </a:solidFill>
            </a:endParaRPr>
          </a:p>
        </p:txBody>
      </p:sp>
      <p:sp>
        <p:nvSpPr>
          <p:cNvPr id="3" name="Content Placeholder 2"/>
          <p:cNvSpPr>
            <a:spLocks noGrp="1"/>
          </p:cNvSpPr>
          <p:nvPr>
            <p:ph idx="1"/>
          </p:nvPr>
        </p:nvSpPr>
        <p:spPr/>
        <p:txBody>
          <a:bodyPr>
            <a:normAutofit/>
          </a:bodyPr>
          <a:lstStyle/>
          <a:p>
            <a:r>
              <a:rPr lang="en-US" dirty="0">
                <a:sym typeface="+mn-ea"/>
              </a:rPr>
              <a:t>中国古代和近代，在政治、经济、文化、军事等方面的发展变化过程中，形成了许多历史文化名城。1982年，经中国政府批准，有24个城市第一批被列为“历史文化名城”。1985年以来又开放了大批历史文化名城。其中，有被称为“</a:t>
            </a:r>
            <a:r>
              <a:rPr lang="en-US" dirty="0">
                <a:solidFill>
                  <a:srgbClr val="C00000"/>
                </a:solidFill>
                <a:sym typeface="+mn-ea"/>
              </a:rPr>
              <a:t>六大古都</a:t>
            </a:r>
            <a:r>
              <a:rPr lang="en-US" dirty="0">
                <a:sym typeface="+mn-ea"/>
              </a:rPr>
              <a:t>”</a:t>
            </a:r>
            <a:r>
              <a:rPr lang="en-US" dirty="0">
                <a:solidFill>
                  <a:srgbClr val="C00000"/>
                </a:solidFill>
                <a:sym typeface="+mn-ea"/>
              </a:rPr>
              <a:t>的北京、西安、洛阳、开封、南京、杭州</a:t>
            </a:r>
            <a:r>
              <a:rPr lang="en-US" dirty="0">
                <a:sym typeface="+mn-ea"/>
              </a:rPr>
              <a:t>，</a:t>
            </a:r>
            <a:r>
              <a:rPr lang="en-US" dirty="0">
                <a:solidFill>
                  <a:srgbClr val="00B050"/>
                </a:solidFill>
                <a:sym typeface="+mn-ea"/>
              </a:rPr>
              <a:t>还有苏州、绍兴、扬州、长沙、成都、广州、昆明、桂林、泉州、承德、大同、曲阜、景德镇、江陵、延安、遵义、大理、拉萨</a:t>
            </a:r>
            <a:r>
              <a:rPr lang="en-US" dirty="0">
                <a:sym typeface="+mn-ea"/>
              </a:rPr>
              <a:t>等。这些历史文化名城的地上和地下，都保存着大量的历史和革命文物，几乎每个城市都是一座天然的历史博物馆，可供旅游者尽情地参观。</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72847"/>
    </mc:Choice>
    <mc:Fallback>
      <p:transition spd="slow" advTm="7284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b="1" dirty="0">
                <a:solidFill>
                  <a:srgbClr val="00B050"/>
                </a:solidFill>
              </a:rPr>
              <a:t>中国的古典园林</a:t>
            </a:r>
            <a:endParaRPr lang="en-US" b="1" dirty="0">
              <a:solidFill>
                <a:srgbClr val="00B050"/>
              </a:solidFill>
            </a:endParaRPr>
          </a:p>
        </p:txBody>
      </p:sp>
      <p:sp>
        <p:nvSpPr>
          <p:cNvPr id="3" name="Content Placeholder 2"/>
          <p:cNvSpPr>
            <a:spLocks noGrp="1"/>
          </p:cNvSpPr>
          <p:nvPr>
            <p:ph idx="1"/>
          </p:nvPr>
        </p:nvSpPr>
        <p:spPr>
          <a:xfrm>
            <a:off x="332088" y="1596325"/>
            <a:ext cx="8453566" cy="4506497"/>
          </a:xfrm>
        </p:spPr>
        <p:txBody>
          <a:bodyPr>
            <a:normAutofit fontScale="97500"/>
          </a:bodyPr>
          <a:lstStyle/>
          <a:p>
            <a:pPr marL="0" indent="0">
              <a:buNone/>
            </a:pPr>
            <a:r>
              <a:rPr lang="en-US" sz="2500" dirty="0" err="1">
                <a:sym typeface="+mn-ea"/>
              </a:rPr>
              <a:t>中国的古典园林也是丰富的文化遗产和人文旅游资源的重要组成部分。中国的古典园林主要分为两大类，一类是帝王的皇家园林，一类是高</a:t>
            </a:r>
            <a:r>
              <a:rPr lang="zh-CN" altLang="en-US" sz="2500" dirty="0">
                <a:sym typeface="+mn-ea"/>
              </a:rPr>
              <a:t>官</a:t>
            </a:r>
            <a:r>
              <a:rPr lang="en-US" sz="2500" dirty="0" err="1">
                <a:sym typeface="+mn-ea"/>
              </a:rPr>
              <a:t>富豪的私人园林</a:t>
            </a:r>
            <a:r>
              <a:rPr lang="zh-CN" altLang="en-US" sz="3700" dirty="0">
                <a:sym typeface="+mn-ea"/>
              </a:rPr>
              <a:t>。</a:t>
            </a:r>
            <a:endParaRPr lang="en-US" altLang="zh-CN" sz="3700" dirty="0">
              <a:sym typeface="+mn-ea"/>
            </a:endParaRPr>
          </a:p>
          <a:p>
            <a:pPr marL="0" indent="0">
              <a:buNone/>
            </a:pPr>
            <a:endParaRPr lang="en-US" sz="3700" dirty="0"/>
          </a:p>
          <a:p>
            <a:pPr marL="0" indent="0">
              <a:buNone/>
            </a:pPr>
            <a:endParaRPr lang="en-US" dirty="0"/>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018871" y="2872352"/>
            <a:ext cx="5080000" cy="3810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8865"/>
    </mc:Choice>
    <mc:Fallback>
      <p:transition spd="slow" advTm="18865"/>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1313</Words>
  <Application>WPS 演示</Application>
  <PresentationFormat>全屏显示(4:3)</PresentationFormat>
  <Paragraphs>52</Paragraphs>
  <Slides>12</Slides>
  <Notes>0</Notes>
  <HiddenSlides>0</HiddenSlides>
  <MMClips>10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宋体</vt:lpstr>
      <vt:lpstr>Wingdings</vt:lpstr>
      <vt:lpstr>微软雅黑</vt:lpstr>
      <vt:lpstr>Arial Unicode MS</vt:lpstr>
      <vt:lpstr>Calibri Light</vt:lpstr>
      <vt:lpstr>Calibri</vt:lpstr>
      <vt:lpstr>Office Theme</vt:lpstr>
      <vt:lpstr>PowerPoint 演示文稿</vt:lpstr>
      <vt:lpstr>当代中国的语言及文化发展  Language and Chinese Culture in Mordern Society</vt:lpstr>
      <vt:lpstr>第七课 中国的旅游业</vt:lpstr>
      <vt:lpstr>旅游资源</vt:lpstr>
      <vt:lpstr>为什么人们喜欢旅游呢？</vt:lpstr>
      <vt:lpstr>中国的自然旅游资源</vt:lpstr>
      <vt:lpstr>中国的人文旅游资源</vt:lpstr>
      <vt:lpstr>中国的历史文化名城</vt:lpstr>
      <vt:lpstr>中国的古典园林</vt:lpstr>
      <vt:lpstr>皇家园林和私家园林</vt:lpstr>
      <vt:lpstr>民族特色</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DungKo Kurozaki</dc:creator>
  <cp:lastModifiedBy>HY</cp:lastModifiedBy>
  <cp:revision>11</cp:revision>
  <dcterms:created xsi:type="dcterms:W3CDTF">2016-11-02T01:47:00Z</dcterms:created>
  <dcterms:modified xsi:type="dcterms:W3CDTF">2019-09-13T07:36:16Z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