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77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custDataLst>
    <p:tags r:id="rId25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6" d="100"/>
          <a:sy n="86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78785-CC8F-4F59-8C63-5C71A9A91A6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FC5D-7E00-43C5-B202-8596EEBB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1FC5D-7E00-43C5-B202-8596EEBB02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0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376264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408712" cy="648072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957"/>
            <a:ext cx="8229600" cy="4641379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02/08/62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วิชาการวิจัยนิเทศศาสตร์</a:t>
            </a:r>
            <a:br>
              <a:rPr lang="th-TH" dirty="0" smtClean="0"/>
            </a:b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7192888" cy="1296144"/>
          </a:xfrm>
        </p:spPr>
        <p:txBody>
          <a:bodyPr/>
          <a:lstStyle/>
          <a:p>
            <a:r>
              <a:rPr lang="th-TH" b="1" dirty="0" smtClean="0"/>
              <a:t>ผู้ช่วยศาสตราจารย์ ดร.กฤติยา รุจิโชค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470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solidFill>
                  <a:schemeClr val="accent6"/>
                </a:solidFill>
              </a:rPr>
              <a:t>เทคนิคในการรวบรวมข้อมูล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75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2800" b="1" dirty="0" smtClean="0">
                <a:solidFill>
                  <a:srgbClr val="00B050"/>
                </a:solidFill>
              </a:rPr>
              <a:t>3. การ</a:t>
            </a:r>
            <a:r>
              <a:rPr lang="th-TH" sz="2800" b="1" dirty="0">
                <a:solidFill>
                  <a:srgbClr val="00B050"/>
                </a:solidFill>
              </a:rPr>
              <a:t>ให้พื้นฐานความรู้เกี่ยวกับข้อมูล </a:t>
            </a:r>
            <a:endParaRPr lang="th-TH" sz="28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th-TH" dirty="0" smtClean="0">
                <a:solidFill>
                  <a:srgbClr val="C00000"/>
                </a:solidFill>
              </a:rPr>
              <a:t>	</a:t>
            </a:r>
            <a:r>
              <a:rPr lang="th-TH" sz="2600" b="1" dirty="0" smtClean="0">
                <a:solidFill>
                  <a:srgbClr val="C00000"/>
                </a:solidFill>
              </a:rPr>
              <a:t>บางครั้ง</a:t>
            </a:r>
            <a:r>
              <a:rPr lang="th-TH" sz="2600" b="1" dirty="0">
                <a:solidFill>
                  <a:srgbClr val="C00000"/>
                </a:solidFill>
              </a:rPr>
              <a:t>ผู้ตอบไม่สามารถให้ข้อมูล</a:t>
            </a:r>
            <a:r>
              <a:rPr lang="th-TH" sz="2600" b="1" dirty="0" smtClean="0">
                <a:solidFill>
                  <a:srgbClr val="C00000"/>
                </a:solidFill>
              </a:rPr>
              <a:t>ได้ </a:t>
            </a:r>
            <a:r>
              <a:rPr lang="th-TH" sz="2600" dirty="0" smtClean="0">
                <a:solidFill>
                  <a:srgbClr val="C00000"/>
                </a:solidFill>
              </a:rPr>
              <a:t>เพราะ</a:t>
            </a:r>
            <a:r>
              <a:rPr lang="th-TH" sz="2600" dirty="0">
                <a:solidFill>
                  <a:srgbClr val="C00000"/>
                </a:solidFill>
              </a:rPr>
              <a:t>ไม่มีความรู้พื้นฐานในเรื่องที่ถูกถาม  ทำให้เกิดความรูสึกเบื่อหน่ายที่จะตอบเพราะไม่รู้ว่าจะตอบอะไร  และเห็นว่าถึงตอบไปก็ไม่มีประโยชน์เพราะไม่ได้ตอบอย่างจริงจัง  ฉะนั้นไม่ว่าจะรวบรวมข้อมูลใดก็ตาม  ผู้วิจัยควรพิจารณาเสียก่อนว่าผู้ตอบมีพื้นฐานความรู้ในเรื่องนั้นหรือไม่  หรือมีมากน้อยเพียงไร  หากไม่มีแต่จำเป็นต้องถามเพราะเป็นกลุ่มตัวอย่าง  ก็จำเป็นต้องให้ความรู้พื้นฐานแก่กลุ่มตัวอย่างก่อนที่จะให้ตอบ</a:t>
            </a:r>
          </a:p>
        </p:txBody>
      </p:sp>
    </p:spTree>
    <p:extLst>
      <p:ext uri="{BB962C8B-B14F-4D97-AF65-F5344CB8AC3E}">
        <p14:creationId xmlns:p14="http://schemas.microsoft.com/office/powerpoint/2010/main" val="120221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solidFill>
                  <a:schemeClr val="accent6"/>
                </a:solidFill>
              </a:rPr>
              <a:t>เทคนิคในการรวบรวมข้อมูล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th-TH" b="1" dirty="0" smtClean="0">
                <a:solidFill>
                  <a:srgbClr val="00B050"/>
                </a:solidFill>
              </a:rPr>
              <a:t>4. </a:t>
            </a:r>
            <a:r>
              <a:rPr lang="th-TH" sz="2800" b="1" dirty="0" smtClean="0">
                <a:solidFill>
                  <a:srgbClr val="00B050"/>
                </a:solidFill>
              </a:rPr>
              <a:t>มี</a:t>
            </a:r>
            <a:r>
              <a:rPr lang="th-TH" sz="2800" b="1" dirty="0">
                <a:solidFill>
                  <a:srgbClr val="00B050"/>
                </a:solidFill>
              </a:rPr>
              <a:t>การตรวจสอบข้อมูล    </a:t>
            </a:r>
            <a:r>
              <a:rPr lang="th-TH" sz="2800" dirty="0">
                <a:solidFill>
                  <a:schemeClr val="accent2">
                    <a:lumMod val="75000"/>
                  </a:schemeClr>
                </a:solidFill>
              </a:rPr>
              <a:t>เพื่อให้มั่นใจได้ว่าข้อมูลที่รวบรวมมาได้นั้นมีความถูกต้องเชื่อมั่นได้  ในการรวบรวมควรมีระบบตรวจสอบข้อมูลโดยใช้เทคนิคภายในเครื่องมือ  เช่น  มีการถามซ้ำเพื่อดูความคงเส้นคงวาในการตอบ  มีการถามต่อเนื่องเกี่ยวพันกัน  เพื่อดูความสมเหตุสมผลของการตอบ  เป็นต้น</a:t>
            </a:r>
          </a:p>
          <a:p>
            <a:pPr marL="0" indent="0">
              <a:buNone/>
            </a:pPr>
            <a:endParaRPr lang="th-TH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3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408712" cy="936104"/>
          </a:xfrm>
        </p:spPr>
        <p:txBody>
          <a:bodyPr/>
          <a:lstStyle/>
          <a:p>
            <a:pPr algn="l"/>
            <a:r>
              <a:rPr lang="th-TH" sz="2400" dirty="0">
                <a:solidFill>
                  <a:srgbClr val="C00000"/>
                </a:solidFill>
              </a:rPr>
              <a:t>สาเหตุที่ไม่ได้รับความร่วมมือในการวบรวมข้อมูล </a:t>
            </a:r>
            <a:br>
              <a:rPr lang="th-TH" sz="2400" dirty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>
                <a:solidFill>
                  <a:srgbClr val="00B050"/>
                </a:solidFill>
              </a:rPr>
              <a:t>1. </a:t>
            </a:r>
            <a:r>
              <a:rPr lang="th-TH" sz="2400" b="1" dirty="0" smtClean="0">
                <a:solidFill>
                  <a:srgbClr val="00B050"/>
                </a:solidFill>
              </a:rPr>
              <a:t>ไม่</a:t>
            </a:r>
            <a:r>
              <a:rPr lang="th-TH" sz="2400" b="1" dirty="0">
                <a:solidFill>
                  <a:srgbClr val="00B050"/>
                </a:solidFill>
              </a:rPr>
              <a:t>เห็นความสำคัญของการให้</a:t>
            </a:r>
            <a:r>
              <a:rPr lang="th-TH" sz="2400" b="1" dirty="0" smtClean="0">
                <a:solidFill>
                  <a:srgbClr val="00B050"/>
                </a:solidFill>
              </a:rPr>
              <a:t>ข้อมูล  </a:t>
            </a:r>
            <a:r>
              <a:rPr lang="th-TH" sz="2400" dirty="0" smtClean="0">
                <a:solidFill>
                  <a:srgbClr val="7030A0"/>
                </a:solidFill>
              </a:rPr>
              <a:t>เพราะ</a:t>
            </a:r>
            <a:r>
              <a:rPr lang="th-TH" sz="2400" dirty="0">
                <a:solidFill>
                  <a:srgbClr val="7030A0"/>
                </a:solidFill>
              </a:rPr>
              <a:t>คิดว่าตนไม่มีส่วนที่จะได้รับผลประโยชน์จากการวิจัย  คิดว่าหากตนไม่ตอบเพียงคนเดียวก็คงไม่ทำให้ผลการวิจัยเสีย จึงไม่ตอบ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accent3"/>
                </a:solidFill>
              </a:rPr>
              <a:t>2.เสียเวลา </a:t>
            </a:r>
            <a:r>
              <a:rPr lang="th-TH" sz="2400" dirty="0">
                <a:solidFill>
                  <a:srgbClr val="7030A0"/>
                </a:solidFill>
              </a:rPr>
              <a:t>บางคนอาจไม่มีเวลาเพียงพอ ที่จะให้ข้อมูลได้  จึงไม่ให้ความร่วมมือ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accent6"/>
                </a:solidFill>
              </a:rPr>
              <a:t>3.ไม่</a:t>
            </a:r>
            <a:r>
              <a:rPr lang="th-TH" sz="2400" b="1" dirty="0">
                <a:solidFill>
                  <a:schemeClr val="accent6"/>
                </a:solidFill>
              </a:rPr>
              <a:t>มีความเกรงใจในผู้รวบรวมข้อมูล  </a:t>
            </a:r>
            <a:r>
              <a:rPr lang="th-TH" sz="2400" dirty="0">
                <a:solidFill>
                  <a:srgbClr val="7030A0"/>
                </a:solidFill>
              </a:rPr>
              <a:t>ความไม่คุ้นเคยกันเป็นสาเหตุหนึ่งที่ทำให้ผู้ตอบไม่มีความเกรงใจ  และปฏิเสธที่จะให้ความร่วมมือในการให้ข้อมูล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accent2"/>
                </a:solidFill>
              </a:rPr>
              <a:t>4.ไม่</a:t>
            </a:r>
            <a:r>
              <a:rPr lang="th-TH" sz="2400" b="1" dirty="0">
                <a:solidFill>
                  <a:schemeClr val="accent2"/>
                </a:solidFill>
              </a:rPr>
              <a:t>มีแรงจูงใจในการตอบ  </a:t>
            </a:r>
            <a:r>
              <a:rPr lang="th-TH" sz="2400" dirty="0">
                <a:solidFill>
                  <a:srgbClr val="7030A0"/>
                </a:solidFill>
              </a:rPr>
              <a:t>บางครั้งคำถามที่จะถามเป็นเรื่องที่น่าเบื่อหน่ายไม่น่าสนใจ  หรือผู้ตอบไม่มีความรู้เพียงพอในเรื่องที่ถามทำให้ไม่อยากตอบ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1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800" dirty="0">
                <a:solidFill>
                  <a:schemeClr val="accent4"/>
                </a:solidFill>
              </a:rPr>
              <a:t>การพิจารณาเลือก</a:t>
            </a:r>
            <a:r>
              <a:rPr lang="th-TH" sz="2800" dirty="0" smtClean="0">
                <a:solidFill>
                  <a:schemeClr val="accent4"/>
                </a:solidFill>
              </a:rPr>
              <a:t>เครื่องมือ</a:t>
            </a:r>
            <a:br>
              <a:rPr lang="th-TH" sz="2800" dirty="0" smtClean="0">
                <a:solidFill>
                  <a:schemeClr val="accent4"/>
                </a:solidFill>
              </a:rPr>
            </a:br>
            <a:r>
              <a:rPr lang="th-TH" sz="2800" dirty="0" smtClean="0">
                <a:solidFill>
                  <a:schemeClr val="accent4"/>
                </a:solidFill>
              </a:rPr>
              <a:t>ที่</a:t>
            </a:r>
            <a:r>
              <a:rPr lang="th-TH" sz="2800" dirty="0">
                <a:solidFill>
                  <a:schemeClr val="accent4"/>
                </a:solidFill>
              </a:rPr>
              <a:t>ใช้ในการรวบรวมข้อมูล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u="sng" dirty="0">
                <a:solidFill>
                  <a:srgbClr val="FF0000"/>
                </a:solidFill>
              </a:rPr>
              <a:t>หลักในการพิจารณาเลือกเครื่องมือที่เหมาะสมมีดังนี้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	</a:t>
            </a:r>
            <a:r>
              <a:rPr lang="th-TH" sz="2800" b="1" dirty="0" smtClean="0">
                <a:solidFill>
                  <a:schemeClr val="accent3"/>
                </a:solidFill>
              </a:rPr>
              <a:t>1.ผู้วิจัย</a:t>
            </a:r>
            <a:r>
              <a:rPr lang="th-TH" sz="2800" b="1" dirty="0">
                <a:solidFill>
                  <a:schemeClr val="accent3"/>
                </a:solidFill>
              </a:rPr>
              <a:t>จะต้องรู้จักลักษณะของเครื่องมือที่ใช้ในการวิจัยว่ามีอะไรบ้าง  เครื่องมือแต่ละประเภทมีลักษณะอย่างไร  มีหลักการและข้อจำกัดในการใช้เครื่องมืออย่างไร  </a:t>
            </a:r>
            <a:r>
              <a:rPr lang="th-TH" sz="2800" dirty="0">
                <a:solidFill>
                  <a:schemeClr val="accent3"/>
                </a:solidFill>
              </a:rPr>
              <a:t>รวมทั้งเทคนิคในการใช้เครื่องมือแต่ละประเภท  เพราะเครื่องมือแต่ละประเภทมีเทคนิคในการใช้ต่างกัน  หากผู้วิจัยไม่มีเทคนิคในการใช้ก็อาจไม่ได้ผลดีเท่าที่ควร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60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800" dirty="0">
                <a:solidFill>
                  <a:schemeClr val="accent4"/>
                </a:solidFill>
              </a:rPr>
              <a:t>การพิจารณาเลือกเครื่องมือ</a:t>
            </a:r>
            <a:br>
              <a:rPr lang="th-TH" sz="2800" dirty="0">
                <a:solidFill>
                  <a:schemeClr val="accent4"/>
                </a:solidFill>
              </a:rPr>
            </a:br>
            <a:r>
              <a:rPr lang="th-TH" sz="2800" dirty="0">
                <a:solidFill>
                  <a:schemeClr val="accent4"/>
                </a:solidFill>
              </a:rPr>
              <a:t>ที่ใช้ในการรวบรวมข้อมูล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dirty="0"/>
              <a:t>	</a:t>
            </a:r>
            <a:r>
              <a:rPr lang="th-TH" sz="2600" b="1" dirty="0" smtClean="0">
                <a:solidFill>
                  <a:schemeClr val="accent2"/>
                </a:solidFill>
              </a:rPr>
              <a:t>2.พิจารณา</a:t>
            </a:r>
            <a:r>
              <a:rPr lang="th-TH" sz="2600" b="1" dirty="0">
                <a:solidFill>
                  <a:schemeClr val="accent2"/>
                </a:solidFill>
              </a:rPr>
              <a:t>ว่าข้อมูลที่ต้องการรวบรวมนั้นคืออะไร  </a:t>
            </a:r>
            <a:endParaRPr lang="th-TH" sz="2600" b="1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6"/>
                </a:solidFill>
              </a:rPr>
              <a:t>	</a:t>
            </a:r>
            <a:r>
              <a:rPr lang="th-TH" sz="2600" b="1" dirty="0" smtClean="0">
                <a:solidFill>
                  <a:schemeClr val="accent5"/>
                </a:solidFill>
              </a:rPr>
              <a:t>แบบทดสอบ</a:t>
            </a:r>
            <a:r>
              <a:rPr lang="th-TH" sz="2600" dirty="0" smtClean="0">
                <a:solidFill>
                  <a:schemeClr val="accent6"/>
                </a:solidFill>
              </a:rPr>
              <a:t>  </a:t>
            </a:r>
            <a:r>
              <a:rPr lang="th-TH" sz="2600" dirty="0">
                <a:solidFill>
                  <a:schemeClr val="accent6"/>
                </a:solidFill>
              </a:rPr>
              <a:t>เหมาะสำหรับใช้ในการรวบรวมข้อมูลที่เกี่ยวกับพฤติกรรมด้านพุทธิพิสัยความรู้ความเข้าใจเกี่ยวกับเนื้อหาสาระทาง</a:t>
            </a:r>
            <a:r>
              <a:rPr lang="th-TH" sz="2600" dirty="0" smtClean="0">
                <a:solidFill>
                  <a:schemeClr val="accent6"/>
                </a:solidFill>
              </a:rPr>
              <a:t>วิชาการ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6"/>
                </a:solidFill>
              </a:rPr>
              <a:t>	</a:t>
            </a:r>
            <a:r>
              <a:rPr lang="th-TH" sz="2600" b="1" dirty="0" smtClean="0">
                <a:solidFill>
                  <a:schemeClr val="accent4"/>
                </a:solidFill>
              </a:rPr>
              <a:t>การ</a:t>
            </a:r>
            <a:r>
              <a:rPr lang="th-TH" sz="2600" b="1" dirty="0">
                <a:solidFill>
                  <a:schemeClr val="accent4"/>
                </a:solidFill>
              </a:rPr>
              <a:t>สังเกต    </a:t>
            </a:r>
            <a:r>
              <a:rPr lang="th-TH" sz="2600" dirty="0">
                <a:solidFill>
                  <a:schemeClr val="accent6"/>
                </a:solidFill>
              </a:rPr>
              <a:t>เหมาะสำหรับวัดพฤติกรรมภายนอกของบุคคลที่สังเกตได้และสังเกตเหตุการณ์และปรากฏการณ์ต่าง  ๆ </a:t>
            </a:r>
            <a:endParaRPr lang="th-TH" sz="2600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6"/>
                </a:solidFill>
              </a:rPr>
              <a:t>	</a:t>
            </a:r>
            <a:r>
              <a:rPr lang="th-TH" sz="2600" b="1" dirty="0" smtClean="0">
                <a:solidFill>
                  <a:srgbClr val="92D050"/>
                </a:solidFill>
              </a:rPr>
              <a:t>การสัมภาษณ์ </a:t>
            </a:r>
            <a:r>
              <a:rPr lang="th-TH" sz="2600" dirty="0" smtClean="0">
                <a:solidFill>
                  <a:schemeClr val="accent6"/>
                </a:solidFill>
              </a:rPr>
              <a:t>เหมาะ</a:t>
            </a:r>
            <a:r>
              <a:rPr lang="th-TH" sz="2600" dirty="0">
                <a:solidFill>
                  <a:schemeClr val="accent6"/>
                </a:solidFill>
              </a:rPr>
              <a:t>สำหรับงานที่ต้องการข้อมูลจากบุคคลที่มีลักษณะเฉพาะ  เช่น  อ่านหนังสือไม่ออก  หรือไม่ถนัดในการ</a:t>
            </a:r>
            <a:r>
              <a:rPr lang="th-TH" sz="2600" dirty="0" smtClean="0">
                <a:solidFill>
                  <a:schemeClr val="accent6"/>
                </a:solidFill>
              </a:rPr>
              <a:t>อ่าน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6"/>
                </a:solidFill>
              </a:rPr>
              <a:t>	</a:t>
            </a:r>
            <a:r>
              <a:rPr lang="th-TH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แบบสอบถาม </a:t>
            </a:r>
            <a:r>
              <a:rPr lang="th-TH" sz="2600" dirty="0" smtClean="0">
                <a:solidFill>
                  <a:schemeClr val="accent6"/>
                </a:solidFill>
              </a:rPr>
              <a:t> </a:t>
            </a:r>
            <a:r>
              <a:rPr lang="th-TH" sz="2600" dirty="0">
                <a:solidFill>
                  <a:schemeClr val="accent6"/>
                </a:solidFill>
              </a:rPr>
              <a:t>เหมาะสำหรับสำรวจความคิดเห็น  แนวคิด  แนวปฏิบัติ  เช่นเดียวกับการสัมภาษณ์  แต่ใช้กับคนจำนวนมาก </a:t>
            </a:r>
            <a:endParaRPr lang="th-TH" sz="2600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6"/>
                </a:solidFill>
              </a:rPr>
              <a:t>	</a:t>
            </a:r>
            <a:r>
              <a:rPr lang="th-TH" sz="2600" b="1" dirty="0" smtClean="0">
                <a:solidFill>
                  <a:srgbClr val="FFC000"/>
                </a:solidFill>
              </a:rPr>
              <a:t>มาตรา</a:t>
            </a:r>
            <a:r>
              <a:rPr lang="th-TH" sz="2600" b="1" dirty="0">
                <a:solidFill>
                  <a:srgbClr val="FFC000"/>
                </a:solidFill>
              </a:rPr>
              <a:t>ส่วนประมาณค่า  </a:t>
            </a:r>
            <a:r>
              <a:rPr lang="th-TH" sz="2600" dirty="0">
                <a:solidFill>
                  <a:schemeClr val="accent6"/>
                </a:solidFill>
              </a:rPr>
              <a:t>เป็นเครื่องมือที่ใช้วัดพฤติกรรมด้านจิตพิสัย</a:t>
            </a:r>
            <a:r>
              <a:rPr lang="th-TH" sz="2400" dirty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5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408712" cy="648072"/>
          </a:xfrm>
        </p:spPr>
        <p:txBody>
          <a:bodyPr/>
          <a:lstStyle/>
          <a:p>
            <a:pPr algn="l"/>
            <a:r>
              <a:rPr lang="th-TH" sz="2800" dirty="0">
                <a:solidFill>
                  <a:schemeClr val="accent4"/>
                </a:solidFill>
              </a:rPr>
              <a:t>การพิจารณาเลือกเครื่องมือ</a:t>
            </a:r>
            <a:br>
              <a:rPr lang="th-TH" sz="2800" dirty="0">
                <a:solidFill>
                  <a:schemeClr val="accent4"/>
                </a:solidFill>
              </a:rPr>
            </a:br>
            <a:r>
              <a:rPr lang="th-TH" sz="2800" dirty="0">
                <a:solidFill>
                  <a:schemeClr val="accent4"/>
                </a:solidFill>
              </a:rPr>
              <a:t>ที่ใช้ในการรวบรวมข้อมูล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 smtClean="0"/>
              <a:t>	</a:t>
            </a:r>
            <a:r>
              <a:rPr lang="th-TH" sz="2400" b="1" dirty="0" smtClean="0">
                <a:solidFill>
                  <a:srgbClr val="C00000"/>
                </a:solidFill>
              </a:rPr>
              <a:t>3. พิจารณา</a:t>
            </a:r>
            <a:r>
              <a:rPr lang="th-TH" sz="2400" b="1" dirty="0">
                <a:solidFill>
                  <a:srgbClr val="C00000"/>
                </a:solidFill>
              </a:rPr>
              <a:t>ว่าเครื่องมือที่จะใช้รวบรวมข้อมูลนั้นผู้วิจัยมีความสามารถที่จะสร้างขึ้นเองได้หรือไม่  </a:t>
            </a:r>
            <a:r>
              <a:rPr lang="th-TH" sz="2400" dirty="0">
                <a:solidFill>
                  <a:srgbClr val="C00000"/>
                </a:solidFill>
              </a:rPr>
              <a:t>หากไม่สามารถสร้างขึ้นเองได้จะสามารถหามาจากที่ไหนได้หรือไม่  เช่น  เครื่องมือวัดเชาวน์ปัญหา  แบบวัดเจตคติต่อวิชาชีพครู  เป็นต้น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97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5"/>
                </a:solidFill>
              </a:rPr>
              <a:t>การเตรียมการรวบรวมข้อมูล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b="1" dirty="0" smtClean="0">
                <a:solidFill>
                  <a:srgbClr val="FF0000"/>
                </a:solidFill>
              </a:rPr>
              <a:t>การ</a:t>
            </a:r>
            <a:r>
              <a:rPr lang="th-TH" b="1" dirty="0">
                <a:solidFill>
                  <a:srgbClr val="FF0000"/>
                </a:solidFill>
              </a:rPr>
              <a:t>เตรียมการ</a:t>
            </a:r>
            <a:r>
              <a:rPr lang="th-TH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ก่อน</a:t>
            </a:r>
            <a:r>
              <a:rPr lang="th-TH" b="1" dirty="0">
                <a:solidFill>
                  <a:srgbClr val="FF0000"/>
                </a:solidFill>
              </a:rPr>
              <a:t>รวบรวม</a:t>
            </a:r>
            <a:r>
              <a:rPr lang="th-TH" b="1" dirty="0" smtClean="0">
                <a:solidFill>
                  <a:srgbClr val="FF0000"/>
                </a:solidFill>
              </a:rPr>
              <a:t>ข้อมูล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1.1 การ</a:t>
            </a:r>
            <a:r>
              <a:rPr lang="th-TH" sz="2400" dirty="0">
                <a:solidFill>
                  <a:srgbClr val="FF0000"/>
                </a:solidFill>
              </a:rPr>
              <a:t>เตรียมเครื่องมือที่ใช้ในการรวบรวมข้อมูล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1.2 เตรียม</a:t>
            </a:r>
            <a:r>
              <a:rPr lang="th-TH" sz="2400" dirty="0">
                <a:solidFill>
                  <a:srgbClr val="FF0000"/>
                </a:solidFill>
              </a:rPr>
              <a:t>บุคลากรที่ทำหน้าที่ในการรวบรวมข้อมูล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	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คุณสมบัติ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ของผู้ช่วยที่ทำหน้าที่ในการรวบรวมข้อมูล 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- กำหนด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หลักเกณฑ์การทำงาน 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- อบรม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เทคนิควิธีการใช้เครื่องมือ </a:t>
            </a:r>
            <a:endParaRPr lang="th-TH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- ทดลอง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รวบรวมข้อมู</a:t>
            </a:r>
            <a:r>
              <a:rPr lang="th-TH" sz="2400" dirty="0">
                <a:solidFill>
                  <a:srgbClr val="00B050"/>
                </a:solidFill>
              </a:rPr>
              <a:t>ล </a:t>
            </a:r>
            <a:endParaRPr lang="th-TH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8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5"/>
                </a:solidFill>
              </a:rPr>
              <a:t>การเตรียมการรวบรวมข้อมูล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th-TH" sz="2800" b="1" dirty="0" smtClean="0">
                <a:solidFill>
                  <a:srgbClr val="FF0000"/>
                </a:solidFill>
              </a:rPr>
              <a:t>การ</a:t>
            </a:r>
            <a:r>
              <a:rPr lang="th-TH" sz="2800" b="1" dirty="0">
                <a:solidFill>
                  <a:srgbClr val="FF0000"/>
                </a:solidFill>
              </a:rPr>
              <a:t>เตรียมการ</a:t>
            </a:r>
            <a:r>
              <a:rPr lang="th-TH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ขณะ</a:t>
            </a:r>
            <a:r>
              <a:rPr lang="th-TH" sz="2800" b="1" dirty="0" smtClean="0">
                <a:solidFill>
                  <a:srgbClr val="FF0000"/>
                </a:solidFill>
              </a:rPr>
              <a:t>รวบรวมข้อมูล</a:t>
            </a:r>
          </a:p>
          <a:p>
            <a:pPr marL="0" indent="0">
              <a:buNone/>
            </a:pPr>
            <a:r>
              <a:rPr lang="th-TH" sz="2400" dirty="0" smtClean="0"/>
              <a:t>	2.1 วาง</a:t>
            </a:r>
            <a:r>
              <a:rPr lang="th-TH" sz="2400" dirty="0"/>
              <a:t>แผนการแก้ปัญหาที่จะเกิดขึ้นระหว่างการรวบรวมข้อมูล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	2.2 มี</a:t>
            </a:r>
            <a:r>
              <a:rPr lang="th-TH" sz="2400" dirty="0"/>
              <a:t>การประชุมเป็นระยะ  ๆ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 smtClean="0"/>
              <a:t>	2.3 มี</a:t>
            </a:r>
            <a:r>
              <a:rPr lang="th-TH" sz="2400" dirty="0"/>
              <a:t>ระบบการตรวจสอบการทำงานของผู้ช่วย</a:t>
            </a:r>
            <a:r>
              <a:rPr lang="th-TH" sz="2400" dirty="0" smtClean="0"/>
              <a:t>วิจัย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486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5"/>
                </a:solidFill>
              </a:rPr>
              <a:t>การเตรียมการรวบรวมข้อมูล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b="1" dirty="0" smtClean="0">
                <a:solidFill>
                  <a:srgbClr val="FF0000"/>
                </a:solidFill>
              </a:rPr>
              <a:t>3. การ</a:t>
            </a:r>
            <a:r>
              <a:rPr lang="th-TH" sz="2800" b="1" dirty="0">
                <a:solidFill>
                  <a:srgbClr val="FF0000"/>
                </a:solidFill>
              </a:rPr>
              <a:t>เตรียมการ</a:t>
            </a:r>
            <a:r>
              <a:rPr lang="th-TH" sz="2800" b="1" u="sng" dirty="0">
                <a:solidFill>
                  <a:schemeClr val="accent5"/>
                </a:solidFill>
              </a:rPr>
              <a:t>หลัง</a:t>
            </a:r>
            <a:r>
              <a:rPr lang="th-TH" sz="2800" b="1" dirty="0">
                <a:solidFill>
                  <a:srgbClr val="FF0000"/>
                </a:solidFill>
              </a:rPr>
              <a:t>จากรวบรวมข้อมูล</a:t>
            </a:r>
          </a:p>
          <a:p>
            <a:pPr marL="0" indent="0" algn="just">
              <a:buNone/>
            </a:pPr>
            <a:r>
              <a:rPr lang="th-TH" sz="2800" dirty="0" smtClean="0"/>
              <a:t>	หลังจาก</a:t>
            </a:r>
            <a:r>
              <a:rPr lang="th-TH" sz="2800" dirty="0"/>
              <a:t>รวบรวมข้อมูลเสร็จในแต่ละวันแล้ว  ผู้วิจัยควรได้ตรวจสอบความสมบูรณ์ของข้อมูลที่รวบรวมมาได้  หากมีปัญหาได้ข้อมูลไม่ครบตามที่</a:t>
            </a:r>
            <a:r>
              <a:rPr lang="th-TH" sz="2800" dirty="0" smtClean="0"/>
              <a:t>ต้องการ จะ</a:t>
            </a:r>
            <a:r>
              <a:rPr lang="th-TH" sz="2800" dirty="0"/>
              <a:t>ได้รวบรวมข้อมูลเพิ่มขึ้น  ในขั้นตอนนี้ผู้วิจัยควรเป็นผู้ดำเนินการเอง  หากให้ผู้ช่วยวิจัยทำก็ต้องดูแลอย่างใกล้ชิด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10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408712" cy="648072"/>
          </a:xfrm>
        </p:spPr>
        <p:txBody>
          <a:bodyPr/>
          <a:lstStyle/>
          <a:p>
            <a:pPr algn="l"/>
            <a:r>
              <a:rPr lang="th-TH" sz="3200" dirty="0">
                <a:solidFill>
                  <a:schemeClr val="accent3"/>
                </a:solidFill>
              </a:rPr>
              <a:t>ปัญหาที่อาจเกิดขึ้น</a:t>
            </a:r>
            <a:r>
              <a:rPr lang="th-TH" sz="3200" dirty="0" smtClean="0">
                <a:solidFill>
                  <a:schemeClr val="accent3"/>
                </a:solidFill>
              </a:rPr>
              <a:t>ได้</a:t>
            </a:r>
            <a:r>
              <a:rPr lang="en-US" sz="3200" dirty="0" smtClean="0">
                <a:solidFill>
                  <a:schemeClr val="accent3"/>
                </a:solidFill>
              </a:rPr>
              <a:t/>
            </a:r>
            <a:br>
              <a:rPr lang="en-US" sz="3200" dirty="0" smtClean="0">
                <a:solidFill>
                  <a:schemeClr val="accent3"/>
                </a:solidFill>
              </a:rPr>
            </a:br>
            <a:r>
              <a:rPr lang="th-TH" sz="3200" dirty="0" smtClean="0">
                <a:solidFill>
                  <a:schemeClr val="accent3"/>
                </a:solidFill>
              </a:rPr>
              <a:t>จาก</a:t>
            </a:r>
            <a:r>
              <a:rPr lang="th-TH" sz="3200" dirty="0">
                <a:solidFill>
                  <a:schemeClr val="accent3"/>
                </a:solidFill>
              </a:rPr>
              <a:t>การรวบรวมข้อมูล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sz="2800" b="1" dirty="0" smtClean="0">
                <a:solidFill>
                  <a:schemeClr val="accent6"/>
                </a:solidFill>
              </a:rPr>
              <a:t>1. ปัญหา</a:t>
            </a:r>
            <a:r>
              <a:rPr lang="th-TH" sz="2800" b="1" dirty="0">
                <a:solidFill>
                  <a:schemeClr val="accent6"/>
                </a:solidFill>
              </a:rPr>
              <a:t>จากประชากรและกลุ่มตัวอย่าง  </a:t>
            </a:r>
            <a:r>
              <a:rPr lang="th-TH" sz="2400" dirty="0"/>
              <a:t>เป็นปัญหาที่เกิดขึ้น</a:t>
            </a:r>
            <a:r>
              <a:rPr lang="th-TH" sz="2400" dirty="0" smtClean="0"/>
              <a:t>จาก</a:t>
            </a:r>
          </a:p>
          <a:p>
            <a:pPr marL="0" indent="0">
              <a:buNone/>
            </a:pPr>
            <a:r>
              <a:rPr lang="th-TH" sz="2800" dirty="0" smtClean="0"/>
              <a:t>	</a:t>
            </a:r>
            <a:r>
              <a:rPr lang="th-TH" sz="2400" dirty="0" smtClean="0">
                <a:solidFill>
                  <a:srgbClr val="FF0000"/>
                </a:solidFill>
              </a:rPr>
              <a:t>1.1 การ</a:t>
            </a:r>
            <a:r>
              <a:rPr lang="th-TH" sz="2400" dirty="0">
                <a:solidFill>
                  <a:srgbClr val="FF0000"/>
                </a:solidFill>
              </a:rPr>
              <a:t>กำหนดกรอบประชากรไม่ชัดเจน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1.2 ผู้วิจัย</a:t>
            </a:r>
            <a:r>
              <a:rPr lang="th-TH" sz="2400" dirty="0">
                <a:solidFill>
                  <a:srgbClr val="FF0000"/>
                </a:solidFill>
              </a:rPr>
              <a:t>เลือกกลุ่มตัวอย่าง  ไม่เหมาะสมกับงานวิจัย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1.3 การ</a:t>
            </a:r>
            <a:r>
              <a:rPr lang="th-TH" sz="2400" dirty="0">
                <a:solidFill>
                  <a:srgbClr val="FF0000"/>
                </a:solidFill>
              </a:rPr>
              <a:t>กำหนดขนาดของกลุ่มตัวอย่างไม่เหมาะสม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1.4 ปัญหา</a:t>
            </a:r>
            <a:r>
              <a:rPr lang="th-TH" sz="2400" dirty="0">
                <a:solidFill>
                  <a:srgbClr val="FF0000"/>
                </a:solidFill>
              </a:rPr>
              <a:t>จากการเลือกกลุ่มตัวอย่างทดแทนที่เลือกไว้แล้ว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0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419056" cy="864096"/>
          </a:xfrm>
        </p:spPr>
        <p:txBody>
          <a:bodyPr/>
          <a:lstStyle/>
          <a:p>
            <a:pPr algn="l"/>
            <a:r>
              <a:rPr lang="th-TH" sz="3600" dirty="0">
                <a:solidFill>
                  <a:schemeClr val="accent6"/>
                </a:solidFill>
              </a:rPr>
              <a:t/>
            </a:r>
            <a:br>
              <a:rPr lang="th-TH" sz="3600" dirty="0">
                <a:solidFill>
                  <a:schemeClr val="accent6"/>
                </a:solidFill>
              </a:rPr>
            </a:br>
            <a:r>
              <a:rPr lang="th-TH" sz="3600" dirty="0">
                <a:solidFill>
                  <a:schemeClr val="accent6"/>
                </a:solidFill>
              </a:rPr>
              <a:t>บทที่  </a:t>
            </a:r>
            <a:r>
              <a:rPr lang="th-TH" sz="3600" dirty="0" smtClean="0">
                <a:solidFill>
                  <a:schemeClr val="accent6"/>
                </a:solidFill>
              </a:rPr>
              <a:t>8</a:t>
            </a:r>
            <a:r>
              <a:rPr lang="th-TH" sz="3600" dirty="0">
                <a:solidFill>
                  <a:schemeClr val="accent6"/>
                </a:solidFill>
              </a:rPr>
              <a:t/>
            </a:r>
            <a:br>
              <a:rPr lang="th-TH" sz="3600" dirty="0">
                <a:solidFill>
                  <a:schemeClr val="accent6"/>
                </a:solidFill>
              </a:rPr>
            </a:br>
            <a:r>
              <a:rPr lang="th-TH" sz="3600" dirty="0">
                <a:solidFill>
                  <a:schemeClr val="accent6"/>
                </a:solidFill>
              </a:rPr>
              <a:t>เทคนิคการรวบรวมข้อมูล</a:t>
            </a:r>
            <a:br>
              <a:rPr lang="th-TH" sz="3600" dirty="0">
                <a:solidFill>
                  <a:schemeClr val="accent6"/>
                </a:solidFill>
              </a:rPr>
            </a:b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</a:p>
          <a:p>
            <a:pPr marL="0" indent="0" algn="just">
              <a:buNone/>
            </a:pP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th-TH" sz="2400" dirty="0" smtClean="0">
                <a:solidFill>
                  <a:schemeClr val="accent3">
                    <a:lumMod val="75000"/>
                  </a:schemeClr>
                </a:solidFill>
              </a:rPr>
              <a:t>องค์ประกอบ</a:t>
            </a:r>
            <a:r>
              <a:rPr lang="th-TH" sz="2400" dirty="0">
                <a:solidFill>
                  <a:schemeClr val="accent3">
                    <a:lumMod val="75000"/>
                  </a:schemeClr>
                </a:solidFill>
              </a:rPr>
              <a:t>ที่สำคัญประการหนึ่งของ</a:t>
            </a:r>
            <a:r>
              <a:rPr lang="th-TH" sz="2400" dirty="0" smtClean="0">
                <a:solidFill>
                  <a:schemeClr val="accent3">
                    <a:lumMod val="75000"/>
                  </a:schemeClr>
                </a:solidFill>
              </a:rPr>
              <a:t>งานวิจัย คือ  </a:t>
            </a:r>
            <a:r>
              <a:rPr lang="th-TH" sz="2400" b="1" dirty="0">
                <a:solidFill>
                  <a:srgbClr val="C00000"/>
                </a:solidFill>
              </a:rPr>
              <a:t>เครื่องมือหรือวิธีการที่ใช้ในการรวบรวมข้อมูล</a:t>
            </a:r>
            <a:r>
              <a:rPr lang="th-TH" sz="2400" b="1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th-TH" sz="2400" dirty="0">
                <a:solidFill>
                  <a:schemeClr val="accent3">
                    <a:lumMod val="75000"/>
                  </a:schemeClr>
                </a:solidFill>
              </a:rPr>
              <a:t>การออกแบบการวิจัยจะต้องกำหนดเครื่องมือและวิธีการรวบรวมข้อมูลไว้ล่วงหน้าอย่างเหมาะสม </a:t>
            </a:r>
            <a:endParaRPr lang="th-TH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th-TH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th-TH" sz="2400" dirty="0" smtClean="0">
                <a:solidFill>
                  <a:schemeClr val="accent3">
                    <a:lumMod val="75000"/>
                  </a:schemeClr>
                </a:solidFill>
              </a:rPr>
              <a:t>การ</a:t>
            </a:r>
            <a:r>
              <a:rPr lang="th-TH" sz="2400" dirty="0">
                <a:solidFill>
                  <a:schemeClr val="accent3">
                    <a:lumMod val="75000"/>
                  </a:schemeClr>
                </a:solidFill>
              </a:rPr>
              <a:t>รวบรวมข้อมูลเป็นขั้นตอนที่สำคัญขั้นตอนหนึ่งของการวิจัย </a:t>
            </a:r>
            <a:r>
              <a:rPr lang="th-TH" sz="2400" b="1" dirty="0">
                <a:solidFill>
                  <a:srgbClr val="C00000"/>
                </a:solidFill>
              </a:rPr>
              <a:t>ไม่มีงานวิจัยใดที่สำเร็จได้โดยไม่มีการรวบรวมข้อมูล </a:t>
            </a:r>
            <a:r>
              <a:rPr lang="th-TH" sz="2400" dirty="0">
                <a:solidFill>
                  <a:schemeClr val="accent3">
                    <a:lumMod val="75000"/>
                  </a:schemeClr>
                </a:solidFill>
              </a:rPr>
              <a:t>การรวบรวมข้อมูลจึงเป็นความจำเป็นอย่างยิ่งสำหรับการวิจัย</a:t>
            </a:r>
            <a:endParaRPr lang="th-TH" sz="2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3"/>
                </a:solidFill>
              </a:rPr>
              <a:t>ปัญหาที่อาจเกิดขึ้น</a:t>
            </a:r>
            <a:r>
              <a:rPr lang="th-TH" sz="3200" dirty="0" smtClean="0">
                <a:solidFill>
                  <a:schemeClr val="accent3"/>
                </a:solidFill>
              </a:rPr>
              <a:t>ได้</a:t>
            </a:r>
            <a:r>
              <a:rPr lang="en-US" sz="3200" dirty="0" smtClean="0">
                <a:solidFill>
                  <a:schemeClr val="accent3"/>
                </a:solidFill>
              </a:rPr>
              <a:t/>
            </a:r>
            <a:br>
              <a:rPr lang="en-US" sz="3200" dirty="0" smtClean="0">
                <a:solidFill>
                  <a:schemeClr val="accent3"/>
                </a:solidFill>
              </a:rPr>
            </a:br>
            <a:r>
              <a:rPr lang="th-TH" sz="3200" dirty="0" smtClean="0">
                <a:solidFill>
                  <a:schemeClr val="accent3"/>
                </a:solidFill>
              </a:rPr>
              <a:t>จาก</a:t>
            </a:r>
            <a:r>
              <a:rPr lang="th-TH" sz="3200" dirty="0">
                <a:solidFill>
                  <a:schemeClr val="accent3"/>
                </a:solidFill>
              </a:rPr>
              <a:t>การรวบรวมข้อมูล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th-TH" sz="2800" b="1" dirty="0" smtClean="0">
                <a:solidFill>
                  <a:schemeClr val="accent6"/>
                </a:solidFill>
              </a:rPr>
              <a:t>ปัญหา</a:t>
            </a:r>
            <a:r>
              <a:rPr lang="th-TH" sz="2800" b="1" dirty="0">
                <a:solidFill>
                  <a:schemeClr val="accent6"/>
                </a:solidFill>
              </a:rPr>
              <a:t>ที่เกิดจากเครื่องมือรวบรวมข้อมูล  </a:t>
            </a:r>
            <a:r>
              <a:rPr lang="th-TH" sz="2800" dirty="0" smtClean="0"/>
              <a:t>ได้แก่</a:t>
            </a:r>
          </a:p>
          <a:p>
            <a:pPr marL="0" indent="0">
              <a:buNone/>
            </a:pPr>
            <a:r>
              <a:rPr lang="th-TH" sz="2800" dirty="0" smtClean="0"/>
              <a:t>	</a:t>
            </a:r>
            <a:r>
              <a:rPr lang="th-TH" sz="2800" dirty="0" smtClean="0">
                <a:solidFill>
                  <a:srgbClr val="FF0000"/>
                </a:solidFill>
              </a:rPr>
              <a:t>2.1 ปัญหา</a:t>
            </a:r>
            <a:r>
              <a:rPr lang="th-TH" sz="2800" dirty="0">
                <a:solidFill>
                  <a:srgbClr val="FF0000"/>
                </a:solidFill>
              </a:rPr>
              <a:t>จากความไม่สมบูรณ์ของเครื่องมือ </a:t>
            </a:r>
            <a:endParaRPr lang="th-TH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	2.2 เครื่องมือ</a:t>
            </a:r>
            <a:r>
              <a:rPr lang="th-TH" sz="2800" dirty="0">
                <a:solidFill>
                  <a:srgbClr val="FF0000"/>
                </a:solidFill>
              </a:rPr>
              <a:t>มีคุณภาพไม่ดีพอ </a:t>
            </a:r>
            <a:endParaRPr lang="th-TH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	2.3 เครื่องมือ</a:t>
            </a:r>
            <a:r>
              <a:rPr lang="th-TH" sz="2800" dirty="0">
                <a:solidFill>
                  <a:srgbClr val="FF0000"/>
                </a:solidFill>
              </a:rPr>
              <a:t>ที่เป็นแบบสอบถามยาวเกินไป </a:t>
            </a:r>
            <a:endParaRPr lang="th-TH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	2.4 ถาม</a:t>
            </a:r>
            <a:r>
              <a:rPr lang="th-TH" sz="2800" dirty="0">
                <a:solidFill>
                  <a:srgbClr val="FF0000"/>
                </a:solidFill>
              </a:rPr>
              <a:t>เรื่องที่ผู้ตอบไม่เต็มใจตอบ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4"/>
                </a:solidFill>
              </a:rPr>
              <a:t>ปัญหาที่อาจเกิดขึ้น</a:t>
            </a:r>
            <a:r>
              <a:rPr lang="th-TH" sz="3200" dirty="0" smtClean="0">
                <a:solidFill>
                  <a:schemeClr val="accent4"/>
                </a:solidFill>
              </a:rPr>
              <a:t>ได้</a:t>
            </a:r>
            <a:r>
              <a:rPr lang="en-US" sz="3200" dirty="0" smtClean="0">
                <a:solidFill>
                  <a:schemeClr val="accent4"/>
                </a:solidFill>
              </a:rPr>
              <a:t/>
            </a:r>
            <a:br>
              <a:rPr lang="en-US" sz="3200" dirty="0" smtClean="0">
                <a:solidFill>
                  <a:schemeClr val="accent4"/>
                </a:solidFill>
              </a:rPr>
            </a:br>
            <a:r>
              <a:rPr lang="th-TH" sz="3200" dirty="0" smtClean="0">
                <a:solidFill>
                  <a:schemeClr val="accent4"/>
                </a:solidFill>
              </a:rPr>
              <a:t>จาก</a:t>
            </a:r>
            <a:r>
              <a:rPr lang="th-TH" sz="3200" dirty="0">
                <a:solidFill>
                  <a:schemeClr val="accent4"/>
                </a:solidFill>
              </a:rPr>
              <a:t>การรวบรวมข้อมูล</a:t>
            </a:r>
            <a:endParaRPr lang="en-US" sz="32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th-TH" sz="2800" b="1" dirty="0" smtClean="0">
                <a:solidFill>
                  <a:schemeClr val="accent6"/>
                </a:solidFill>
              </a:rPr>
              <a:t>ปัญหา</a:t>
            </a:r>
            <a:r>
              <a:rPr lang="th-TH" sz="2800" b="1" dirty="0">
                <a:solidFill>
                  <a:schemeClr val="accent6"/>
                </a:solidFill>
              </a:rPr>
              <a:t>จากผู้รวบรวมข้อมูล </a:t>
            </a:r>
            <a:r>
              <a:rPr lang="th-TH" sz="2800" dirty="0">
                <a:solidFill>
                  <a:schemeClr val="accent6"/>
                </a:solidFill>
              </a:rPr>
              <a:t> </a:t>
            </a:r>
            <a:r>
              <a:rPr lang="th-TH" sz="2800" dirty="0" smtClean="0"/>
              <a:t>ได้แก่</a:t>
            </a:r>
          </a:p>
          <a:p>
            <a:pPr marL="0" indent="0">
              <a:buNone/>
            </a:pPr>
            <a:r>
              <a:rPr lang="th-TH" sz="2800" dirty="0" smtClean="0"/>
              <a:t>	</a:t>
            </a:r>
            <a:r>
              <a:rPr lang="th-TH" sz="2400" dirty="0" smtClean="0">
                <a:solidFill>
                  <a:srgbClr val="FF0000"/>
                </a:solidFill>
              </a:rPr>
              <a:t>3.1 ผู้</a:t>
            </a:r>
            <a:r>
              <a:rPr lang="th-TH" sz="2400" dirty="0">
                <a:solidFill>
                  <a:srgbClr val="FF0000"/>
                </a:solidFill>
              </a:rPr>
              <a:t>รวบรวมข้อมูลมีความรู้และประสบการณ์ในเรื่องที่ถามน้อย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3.2 ผู้ทำ</a:t>
            </a:r>
            <a:r>
              <a:rPr lang="th-TH" sz="2400" dirty="0">
                <a:solidFill>
                  <a:srgbClr val="FF0000"/>
                </a:solidFill>
              </a:rPr>
              <a:t>หน้าที่รวบรวมข้อมูลไม่มีความพร้อมในการรวบรวมข้อมูล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3.3 ผู้</a:t>
            </a:r>
            <a:r>
              <a:rPr lang="th-TH" sz="2400" dirty="0">
                <a:solidFill>
                  <a:srgbClr val="FF0000"/>
                </a:solidFill>
              </a:rPr>
              <a:t>รวบรวมข้อมูลขาดความรับผิดชอบต่องานในหน้าที่ </a:t>
            </a:r>
            <a:endParaRPr lang="th-TH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0000"/>
                </a:solidFill>
              </a:rPr>
              <a:t>	3.4 ผู้</a:t>
            </a:r>
            <a:r>
              <a:rPr lang="th-TH" sz="2400" dirty="0">
                <a:solidFill>
                  <a:srgbClr val="FF0000"/>
                </a:solidFill>
              </a:rPr>
              <a:t>รวบรวมข้อมูลขาดวินัยตนเอง</a:t>
            </a:r>
            <a:r>
              <a:rPr lang="th-TH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6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 smtClean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องค์ประกอบที่สำคัญของการวิจัยที่ใช้ในการเก็บรวบรวมข้อมูลคืออะไร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ความจำเป็นในการรวบรวมข้อมูลมีอะไรบ้าง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เกณฑ์อะไรบ้างที่ใช้ในการพิจารณาเลือกแหล่งข้อมูลที่นำมาทำวิจัย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อะไรเป็นแนวคิดในการรวบรวมข้อมูลเพื่อการวิจัย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สาเหตุที่ไม่ได้รับความช่วยเหลือในการรวบรวมข้อมูลมาจากอะไรบ้าง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หลักในการพิจารณาเลือกเครื่องมือที่ใช้ในการรวบรวมข้อมูลมีหลักเกณฑ์ใดบ้าง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เทคนิคในการรวบรวมข้อมูลเพื่อให้เกิดความร่วมมือของผู้ให้ข้อมูลมีเทคนิคใดบ้าง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หลักในการพิจารณาเลือกเครื่องมือที่เหมาะสมต่อการเก็บข้อมูลมีหลักเกณฑ์ใดบ้าง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ปัญหาที่เกิดจากเครื่องมือในการรวบรวมข้อมูลเกิดจากปัญหาใดบ้าง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แหล่งที่มาของข้อมูลในการทำวิจัยมาจากแหล่งใดบ้าง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860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6"/>
                </a:solidFill>
              </a:rPr>
              <a:t>ความจำเป็นในการรวบรวมข้อมูล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680520"/>
          </a:xfrm>
        </p:spPr>
        <p:txBody>
          <a:bodyPr>
            <a:normAutofit/>
          </a:bodyPr>
          <a:lstStyle/>
          <a:p>
            <a:pPr marL="0" indent="0" algn="just" fontAlgn="base">
              <a:spcAft>
                <a:spcPct val="0"/>
              </a:spcAft>
              <a:buNone/>
            </a:pPr>
            <a:r>
              <a:rPr lang="th-TH" dirty="0" smtClean="0">
                <a:solidFill>
                  <a:schemeClr val="accent3"/>
                </a:solidFill>
              </a:rPr>
              <a:t>	</a:t>
            </a:r>
            <a:r>
              <a:rPr lang="th-TH" sz="2800" dirty="0" smtClean="0">
                <a:solidFill>
                  <a:schemeClr val="accent3"/>
                </a:solidFill>
              </a:rPr>
              <a:t>1.</a:t>
            </a:r>
            <a:r>
              <a:rPr lang="en-US" sz="2800" dirty="0" smtClean="0">
                <a:solidFill>
                  <a:schemeClr val="accent3"/>
                </a:solidFill>
              </a:rPr>
              <a:t>  </a:t>
            </a:r>
            <a:r>
              <a:rPr lang="th-TH" sz="2800" dirty="0" smtClean="0">
                <a:solidFill>
                  <a:schemeClr val="accent3"/>
                </a:solidFill>
              </a:rPr>
              <a:t>การ</a:t>
            </a:r>
            <a:r>
              <a:rPr lang="th-TH" sz="2800" dirty="0">
                <a:solidFill>
                  <a:schemeClr val="accent3"/>
                </a:solidFill>
              </a:rPr>
              <a:t>รวบรวมข้อมูลเป็นทางนำไปสู่คำตอบที่ผู้วิจัยต้องการทราบ 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th-TH" sz="2800" dirty="0" smtClean="0">
                <a:solidFill>
                  <a:schemeClr val="accent3"/>
                </a:solidFill>
              </a:rPr>
              <a:t>	2.</a:t>
            </a:r>
            <a:r>
              <a:rPr lang="en-US" sz="2800" dirty="0" smtClean="0">
                <a:solidFill>
                  <a:schemeClr val="accent3"/>
                </a:solidFill>
              </a:rPr>
              <a:t>  </a:t>
            </a:r>
            <a:r>
              <a:rPr lang="th-TH" sz="2800" dirty="0" smtClean="0">
                <a:solidFill>
                  <a:schemeClr val="accent3"/>
                </a:solidFill>
              </a:rPr>
              <a:t>ข้อมูล</a:t>
            </a:r>
            <a:r>
              <a:rPr lang="th-TH" sz="2800" dirty="0">
                <a:solidFill>
                  <a:schemeClr val="accent3"/>
                </a:solidFill>
              </a:rPr>
              <a:t>ที่ผู้วิจัยต้องการศึกษานั้น ยังไม่มีผู้ใดรวบรวมไว้เป็นหมวดหมู่ หรือที่รวบรวมไว้แล้วอาจล้าสมัยหรือไม่ครบถ้วนสมบูรณ์ จึงจำเป็นต้องมีการรวบรวมให้เป็นหมวดหมู่และ</a:t>
            </a:r>
            <a:r>
              <a:rPr lang="th-TH" sz="2800" dirty="0" smtClean="0">
                <a:solidFill>
                  <a:schemeClr val="accent3"/>
                </a:solidFill>
              </a:rPr>
              <a:t>ทันสมัย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th-TH" sz="2800" dirty="0" smtClean="0">
                <a:solidFill>
                  <a:schemeClr val="accent3"/>
                </a:solidFill>
              </a:rPr>
              <a:t>	3.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th-TH" sz="2800" dirty="0" smtClean="0">
                <a:solidFill>
                  <a:schemeClr val="accent3"/>
                </a:solidFill>
              </a:rPr>
              <a:t>เนื่องจาก</a:t>
            </a:r>
            <a:r>
              <a:rPr lang="th-TH" sz="2800" dirty="0">
                <a:solidFill>
                  <a:schemeClr val="accent3"/>
                </a:solidFill>
              </a:rPr>
              <a:t>มีความจำเป็นบางประการที่ต้องมีการตัดสินใจ แต่ไม่มีข้อมูลที่ถูกต้องทันสมัยมาประกอบการตัดสินใจ จึงจำเป็นต้องมีการรวบรวมข้อมูลขึ้นมาใหม่ โดยใช้กระบวนการทางการ</a:t>
            </a:r>
            <a:r>
              <a:rPr lang="th-TH" sz="2800" dirty="0" smtClean="0">
                <a:solidFill>
                  <a:schemeClr val="accent3"/>
                </a:solidFill>
              </a:rPr>
              <a:t>วิจัย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th-TH" sz="2800" dirty="0" smtClean="0">
                <a:solidFill>
                  <a:schemeClr val="accent3"/>
                </a:solidFill>
              </a:rPr>
              <a:t>	4.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th-TH" sz="2800" dirty="0" smtClean="0">
                <a:solidFill>
                  <a:schemeClr val="accent3"/>
                </a:solidFill>
              </a:rPr>
              <a:t>ข้อมูล</a:t>
            </a:r>
            <a:r>
              <a:rPr lang="th-TH" sz="2800" dirty="0">
                <a:solidFill>
                  <a:schemeClr val="accent3"/>
                </a:solidFill>
              </a:rPr>
              <a:t>บางประการมีลักษณะสลับซับซ้อน ปะปนกันไปหลายเรื่อง หลายสถานการณ์จึงต้องมีการรวบรวมข้อมูลมาเฉพาะที่ต้องการเท่านั้น เพื่อสามารถนำมาเปรียบเทียบได้อย่างชัดเจน</a:t>
            </a:r>
            <a:endParaRPr lang="th-TH" sz="28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2800" dirty="0">
                <a:solidFill>
                  <a:schemeClr val="accent6"/>
                </a:solidFill>
              </a:rPr>
              <a:t/>
            </a:r>
            <a:br>
              <a:rPr lang="th-TH" sz="2800" dirty="0">
                <a:solidFill>
                  <a:schemeClr val="accent6"/>
                </a:solidFill>
              </a:rPr>
            </a:br>
            <a:r>
              <a:rPr lang="th-TH" sz="3200" dirty="0">
                <a:solidFill>
                  <a:schemeClr val="accent3"/>
                </a:solidFill>
              </a:rPr>
              <a:t>ลักษณะของข้อมูลที่พึงประสงค์</a:t>
            </a:r>
            <a:r>
              <a:rPr lang="th-TH" sz="2800" dirty="0">
                <a:solidFill>
                  <a:schemeClr val="accent6"/>
                </a:solidFill>
              </a:rPr>
              <a:t/>
            </a:r>
            <a:br>
              <a:rPr lang="th-TH" sz="2800" dirty="0">
                <a:solidFill>
                  <a:schemeClr val="accent6"/>
                </a:solidFill>
              </a:rPr>
            </a:b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6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	</a:t>
            </a:r>
            <a:r>
              <a:rPr lang="th-TH" sz="2600" dirty="0" smtClean="0">
                <a:solidFill>
                  <a:schemeClr val="bg2">
                    <a:lumMod val="10000"/>
                  </a:schemeClr>
                </a:solidFill>
              </a:rPr>
              <a:t>ลักษณะ</a:t>
            </a:r>
            <a:r>
              <a:rPr lang="th-TH" sz="2600" dirty="0">
                <a:solidFill>
                  <a:schemeClr val="bg2">
                    <a:lumMod val="10000"/>
                  </a:schemeClr>
                </a:solidFill>
              </a:rPr>
              <a:t>ของข้อมูลมีหลายประเภทแล้วแต่เกณฑ์ที่ใช้ในการพิจารณา </a:t>
            </a:r>
            <a:r>
              <a:rPr lang="th-TH" sz="2600" dirty="0" smtClean="0">
                <a:solidFill>
                  <a:schemeClr val="bg2">
                    <a:lumMod val="10000"/>
                  </a:schemeClr>
                </a:solidFill>
              </a:rPr>
              <a:t>ดังนี้</a:t>
            </a:r>
          </a:p>
          <a:p>
            <a:pPr marL="514350" indent="-514350" algn="just">
              <a:buAutoNum type="arabicPeriod"/>
            </a:pPr>
            <a:r>
              <a:rPr lang="th-TH" sz="2600" b="1" dirty="0" smtClean="0">
                <a:solidFill>
                  <a:srgbClr val="C00000"/>
                </a:solidFill>
              </a:rPr>
              <a:t>พิจารณา</a:t>
            </a:r>
            <a:r>
              <a:rPr lang="th-TH" sz="2600" b="1" dirty="0">
                <a:solidFill>
                  <a:srgbClr val="C00000"/>
                </a:solidFill>
              </a:rPr>
              <a:t>ตามแหล่งที่มาของข้อมูล  </a:t>
            </a:r>
            <a:r>
              <a:rPr lang="th-TH" sz="2600" dirty="0">
                <a:solidFill>
                  <a:schemeClr val="tx2">
                    <a:lumMod val="50000"/>
                  </a:schemeClr>
                </a:solidFill>
              </a:rPr>
              <a:t>จำแนกได้  2 ประเภท </a:t>
            </a:r>
            <a:r>
              <a:rPr lang="th-TH" sz="2600" dirty="0" smtClean="0">
                <a:solidFill>
                  <a:schemeClr val="tx2">
                    <a:lumMod val="50000"/>
                  </a:schemeClr>
                </a:solidFill>
              </a:rPr>
              <a:t>ได้แก่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th-TH" sz="2600" dirty="0" smtClean="0">
                <a:solidFill>
                  <a:schemeClr val="accent6"/>
                </a:solidFill>
              </a:rPr>
              <a:t>1.1 ข้อมูล</a:t>
            </a:r>
            <a:r>
              <a:rPr lang="th-TH" sz="2600" dirty="0">
                <a:solidFill>
                  <a:schemeClr val="accent6"/>
                </a:solidFill>
              </a:rPr>
              <a:t>ปฐมภูมิ  (</a:t>
            </a:r>
            <a:r>
              <a:rPr lang="en-US" sz="2600" dirty="0">
                <a:solidFill>
                  <a:schemeClr val="accent6"/>
                </a:solidFill>
              </a:rPr>
              <a:t>Primary data) </a:t>
            </a:r>
            <a:endParaRPr lang="th-TH" sz="2600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th-TH" sz="2600" dirty="0" smtClean="0">
                <a:solidFill>
                  <a:schemeClr val="accent3"/>
                </a:solidFill>
              </a:rPr>
              <a:t>1.2 ข้อมูล</a:t>
            </a:r>
            <a:r>
              <a:rPr lang="th-TH" sz="2600" dirty="0">
                <a:solidFill>
                  <a:schemeClr val="accent3"/>
                </a:solidFill>
              </a:rPr>
              <a:t>ทุติยภูมิ  (</a:t>
            </a:r>
            <a:r>
              <a:rPr lang="en-US" sz="2600" dirty="0">
                <a:solidFill>
                  <a:schemeClr val="accent3"/>
                </a:solidFill>
              </a:rPr>
              <a:t>Secondary data) </a:t>
            </a:r>
          </a:p>
        </p:txBody>
      </p:sp>
    </p:spTree>
    <p:extLst>
      <p:ext uri="{BB962C8B-B14F-4D97-AF65-F5344CB8AC3E}">
        <p14:creationId xmlns:p14="http://schemas.microsoft.com/office/powerpoint/2010/main" val="246123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3200" dirty="0">
                <a:solidFill>
                  <a:schemeClr val="accent3"/>
                </a:solidFill>
              </a:rPr>
              <a:t>ลักษณะของข้อมูลที่พึงประสงค์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sz="2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th-TH" sz="2600" dirty="0" smtClean="0">
                <a:solidFill>
                  <a:srgbClr val="FF0000"/>
                </a:solidFill>
              </a:rPr>
              <a:t>2</a:t>
            </a:r>
            <a:r>
              <a:rPr lang="th-TH" sz="2600" b="1" dirty="0" smtClean="0">
                <a:solidFill>
                  <a:srgbClr val="FF0000"/>
                </a:solidFill>
              </a:rPr>
              <a:t>.พิจารณา</a:t>
            </a:r>
            <a:r>
              <a:rPr lang="th-TH" sz="2600" b="1" dirty="0">
                <a:solidFill>
                  <a:srgbClr val="FF0000"/>
                </a:solidFill>
              </a:rPr>
              <a:t>จากลักษณะของข้อมูลที่รวมรวมได้  </a:t>
            </a:r>
            <a:r>
              <a:rPr lang="th-TH" sz="2600" dirty="0">
                <a:solidFill>
                  <a:schemeClr val="accent3">
                    <a:lumMod val="50000"/>
                  </a:schemeClr>
                </a:solidFill>
              </a:rPr>
              <a:t>ข้อมูลที่รวบรวมได้มีลักษณะที่แตกต่างกัน  4  ลักษณะ  คือ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th-TH" sz="2600" dirty="0" smtClean="0">
                <a:solidFill>
                  <a:srgbClr val="7030A0"/>
                </a:solidFill>
              </a:rPr>
              <a:t>2.1 ข้อเท็จจริง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rgbClr val="7030A0"/>
                </a:solidFill>
              </a:rPr>
              <a:t>		2.2 ความ</a:t>
            </a:r>
            <a:r>
              <a:rPr lang="th-TH" sz="2600" dirty="0">
                <a:solidFill>
                  <a:srgbClr val="7030A0"/>
                </a:solidFill>
              </a:rPr>
              <a:t>คิดเห็น ความเชื่อ ความรู้สึก เจตคติของ</a:t>
            </a:r>
            <a:r>
              <a:rPr lang="th-TH" sz="2600" dirty="0" smtClean="0">
                <a:solidFill>
                  <a:srgbClr val="7030A0"/>
                </a:solidFill>
              </a:rPr>
              <a:t>ผู้ตอบ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rgbClr val="7030A0"/>
                </a:solidFill>
              </a:rPr>
              <a:t>		2.3 เหตุผล </a:t>
            </a:r>
          </a:p>
          <a:p>
            <a:pPr marL="0" indent="0" algn="just">
              <a:buNone/>
            </a:pPr>
            <a:r>
              <a:rPr lang="th-TH" sz="2600" dirty="0" smtClean="0">
                <a:solidFill>
                  <a:srgbClr val="7030A0"/>
                </a:solidFill>
              </a:rPr>
              <a:t>		2.4 พฤติกรรม</a:t>
            </a:r>
            <a:r>
              <a:rPr lang="th-TH" sz="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th-TH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1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032" y="404664"/>
            <a:ext cx="6408712" cy="648072"/>
          </a:xfrm>
        </p:spPr>
        <p:txBody>
          <a:bodyPr/>
          <a:lstStyle/>
          <a:p>
            <a:pPr algn="l"/>
            <a:r>
              <a:rPr lang="th-TH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h-TH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h-TH" sz="3600" dirty="0">
                <a:solidFill>
                  <a:schemeClr val="accent1">
                    <a:lumMod val="75000"/>
                  </a:schemeClr>
                </a:solidFill>
              </a:rPr>
              <a:t>แหล่งที่มาของข้อมูล</a:t>
            </a:r>
            <a:br>
              <a:rPr lang="th-TH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th-TH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dirty="0">
                <a:solidFill>
                  <a:schemeClr val="accent6"/>
                </a:solidFill>
              </a:rPr>
              <a:t>แหล่งที่จะให้ได้ข้อมูลในการทำวิจัยมี</a:t>
            </a:r>
            <a:r>
              <a:rPr lang="th-TH" sz="2400" b="1" dirty="0" smtClean="0">
                <a:solidFill>
                  <a:schemeClr val="accent6"/>
                </a:solidFill>
              </a:rPr>
              <a:t>ดังนี้</a:t>
            </a: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กลุ่ม</a:t>
            </a:r>
            <a:r>
              <a:rPr lang="th-TH" sz="2400" dirty="0">
                <a:solidFill>
                  <a:schemeClr val="accent4"/>
                </a:solidFill>
              </a:rPr>
              <a:t>ตัวอย่าง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บุคคล</a:t>
            </a:r>
            <a:r>
              <a:rPr lang="th-TH" sz="2400" dirty="0">
                <a:solidFill>
                  <a:schemeClr val="accent4"/>
                </a:solidFill>
              </a:rPr>
              <a:t>ใกล้ชิดกลุ่มตัวอย่าง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บุคคล</a:t>
            </a:r>
            <a:r>
              <a:rPr lang="th-TH" sz="2400" dirty="0">
                <a:solidFill>
                  <a:schemeClr val="accent4"/>
                </a:solidFill>
              </a:rPr>
              <a:t>ผู้พบเห็นเหตุการณ์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เครื่องมือ</a:t>
            </a:r>
            <a:r>
              <a:rPr lang="th-TH" sz="2400" dirty="0">
                <a:solidFill>
                  <a:schemeClr val="accent4"/>
                </a:solidFill>
              </a:rPr>
              <a:t>ที่ใช้เทคโนโลยีพิเศษ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เอกสาร  </a:t>
            </a:r>
            <a:r>
              <a:rPr lang="th-TH" sz="2400" dirty="0">
                <a:solidFill>
                  <a:schemeClr val="accent4"/>
                </a:solidFill>
              </a:rPr>
              <a:t>สิ่งตีพิมพ์ต่าง ๆ  จากห้องสมุด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เอกสาร</a:t>
            </a:r>
            <a:r>
              <a:rPr lang="th-TH" sz="2400" dirty="0">
                <a:solidFill>
                  <a:schemeClr val="accent4"/>
                </a:solidFill>
              </a:rPr>
              <a:t>ทางราชการ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รายงาน</a:t>
            </a:r>
            <a:r>
              <a:rPr lang="th-TH" sz="2400" dirty="0">
                <a:solidFill>
                  <a:schemeClr val="accent4"/>
                </a:solidFill>
              </a:rPr>
              <a:t>การศึกษาค้นคว้าวิจัย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เอกสาร</a:t>
            </a:r>
            <a:r>
              <a:rPr lang="th-TH" sz="2400" dirty="0">
                <a:solidFill>
                  <a:schemeClr val="accent4"/>
                </a:solidFill>
              </a:rPr>
              <a:t>ส่วนบุคคล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การ</a:t>
            </a:r>
            <a:r>
              <a:rPr lang="th-TH" sz="2400" dirty="0">
                <a:solidFill>
                  <a:schemeClr val="accent4"/>
                </a:solidFill>
              </a:rPr>
              <a:t>บอกเล่าสืบต่อกันมา </a:t>
            </a:r>
            <a:endParaRPr lang="th-TH" sz="2400" dirty="0" smtClean="0">
              <a:solidFill>
                <a:schemeClr val="accent4"/>
              </a:solidFill>
            </a:endParaRPr>
          </a:p>
          <a:p>
            <a:pPr marL="857250" lvl="1" indent="-457200">
              <a:buAutoNum type="arabicPeriod"/>
            </a:pPr>
            <a:r>
              <a:rPr lang="th-TH" sz="2400" dirty="0" smtClean="0">
                <a:solidFill>
                  <a:schemeClr val="accent4"/>
                </a:solidFill>
              </a:rPr>
              <a:t>หลักฐาน</a:t>
            </a:r>
            <a:r>
              <a:rPr lang="th-TH" sz="2400" dirty="0">
                <a:solidFill>
                  <a:schemeClr val="accent4"/>
                </a:solidFill>
              </a:rPr>
              <a:t>ทางประวัติศาสตร์ </a:t>
            </a:r>
            <a:endParaRPr lang="th-TH" sz="24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8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2813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2800" dirty="0" smtClean="0">
                <a:solidFill>
                  <a:schemeClr val="accent6"/>
                </a:solidFill>
              </a:rPr>
              <a:t>การ</a:t>
            </a:r>
            <a:r>
              <a:rPr lang="th-TH" sz="2800" dirty="0">
                <a:solidFill>
                  <a:schemeClr val="accent6"/>
                </a:solidFill>
              </a:rPr>
              <a:t>วางแผนในการเก็บรวบรวมข้อมูล </a:t>
            </a:r>
            <a:endParaRPr lang="th-TH" sz="2800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th-TH" sz="2800" dirty="0" smtClean="0">
                <a:solidFill>
                  <a:schemeClr val="accent6"/>
                </a:solidFill>
              </a:rPr>
              <a:t>ข้อมูล</a:t>
            </a:r>
            <a:r>
              <a:rPr lang="th-TH" sz="2800" dirty="0">
                <a:solidFill>
                  <a:schemeClr val="accent6"/>
                </a:solidFill>
              </a:rPr>
              <a:t>ที่ใช้ในการวิจัยไม่จำเป็นต้องเป็นข้อมูลที่เป็นตัวเลขหรือที่เรียกว่า ข้อมูลเชิงปริมาณเสมอไป  การจะใช้ข้อมูลประเภทใดนั้นย่อมขึ้นอยู่กับปัญหาที่จะทำการวิจัย </a:t>
            </a:r>
            <a:endParaRPr lang="th-TH" sz="2800" dirty="0" smtClean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th-TH" sz="2800" dirty="0" smtClean="0">
                <a:solidFill>
                  <a:schemeClr val="accent6"/>
                </a:solidFill>
              </a:rPr>
              <a:t>ใน</a:t>
            </a:r>
            <a:r>
              <a:rPr lang="th-TH" sz="2800" dirty="0">
                <a:solidFill>
                  <a:schemeClr val="accent6"/>
                </a:solidFill>
              </a:rPr>
              <a:t>การรวบรวมข้อมูลไม่อาจมั่นใจได้ว่าจะได้รับข้อมูลตรงตามความต้องการเสมอไป  บ่อยครั้งที่ไม่อาจหาข้อมูลบางตัวได้ 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3200" dirty="0">
                <a:solidFill>
                  <a:schemeClr val="accent2">
                    <a:lumMod val="75000"/>
                  </a:schemeClr>
                </a:solidFill>
              </a:rPr>
              <a:t>แนวคิดในการรวบรวมข้อมูล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5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solidFill>
                  <a:schemeClr val="accent6"/>
                </a:solidFill>
              </a:rPr>
              <a:t>เทคนิคในการรวบรวมข้อมูล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0070C0"/>
                </a:solidFill>
              </a:rPr>
              <a:t>เทคนิคในการรวบรวมข้อมูล  มี</a:t>
            </a:r>
            <a:r>
              <a:rPr lang="th-TH" sz="2800" b="1" dirty="0" smtClean="0">
                <a:solidFill>
                  <a:srgbClr val="0070C0"/>
                </a:solidFill>
              </a:rPr>
              <a:t>ดังนี้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rgbClr val="00B050"/>
                </a:solidFill>
              </a:rPr>
              <a:t>	1. </a:t>
            </a:r>
            <a:r>
              <a:rPr lang="th-TH" sz="2800" b="1" dirty="0" smtClean="0">
                <a:solidFill>
                  <a:srgbClr val="00B050"/>
                </a:solidFill>
              </a:rPr>
              <a:t>เทคนิค</a:t>
            </a:r>
            <a:r>
              <a:rPr lang="th-TH" sz="2800" b="1" dirty="0">
                <a:solidFill>
                  <a:srgbClr val="00B050"/>
                </a:solidFill>
              </a:rPr>
              <a:t>ในการขอความร่วมมือในการรวบรวมข้อมูล   </a:t>
            </a:r>
            <a:r>
              <a:rPr lang="th-TH" sz="2800" dirty="0">
                <a:solidFill>
                  <a:schemeClr val="accent1">
                    <a:lumMod val="75000"/>
                  </a:schemeClr>
                </a:solidFill>
              </a:rPr>
              <a:t>สิ่งสำคัญอันดับแรกของการรวบรวมข้อมูล  ที่จะทำให้การรวบรวมข้อมูลประสบความสำเร็จ  หรือความล้มเหลว  คือการได้รับความร่วมมือจากผู้ให้ข้อมูล </a:t>
            </a:r>
            <a:endParaRPr lang="th-TH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0070C0"/>
                </a:solidFill>
              </a:rPr>
              <a:t>		</a:t>
            </a: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1.1 การ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ใช้จดหมายนำ </a:t>
            </a:r>
            <a:endParaRPr lang="th-TH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		1.2 การ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ใช้สัมพันธ์ภาพส่วนตัว </a:t>
            </a:r>
            <a:endParaRPr lang="th-TH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		1.3 การ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อ้างอิงบุคคลอื่น </a:t>
            </a:r>
            <a:endParaRPr lang="th-TH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		1.4 ชี้ให้เห็น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ความสำคัญของการให้ความร่วมมือ </a:t>
            </a:r>
            <a:endParaRPr lang="th-TH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		1.5 ปกปิด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ความลับที่เกี่ยวกับข้อมูล </a:t>
            </a:r>
            <a:endParaRPr lang="th-TH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</a:rPr>
              <a:t>		1.6 ไม่</a:t>
            </a:r>
            <a:r>
              <a:rPr lang="th-TH" sz="2800" dirty="0">
                <a:solidFill>
                  <a:schemeClr val="accent4">
                    <a:lumMod val="75000"/>
                  </a:schemeClr>
                </a:solidFill>
              </a:rPr>
              <a:t>ถามชื่อผู้ตอบ 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4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>
                <a:solidFill>
                  <a:schemeClr val="accent6"/>
                </a:solidFill>
              </a:rPr>
              <a:t>เทคนิคในการรวบรวมข้อมูล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00B050"/>
                </a:solidFill>
              </a:rPr>
              <a:t>2. </a:t>
            </a:r>
            <a:r>
              <a:rPr lang="th-TH" sz="2800" b="1" dirty="0" smtClean="0">
                <a:solidFill>
                  <a:srgbClr val="00B050"/>
                </a:solidFill>
              </a:rPr>
              <a:t>การ</a:t>
            </a:r>
            <a:r>
              <a:rPr lang="th-TH" sz="2800" b="1" dirty="0">
                <a:solidFill>
                  <a:srgbClr val="00B050"/>
                </a:solidFill>
              </a:rPr>
              <a:t>ให้สิ่งตอบแทน   </a:t>
            </a:r>
            <a:r>
              <a:rPr lang="th-TH" sz="2800" dirty="0">
                <a:solidFill>
                  <a:srgbClr val="C00000"/>
                </a:solidFill>
              </a:rPr>
              <a:t>ตามหลักจิตวิทยาบุคคลจะเต็มใจทำถ้าผลของการกระทำเป็นไปในทางบวก  ฉะนั้นในการรวบรวมข้อมูลนักวิจัยอาจใช้เทคนิคการเสริมแรงโดยการให้สิ่งตอบแทนเป็นแรงจูงใจตามวาระที่แตกต่าง</a:t>
            </a:r>
            <a:r>
              <a:rPr lang="th-TH" sz="2800" dirty="0" smtClean="0">
                <a:solidFill>
                  <a:srgbClr val="C00000"/>
                </a:solidFill>
              </a:rPr>
              <a:t>กัน ดังนี้</a:t>
            </a:r>
          </a:p>
          <a:p>
            <a:pPr marL="0" indent="0">
              <a:buNone/>
            </a:pPr>
            <a:r>
              <a:rPr lang="th-TH" sz="2800" dirty="0" smtClean="0"/>
              <a:t>		2.1 แรงจูงใจ</a:t>
            </a:r>
            <a:r>
              <a:rPr lang="th-TH" sz="2800" dirty="0"/>
              <a:t>ก่อนให้ข้อมูล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	2.2 แรงจูงใจ</a:t>
            </a:r>
            <a:r>
              <a:rPr lang="th-TH" sz="2800" dirty="0"/>
              <a:t>ขณะให้ข้อมูล 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		2.3 แรงจูงใจ</a:t>
            </a:r>
            <a:r>
              <a:rPr lang="th-TH" sz="2800" dirty="0"/>
              <a:t>ภายหลังการให้ข้อมูล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519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531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TH Sarabun New</vt:lpstr>
      <vt:lpstr>Office Theme</vt:lpstr>
      <vt:lpstr>วิชาการวิจัยนิเทศศาสตร์  </vt:lpstr>
      <vt:lpstr> บทที่  8 เทคนิคการรวบรวมข้อมูล </vt:lpstr>
      <vt:lpstr>ความจำเป็นในการรวบรวมข้อมูล</vt:lpstr>
      <vt:lpstr> ลักษณะของข้อมูลที่พึงประสงค์ </vt:lpstr>
      <vt:lpstr>ลักษณะของข้อมูลที่พึงประสงค์</vt:lpstr>
      <vt:lpstr> แหล่งที่มาของข้อมูล </vt:lpstr>
      <vt:lpstr>แนวคิดในการรวบรวมข้อมูล</vt:lpstr>
      <vt:lpstr>เทคนิคในการรวบรวมข้อมูล</vt:lpstr>
      <vt:lpstr>เทคนิคในการรวบรวมข้อมูล</vt:lpstr>
      <vt:lpstr>เทคนิคในการรวบรวมข้อมูล</vt:lpstr>
      <vt:lpstr>เทคนิคในการรวบรวมข้อมูล</vt:lpstr>
      <vt:lpstr>สาเหตุที่ไม่ได้รับความร่วมมือในการวบรวมข้อมูล  </vt:lpstr>
      <vt:lpstr>การพิจารณาเลือกเครื่องมือ ที่ใช้ในการรวบรวมข้อมูล</vt:lpstr>
      <vt:lpstr>การพิจารณาเลือกเครื่องมือ ที่ใช้ในการรวบรวมข้อมูล</vt:lpstr>
      <vt:lpstr>การพิจารณาเลือกเครื่องมือ ที่ใช้ในการรวบรวมข้อมูล</vt:lpstr>
      <vt:lpstr>การเตรียมการรวบรวมข้อมูล</vt:lpstr>
      <vt:lpstr>การเตรียมการรวบรวมข้อมูล</vt:lpstr>
      <vt:lpstr>การเตรียมการรวบรวมข้อมูล</vt:lpstr>
      <vt:lpstr>ปัญหาที่อาจเกิดขึ้นได้ จากการรวบรวมข้อมูล</vt:lpstr>
      <vt:lpstr>ปัญหาที่อาจเกิดขึ้นได้ จากการรวบรวมข้อมูล</vt:lpstr>
      <vt:lpstr>ปัญหาที่อาจเกิดขึ้นได้ จากการรวบรวมข้อมูล</vt:lpstr>
      <vt:lpstr>คำถามท้ายบท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Windows User</cp:lastModifiedBy>
  <cp:revision>68</cp:revision>
  <dcterms:created xsi:type="dcterms:W3CDTF">2013-05-29T03:47:54Z</dcterms:created>
  <dcterms:modified xsi:type="dcterms:W3CDTF">2019-08-02T03:20:58Z</dcterms:modified>
</cp:coreProperties>
</file>