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88" r:id="rId3"/>
    <p:sldId id="260" r:id="rId4"/>
    <p:sldId id="289" r:id="rId5"/>
    <p:sldId id="304" r:id="rId6"/>
    <p:sldId id="307" r:id="rId7"/>
    <p:sldId id="261" r:id="rId8"/>
    <p:sldId id="318" r:id="rId9"/>
    <p:sldId id="308" r:id="rId10"/>
    <p:sldId id="309" r:id="rId11"/>
    <p:sldId id="311" r:id="rId12"/>
    <p:sldId id="312" r:id="rId13"/>
    <p:sldId id="337" r:id="rId14"/>
    <p:sldId id="338" r:id="rId15"/>
    <p:sldId id="339" r:id="rId16"/>
    <p:sldId id="315" r:id="rId17"/>
    <p:sldId id="316" r:id="rId18"/>
    <p:sldId id="317" r:id="rId19"/>
    <p:sldId id="336" r:id="rId20"/>
    <p:sldId id="320" r:id="rId21"/>
    <p:sldId id="319" r:id="rId22"/>
    <p:sldId id="321" r:id="rId23"/>
    <p:sldId id="329" r:id="rId24"/>
    <p:sldId id="340" r:id="rId25"/>
    <p:sldId id="324" r:id="rId26"/>
    <p:sldId id="323" r:id="rId27"/>
    <p:sldId id="326" r:id="rId28"/>
    <p:sldId id="327" r:id="rId29"/>
    <p:sldId id="328" r:id="rId30"/>
    <p:sldId id="330" r:id="rId31"/>
    <p:sldId id="331" r:id="rId32"/>
    <p:sldId id="332" r:id="rId33"/>
    <p:sldId id="333" r:id="rId34"/>
    <p:sldId id="334" r:id="rId35"/>
    <p:sldId id="290" r:id="rId36"/>
    <p:sldId id="341" r:id="rId37"/>
    <p:sldId id="335" r:id="rId38"/>
    <p:sldId id="285" r:id="rId39"/>
  </p:sldIdLst>
  <p:sldSz cx="12192000" cy="6858000"/>
  <p:notesSz cx="6858000" cy="9144000"/>
  <p:embeddedFontLs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Tekton Pro Ext" panose="020F0405020208020904" charset="0"/>
      <p:regular r:id="rId44"/>
    </p:embeddedFont>
    <p:embeddedFont>
      <p:font typeface="Kanit ExtraLight" panose="020B0604020202020204" charset="-34"/>
      <p:regular r:id="rId45"/>
      <p: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TH Sarabun New" panose="020B0500040200020003" pitchFamily="34" charset="-34"/>
      <p:regular r:id="rId53"/>
      <p:bold r:id="rId54"/>
      <p:italic r:id="rId55"/>
      <p:boldItalic r:id="rId56"/>
    </p:embeddedFont>
    <p:embeddedFont>
      <p:font typeface="Cordia New" panose="020B0304020202020204" pitchFamily="34" charset="-34"/>
      <p:regular r:id="rId57"/>
      <p:bold r:id="rId58"/>
      <p:italic r:id="rId59"/>
      <p:boldItalic r:id="rId60"/>
    </p:embeddedFont>
    <p:embeddedFont>
      <p:font typeface="AngsanaUPC" panose="02020603050405020304" pitchFamily="18" charset="-34"/>
      <p:regular r:id="rId61"/>
      <p:bold r:id="rId62"/>
      <p:italic r:id="rId63"/>
      <p:boldItalic r:id="rId64"/>
    </p:embeddedFont>
    <p:embeddedFont>
      <p:font typeface="TH Kodchasal" panose="02000506000000020004" pitchFamily="2" charset="-34"/>
      <p:regular r:id="rId65"/>
      <p:bold r:id="rId66"/>
      <p:italic r:id="rId67"/>
      <p:boldItalic r:id="rId68"/>
    </p:embeddedFont>
    <p:embeddedFont>
      <p:font typeface="Acme" panose="020B0604020202020204" charset="0"/>
      <p:regular r:id="rId69"/>
    </p:embeddedFont>
    <p:embeddedFont>
      <p:font typeface="Eras Bold ITC" panose="020B0907030504020204" pitchFamily="34" charset="0"/>
      <p:regular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8"/>
    <a:srgbClr val="F0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9645" autoAdjust="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font" Target="fonts/font29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font" Target="fonts/font27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font" Target="fonts/font2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69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70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8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0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3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8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2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1CAA-E08F-4FC3-A7C4-D2DDFC01A3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FBA3-DAE0-4672-A5CB-890DDDEF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4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21" y="788151"/>
            <a:ext cx="4051159" cy="528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15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5577840"/>
            <a:ext cx="3758182" cy="1280160"/>
          </a:xfrm>
          <a:prstGeom prst="rect">
            <a:avLst/>
          </a:prstGeom>
        </p:spPr>
      </p:pic>
      <p:sp>
        <p:nvSpPr>
          <p:cNvPr id="9" name="Marcador de Posição do Texto 3"/>
          <p:cNvSpPr txBox="1">
            <a:spLocks/>
          </p:cNvSpPr>
          <p:nvPr/>
        </p:nvSpPr>
        <p:spPr bwMode="auto">
          <a:xfrm>
            <a:off x="1845835" y="447485"/>
            <a:ext cx="926283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Initiation Process</a:t>
            </a:r>
            <a:endParaRPr lang="th-TH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179" y="5577840"/>
            <a:ext cx="3758182" cy="1280160"/>
          </a:xfrm>
          <a:prstGeom prst="rect">
            <a:avLst/>
          </a:prstGeom>
        </p:spPr>
      </p:pic>
      <p:sp>
        <p:nvSpPr>
          <p:cNvPr id="10" name="Marcador de Posição de Conteúdo 2"/>
          <p:cNvSpPr>
            <a:spLocks noGrp="1"/>
          </p:cNvSpPr>
          <p:nvPr>
            <p:ph sz="quarter" idx="11"/>
          </p:nvPr>
        </p:nvSpPr>
        <p:spPr bwMode="auto">
          <a:xfrm>
            <a:off x="2115354" y="2877552"/>
            <a:ext cx="8723792" cy="27655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altLang="th-TH" sz="36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Pulmonic </a:t>
            </a:r>
            <a:r>
              <a:rPr lang="en-US" altLang="th-TH" sz="3600" b="1" dirty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airstream or lung </a:t>
            </a:r>
            <a:r>
              <a:rPr lang="en-US" altLang="th-TH" sz="36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air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altLang="th-TH" sz="3600" b="1" dirty="0" err="1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Glottalic</a:t>
            </a:r>
            <a:r>
              <a:rPr lang="en-US" altLang="th-TH" sz="36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 airstream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altLang="th-TH" sz="3600" b="1" dirty="0" err="1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Velaric</a:t>
            </a:r>
            <a:r>
              <a:rPr lang="en-US" altLang="th-TH" sz="36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 </a:t>
            </a:r>
            <a:r>
              <a:rPr lang="en-US" altLang="th-TH" sz="3600" b="1" dirty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airstream or mouth air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endParaRPr lang="en-US" altLang="th-TH" sz="3600" b="1" dirty="0">
              <a:ln w="10541" cmpd="sng">
                <a:solidFill>
                  <a:srgbClr val="007DC8"/>
                </a:solidFill>
                <a:prstDash val="solid"/>
              </a:ln>
              <a:solidFill>
                <a:srgbClr val="007DC8"/>
              </a:solidFill>
              <a:latin typeface="Tekton Pro Ext" pitchFamily="34" charset="0"/>
              <a:cs typeface="TH Sarabun New" panose="020B0500040200020003" pitchFamily="34" charset="-34"/>
            </a:endParaRPr>
          </a:p>
          <a:p>
            <a:pPr marL="514350" indent="-514350" algn="l">
              <a:lnSpc>
                <a:spcPct val="150000"/>
              </a:lnSpc>
              <a:buAutoNum type="arabicPeriod"/>
            </a:pPr>
            <a:endParaRPr lang="en-US" altLang="th-TH" sz="3600" b="1" dirty="0">
              <a:ln w="10541" cmpd="sng">
                <a:solidFill>
                  <a:srgbClr val="007DC8"/>
                </a:solidFill>
                <a:prstDash val="solid"/>
              </a:ln>
              <a:solidFill>
                <a:srgbClr val="007DC8"/>
              </a:solidFill>
              <a:latin typeface="Tekton Pro Ext" pitchFamily="34" charset="0"/>
              <a:cs typeface="TH Sarabun New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" r="-732"/>
          <a:stretch/>
        </p:blipFill>
        <p:spPr>
          <a:xfrm>
            <a:off x="7516358" y="5577840"/>
            <a:ext cx="3785626" cy="1280160"/>
          </a:xfrm>
          <a:prstGeom prst="rect">
            <a:avLst/>
          </a:prstGeom>
        </p:spPr>
      </p:pic>
      <p:sp>
        <p:nvSpPr>
          <p:cNvPr id="18" name="Marcador de Posição de Conteúdo 2"/>
          <p:cNvSpPr>
            <a:spLocks noGrp="1"/>
          </p:cNvSpPr>
          <p:nvPr>
            <p:ph sz="quarter" idx="11"/>
          </p:nvPr>
        </p:nvSpPr>
        <p:spPr bwMode="auto">
          <a:xfrm>
            <a:off x="1576633" y="1859067"/>
            <a:ext cx="9725351" cy="1018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th-TH" sz="36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Source of air used in making the sounds</a:t>
            </a:r>
            <a:endParaRPr lang="en-US" altLang="th-TH" sz="3600" b="1" dirty="0">
              <a:ln w="10541" cmpd="sng">
                <a:solidFill>
                  <a:srgbClr val="007DC8"/>
                </a:solidFill>
                <a:prstDash val="solid"/>
              </a:ln>
              <a:solidFill>
                <a:srgbClr val="007DC8"/>
              </a:solidFill>
              <a:latin typeface="Tekton Pro Ext" pitchFamily="34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8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725616" y="21511"/>
            <a:ext cx="10936736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Phonation Process</a:t>
            </a:r>
            <a:endParaRPr lang="pt-PT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Marcador de Posição do Texto 3"/>
          <p:cNvSpPr txBox="1">
            <a:spLocks/>
          </p:cNvSpPr>
          <p:nvPr/>
        </p:nvSpPr>
        <p:spPr bwMode="auto">
          <a:xfrm>
            <a:off x="1434786" y="1201863"/>
            <a:ext cx="9262830" cy="9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h-TH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Sarabun New" panose="020B0500040200020003" pitchFamily="34" charset="-34"/>
              </a:rPr>
              <a:t>Four different states of Glottis</a:t>
            </a:r>
            <a:endParaRPr lang="th-TH" altLang="th-TH" sz="32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65" y="1957412"/>
            <a:ext cx="1798476" cy="1318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65" y="4042423"/>
            <a:ext cx="1798476" cy="1318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39" y="1957412"/>
            <a:ext cx="1714649" cy="1303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940744"/>
            <a:ext cx="1707028" cy="1394581"/>
          </a:xfrm>
          <a:prstGeom prst="rect">
            <a:avLst/>
          </a:prstGeom>
        </p:spPr>
      </p:pic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484278" y="3362483"/>
            <a:ext cx="3718595" cy="490904"/>
          </a:xfrm>
          <a:prstGeom prst="borderCallout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th-TH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Wide Apart</a:t>
            </a:r>
            <a:endParaRPr lang="pt-BR" altLang="th-TH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202873" y="3374799"/>
            <a:ext cx="3185414" cy="480131"/>
          </a:xfrm>
          <a:prstGeom prst="borderCallout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th-TH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Narrow Glottis</a:t>
            </a:r>
            <a:endParaRPr lang="pt-BR" altLang="th-TH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484278" y="5513197"/>
            <a:ext cx="3482849" cy="490904"/>
          </a:xfrm>
          <a:prstGeom prst="borderCallout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th-TH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Glottis Vibration</a:t>
            </a:r>
            <a:endParaRPr lang="pt-BR" altLang="th-TH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905438" y="5513197"/>
            <a:ext cx="3482849" cy="490904"/>
          </a:xfrm>
          <a:prstGeom prst="borderCallout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th-TH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Tightly Close</a:t>
            </a:r>
            <a:endParaRPr lang="pt-BR" altLang="th-TH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40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725616" y="21511"/>
            <a:ext cx="10936736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Articulation Process</a:t>
            </a:r>
            <a:endParaRPr lang="pt-PT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Marcador de Posição do Texto 3"/>
          <p:cNvSpPr txBox="1">
            <a:spLocks/>
          </p:cNvSpPr>
          <p:nvPr/>
        </p:nvSpPr>
        <p:spPr bwMode="auto">
          <a:xfrm>
            <a:off x="1434786" y="1163865"/>
            <a:ext cx="9262830" cy="9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h-TH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Sarabun New" panose="020B0500040200020003" pitchFamily="34" charset="-34"/>
              </a:rPr>
              <a:t>The way to produce speech sounds</a:t>
            </a:r>
            <a:endParaRPr lang="th-TH" altLang="th-TH" sz="32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Sarabun New" panose="020B0500040200020003" pitchFamily="34" charset="-34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620678" y="5513197"/>
            <a:ext cx="3482849" cy="490904"/>
          </a:xfrm>
          <a:prstGeom prst="borderCallout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th-TH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Oral Sound</a:t>
            </a:r>
            <a:endParaRPr lang="pt-BR" altLang="th-TH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905438" y="5513197"/>
            <a:ext cx="3482849" cy="490904"/>
          </a:xfrm>
          <a:prstGeom prst="borderCallout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th-TH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Nasal Sound</a:t>
            </a:r>
            <a:endParaRPr lang="pt-BR" altLang="th-TH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pic>
        <p:nvPicPr>
          <p:cNvPr id="2050" name="Picture 2" descr="Image result for articul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03" y="2098054"/>
            <a:ext cx="3214681" cy="34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icative Manner of Articul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163096"/>
            <a:ext cx="3178869" cy="33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8810" y="6393277"/>
            <a:ext cx="914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http://www.learnlanguagesonyourown.com/manners-of-articulation.html</a:t>
            </a:r>
          </a:p>
        </p:txBody>
      </p:sp>
    </p:spTree>
    <p:extLst>
      <p:ext uri="{BB962C8B-B14F-4D97-AF65-F5344CB8AC3E}">
        <p14:creationId xmlns:p14="http://schemas.microsoft.com/office/powerpoint/2010/main" val="21708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9837"/>
          <a:stretch>
            <a:fillRect/>
          </a:stretch>
        </p:blipFill>
        <p:spPr bwMode="auto">
          <a:xfrm>
            <a:off x="1828800" y="-120651"/>
            <a:ext cx="9093200" cy="72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0500" r="31888" b="12201"/>
          <a:stretch>
            <a:fillRect/>
          </a:stretch>
        </p:blipFill>
        <p:spPr bwMode="auto">
          <a:xfrm>
            <a:off x="5435600" y="4175125"/>
            <a:ext cx="3255201" cy="20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>
            <a:off x="8126032" y="5100635"/>
            <a:ext cx="406596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4"/>
          <p:cNvSpPr>
            <a:spLocks/>
          </p:cNvSpPr>
          <p:nvPr/>
        </p:nvSpPr>
        <p:spPr bwMode="auto">
          <a:xfrm>
            <a:off x="3161654" y="1568371"/>
            <a:ext cx="751667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th-TH" sz="8000" spc="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Kanit ExtraLight" panose="00000300000000000000" pitchFamily="2" charset="-34"/>
              </a:rPr>
              <a:t>What is </a:t>
            </a:r>
            <a:r>
              <a:rPr lang="en-US" altLang="th-TH" sz="8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Kanit ExtraLight" panose="00000300000000000000" pitchFamily="2" charset="-34"/>
              </a:rPr>
              <a:t>phoneme?</a:t>
            </a:r>
            <a:endParaRPr lang="pt-BR" altLang="th-TH" sz="8000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Kanit ExtraLight" panose="00000300000000000000" pitchFamily="2" charset="-34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69" y="4350994"/>
            <a:ext cx="4210969" cy="25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3"/>
          <p:cNvSpPr txBox="1">
            <a:spLocks/>
          </p:cNvSpPr>
          <p:nvPr/>
        </p:nvSpPr>
        <p:spPr bwMode="auto">
          <a:xfrm>
            <a:off x="1019315" y="199322"/>
            <a:ext cx="9531169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What is phoneme?</a:t>
            </a:r>
            <a:endParaRPr lang="pt-PT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9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1100" r="7369"/>
          <a:stretch/>
        </p:blipFill>
        <p:spPr bwMode="auto">
          <a:xfrm>
            <a:off x="7717578" y="1614877"/>
            <a:ext cx="447442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75"/>
          <a:stretch>
            <a:fillRect/>
          </a:stretch>
        </p:blipFill>
        <p:spPr bwMode="auto">
          <a:xfrm>
            <a:off x="6216185" y="0"/>
            <a:ext cx="3851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Posição de Conteúdo 2"/>
          <p:cNvSpPr>
            <a:spLocks noGrp="1"/>
          </p:cNvSpPr>
          <p:nvPr>
            <p:ph sz="quarter" idx="11"/>
          </p:nvPr>
        </p:nvSpPr>
        <p:spPr bwMode="auto">
          <a:xfrm>
            <a:off x="725616" y="1841290"/>
            <a:ext cx="7570971" cy="3989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th-TH" sz="32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“The smallest unit of sound that makes a difference in meaning in a language”</a:t>
            </a:r>
          </a:p>
          <a:p>
            <a:pPr algn="l"/>
            <a:r>
              <a:rPr lang="en-US" altLang="th-TH" sz="3200" b="1" dirty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 </a:t>
            </a:r>
            <a:r>
              <a:rPr lang="en-US" altLang="th-TH" sz="32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                              </a:t>
            </a:r>
            <a:r>
              <a:rPr lang="en-US" altLang="th-TH" sz="2000" b="1" dirty="0" err="1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Sumon</a:t>
            </a:r>
            <a:r>
              <a:rPr lang="en-US" altLang="th-TH" sz="20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 </a:t>
            </a:r>
            <a:r>
              <a:rPr lang="en-US" altLang="th-TH" sz="2000" b="1" dirty="0" err="1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Ariyapitipun</a:t>
            </a:r>
            <a:r>
              <a:rPr lang="en-US" altLang="th-TH" sz="20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, 2003      </a:t>
            </a:r>
          </a:p>
          <a:p>
            <a:pPr algn="r">
              <a:lnSpc>
                <a:spcPct val="150000"/>
              </a:lnSpc>
            </a:pPr>
            <a:endParaRPr lang="en-US" altLang="th-TH" sz="2000" b="1" dirty="0">
              <a:ln w="10541" cmpd="sng">
                <a:solidFill>
                  <a:srgbClr val="007DC8"/>
                </a:solidFill>
                <a:prstDash val="solid"/>
              </a:ln>
              <a:solidFill>
                <a:srgbClr val="007DC8"/>
              </a:solidFill>
              <a:latin typeface="Tekton Pro Ext" pitchFamily="34" charset="0"/>
              <a:cs typeface="TH Sarabun New" panose="020B0500040200020003" pitchFamily="34" charset="-34"/>
            </a:endParaRPr>
          </a:p>
        </p:txBody>
      </p:sp>
      <p:pic>
        <p:nvPicPr>
          <p:cNvPr id="15" name="Picture 4" descr="Image result for talk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000" y1="16754" x2="41000" y2="16754"/>
                        <a14:foregroundMark x1="67333" y1="9948" x2="67333" y2="9948"/>
                        <a14:foregroundMark x1="18667" y1="79581" x2="18667" y2="79581"/>
                        <a14:foregroundMark x1="85333" y1="76440" x2="85333" y2="76440"/>
                        <a14:foregroundMark x1="71333" y1="90576" x2="71333" y2="90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71" y="4430602"/>
            <a:ext cx="3149874" cy="20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671105" y="2385793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			1. Segmental Phonemes</a:t>
            </a:r>
            <a:endParaRPr lang="en-US" altLang="th-TH" sz="3200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652000" y="4373343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		     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or prosodies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671105" y="3379568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		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2. </a:t>
            </a:r>
            <a:r>
              <a:rPr lang="en-US" altLang="th-TH" sz="3200" b="1" dirty="0" err="1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Suprasegmental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 Phoneme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652000" y="5296461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108" y="5138272"/>
            <a:ext cx="5011346" cy="1707028"/>
          </a:xfrm>
          <a:prstGeom prst="rect">
            <a:avLst/>
          </a:prstGeom>
        </p:spPr>
      </p:pic>
      <p:pic>
        <p:nvPicPr>
          <p:cNvPr id="1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/>
          <a:stretch>
            <a:fillRect/>
          </a:stretch>
        </p:blipFill>
        <p:spPr bwMode="auto">
          <a:xfrm>
            <a:off x="0" y="1767724"/>
            <a:ext cx="3758967" cy="50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ção do Texto 3"/>
          <p:cNvSpPr txBox="1">
            <a:spLocks/>
          </p:cNvSpPr>
          <p:nvPr/>
        </p:nvSpPr>
        <p:spPr bwMode="auto">
          <a:xfrm>
            <a:off x="1630831" y="256424"/>
            <a:ext cx="926283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Type of Phonemes</a:t>
            </a:r>
            <a:endParaRPr lang="th-TH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654" y="5150972"/>
            <a:ext cx="5011346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1" grpId="0" animBg="1"/>
      <p:bldP spid="11" grpId="0" animBg="1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9837"/>
          <a:stretch>
            <a:fillRect/>
          </a:stretch>
        </p:blipFill>
        <p:spPr bwMode="auto">
          <a:xfrm>
            <a:off x="1831168" y="-109459"/>
            <a:ext cx="9093200" cy="72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0500" r="31888" b="12201"/>
          <a:stretch>
            <a:fillRect/>
          </a:stretch>
        </p:blipFill>
        <p:spPr bwMode="auto">
          <a:xfrm>
            <a:off x="5435600" y="4175125"/>
            <a:ext cx="3255201" cy="20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>
            <a:off x="8126032" y="5100635"/>
            <a:ext cx="406596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4"/>
          <p:cNvSpPr>
            <a:spLocks/>
          </p:cNvSpPr>
          <p:nvPr/>
        </p:nvSpPr>
        <p:spPr bwMode="auto">
          <a:xfrm>
            <a:off x="3492500" y="1783813"/>
            <a:ext cx="681621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Consonant Articulation</a:t>
            </a:r>
            <a:endParaRPr lang="pt-BR" altLang="th-TH" sz="6600" b="1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Kodchasal" pitchFamily="2" charset="-34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69" y="4350994"/>
            <a:ext cx="4210969" cy="25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671105" y="1814293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			1. Source of air</a:t>
            </a:r>
            <a:endParaRPr lang="en-US" altLang="th-TH" sz="3200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673705" y="3529867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		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3. </a:t>
            </a:r>
            <a:r>
              <a:rPr lang="en-US" altLang="th-TH" sz="3200" b="1" dirty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Place of 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articulation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672405" y="2672080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		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2. </a:t>
            </a:r>
            <a:r>
              <a:rPr lang="en-US" altLang="th-TH" sz="3200" b="1" dirty="0">
                <a:solidFill>
                  <a:schemeClr val="bg1"/>
                </a:solidFill>
                <a:latin typeface="Tekton Pro Ext" pitchFamily="34" charset="0"/>
              </a:rPr>
              <a:t>Vocal fold 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states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676305" y="5245440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		5. 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Manner </a:t>
            </a:r>
            <a:r>
              <a:rPr lang="en-US" altLang="th-TH" sz="3200" b="1" dirty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of 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articulation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15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675005" y="4387654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		4</a:t>
            </a:r>
            <a:r>
              <a:rPr lang="en-US" altLang="th-TH" sz="3200" b="1" dirty="0">
                <a:solidFill>
                  <a:schemeClr val="bg1"/>
                </a:solidFill>
                <a:latin typeface="Tekton Pro Ext" pitchFamily="34" charset="0"/>
              </a:rPr>
              <a:t>. Puff of 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air 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pic>
        <p:nvPicPr>
          <p:cNvPr id="1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/>
          <a:stretch>
            <a:fillRect/>
          </a:stretch>
        </p:blipFill>
        <p:spPr bwMode="auto">
          <a:xfrm>
            <a:off x="1" y="1460500"/>
            <a:ext cx="366167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ção do Texto 3"/>
          <p:cNvSpPr txBox="1">
            <a:spLocks/>
          </p:cNvSpPr>
          <p:nvPr/>
        </p:nvSpPr>
        <p:spPr bwMode="auto">
          <a:xfrm>
            <a:off x="1576316" y="153231"/>
            <a:ext cx="926283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h-TH" sz="6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Consonant Articulation</a:t>
            </a:r>
            <a:endParaRPr lang="th-TH" altLang="th-TH" sz="6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57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1" grpId="0" animBg="1"/>
      <p:bldP spid="13" grpId="0" animBg="1"/>
      <p:bldP spid="11" grpId="0" animBg="1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725616" y="155820"/>
            <a:ext cx="10936736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Source of Air</a:t>
            </a:r>
            <a:endParaRPr lang="pt-PT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6" t="450" r="-13683" b="-450"/>
          <a:stretch/>
        </p:blipFill>
        <p:spPr>
          <a:xfrm>
            <a:off x="0" y="1397699"/>
            <a:ext cx="1939355" cy="5460301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Marcador de Posição de Conteúdo 2"/>
          <p:cNvSpPr>
            <a:spLocks noGrp="1"/>
          </p:cNvSpPr>
          <p:nvPr>
            <p:ph sz="quarter" idx="11"/>
          </p:nvPr>
        </p:nvSpPr>
        <p:spPr bwMode="auto">
          <a:xfrm>
            <a:off x="2300385" y="2176906"/>
            <a:ext cx="7787198" cy="3315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th-TH" sz="32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Most consonant sounds use pulmonic airstream. 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th-TH" sz="32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All English and Thai consonant sounds use the air from lungs.</a:t>
            </a:r>
            <a:endParaRPr lang="en-US" altLang="th-TH" sz="3200" b="1" dirty="0">
              <a:ln w="10541" cmpd="sng">
                <a:solidFill>
                  <a:srgbClr val="007DC8"/>
                </a:solidFill>
                <a:prstDash val="solid"/>
              </a:ln>
              <a:solidFill>
                <a:srgbClr val="007DC8"/>
              </a:solidFill>
              <a:latin typeface="Tekton Pro Ext" pitchFamily="34" charset="0"/>
              <a:cs typeface="TH Sarabun New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7" t="-147" r="-20860" b="147"/>
          <a:stretch/>
        </p:blipFill>
        <p:spPr>
          <a:xfrm>
            <a:off x="11092544" y="631111"/>
            <a:ext cx="2265102" cy="54603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4" t="85478" r="-20859" b="147"/>
          <a:stretch/>
        </p:blipFill>
        <p:spPr>
          <a:xfrm>
            <a:off x="11070771" y="-15241"/>
            <a:ext cx="2232444" cy="7849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226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823300" y="186398"/>
            <a:ext cx="10657114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Vocal fold State</a:t>
            </a:r>
            <a:endParaRPr lang="pt-PT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73038" y="6488668"/>
            <a:ext cx="914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http://www.learnlanguagesonyourown.com/manners-of-articulation.html</a:t>
            </a:r>
          </a:p>
        </p:txBody>
      </p:sp>
      <p:sp>
        <p:nvSpPr>
          <p:cNvPr id="12" name="Título 4"/>
          <p:cNvSpPr>
            <a:spLocks/>
          </p:cNvSpPr>
          <p:nvPr/>
        </p:nvSpPr>
        <p:spPr bwMode="auto">
          <a:xfrm>
            <a:off x="2057400" y="4915409"/>
            <a:ext cx="4094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th-TH" sz="2800" b="1" dirty="0" smtClean="0">
                <a:solidFill>
                  <a:srgbClr val="0070C0"/>
                </a:solidFill>
                <a:latin typeface="Tekton Pro Ext" panose="020F0405020208020904" pitchFamily="34" charset="0"/>
                <a:cs typeface="TH Kodchasal" pitchFamily="2" charset="-34"/>
              </a:rPr>
              <a:t>1. Voiceless sounds</a:t>
            </a:r>
            <a:endParaRPr lang="en-US" altLang="th-TH" sz="2800" b="1" dirty="0">
              <a:solidFill>
                <a:srgbClr val="0070C0"/>
              </a:solidFill>
              <a:latin typeface="Tekton Pro Ext" panose="020F0405020208020904" pitchFamily="34" charset="0"/>
              <a:cs typeface="TH Kodchasal" pitchFamily="2" charset="-34"/>
            </a:endParaRPr>
          </a:p>
        </p:txBody>
      </p:sp>
      <p:pic>
        <p:nvPicPr>
          <p:cNvPr id="13" name="Picture 2" descr="Image result for voiced voiceless vocal fold pronunciation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48" y1="19492" x2="48810" y2="73729"/>
                        <a14:foregroundMark x1="71726" y1="90678" x2="77976" y2="0"/>
                        <a14:foregroundMark x1="77679" y1="90678" x2="85417" y2="36441"/>
                        <a14:foregroundMark x1="65774" y1="51695" x2="68750" y2="33051"/>
                        <a14:foregroundMark x1="10417" y1="76271" x2="36905" y2="72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79" y="1972017"/>
            <a:ext cx="7238157" cy="25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4"/>
          <p:cNvSpPr>
            <a:spLocks/>
          </p:cNvSpPr>
          <p:nvPr/>
        </p:nvSpPr>
        <p:spPr bwMode="auto">
          <a:xfrm>
            <a:off x="6510730" y="4915410"/>
            <a:ext cx="3420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th-TH" sz="2800" b="1" dirty="0" smtClean="0">
                <a:solidFill>
                  <a:srgbClr val="0070C0"/>
                </a:solidFill>
                <a:latin typeface="Tekton Pro Ext" panose="020F0405020208020904" pitchFamily="34" charset="0"/>
                <a:cs typeface="TH Kodchasal" pitchFamily="2" charset="-34"/>
              </a:rPr>
              <a:t>2. Voiced sounds</a:t>
            </a:r>
            <a:endParaRPr lang="en-US" altLang="th-TH" sz="2800" b="1" dirty="0">
              <a:solidFill>
                <a:srgbClr val="0070C0"/>
              </a:solidFill>
              <a:latin typeface="Tekton Pro Ext" panose="020F0405020208020904" pitchFamily="34" charset="0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57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/>
          </p:cNvSpPr>
          <p:nvPr/>
        </p:nvSpPr>
        <p:spPr bwMode="auto">
          <a:xfrm>
            <a:off x="5382706" y="1332065"/>
            <a:ext cx="636471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th-TH" sz="5400" b="1" spc="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Introduction to </a:t>
            </a:r>
            <a:r>
              <a:rPr lang="en-US" altLang="th-TH" sz="54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Linguistics</a:t>
            </a:r>
          </a:p>
          <a:p>
            <a:pPr algn="ctr" eaLnBrk="1" hangingPunct="1"/>
            <a:endParaRPr lang="en-US" altLang="th-TH" sz="5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Kodchasal" pitchFamily="2" charset="-34"/>
            </a:endParaRPr>
          </a:p>
          <a:p>
            <a:pPr algn="ctr" eaLnBrk="1" hangingPunct="1"/>
            <a:r>
              <a:rPr lang="en-US" altLang="th-TH" sz="5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Unit II: Phonetics</a:t>
            </a:r>
            <a:endParaRPr lang="pt-BR" altLang="th-TH" sz="5000" b="1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Kodchasal" pitchFamily="2" charset="-34"/>
            </a:endParaRPr>
          </a:p>
        </p:txBody>
      </p:sp>
      <p:sp>
        <p:nvSpPr>
          <p:cNvPr id="7" name="Subtítulo 5"/>
          <p:cNvSpPr txBox="1">
            <a:spLocks/>
          </p:cNvSpPr>
          <p:nvPr/>
        </p:nvSpPr>
        <p:spPr bwMode="auto">
          <a:xfrm>
            <a:off x="0" y="5215073"/>
            <a:ext cx="3506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30000"/>
              </a:spcAft>
              <a:buClr>
                <a:srgbClr val="009DDF"/>
              </a:buClr>
              <a:buFont typeface="Wingdings" pitchFamily="2" charset="2"/>
              <a:buNone/>
            </a:pPr>
            <a:r>
              <a:rPr lang="en-US" altLang="th-TH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Ruja</a:t>
            </a:r>
            <a:r>
              <a:rPr lang="en-US" altLang="th-TH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 </a:t>
            </a:r>
            <a:r>
              <a:rPr lang="en-US" altLang="th-TH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Sukpat</a:t>
            </a:r>
            <a:endParaRPr lang="pt-BR" altLang="th-TH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4" name="Título 4"/>
          <p:cNvSpPr>
            <a:spLocks/>
          </p:cNvSpPr>
          <p:nvPr/>
        </p:nvSpPr>
        <p:spPr bwMode="auto">
          <a:xfrm>
            <a:off x="202097" y="5861404"/>
            <a:ext cx="62658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th-TH" sz="1600" b="1" dirty="0" smtClean="0">
                <a:solidFill>
                  <a:srgbClr val="007DC8"/>
                </a:solidFill>
                <a:latin typeface="Tekton Pro Ext"/>
                <a:cs typeface="TH Kodchasal" pitchFamily="2" charset="-34"/>
              </a:rPr>
              <a:t>English Program</a:t>
            </a:r>
          </a:p>
          <a:p>
            <a:pPr eaLnBrk="1" hangingPunct="1"/>
            <a:r>
              <a:rPr lang="en-US" altLang="th-TH" sz="1600" b="1" dirty="0" smtClean="0">
                <a:solidFill>
                  <a:srgbClr val="007DC8"/>
                </a:solidFill>
                <a:latin typeface="Tekton Pro Ext"/>
                <a:cs typeface="TH Kodchasal" pitchFamily="2" charset="-34"/>
              </a:rPr>
              <a:t>Faculty of Humanities and Social Sciences</a:t>
            </a:r>
          </a:p>
          <a:p>
            <a:pPr eaLnBrk="1" hangingPunct="1"/>
            <a:r>
              <a:rPr lang="en-US" altLang="th-TH" sz="1600" b="1" dirty="0" smtClean="0">
                <a:solidFill>
                  <a:srgbClr val="007DC8"/>
                </a:solidFill>
                <a:latin typeface="Tekton Pro Ext"/>
                <a:cs typeface="TH Kodchasal" pitchFamily="2" charset="-34"/>
              </a:rPr>
              <a:t>Nakhon Pathom Rajabhat University</a:t>
            </a:r>
            <a:endParaRPr lang="pt-BR" altLang="th-TH" sz="1600" b="1" dirty="0">
              <a:solidFill>
                <a:srgbClr val="007DC8"/>
              </a:solidFill>
              <a:latin typeface="Tekton Pro Ext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93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243248" y="9796"/>
            <a:ext cx="10936736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Place of Articulation</a:t>
            </a:r>
            <a:endParaRPr lang="pt-PT" altLang="th-TH" sz="6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343530" y="5956585"/>
            <a:ext cx="202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ekton Pro Ext" panose="020F0405020208020904" pitchFamily="34" charset="0"/>
              </a:rPr>
              <a:t>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Tekton Pro Ext" panose="020F0405020208020904" pitchFamily="34" charset="0"/>
              </a:rPr>
              <a:t>Huckvale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ekton Pro Ext" panose="020F0405020208020904" pitchFamily="34" charset="0"/>
              </a:rPr>
              <a:t>, 2018)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Tekton Pro Ext" panose="020F0405020208020904" pitchFamily="34" charset="0"/>
            </a:endParaRPr>
          </a:p>
        </p:txBody>
      </p:sp>
      <p:sp>
        <p:nvSpPr>
          <p:cNvPr id="14" name="Título 4"/>
          <p:cNvSpPr>
            <a:spLocks/>
          </p:cNvSpPr>
          <p:nvPr/>
        </p:nvSpPr>
        <p:spPr bwMode="auto">
          <a:xfrm>
            <a:off x="2195442" y="1780618"/>
            <a:ext cx="3652180" cy="39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1. bilabial</a:t>
            </a:r>
          </a:p>
          <a:p>
            <a:pPr eaLnBrk="1" hangingPunct="1">
              <a:lnSpc>
                <a:spcPts val="3800"/>
              </a:lnSpc>
            </a:pPr>
            <a:r>
              <a:rPr lang="en-US" altLang="th-TH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2. </a:t>
            </a: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Labiodental</a:t>
            </a:r>
          </a:p>
          <a:p>
            <a:pPr eaLnBrk="1" hangingPunct="1">
              <a:lnSpc>
                <a:spcPts val="3800"/>
              </a:lnSpc>
            </a:pPr>
            <a:r>
              <a:rPr lang="en-US" altLang="th-TH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3. Interdental</a:t>
            </a:r>
          </a:p>
          <a:p>
            <a:pPr eaLnBrk="1" hangingPunct="1">
              <a:lnSpc>
                <a:spcPts val="3800"/>
              </a:lnSpc>
            </a:pPr>
            <a:r>
              <a:rPr lang="en-US" altLang="th-TH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4. Alveolar</a:t>
            </a:r>
          </a:p>
          <a:p>
            <a:pPr eaLnBrk="1" hangingPunct="1">
              <a:lnSpc>
                <a:spcPts val="3800"/>
              </a:lnSpc>
            </a:pPr>
            <a:r>
              <a:rPr lang="en-US" altLang="th-TH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5. Postalveolar</a:t>
            </a:r>
          </a:p>
          <a:p>
            <a:pPr eaLnBrk="1" hangingPunct="1">
              <a:lnSpc>
                <a:spcPts val="3800"/>
              </a:lnSpc>
            </a:pPr>
            <a:r>
              <a:rPr lang="en-US" altLang="th-TH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6. Palatal</a:t>
            </a:r>
          </a:p>
          <a:p>
            <a:pPr eaLnBrk="1" hangingPunct="1">
              <a:lnSpc>
                <a:spcPts val="3800"/>
              </a:lnSpc>
            </a:pPr>
            <a:r>
              <a:rPr lang="en-US" altLang="th-TH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7. Velar</a:t>
            </a:r>
          </a:p>
          <a:p>
            <a:pPr eaLnBrk="1" hangingPunct="1">
              <a:lnSpc>
                <a:spcPts val="3800"/>
              </a:lnSpc>
            </a:pPr>
            <a:r>
              <a:rPr lang="en-US" altLang="th-TH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8. </a:t>
            </a: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Glottal </a:t>
            </a:r>
            <a:endParaRPr lang="en-US" altLang="th-TH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pic>
        <p:nvPicPr>
          <p:cNvPr id="11" name="Picture 2" descr="Image result for place of artic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84" y="1320246"/>
            <a:ext cx="4381601" cy="46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725616" y="152397"/>
            <a:ext cx="10657114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54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Manners of Articulation</a:t>
            </a:r>
            <a:endParaRPr lang="pt-PT" altLang="th-TH" sz="54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323289" y="5423118"/>
            <a:ext cx="2515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ekton Pro Ext" panose="020F0405020208020904" pitchFamily="34" charset="0"/>
              </a:rPr>
              <a:t>(Wikipedia, 2019)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ekton Pro Ext" panose="020F0405020208020904" pitchFamily="34" charset="0"/>
            </a:endParaRPr>
          </a:p>
        </p:txBody>
      </p:sp>
      <p:sp>
        <p:nvSpPr>
          <p:cNvPr id="11" name="Marcador de Posição de Conteúdo 2"/>
          <p:cNvSpPr>
            <a:spLocks noGrp="1"/>
          </p:cNvSpPr>
          <p:nvPr>
            <p:ph sz="quarter" idx="11"/>
          </p:nvPr>
        </p:nvSpPr>
        <p:spPr bwMode="auto">
          <a:xfrm>
            <a:off x="1855844" y="2494444"/>
            <a:ext cx="9304260" cy="23794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th-TH" sz="32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The </a:t>
            </a:r>
            <a:r>
              <a:rPr lang="en-US" altLang="th-TH" sz="3200" b="1" dirty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manner of articulation is the configuration and interaction of the articulators when making a speech sound. </a:t>
            </a:r>
          </a:p>
        </p:txBody>
      </p:sp>
    </p:spTree>
    <p:extLst>
      <p:ext uri="{BB962C8B-B14F-4D97-AF65-F5344CB8AC3E}">
        <p14:creationId xmlns:p14="http://schemas.microsoft.com/office/powerpoint/2010/main" val="20624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725616" y="106536"/>
            <a:ext cx="10657114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4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Manners of Articulation </a:t>
            </a:r>
            <a:r>
              <a:rPr lang="en-US" altLang="th-TH" sz="4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(cont.)</a:t>
            </a:r>
            <a:endParaRPr lang="pt-PT" altLang="th-TH" sz="4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ítulo 4"/>
          <p:cNvSpPr>
            <a:spLocks/>
          </p:cNvSpPr>
          <p:nvPr/>
        </p:nvSpPr>
        <p:spPr bwMode="auto">
          <a:xfrm>
            <a:off x="1338944" y="1924394"/>
            <a:ext cx="10025742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1. Stop or plosive, a sound made with complete closure of the articulators</a:t>
            </a:r>
            <a:endParaRPr lang="en-US" altLang="th-TH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58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725616" y="193568"/>
            <a:ext cx="10657114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Puff of Air</a:t>
            </a:r>
            <a:endParaRPr lang="pt-PT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73038" y="6488668"/>
            <a:ext cx="914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ítulo 4"/>
          <p:cNvSpPr>
            <a:spLocks/>
          </p:cNvSpPr>
          <p:nvPr/>
        </p:nvSpPr>
        <p:spPr bwMode="auto">
          <a:xfrm>
            <a:off x="1546264" y="3073812"/>
            <a:ext cx="68999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altLang="th-TH" sz="2800" b="1" dirty="0" smtClean="0">
                <a:solidFill>
                  <a:srgbClr val="0070C0"/>
                </a:solidFill>
                <a:latin typeface="Tekton Pro Ext" panose="020F0405020208020904" pitchFamily="34" charset="0"/>
                <a:cs typeface="TH Kodchasal" pitchFamily="2" charset="-34"/>
              </a:rPr>
              <a:t>Aspirated consonants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altLang="th-TH" sz="2800" b="1" dirty="0" err="1" smtClean="0">
                <a:solidFill>
                  <a:srgbClr val="0070C0"/>
                </a:solidFill>
                <a:latin typeface="Tekton Pro Ext" panose="020F0405020208020904" pitchFamily="34" charset="0"/>
                <a:cs typeface="TH Kodchasal" pitchFamily="2" charset="-34"/>
              </a:rPr>
              <a:t>Unaspirated</a:t>
            </a:r>
            <a:r>
              <a:rPr lang="en-US" altLang="th-TH" sz="2800" b="1" dirty="0" smtClean="0">
                <a:solidFill>
                  <a:srgbClr val="0070C0"/>
                </a:solidFill>
                <a:latin typeface="Tekton Pro Ext" panose="020F0405020208020904" pitchFamily="34" charset="0"/>
                <a:cs typeface="TH Kodchasal" pitchFamily="2" charset="-34"/>
              </a:rPr>
              <a:t> consonants</a:t>
            </a:r>
            <a:endParaRPr lang="en-US" altLang="th-TH" sz="2800" b="1" dirty="0">
              <a:solidFill>
                <a:srgbClr val="0070C0"/>
              </a:solidFill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12" name="Título 4"/>
          <p:cNvSpPr>
            <a:spLocks/>
          </p:cNvSpPr>
          <p:nvPr/>
        </p:nvSpPr>
        <p:spPr bwMode="auto">
          <a:xfrm>
            <a:off x="1546264" y="2046133"/>
            <a:ext cx="100289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th-TH" sz="2800" b="1" dirty="0" smtClean="0">
                <a:solidFill>
                  <a:srgbClr val="0070C0"/>
                </a:solidFill>
                <a:latin typeface="Tekton Pro Ext" panose="020F0405020208020904" pitchFamily="34" charset="0"/>
                <a:cs typeface="TH Kodchasal" pitchFamily="2" charset="-34"/>
              </a:rPr>
              <a:t>Aspiration is a brief puff of air accompanying stop consonants.</a:t>
            </a:r>
            <a:endParaRPr lang="en-US" altLang="th-TH" sz="2800" b="1" dirty="0">
              <a:solidFill>
                <a:srgbClr val="0070C0"/>
              </a:solidFill>
              <a:latin typeface="Tekton Pro Ext" panose="020F0405020208020904" pitchFamily="34" charset="0"/>
              <a:cs typeface="TH Kodchasal" pitchFamily="2" charset="-34"/>
            </a:endParaRPr>
          </a:p>
        </p:txBody>
      </p:sp>
      <p:pic>
        <p:nvPicPr>
          <p:cNvPr id="1028" name="Picture 4" descr="https://img.clipartimage.com/station-wonderful-of-balloon-letter-air-clipart-black-and-white-air-clipart-black-and-white-328_2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170" y="2707073"/>
            <a:ext cx="31242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uiExpand="1" build="p"/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725616" y="106536"/>
            <a:ext cx="10657114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4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Manners of Articulation </a:t>
            </a:r>
            <a:r>
              <a:rPr lang="en-US" altLang="th-TH" sz="4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(cont.)</a:t>
            </a:r>
            <a:endParaRPr lang="pt-PT" altLang="th-TH" sz="4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ítulo 4"/>
          <p:cNvSpPr>
            <a:spLocks/>
          </p:cNvSpPr>
          <p:nvPr/>
        </p:nvSpPr>
        <p:spPr bwMode="auto">
          <a:xfrm>
            <a:off x="1338944" y="1924394"/>
            <a:ext cx="10025742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1. Stop or plosive, a sound made with complete closure of the articulators</a:t>
            </a:r>
            <a:endParaRPr lang="en-US" altLang="th-TH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16" name="Título 4"/>
          <p:cNvSpPr>
            <a:spLocks/>
          </p:cNvSpPr>
          <p:nvPr/>
        </p:nvSpPr>
        <p:spPr bwMode="auto">
          <a:xfrm>
            <a:off x="1338944" y="3067555"/>
            <a:ext cx="10025742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2. Nasal, a sound produced with the airflow escaping through the nasal passage</a:t>
            </a:r>
            <a:endParaRPr lang="en-US" altLang="th-TH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17" name="Título 4"/>
          <p:cNvSpPr>
            <a:spLocks/>
          </p:cNvSpPr>
          <p:nvPr/>
        </p:nvSpPr>
        <p:spPr bwMode="auto">
          <a:xfrm>
            <a:off x="1338944" y="4197606"/>
            <a:ext cx="10025742" cy="105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3. Fricative, a sound produced when the articulator partially block the airflow</a:t>
            </a:r>
            <a:endParaRPr lang="en-US" altLang="th-TH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6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ítulo 4"/>
          <p:cNvSpPr>
            <a:spLocks/>
          </p:cNvSpPr>
          <p:nvPr/>
        </p:nvSpPr>
        <p:spPr bwMode="auto">
          <a:xfrm>
            <a:off x="1338944" y="1924394"/>
            <a:ext cx="10025742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th-TH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4</a:t>
            </a: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. Affricate, a sound made by combination of stop and fricative manners at the same place of articulation</a:t>
            </a:r>
            <a:endParaRPr lang="en-US" altLang="th-TH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16" name="Título 4"/>
          <p:cNvSpPr>
            <a:spLocks/>
          </p:cNvSpPr>
          <p:nvPr/>
        </p:nvSpPr>
        <p:spPr bwMode="auto">
          <a:xfrm>
            <a:off x="1338944" y="3074609"/>
            <a:ext cx="10025742" cy="105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5. Lateral, a sound produced with the airflow passes to the sides of the tongue</a:t>
            </a:r>
            <a:endParaRPr lang="en-US" altLang="th-TH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10" name="Marcador de Posição do Texto 3"/>
          <p:cNvSpPr txBox="1">
            <a:spLocks/>
          </p:cNvSpPr>
          <p:nvPr/>
        </p:nvSpPr>
        <p:spPr bwMode="auto">
          <a:xfrm>
            <a:off x="725616" y="106536"/>
            <a:ext cx="10657114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4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Manners of Articulation </a:t>
            </a:r>
            <a:r>
              <a:rPr lang="en-US" altLang="th-TH" sz="4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(cont.)</a:t>
            </a:r>
            <a:endParaRPr lang="pt-PT" altLang="th-TH" sz="4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sp>
        <p:nvSpPr>
          <p:cNvPr id="11" name="Título 4"/>
          <p:cNvSpPr>
            <a:spLocks/>
          </p:cNvSpPr>
          <p:nvPr/>
        </p:nvSpPr>
        <p:spPr bwMode="auto">
          <a:xfrm>
            <a:off x="1338944" y="4210717"/>
            <a:ext cx="10025742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th-TH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6</a:t>
            </a: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. Trill, similar to tap, a sound produced with a series of repeated bursts at the place of articulation</a:t>
            </a:r>
            <a:endParaRPr lang="en-US" altLang="th-TH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60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  <p:bldP spid="10" grpId="0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ítulo 4"/>
          <p:cNvSpPr>
            <a:spLocks/>
          </p:cNvSpPr>
          <p:nvPr/>
        </p:nvSpPr>
        <p:spPr bwMode="auto">
          <a:xfrm>
            <a:off x="1219201" y="3537771"/>
            <a:ext cx="10025742" cy="154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8. Approximant, a consonant sound similar to vowel pronunciation, a sound made by the airflow smoothly go through the articulators</a:t>
            </a:r>
            <a:endParaRPr lang="en-US" altLang="th-TH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12" name="Marcador de Posição do Texto 3"/>
          <p:cNvSpPr txBox="1">
            <a:spLocks/>
          </p:cNvSpPr>
          <p:nvPr/>
        </p:nvSpPr>
        <p:spPr bwMode="auto">
          <a:xfrm>
            <a:off x="725616" y="253858"/>
            <a:ext cx="10657114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4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Manners of Articulation </a:t>
            </a:r>
            <a:r>
              <a:rPr lang="en-US" altLang="th-TH" sz="4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(cont.)</a:t>
            </a:r>
            <a:endParaRPr lang="pt-PT" altLang="th-TH" sz="4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sp>
        <p:nvSpPr>
          <p:cNvPr id="13" name="Título 4"/>
          <p:cNvSpPr>
            <a:spLocks/>
          </p:cNvSpPr>
          <p:nvPr/>
        </p:nvSpPr>
        <p:spPr bwMode="auto">
          <a:xfrm>
            <a:off x="1219201" y="2373004"/>
            <a:ext cx="10025742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th-TH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7</a:t>
            </a:r>
            <a:r>
              <a:rPr lang="en-US" altLang="th-TH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. Tap or Flap, a sound produced with a single brief burst at the place of articulation</a:t>
            </a:r>
            <a:endParaRPr lang="en-US" altLang="th-TH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39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9837"/>
          <a:stretch>
            <a:fillRect/>
          </a:stretch>
        </p:blipFill>
        <p:spPr bwMode="auto">
          <a:xfrm>
            <a:off x="1831168" y="-109459"/>
            <a:ext cx="9093200" cy="72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0500" r="31888" b="12201"/>
          <a:stretch>
            <a:fillRect/>
          </a:stretch>
        </p:blipFill>
        <p:spPr bwMode="auto">
          <a:xfrm>
            <a:off x="5435600" y="4175125"/>
            <a:ext cx="3255201" cy="20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>
            <a:off x="8126032" y="5100635"/>
            <a:ext cx="406596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4"/>
          <p:cNvSpPr>
            <a:spLocks/>
          </p:cNvSpPr>
          <p:nvPr/>
        </p:nvSpPr>
        <p:spPr bwMode="auto">
          <a:xfrm>
            <a:off x="3492500" y="1783814"/>
            <a:ext cx="681621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Vowel Articulation</a:t>
            </a:r>
            <a:endParaRPr lang="pt-BR" altLang="th-TH" sz="6600" b="1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Kodchasal" pitchFamily="2" charset="-34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69" y="4350994"/>
            <a:ext cx="4210969" cy="25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2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671105" y="1814293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			1. Tongue Position</a:t>
            </a:r>
            <a:endParaRPr lang="en-US" altLang="th-TH" sz="3200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673705" y="3529867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		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3. Lip Shape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672405" y="2672080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		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2. Tongue Height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676305" y="5245440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		5. Position of the </a:t>
            </a:r>
            <a:r>
              <a:rPr lang="en-US" altLang="th-TH" sz="3200" b="1" dirty="0" err="1" smtClean="0">
                <a:solidFill>
                  <a:schemeClr val="bg1"/>
                </a:solidFill>
                <a:latin typeface="Tekton Pro Ext" pitchFamily="34" charset="0"/>
              </a:rPr>
              <a:t>Velic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15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675005" y="4387654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		4. Degree of Length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pic>
        <p:nvPicPr>
          <p:cNvPr id="1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/>
          <a:stretch>
            <a:fillRect/>
          </a:stretch>
        </p:blipFill>
        <p:spPr bwMode="auto">
          <a:xfrm>
            <a:off x="1" y="1460500"/>
            <a:ext cx="366167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ção do Texto 3"/>
          <p:cNvSpPr txBox="1">
            <a:spLocks/>
          </p:cNvSpPr>
          <p:nvPr/>
        </p:nvSpPr>
        <p:spPr bwMode="auto">
          <a:xfrm>
            <a:off x="2171802" y="228112"/>
            <a:ext cx="926283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h-TH" sz="6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Vowel Articulation</a:t>
            </a:r>
            <a:endParaRPr lang="th-TH" altLang="th-TH" sz="6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34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1" grpId="0" animBg="1"/>
      <p:bldP spid="13" grpId="0" animBg="1"/>
      <p:bldP spid="11" grpId="0" animBg="1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995589" y="183884"/>
            <a:ext cx="10657114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Tongue Position</a:t>
            </a:r>
            <a:endParaRPr lang="pt-PT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35242" y="6488668"/>
            <a:ext cx="10281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www.researchgate.net/figure/Tongue-position-for-front-and-back-vowels_fig1_319867916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ítulo 4"/>
          <p:cNvSpPr>
            <a:spLocks/>
          </p:cNvSpPr>
          <p:nvPr/>
        </p:nvSpPr>
        <p:spPr bwMode="auto">
          <a:xfrm>
            <a:off x="1176790" y="3143728"/>
            <a:ext cx="36181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th-TH" sz="2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1. Front Vowels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2. Central Vowels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th-TH" sz="2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3. Back Vowels </a:t>
            </a:r>
            <a:endParaRPr lang="en-US" altLang="th-TH" sz="28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18" name="Título 4"/>
          <p:cNvSpPr>
            <a:spLocks/>
          </p:cNvSpPr>
          <p:nvPr/>
        </p:nvSpPr>
        <p:spPr bwMode="auto">
          <a:xfrm>
            <a:off x="1051736" y="1762620"/>
            <a:ext cx="361814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th-TH" sz="2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Vowels different in tongue positions </a:t>
            </a:r>
            <a:endParaRPr lang="en-US" altLang="th-TH" sz="28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pic>
        <p:nvPicPr>
          <p:cNvPr id="19" name="Picture 2" descr="Tongue position for front and back vowelsÂ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38" y="1754037"/>
            <a:ext cx="6837428" cy="415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9837"/>
          <a:stretch>
            <a:fillRect/>
          </a:stretch>
        </p:blipFill>
        <p:spPr bwMode="auto">
          <a:xfrm>
            <a:off x="1828800" y="-120651"/>
            <a:ext cx="9093200" cy="72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0500" r="31888" b="12201"/>
          <a:stretch>
            <a:fillRect/>
          </a:stretch>
        </p:blipFill>
        <p:spPr bwMode="auto">
          <a:xfrm>
            <a:off x="5435600" y="4175125"/>
            <a:ext cx="3255201" cy="20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>
            <a:off x="8126032" y="5100635"/>
            <a:ext cx="406596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4"/>
          <p:cNvSpPr>
            <a:spLocks/>
          </p:cNvSpPr>
          <p:nvPr/>
        </p:nvSpPr>
        <p:spPr bwMode="auto">
          <a:xfrm>
            <a:off x="3192651" y="1568371"/>
            <a:ext cx="751667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th-TH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What is </a:t>
            </a:r>
            <a:r>
              <a:rPr lang="en-US" altLang="th-TH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phonetics?</a:t>
            </a:r>
            <a:endParaRPr lang="pt-BR" altLang="th-TH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Kodchasal" pitchFamily="2" charset="-34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69" y="4350994"/>
            <a:ext cx="4210969" cy="25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963505" y="71190"/>
            <a:ext cx="10657114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Tongue Height</a:t>
            </a:r>
            <a:endParaRPr lang="pt-PT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014898" y="6447277"/>
            <a:ext cx="914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://commons.wikimedia.org/wiki/File:Cardinal_vowel_tongue_position-front.svg</a:t>
            </a:r>
          </a:p>
        </p:txBody>
      </p:sp>
      <p:sp>
        <p:nvSpPr>
          <p:cNvPr id="10" name="Título 4"/>
          <p:cNvSpPr>
            <a:spLocks/>
          </p:cNvSpPr>
          <p:nvPr/>
        </p:nvSpPr>
        <p:spPr bwMode="auto">
          <a:xfrm>
            <a:off x="617628" y="2607550"/>
            <a:ext cx="4728700" cy="244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h-TH" sz="26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1. High Vowel Or Close Vowel</a:t>
            </a:r>
          </a:p>
          <a:p>
            <a:pPr>
              <a:lnSpc>
                <a:spcPct val="150000"/>
              </a:lnSpc>
            </a:pPr>
            <a:r>
              <a:rPr lang="en-US" altLang="th-TH" sz="26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2. Close-mid Vowel</a:t>
            </a:r>
          </a:p>
          <a:p>
            <a:pPr>
              <a:lnSpc>
                <a:spcPct val="150000"/>
              </a:lnSpc>
            </a:pPr>
            <a:r>
              <a:rPr lang="en-US" altLang="th-TH" sz="26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3. Open-mid Vowel</a:t>
            </a:r>
          </a:p>
          <a:p>
            <a:pPr>
              <a:lnSpc>
                <a:spcPct val="150000"/>
              </a:lnSpc>
            </a:pPr>
            <a:r>
              <a:rPr lang="en-US" altLang="th-TH" sz="26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4. Open Vowel</a:t>
            </a:r>
          </a:p>
        </p:txBody>
      </p:sp>
      <p:sp>
        <p:nvSpPr>
          <p:cNvPr id="18" name="Título 4"/>
          <p:cNvSpPr>
            <a:spLocks/>
          </p:cNvSpPr>
          <p:nvPr/>
        </p:nvSpPr>
        <p:spPr bwMode="auto">
          <a:xfrm>
            <a:off x="414865" y="1711639"/>
            <a:ext cx="575148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th-TH" sz="2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Vowels different in tongue height </a:t>
            </a:r>
            <a:endParaRPr lang="en-US" altLang="th-TH" sz="26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pic>
        <p:nvPicPr>
          <p:cNvPr id="2052" name="Picture 4" descr="https://upload.wikimedia.org/wikipedia/commons/thumb/1/1e/Cardinal_vowel_tongue_position-front.svg/1024px-Cardinal_vowel_tongue_position-fron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73" y="2501943"/>
            <a:ext cx="2935340" cy="29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ingwise.com/images/CardinalBackVow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912" y="2491627"/>
            <a:ext cx="2930307" cy="29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p"/>
      <p:bldP spid="1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963505" y="71190"/>
            <a:ext cx="10657114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Lip Position</a:t>
            </a:r>
            <a:endParaRPr lang="pt-PT" altLang="th-TH" sz="66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520098" y="6439657"/>
            <a:ext cx="914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http://consonantsoundsjona.blogspot.com/</a:t>
            </a:r>
          </a:p>
        </p:txBody>
      </p:sp>
      <p:sp>
        <p:nvSpPr>
          <p:cNvPr id="18" name="Título 4"/>
          <p:cNvSpPr>
            <a:spLocks/>
          </p:cNvSpPr>
          <p:nvPr/>
        </p:nvSpPr>
        <p:spPr bwMode="auto">
          <a:xfrm>
            <a:off x="963505" y="2335055"/>
            <a:ext cx="57514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th-TH" sz="28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Vowels different in lip position</a:t>
            </a:r>
            <a:endParaRPr lang="en-US" altLang="th-TH" sz="28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pic>
        <p:nvPicPr>
          <p:cNvPr id="12" name="Picture 2" descr="lip_pos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79" y="1946094"/>
            <a:ext cx="5241640" cy="342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ítulo 4"/>
          <p:cNvSpPr>
            <a:spLocks/>
          </p:cNvSpPr>
          <p:nvPr/>
        </p:nvSpPr>
        <p:spPr bwMode="auto">
          <a:xfrm>
            <a:off x="1170576" y="3419753"/>
            <a:ext cx="4728700" cy="12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th-TH" sz="2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Rounded Vowels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th-TH" sz="26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Unrounded Vowels</a:t>
            </a:r>
            <a:endParaRPr lang="en-US" altLang="th-TH" sz="26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999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build="p"/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1279356" y="-39623"/>
            <a:ext cx="9868019" cy="12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Degree </a:t>
            </a:r>
            <a:r>
              <a:rPr lang="en-US" altLang="th-TH" sz="6000" b="1" spc="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of Length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73038" y="6488668"/>
            <a:ext cx="914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http://www.learnlanguagesonyourown.com/manners-of-articulation.html</a:t>
            </a:r>
          </a:p>
        </p:txBody>
      </p:sp>
      <p:sp>
        <p:nvSpPr>
          <p:cNvPr id="18" name="Título 4"/>
          <p:cNvSpPr>
            <a:spLocks/>
          </p:cNvSpPr>
          <p:nvPr/>
        </p:nvSpPr>
        <p:spPr bwMode="auto">
          <a:xfrm>
            <a:off x="2120099" y="998119"/>
            <a:ext cx="1045125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h-TH" sz="24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Vowel </a:t>
            </a:r>
            <a:r>
              <a:rPr lang="en-US" altLang="th-TH" sz="24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length is the perceived duration of a vowel sound. </a:t>
            </a:r>
          </a:p>
        </p:txBody>
      </p: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04" y="1786060"/>
            <a:ext cx="7150807" cy="44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>
            <a:spLocks/>
          </p:cNvSpPr>
          <p:nvPr/>
        </p:nvSpPr>
        <p:spPr bwMode="auto">
          <a:xfrm>
            <a:off x="626557" y="1947269"/>
            <a:ext cx="243668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th-TH" sz="28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13" name="Título 4"/>
          <p:cNvSpPr>
            <a:spLocks/>
          </p:cNvSpPr>
          <p:nvPr/>
        </p:nvSpPr>
        <p:spPr bwMode="auto">
          <a:xfrm>
            <a:off x="725616" y="2510945"/>
            <a:ext cx="24366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h-TH" sz="24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Example of Thai vowels</a:t>
            </a:r>
            <a:endParaRPr lang="en-US" altLang="th-TH" sz="24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66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build="p"/>
      <p:bldP spid="11" grpId="0" build="p"/>
      <p:bldP spid="1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1363636" y="143676"/>
            <a:ext cx="9868019" cy="12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000" b="1" spc="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Position</a:t>
            </a:r>
            <a:r>
              <a:rPr lang="en-US" altLang="th-TH" sz="4800" b="1" spc="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Eras Bold ITC" panose="020B0907030504020204" pitchFamily="34" charset="0"/>
                <a:cs typeface="TH Sarabun New" panose="020B0500040200020003" pitchFamily="34" charset="-34"/>
              </a:rPr>
              <a:t> of the </a:t>
            </a:r>
            <a:r>
              <a:rPr lang="en-US" altLang="th-TH" sz="4800" b="1" spc="3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Eras Bold ITC" panose="020B0907030504020204" pitchFamily="34" charset="0"/>
                <a:cs typeface="TH Sarabun New" panose="020B0500040200020003" pitchFamily="34" charset="-34"/>
              </a:rPr>
              <a:t>Velic</a:t>
            </a:r>
            <a:endParaRPr lang="en-US" altLang="th-TH" sz="4800" b="1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Eras Bold ITC" panose="020B0907030504020204" pitchFamily="34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ítulo 4"/>
          <p:cNvSpPr>
            <a:spLocks/>
          </p:cNvSpPr>
          <p:nvPr/>
        </p:nvSpPr>
        <p:spPr bwMode="auto">
          <a:xfrm>
            <a:off x="725616" y="2068228"/>
            <a:ext cx="2976899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h-TH" sz="24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Vowel </a:t>
            </a:r>
            <a:r>
              <a:rPr lang="en-US" altLang="th-TH" sz="24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length is the perceived duration of a vowel sound. </a:t>
            </a:r>
          </a:p>
        </p:txBody>
      </p:sp>
      <p:sp>
        <p:nvSpPr>
          <p:cNvPr id="11" name="Título 4"/>
          <p:cNvSpPr>
            <a:spLocks/>
          </p:cNvSpPr>
          <p:nvPr/>
        </p:nvSpPr>
        <p:spPr bwMode="auto">
          <a:xfrm>
            <a:off x="626557" y="1947269"/>
            <a:ext cx="243668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th-TH" sz="28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sp>
        <p:nvSpPr>
          <p:cNvPr id="13" name="Título 4"/>
          <p:cNvSpPr>
            <a:spLocks/>
          </p:cNvSpPr>
          <p:nvPr/>
        </p:nvSpPr>
        <p:spPr bwMode="auto">
          <a:xfrm>
            <a:off x="725616" y="3964909"/>
            <a:ext cx="368636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th-TH" sz="24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Nasalized Vowels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th-TH" sz="24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Oral Vowels</a:t>
            </a:r>
            <a:endParaRPr lang="en-US" altLang="th-TH" sz="24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405020208020904" pitchFamily="34" charset="0"/>
              <a:cs typeface="TH Kodchasal" pitchFamily="2" charset="-34"/>
            </a:endParaRPr>
          </a:p>
        </p:txBody>
      </p:sp>
      <p:pic>
        <p:nvPicPr>
          <p:cNvPr id="12" name="Picture 2" descr="oral vs. nasal artic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47" y="1772544"/>
            <a:ext cx="48672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20794" y="4865859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https://www.mimicmethod.com/french-pronunciation-ultimate-guide/</a:t>
            </a:r>
          </a:p>
        </p:txBody>
      </p:sp>
    </p:spTree>
    <p:extLst>
      <p:ext uri="{BB962C8B-B14F-4D97-AF65-F5344CB8AC3E}">
        <p14:creationId xmlns:p14="http://schemas.microsoft.com/office/powerpoint/2010/main" val="35765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build="p"/>
      <p:bldP spid="13" grpId="0" uiExpand="1" build="p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9837"/>
          <a:stretch>
            <a:fillRect/>
          </a:stretch>
        </p:blipFill>
        <p:spPr bwMode="auto">
          <a:xfrm>
            <a:off x="1831168" y="-109459"/>
            <a:ext cx="9093200" cy="72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0500" r="31888" b="12201"/>
          <a:stretch>
            <a:fillRect/>
          </a:stretch>
        </p:blipFill>
        <p:spPr bwMode="auto">
          <a:xfrm>
            <a:off x="5435600" y="4175125"/>
            <a:ext cx="3255201" cy="20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>
            <a:off x="8126032" y="5100635"/>
            <a:ext cx="406596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4"/>
          <p:cNvSpPr>
            <a:spLocks/>
          </p:cNvSpPr>
          <p:nvPr/>
        </p:nvSpPr>
        <p:spPr bwMode="auto">
          <a:xfrm>
            <a:off x="3492500" y="1552981"/>
            <a:ext cx="681621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th-TH" sz="54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Prosody or</a:t>
            </a:r>
          </a:p>
          <a:p>
            <a:pPr algn="ctr" eaLnBrk="1" hangingPunct="1"/>
            <a:r>
              <a:rPr lang="en-US" altLang="th-TH" sz="5400" b="1" spc="3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Suprasegmental</a:t>
            </a:r>
            <a:r>
              <a:rPr lang="en-US" altLang="th-TH" sz="54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 Features</a:t>
            </a:r>
            <a:endParaRPr lang="pt-BR" altLang="th-TH" sz="5400" b="1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Kodchasal" pitchFamily="2" charset="-34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69" y="4350994"/>
            <a:ext cx="4210969" cy="25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0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4301" r="20862"/>
          <a:stretch>
            <a:fillRect/>
          </a:stretch>
        </p:blipFill>
        <p:spPr bwMode="auto">
          <a:xfrm>
            <a:off x="3493352" y="1282985"/>
            <a:ext cx="5082541" cy="560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60757" y="827815"/>
            <a:ext cx="8723312" cy="606171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PT" altLang="th-TH">
              <a:latin typeface="Trebuchet MS" pitchFamily="34" charset="0"/>
            </a:endParaRPr>
          </a:p>
        </p:txBody>
      </p:sp>
      <p:sp>
        <p:nvSpPr>
          <p:cNvPr id="6" name="Forma livre 10"/>
          <p:cNvSpPr/>
          <p:nvPr/>
        </p:nvSpPr>
        <p:spPr>
          <a:xfrm>
            <a:off x="1856946" y="3612211"/>
            <a:ext cx="1994548" cy="2207193"/>
          </a:xfrm>
          <a:custGeom>
            <a:avLst/>
            <a:gdLst>
              <a:gd name="connsiteX0" fmla="*/ 2090057 w 2090057"/>
              <a:gd name="connsiteY0" fmla="*/ 0 h 2496457"/>
              <a:gd name="connsiteX1" fmla="*/ 2090057 w 2090057"/>
              <a:gd name="connsiteY1" fmla="*/ 2496457 h 2496457"/>
              <a:gd name="connsiteX2" fmla="*/ 0 w 2090057"/>
              <a:gd name="connsiteY2" fmla="*/ 2496457 h 249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057" h="2496457">
                <a:moveTo>
                  <a:pt x="2090057" y="0"/>
                </a:moveTo>
                <a:lnTo>
                  <a:pt x="2090057" y="2496457"/>
                </a:lnTo>
                <a:lnTo>
                  <a:pt x="0" y="2496457"/>
                </a:lnTo>
              </a:path>
            </a:pathLst>
          </a:custGeom>
          <a:noFill/>
          <a:ln w="28575">
            <a:solidFill>
              <a:srgbClr val="007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7" name="Forma livre 11"/>
          <p:cNvSpPr/>
          <p:nvPr/>
        </p:nvSpPr>
        <p:spPr>
          <a:xfrm>
            <a:off x="1593628" y="1230505"/>
            <a:ext cx="2412000" cy="436388"/>
          </a:xfrm>
          <a:custGeom>
            <a:avLst/>
            <a:gdLst>
              <a:gd name="connsiteX0" fmla="*/ 1886857 w 1886857"/>
              <a:gd name="connsiteY0" fmla="*/ 493485 h 493485"/>
              <a:gd name="connsiteX1" fmla="*/ 1886857 w 1886857"/>
              <a:gd name="connsiteY1" fmla="*/ 0 h 493485"/>
              <a:gd name="connsiteX2" fmla="*/ 0 w 1886857"/>
              <a:gd name="connsiteY2" fmla="*/ 0 h 49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857" h="493485">
                <a:moveTo>
                  <a:pt x="1886857" y="493485"/>
                </a:moveTo>
                <a:lnTo>
                  <a:pt x="1886857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7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8" name="Forma livre 12"/>
          <p:cNvSpPr/>
          <p:nvPr/>
        </p:nvSpPr>
        <p:spPr>
          <a:xfrm>
            <a:off x="7869156" y="2999782"/>
            <a:ext cx="2076330" cy="2876025"/>
          </a:xfrm>
          <a:custGeom>
            <a:avLst/>
            <a:gdLst>
              <a:gd name="connsiteX0" fmla="*/ 333829 w 2177143"/>
              <a:gd name="connsiteY0" fmla="*/ 0 h 3425371"/>
              <a:gd name="connsiteX1" fmla="*/ 333829 w 2177143"/>
              <a:gd name="connsiteY1" fmla="*/ 1901371 h 3425371"/>
              <a:gd name="connsiteX2" fmla="*/ 0 w 2177143"/>
              <a:gd name="connsiteY2" fmla="*/ 1901371 h 3425371"/>
              <a:gd name="connsiteX3" fmla="*/ 0 w 2177143"/>
              <a:gd name="connsiteY3" fmla="*/ 3425371 h 3425371"/>
              <a:gd name="connsiteX4" fmla="*/ 2177143 w 2177143"/>
              <a:gd name="connsiteY4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43" h="3425371">
                <a:moveTo>
                  <a:pt x="333829" y="0"/>
                </a:moveTo>
                <a:lnTo>
                  <a:pt x="333829" y="1901371"/>
                </a:lnTo>
                <a:lnTo>
                  <a:pt x="0" y="1901371"/>
                </a:lnTo>
                <a:lnTo>
                  <a:pt x="0" y="3425371"/>
                </a:lnTo>
                <a:lnTo>
                  <a:pt x="2177143" y="3425371"/>
                </a:lnTo>
              </a:path>
            </a:pathLst>
          </a:custGeom>
          <a:noFill/>
          <a:ln w="28575">
            <a:solidFill>
              <a:srgbClr val="007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13" name="Elipse 6"/>
          <p:cNvSpPr/>
          <p:nvPr/>
        </p:nvSpPr>
        <p:spPr>
          <a:xfrm>
            <a:off x="3673626" y="1655447"/>
            <a:ext cx="755717" cy="700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14" name="Elipse 7"/>
          <p:cNvSpPr/>
          <p:nvPr/>
        </p:nvSpPr>
        <p:spPr>
          <a:xfrm>
            <a:off x="3500589" y="2904809"/>
            <a:ext cx="755718" cy="70018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16" name="Elipse 9"/>
          <p:cNvSpPr/>
          <p:nvPr/>
        </p:nvSpPr>
        <p:spPr>
          <a:xfrm>
            <a:off x="7827489" y="2299598"/>
            <a:ext cx="755717" cy="700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157" y="3487056"/>
            <a:ext cx="3577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z="2400" b="1" dirty="0" smtClean="0">
                <a:solidFill>
                  <a:schemeClr val="accent6"/>
                </a:solidFill>
                <a:latin typeface="Tekton Pro Ext" pitchFamily="34" charset="0"/>
              </a:rPr>
              <a:t>Tone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chemeClr val="accent6"/>
                </a:solidFill>
                <a:latin typeface="Tekton Pro Ext" pitchFamily="34" charset="0"/>
              </a:rPr>
              <a:t>a variation in the pitch of the voice while speaking</a:t>
            </a:r>
            <a:endParaRPr lang="en-US" b="1" dirty="0" smtClean="0">
              <a:solidFill>
                <a:schemeClr val="accent6"/>
              </a:solidFill>
              <a:latin typeface="Tekton Pro Ex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2526" y="1296670"/>
            <a:ext cx="2763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z="2400" b="1" dirty="0" smtClean="0">
                <a:solidFill>
                  <a:schemeClr val="accent6"/>
                </a:solidFill>
                <a:latin typeface="Tekton Pro Ext" pitchFamily="34" charset="0"/>
              </a:rPr>
              <a:t>Stress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chemeClr val="accent6"/>
                </a:solidFill>
                <a:latin typeface="Tekton Pro Ext" pitchFamily="34" charset="0"/>
              </a:rPr>
              <a:t>intensity given to a syllable of speech by special effort in utterance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5" name="Elipse 9"/>
          <p:cNvSpPr/>
          <p:nvPr/>
        </p:nvSpPr>
        <p:spPr>
          <a:xfrm>
            <a:off x="6839596" y="1168924"/>
            <a:ext cx="755717" cy="700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23" name="Forma livre 13"/>
          <p:cNvSpPr/>
          <p:nvPr/>
        </p:nvSpPr>
        <p:spPr>
          <a:xfrm>
            <a:off x="7584542" y="1494033"/>
            <a:ext cx="2627757" cy="1692227"/>
          </a:xfrm>
          <a:custGeom>
            <a:avLst/>
            <a:gdLst>
              <a:gd name="connsiteX0" fmla="*/ 0 w 2873829"/>
              <a:gd name="connsiteY0" fmla="*/ 0 h 2278743"/>
              <a:gd name="connsiteX1" fmla="*/ 1364343 w 2873829"/>
              <a:gd name="connsiteY1" fmla="*/ 0 h 2278743"/>
              <a:gd name="connsiteX2" fmla="*/ 1364343 w 2873829"/>
              <a:gd name="connsiteY2" fmla="*/ 2278743 h 2278743"/>
              <a:gd name="connsiteX3" fmla="*/ 2873829 w 2873829"/>
              <a:gd name="connsiteY3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29" h="2278743">
                <a:moveTo>
                  <a:pt x="0" y="0"/>
                </a:moveTo>
                <a:lnTo>
                  <a:pt x="1364343" y="0"/>
                </a:lnTo>
                <a:lnTo>
                  <a:pt x="1364343" y="2278743"/>
                </a:lnTo>
                <a:lnTo>
                  <a:pt x="2873829" y="2278743"/>
                </a:lnTo>
              </a:path>
            </a:pathLst>
          </a:custGeom>
          <a:noFill/>
          <a:ln w="28575" cap="flat" cmpd="sng" algn="ctr">
            <a:solidFill>
              <a:srgbClr val="007DC8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4" name="Marcador de Posição do Texto 3"/>
          <p:cNvSpPr txBox="1">
            <a:spLocks/>
          </p:cNvSpPr>
          <p:nvPr/>
        </p:nvSpPr>
        <p:spPr bwMode="auto">
          <a:xfrm>
            <a:off x="1593628" y="3444"/>
            <a:ext cx="9868019" cy="12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54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Examples of Prosody</a:t>
            </a:r>
            <a:endParaRPr lang="en-US" altLang="th-TH" sz="5400" b="1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6213" y="4591246"/>
            <a:ext cx="2948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z="2400" b="1" dirty="0" smtClean="0">
                <a:solidFill>
                  <a:schemeClr val="accent6"/>
                </a:solidFill>
                <a:latin typeface="Tekton Pro Ext" pitchFamily="34" charset="0"/>
              </a:rPr>
              <a:t>Intonation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chemeClr val="accent6"/>
                </a:solidFill>
                <a:latin typeface="Tekton Pro Ext" pitchFamily="34" charset="0"/>
              </a:rPr>
              <a:t>the melodic pattern of an utterance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75893" y="3792369"/>
            <a:ext cx="2948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z="2400" b="1" dirty="0" smtClean="0">
                <a:solidFill>
                  <a:schemeClr val="accent6"/>
                </a:solidFill>
                <a:latin typeface="Tekton Pro Ext" pitchFamily="34" charset="0"/>
              </a:rPr>
              <a:t>Pause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chemeClr val="accent6"/>
                </a:solidFill>
                <a:latin typeface="Tekton Pro Ext" pitchFamily="34" charset="0"/>
              </a:rPr>
              <a:t>a break in speaking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93563" y="1527082"/>
            <a:ext cx="3034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z="2400" b="1" dirty="0" smtClean="0">
                <a:solidFill>
                  <a:schemeClr val="accent6"/>
                </a:solidFill>
                <a:latin typeface="Tekton Pro Ext" pitchFamily="34" charset="0"/>
              </a:rPr>
              <a:t>Rhythm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6"/>
                </a:solidFill>
                <a:latin typeface="Tekton Pro Ext" pitchFamily="34" charset="0"/>
              </a:rPr>
              <a:t>speech movement marked </a:t>
            </a:r>
            <a:r>
              <a:rPr lang="en-US" b="1" dirty="0">
                <a:solidFill>
                  <a:schemeClr val="accent6"/>
                </a:solidFill>
                <a:latin typeface="Tekton Pro Ext" pitchFamily="34" charset="0"/>
              </a:rPr>
              <a:t>by the stress, timing, and quantity of syllables.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05347" y="4777734"/>
            <a:ext cx="3521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z="2400" b="1" dirty="0" smtClean="0">
                <a:solidFill>
                  <a:schemeClr val="accent6"/>
                </a:solidFill>
                <a:latin typeface="Tekton Pro Ext" pitchFamily="34" charset="0"/>
              </a:rPr>
              <a:t>Linking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chemeClr val="accent6"/>
                </a:solidFill>
                <a:latin typeface="Tekton Pro Ext" pitchFamily="34" charset="0"/>
              </a:rPr>
              <a:t>the </a:t>
            </a:r>
            <a:r>
              <a:rPr lang="en-US" b="1" dirty="0" smtClean="0">
                <a:solidFill>
                  <a:schemeClr val="accent6"/>
                </a:solidFill>
                <a:latin typeface="Tekton Pro Ext" pitchFamily="34" charset="0"/>
              </a:rPr>
              <a:t>merging of sounds between words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13" grpId="0" animBg="1" autoUpdateAnimBg="0"/>
      <p:bldP spid="14" grpId="0" animBg="1" autoUpdateAnimBg="0"/>
      <p:bldP spid="16" grpId="0" animBg="1" autoUpdateAnimBg="0"/>
      <p:bldP spid="21" grpId="0"/>
      <p:bldP spid="22" grpId="0"/>
      <p:bldP spid="15" grpId="0" animBg="1" autoUpdateAnimBg="0"/>
      <p:bldP spid="23" grpId="0" animBg="1" autoUpdateAnimBg="0"/>
      <p:bldP spid="24" grpId="0"/>
      <p:bldP spid="25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Marcador de Posição do Texto 3"/>
          <p:cNvSpPr txBox="1">
            <a:spLocks/>
          </p:cNvSpPr>
          <p:nvPr/>
        </p:nvSpPr>
        <p:spPr bwMode="auto">
          <a:xfrm>
            <a:off x="4985886" y="226537"/>
            <a:ext cx="6746049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4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Phonetic Symbol</a:t>
            </a:r>
            <a:endParaRPr lang="pt-PT" altLang="th-TH" sz="4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sp>
        <p:nvSpPr>
          <p:cNvPr id="13" name="Título 4"/>
          <p:cNvSpPr>
            <a:spLocks/>
          </p:cNvSpPr>
          <p:nvPr/>
        </p:nvSpPr>
        <p:spPr bwMode="auto">
          <a:xfrm>
            <a:off x="5419573" y="1732216"/>
            <a:ext cx="620130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th-TH" sz="24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1 symbol represents 1 sound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th-TH" sz="24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Combination of Roman and Greek alphabets, </a:t>
            </a:r>
            <a:r>
              <a:rPr lang="en-US" altLang="th-TH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including </a:t>
            </a:r>
            <a:r>
              <a:rPr lang="en-US" altLang="th-TH" sz="24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didactics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th-TH" sz="24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The famous phonetics symbol is International Phonetic Alphabet (IPA) of </a:t>
            </a:r>
            <a:r>
              <a:rPr lang="en-US" altLang="th-TH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International </a:t>
            </a:r>
            <a:r>
              <a:rPr lang="en-US" altLang="th-TH" sz="24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 Ext" panose="020F0405020208020904" pitchFamily="34" charset="0"/>
                <a:cs typeface="TH Kodchasal" pitchFamily="2" charset="-34"/>
              </a:rPr>
              <a:t>Phonetic Association</a:t>
            </a:r>
          </a:p>
        </p:txBody>
      </p:sp>
      <p:pic>
        <p:nvPicPr>
          <p:cNvPr id="1026" name="Picture 2" descr="File:IPA chart 2018.pd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t="3916" r="7277"/>
          <a:stretch/>
        </p:blipFill>
        <p:spPr bwMode="auto">
          <a:xfrm>
            <a:off x="1472664" y="661606"/>
            <a:ext cx="3676851" cy="54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0" r="53289" b="13181"/>
          <a:stretch/>
        </p:blipFill>
        <p:spPr bwMode="auto">
          <a:xfrm>
            <a:off x="-988041" y="1057121"/>
            <a:ext cx="5347593" cy="5679666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59450" r="85825" b="17450"/>
          <a:stretch>
            <a:fillRect/>
          </a:stretch>
        </p:blipFill>
        <p:spPr bwMode="auto">
          <a:xfrm rot="-662646">
            <a:off x="1817688" y="4119563"/>
            <a:ext cx="7937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74" t="17450" r="53149" b="8002"/>
          <a:stretch>
            <a:fillRect/>
          </a:stretch>
        </p:blipFill>
        <p:spPr bwMode="auto">
          <a:xfrm>
            <a:off x="-1331913" y="1196975"/>
            <a:ext cx="5607134" cy="510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59450" r="68500" b="17450"/>
          <a:stretch>
            <a:fillRect/>
          </a:stretch>
        </p:blipFill>
        <p:spPr bwMode="auto">
          <a:xfrm rot="-825356">
            <a:off x="330200" y="4348163"/>
            <a:ext cx="1006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5" b="45799"/>
          <a:stretch>
            <a:fillRect/>
          </a:stretch>
        </p:blipFill>
        <p:spPr bwMode="auto">
          <a:xfrm>
            <a:off x="0" y="0"/>
            <a:ext cx="4420095" cy="37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t="59450" r="51962" b="17450"/>
          <a:stretch>
            <a:fillRect/>
          </a:stretch>
        </p:blipFill>
        <p:spPr bwMode="auto">
          <a:xfrm rot="516324">
            <a:off x="2484438" y="2651125"/>
            <a:ext cx="11096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arcador de Posição de Conteúdo 2"/>
          <p:cNvSpPr>
            <a:spLocks noGrp="1"/>
          </p:cNvSpPr>
          <p:nvPr>
            <p:ph sz="quarter" idx="11"/>
          </p:nvPr>
        </p:nvSpPr>
        <p:spPr bwMode="auto">
          <a:xfrm>
            <a:off x="4886769" y="2420903"/>
            <a:ext cx="6364326" cy="31376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h-TH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ekton Pro Ext" pitchFamily="34" charset="0"/>
                <a:cs typeface="TH Sarabun New" panose="020B0500040200020003" pitchFamily="34" charset="-34"/>
              </a:rPr>
              <a:t>Speech Organs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h-TH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ekton Pro Ext" pitchFamily="34" charset="0"/>
                <a:cs typeface="TH Sarabun New" panose="020B0500040200020003" pitchFamily="34" charset="-34"/>
              </a:rPr>
              <a:t>Speech Production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h-TH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ekton Pro Ext" pitchFamily="34" charset="0"/>
                <a:cs typeface="TH Sarabun New" panose="020B0500040200020003" pitchFamily="34" charset="-34"/>
              </a:rPr>
              <a:t>Consonant Articulation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th-TH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ekton Pro Ext" pitchFamily="34" charset="0"/>
                <a:cs typeface="TH Sarabun New" panose="020B0500040200020003" pitchFamily="34" charset="-34"/>
              </a:rPr>
              <a:t>Vowel Articulation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th-TH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ekton Pro Ext" pitchFamily="34" charset="0"/>
                <a:cs typeface="TH Sarabun New" panose="020B0500040200020003" pitchFamily="34" charset="-34"/>
              </a:rPr>
              <a:t>Suprasegmental Features</a:t>
            </a:r>
          </a:p>
        </p:txBody>
      </p:sp>
      <p:sp>
        <p:nvSpPr>
          <p:cNvPr id="20" name="Marcador de Posição do Texto 3"/>
          <p:cNvSpPr txBox="1">
            <a:spLocks/>
          </p:cNvSpPr>
          <p:nvPr/>
        </p:nvSpPr>
        <p:spPr bwMode="auto">
          <a:xfrm>
            <a:off x="4779389" y="454013"/>
            <a:ext cx="6267503" cy="14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4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Unit 2 Phonetics</a:t>
            </a:r>
          </a:p>
        </p:txBody>
      </p:sp>
    </p:spTree>
    <p:extLst>
      <p:ext uri="{BB962C8B-B14F-4D97-AF65-F5344CB8AC3E}">
        <p14:creationId xmlns:p14="http://schemas.microsoft.com/office/powerpoint/2010/main" val="1953198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9837"/>
          <a:stretch>
            <a:fillRect/>
          </a:stretch>
        </p:blipFill>
        <p:spPr bwMode="auto">
          <a:xfrm>
            <a:off x="1719361" y="-120651"/>
            <a:ext cx="9093200" cy="72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0500" r="31888" b="12201"/>
          <a:stretch>
            <a:fillRect/>
          </a:stretch>
        </p:blipFill>
        <p:spPr bwMode="auto">
          <a:xfrm>
            <a:off x="5326161" y="4175125"/>
            <a:ext cx="3255201" cy="20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4"/>
          <p:cNvSpPr>
            <a:spLocks/>
          </p:cNvSpPr>
          <p:nvPr/>
        </p:nvSpPr>
        <p:spPr bwMode="auto">
          <a:xfrm>
            <a:off x="3538065" y="2151148"/>
            <a:ext cx="66209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th-TH" sz="6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Thanks for your attention</a:t>
            </a:r>
            <a:endParaRPr lang="pt-BR" altLang="th-TH" sz="6000" b="1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Kodchasal" pitchFamily="2" charset="-34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>
            <a:off x="8126032" y="5100635"/>
            <a:ext cx="406596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2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0" r="53289" b="13181"/>
          <a:stretch/>
        </p:blipFill>
        <p:spPr bwMode="auto">
          <a:xfrm>
            <a:off x="-988041" y="1057121"/>
            <a:ext cx="5347593" cy="5679666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osição de Conteúdo 2"/>
          <p:cNvSpPr>
            <a:spLocks noGrp="1"/>
          </p:cNvSpPr>
          <p:nvPr>
            <p:ph sz="quarter" idx="11"/>
          </p:nvPr>
        </p:nvSpPr>
        <p:spPr bwMode="auto">
          <a:xfrm>
            <a:off x="4420095" y="1663439"/>
            <a:ext cx="7570971" cy="3989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h-TH" sz="32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 The </a:t>
            </a:r>
            <a:r>
              <a:rPr lang="en-US" altLang="th-TH" sz="3200" b="1" dirty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science of human speech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h-TH" sz="28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 How </a:t>
            </a:r>
            <a:r>
              <a:rPr lang="en-US" altLang="th-TH" sz="2800" b="1" dirty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speech sound are transmitted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h-TH" sz="28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 How </a:t>
            </a:r>
            <a:r>
              <a:rPr lang="en-US" altLang="th-TH" sz="2800" b="1" dirty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speech sound are heard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h-TH" sz="28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 How </a:t>
            </a:r>
            <a:r>
              <a:rPr lang="en-US" altLang="th-TH" sz="2800" b="1" dirty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speech sound are produced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59450" r="85825" b="17450"/>
          <a:stretch>
            <a:fillRect/>
          </a:stretch>
        </p:blipFill>
        <p:spPr bwMode="auto">
          <a:xfrm rot="-662646">
            <a:off x="1817688" y="4119563"/>
            <a:ext cx="7937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74" t="17450" r="53149" b="8002"/>
          <a:stretch>
            <a:fillRect/>
          </a:stretch>
        </p:blipFill>
        <p:spPr bwMode="auto">
          <a:xfrm>
            <a:off x="-1331913" y="1196975"/>
            <a:ext cx="5607134" cy="510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59450" r="68500" b="17450"/>
          <a:stretch>
            <a:fillRect/>
          </a:stretch>
        </p:blipFill>
        <p:spPr bwMode="auto">
          <a:xfrm rot="-825356">
            <a:off x="330200" y="4348163"/>
            <a:ext cx="1006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5" b="45799"/>
          <a:stretch>
            <a:fillRect/>
          </a:stretch>
        </p:blipFill>
        <p:spPr bwMode="auto">
          <a:xfrm>
            <a:off x="0" y="0"/>
            <a:ext cx="4420095" cy="37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t="59450" r="51962" b="17450"/>
          <a:stretch>
            <a:fillRect/>
          </a:stretch>
        </p:blipFill>
        <p:spPr bwMode="auto">
          <a:xfrm rot="516324">
            <a:off x="2484438" y="2651125"/>
            <a:ext cx="11096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arcador de Posição do Texto 3"/>
          <p:cNvSpPr txBox="1">
            <a:spLocks/>
          </p:cNvSpPr>
          <p:nvPr/>
        </p:nvSpPr>
        <p:spPr bwMode="auto">
          <a:xfrm>
            <a:off x="2905389" y="167370"/>
            <a:ext cx="8356169" cy="14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54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What is phonetics?</a:t>
            </a:r>
            <a:endParaRPr lang="pt-PT" altLang="th-TH" sz="54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pic>
        <p:nvPicPr>
          <p:cNvPr id="20" name="Picture 2" descr="http://www.ling.su.se/polopoly_fs/1.24518!/image/image.jpg_gen/derivatives/teaser_w468/image.jpg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64" y="4573767"/>
            <a:ext cx="2990337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671105" y="2385793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			1. </a:t>
            </a:r>
            <a:r>
              <a:rPr lang="en-US" altLang="th-TH" sz="3200" b="1" dirty="0">
                <a:solidFill>
                  <a:schemeClr val="bg1"/>
                </a:solidFill>
                <a:latin typeface="Tekton Pro Ext" pitchFamily="34" charset="0"/>
              </a:rPr>
              <a:t>Articulatory 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Phonetics </a:t>
            </a:r>
            <a:endParaRPr lang="en-US" altLang="th-TH" sz="3200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652000" y="4373343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		</a:t>
            </a:r>
            <a:r>
              <a:rPr lang="en-US" altLang="th-TH" sz="3200" b="1" dirty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3. Auditory Phonetics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671105" y="3379568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th-TH" sz="3200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		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2. 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</a:rPr>
              <a:t>Acoustic </a:t>
            </a:r>
            <a:r>
              <a:rPr lang="en-US" altLang="th-TH" sz="3200" b="1" dirty="0">
                <a:solidFill>
                  <a:schemeClr val="bg1"/>
                </a:solidFill>
                <a:latin typeface="Tekton Pro Ext" pitchFamily="34" charset="0"/>
              </a:rPr>
              <a:t>Phonetics</a:t>
            </a:r>
            <a:r>
              <a:rPr lang="en-US" altLang="th-TH" sz="3200" b="1" dirty="0" smtClean="0">
                <a:solidFill>
                  <a:schemeClr val="bg1"/>
                </a:solidFill>
                <a:latin typeface="Tekton Pro Ext" pitchFamily="34" charset="0"/>
                <a:sym typeface="Wingdings"/>
              </a:rPr>
              <a:t> </a:t>
            </a:r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652000" y="5296461"/>
            <a:ext cx="9540000" cy="708025"/>
          </a:xfrm>
          <a:prstGeom prst="rect">
            <a:avLst/>
          </a:prstGeom>
          <a:solidFill>
            <a:srgbClr val="007D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th-TH" sz="3200" b="1" dirty="0">
              <a:solidFill>
                <a:schemeClr val="bg1"/>
              </a:solidFill>
              <a:latin typeface="Tekton Pro Ex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108" y="5138272"/>
            <a:ext cx="5011346" cy="1707028"/>
          </a:xfrm>
          <a:prstGeom prst="rect">
            <a:avLst/>
          </a:prstGeom>
        </p:spPr>
      </p:pic>
      <p:pic>
        <p:nvPicPr>
          <p:cNvPr id="1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/>
          <a:stretch>
            <a:fillRect/>
          </a:stretch>
        </p:blipFill>
        <p:spPr bwMode="auto">
          <a:xfrm>
            <a:off x="0" y="1767724"/>
            <a:ext cx="3758967" cy="50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ção do Texto 3"/>
          <p:cNvSpPr txBox="1">
            <a:spLocks/>
          </p:cNvSpPr>
          <p:nvPr/>
        </p:nvSpPr>
        <p:spPr bwMode="auto">
          <a:xfrm>
            <a:off x="1726006" y="234731"/>
            <a:ext cx="926283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th-TH" sz="6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Branches of Phonetics</a:t>
            </a:r>
            <a:endParaRPr lang="th-TH" altLang="th-TH" sz="6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pic>
        <p:nvPicPr>
          <p:cNvPr id="10" name="Picture 2" descr="Image result for talking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531" y="2853938"/>
            <a:ext cx="1886272" cy="12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654" y="5150972"/>
            <a:ext cx="5011346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1" grpId="0" animBg="1"/>
      <p:bldP spid="11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9837"/>
          <a:stretch>
            <a:fillRect/>
          </a:stretch>
        </p:blipFill>
        <p:spPr bwMode="auto">
          <a:xfrm>
            <a:off x="1828800" y="-120651"/>
            <a:ext cx="9093200" cy="72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0500" r="31888" b="12201"/>
          <a:stretch>
            <a:fillRect/>
          </a:stretch>
        </p:blipFill>
        <p:spPr bwMode="auto">
          <a:xfrm>
            <a:off x="5435600" y="4175125"/>
            <a:ext cx="3255201" cy="20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>
            <a:off x="8126032" y="5100635"/>
            <a:ext cx="406596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4"/>
          <p:cNvSpPr>
            <a:spLocks/>
          </p:cNvSpPr>
          <p:nvPr/>
        </p:nvSpPr>
        <p:spPr bwMode="auto">
          <a:xfrm>
            <a:off x="3817685" y="2245479"/>
            <a:ext cx="6491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th-TH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Speech Organs</a:t>
            </a:r>
            <a:endParaRPr lang="pt-BR" altLang="th-TH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Kodchasal" pitchFamily="2" charset="-34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69" y="4350994"/>
            <a:ext cx="4210969" cy="25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8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603775" y="-54013"/>
            <a:ext cx="10936736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44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Speech Organs or Vocal Organs</a:t>
            </a:r>
            <a:endParaRPr lang="pt-PT" altLang="th-TH" sz="44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vocal-trac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9031"/>
          <a:stretch/>
        </p:blipFill>
        <p:spPr bwMode="auto">
          <a:xfrm>
            <a:off x="3692970" y="1587117"/>
            <a:ext cx="4950373" cy="435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09600" y="5131692"/>
            <a:ext cx="4645148" cy="490904"/>
          </a:xfrm>
          <a:prstGeom prst="borderCallout1">
            <a:avLst/>
          </a:prstGeom>
          <a:solidFill>
            <a:srgbClr val="007DC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th-TH" sz="2800" b="1" dirty="0" smtClean="0">
                <a:solidFill>
                  <a:schemeClr val="bg1"/>
                </a:solidFill>
                <a:latin typeface="Tekton Pro Ext" panose="020F0405020208020904" pitchFamily="34" charset="0"/>
                <a:cs typeface="TH Kodchasal" pitchFamily="2" charset="-34"/>
              </a:rPr>
              <a:t>lungs and diaphragm </a:t>
            </a:r>
            <a:endParaRPr lang="pt-BR" altLang="th-TH" sz="2800" b="1" dirty="0">
              <a:solidFill>
                <a:schemeClr val="bg1"/>
              </a:solidFill>
              <a:latin typeface="Tekton Pro Ext" panose="020F0405020208020904" pitchFamily="34" charset="0"/>
              <a:cs typeface="TH Kodchasal" pitchFamily="2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72143" y="1474748"/>
            <a:ext cx="4074489" cy="1174827"/>
            <a:chOff x="4171623" y="1268760"/>
            <a:chExt cx="4964600" cy="1296144"/>
          </a:xfrm>
        </p:grpSpPr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5813587" y="1268760"/>
              <a:ext cx="3322636" cy="490904"/>
            </a:xfrm>
            <a:prstGeom prst="borderCallout1">
              <a:avLst/>
            </a:prstGeom>
            <a:solidFill>
              <a:srgbClr val="007DC8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th-TH" sz="2800" b="1" dirty="0" smtClean="0">
                  <a:solidFill>
                    <a:schemeClr val="bg1"/>
                  </a:solidFill>
                  <a:latin typeface="Tekton Pro Ext" panose="020F0405020208020904" pitchFamily="34" charset="0"/>
                  <a:cs typeface="TH Kodchasal" pitchFamily="2" charset="-34"/>
                </a:rPr>
                <a:t>articulators</a:t>
              </a:r>
              <a:endParaRPr lang="pt-BR" altLang="th-TH" sz="2800" b="1" dirty="0">
                <a:solidFill>
                  <a:schemeClr val="bg1"/>
                </a:solidFill>
                <a:latin typeface="Tekton Pro Ext" panose="020F0405020208020904" pitchFamily="34" charset="0"/>
                <a:cs typeface="TH Kodchasal" pitchFamily="2" charset="-34"/>
              </a:endParaRPr>
            </a:p>
          </p:txBody>
        </p: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 flipH="1">
              <a:off x="4171623" y="1514212"/>
              <a:ext cx="1641964" cy="10506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09600" y="3340616"/>
            <a:ext cx="5314622" cy="773933"/>
            <a:chOff x="-1143000" y="3397298"/>
            <a:chExt cx="5314622" cy="773933"/>
          </a:xfrm>
        </p:grpSpPr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-1143000" y="3680327"/>
              <a:ext cx="4645148" cy="490904"/>
            </a:xfrm>
            <a:prstGeom prst="borderCallout1">
              <a:avLst/>
            </a:prstGeom>
            <a:solidFill>
              <a:srgbClr val="007DC8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th-TH" sz="2800" b="1" dirty="0" smtClean="0">
                  <a:solidFill>
                    <a:schemeClr val="bg1"/>
                  </a:solidFill>
                  <a:latin typeface="Tekton Pro Ext" panose="020F0405020208020904" pitchFamily="34" charset="0"/>
                  <a:cs typeface="TH Kodchasal" pitchFamily="2" charset="-34"/>
                </a:rPr>
                <a:t>larynx and vocal cords</a:t>
              </a:r>
              <a:endParaRPr lang="pt-BR" altLang="th-TH" sz="2800" b="1" dirty="0">
                <a:solidFill>
                  <a:schemeClr val="bg1"/>
                </a:solidFill>
                <a:latin typeface="Tekton Pro Ext" panose="020F0405020208020904" pitchFamily="34" charset="0"/>
                <a:cs typeface="TH Kodchasal" pitchFamily="2" charset="-34"/>
              </a:endParaRPr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>
            <a:xfrm flipV="1">
              <a:off x="3502148" y="3397298"/>
              <a:ext cx="669474" cy="5284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2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3"/>
          <p:cNvSpPr txBox="1">
            <a:spLocks/>
          </p:cNvSpPr>
          <p:nvPr/>
        </p:nvSpPr>
        <p:spPr bwMode="auto">
          <a:xfrm>
            <a:off x="501026" y="244587"/>
            <a:ext cx="10936736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th-TH" sz="6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Sarabun New" panose="020B0500040200020003" pitchFamily="34" charset="-34"/>
              </a:rPr>
              <a:t>Articulators</a:t>
            </a:r>
            <a:endParaRPr lang="pt-PT" altLang="th-TH" sz="6000" b="1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1469"/>
            <a:ext cx="10839146" cy="205808"/>
            <a:chOff x="0" y="6241469"/>
            <a:chExt cx="10839146" cy="205808"/>
          </a:xfrm>
        </p:grpSpPr>
        <p:sp>
          <p:nvSpPr>
            <p:cNvPr id="8" name="Rectangle 12"/>
            <p:cNvSpPr/>
            <p:nvPr/>
          </p:nvSpPr>
          <p:spPr>
            <a:xfrm>
              <a:off x="0" y="6241469"/>
              <a:ext cx="10839146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/>
            <p:cNvSpPr/>
            <p:nvPr/>
          </p:nvSpPr>
          <p:spPr>
            <a:xfrm>
              <a:off x="725616" y="6339277"/>
              <a:ext cx="9972000" cy="108000"/>
            </a:xfrm>
            <a:custGeom>
              <a:avLst/>
              <a:gdLst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1020301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1020301"/>
                <a:gd name="connsiteY0" fmla="*/ 0 h 108000"/>
                <a:gd name="connsiteX1" fmla="*/ 11020301 w 11020301"/>
                <a:gd name="connsiteY1" fmla="*/ 0 h 108000"/>
                <a:gd name="connsiteX2" fmla="*/ 10640739 w 11020301"/>
                <a:gd name="connsiteY2" fmla="*/ 108000 h 108000"/>
                <a:gd name="connsiteX3" fmla="*/ 0 w 11020301"/>
                <a:gd name="connsiteY3" fmla="*/ 108000 h 108000"/>
                <a:gd name="connsiteX4" fmla="*/ 0 w 11020301"/>
                <a:gd name="connsiteY4" fmla="*/ 0 h 108000"/>
                <a:gd name="connsiteX0" fmla="*/ 0 w 10839146"/>
                <a:gd name="connsiteY0" fmla="*/ 0 h 108000"/>
                <a:gd name="connsiteX1" fmla="*/ 10839146 w 10839146"/>
                <a:gd name="connsiteY1" fmla="*/ 8627 h 108000"/>
                <a:gd name="connsiteX2" fmla="*/ 10640739 w 10839146"/>
                <a:gd name="connsiteY2" fmla="*/ 108000 h 108000"/>
                <a:gd name="connsiteX3" fmla="*/ 0 w 10839146"/>
                <a:gd name="connsiteY3" fmla="*/ 108000 h 108000"/>
                <a:gd name="connsiteX4" fmla="*/ 0 w 10839146"/>
                <a:gd name="connsiteY4" fmla="*/ 0 h 1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9146" h="108000">
                  <a:moveTo>
                    <a:pt x="0" y="0"/>
                  </a:moveTo>
                  <a:lnTo>
                    <a:pt x="10839146" y="8627"/>
                  </a:lnTo>
                  <a:lnTo>
                    <a:pt x="10640739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Marcador de Posição de Conteúdo 2"/>
          <p:cNvSpPr>
            <a:spLocks noGrp="1"/>
          </p:cNvSpPr>
          <p:nvPr>
            <p:ph sz="quarter" idx="11"/>
          </p:nvPr>
        </p:nvSpPr>
        <p:spPr bwMode="auto">
          <a:xfrm>
            <a:off x="1732362" y="1822253"/>
            <a:ext cx="9378927" cy="39689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th-TH" sz="32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Articulators are organs above the larynx that are paired to produce sounds.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th-TH" sz="32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Passive articulators i.e</a:t>
            </a:r>
            <a:r>
              <a:rPr lang="en-US" altLang="th-TH" sz="3200" b="1" dirty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. upper lip, front teeth, hard palate, alveolar ridge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th-TH" sz="3200" b="1" dirty="0" smtClean="0">
                <a:ln w="10541" cmpd="sng">
                  <a:solidFill>
                    <a:srgbClr val="007DC8"/>
                  </a:solidFill>
                  <a:prstDash val="solid"/>
                </a:ln>
                <a:solidFill>
                  <a:srgbClr val="007DC8"/>
                </a:solidFill>
                <a:latin typeface="Tekton Pro Ext" pitchFamily="34" charset="0"/>
                <a:cs typeface="TH Sarabun New" panose="020B0500040200020003" pitchFamily="34" charset="-34"/>
              </a:rPr>
              <a:t>Active articulators i.e. tongue, lower lip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th-TH" sz="3200" b="1" dirty="0">
              <a:ln w="10541" cmpd="sng">
                <a:solidFill>
                  <a:srgbClr val="007DC8"/>
                </a:solidFill>
                <a:prstDash val="solid"/>
              </a:ln>
              <a:solidFill>
                <a:srgbClr val="007DC8"/>
              </a:solidFill>
              <a:latin typeface="Tekton Pro Ext" pitchFamily="34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10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9837"/>
          <a:stretch>
            <a:fillRect/>
          </a:stretch>
        </p:blipFill>
        <p:spPr bwMode="auto">
          <a:xfrm>
            <a:off x="1828800" y="-120651"/>
            <a:ext cx="9093200" cy="72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0500" r="31888" b="12201"/>
          <a:stretch>
            <a:fillRect/>
          </a:stretch>
        </p:blipFill>
        <p:spPr bwMode="auto">
          <a:xfrm>
            <a:off x="5435600" y="4175125"/>
            <a:ext cx="3255201" cy="20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>
            <a:off x="8126032" y="5100635"/>
            <a:ext cx="406596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4"/>
          <p:cNvSpPr>
            <a:spLocks/>
          </p:cNvSpPr>
          <p:nvPr/>
        </p:nvSpPr>
        <p:spPr bwMode="auto">
          <a:xfrm>
            <a:off x="3817685" y="1783814"/>
            <a:ext cx="649103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th-TH" sz="6600" b="1" spc="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Production of </a:t>
            </a:r>
            <a:r>
              <a:rPr lang="en-US" altLang="th-TH" sz="6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me" panose="02000706050000020004" pitchFamily="2" charset="0"/>
                <a:cs typeface="TH Kodchasal" pitchFamily="2" charset="-34"/>
              </a:rPr>
              <a:t>Speech Sounds</a:t>
            </a:r>
            <a:endParaRPr lang="pt-BR" altLang="th-TH" sz="6600" b="1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cme" panose="02000706050000020004" pitchFamily="2" charset="0"/>
              <a:cs typeface="TH Kodchasal" pitchFamily="2" charset="-34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69" y="4350994"/>
            <a:ext cx="4210969" cy="25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723</Words>
  <Application>Microsoft Office PowerPoint</Application>
  <PresentationFormat>Widescreen</PresentationFormat>
  <Paragraphs>155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Trebuchet MS</vt:lpstr>
      <vt:lpstr>Tekton Pro Ext</vt:lpstr>
      <vt:lpstr>Kanit ExtraLight</vt:lpstr>
      <vt:lpstr>Calibri Light</vt:lpstr>
      <vt:lpstr>Calibri</vt:lpstr>
      <vt:lpstr>TH Sarabun New</vt:lpstr>
      <vt:lpstr>Cordia New</vt:lpstr>
      <vt:lpstr>Wingdings</vt:lpstr>
      <vt:lpstr>Arial</vt:lpstr>
      <vt:lpstr>AngsanaUPC</vt:lpstr>
      <vt:lpstr>TH Kodchasal</vt:lpstr>
      <vt:lpstr>Acme</vt:lpstr>
      <vt:lpstr>Eras Bold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Chuleeporn</cp:lastModifiedBy>
  <cp:revision>145</cp:revision>
  <dcterms:created xsi:type="dcterms:W3CDTF">2018-12-21T08:17:30Z</dcterms:created>
  <dcterms:modified xsi:type="dcterms:W3CDTF">2019-11-21T05:13:02Z</dcterms:modified>
</cp:coreProperties>
</file>