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260" r:id="rId2"/>
    <p:sldId id="259" r:id="rId3"/>
    <p:sldId id="258" r:id="rId4"/>
    <p:sldId id="262" r:id="rId5"/>
    <p:sldId id="263" r:id="rId6"/>
  </p:sldIdLst>
  <p:sldSz cx="9144000" cy="6858000" type="screen4x3"/>
  <p:notesSz cx="6858000" cy="9144000"/>
  <p:custDataLst>
    <p:tags r:id="rId8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2910" autoAdjust="0"/>
  </p:normalViewPr>
  <p:slideViewPr>
    <p:cSldViewPr>
      <p:cViewPr>
        <p:scale>
          <a:sx n="73" d="100"/>
          <a:sy n="73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9AAC2-F274-4B9F-AF63-F71AAFDE63F5}" type="datetimeFigureOut">
              <a:rPr lang="th-TH" smtClean="0"/>
              <a:t>30/07/62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EB3BB-2C74-4C11-8167-89C293C8A1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928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B3BB-2C74-4C11-8167-89C293C8A10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9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B3BB-2C74-4C11-8167-89C293C8A10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027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B3BB-2C74-4C11-8167-89C293C8A10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796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B3BB-2C74-4C11-8167-89C293C8A104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40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8EB3BB-2C74-4C11-8167-89C293C8A104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099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2376264"/>
          </a:xfr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29614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3277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408712" cy="648072"/>
          </a:xfrm>
        </p:spPr>
        <p:txBody>
          <a:bodyPr>
            <a:noAutofit/>
          </a:bodyPr>
          <a:lstStyle>
            <a:lvl1pPr algn="r">
              <a:defRPr sz="4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1957"/>
            <a:ext cx="8229600" cy="4641379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2398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45900-0FB4-41BB-993A-DAE3CCFF5AB8}" type="datetimeFigureOut">
              <a:rPr lang="th-TH" smtClean="0"/>
              <a:t>30/07/62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9C68-9599-4891-BF3E-9B650C7E82A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8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1152128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第</a:t>
            </a:r>
            <a:r>
              <a:rPr lang="zh-CN" altLang="en-US" sz="2800" dirty="0">
                <a:solidFill>
                  <a:schemeClr val="tx1"/>
                </a:solidFill>
              </a:rPr>
              <a:t>五</a:t>
            </a:r>
            <a:r>
              <a:rPr lang="zh-CN" altLang="en-US" sz="2800" dirty="0" smtClean="0">
                <a:solidFill>
                  <a:schemeClr val="tx1"/>
                </a:solidFill>
              </a:rPr>
              <a:t>课  说中国话、做中国菜的美国女孩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300" y="1628800"/>
            <a:ext cx="4324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zh-CN" altLang="en-US" dirty="0" smtClean="0"/>
              <a:t>        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词语  </a:t>
            </a:r>
            <a:r>
              <a:rPr lang="en-US" altLang="zh-CN" sz="2800" b="1" dirty="0" smtClean="0">
                <a:solidFill>
                  <a:schemeClr val="tx1"/>
                </a:solidFill>
                <a:latin typeface="+mj-lt"/>
                <a:ea typeface="SimSun" panose="02010600030101010101" pitchFamily="2" charset="-122"/>
              </a:rPr>
              <a:t>(</a:t>
            </a:r>
            <a:r>
              <a:rPr lang="th-TH" altLang="zh-CN" sz="2800" b="1" dirty="0" smtClean="0">
                <a:solidFill>
                  <a:schemeClr val="tx1"/>
                </a:solidFill>
                <a:latin typeface="+mj-lt"/>
                <a:ea typeface="SimSun" panose="02010600030101010101" pitchFamily="2" charset="-122"/>
              </a:rPr>
              <a:t>คำศัพท์</a:t>
            </a:r>
            <a:r>
              <a:rPr lang="en-US" altLang="zh-CN" sz="2800" b="1" dirty="0" smtClean="0">
                <a:solidFill>
                  <a:schemeClr val="tx1"/>
                </a:solidFill>
                <a:latin typeface="+mj-lt"/>
                <a:ea typeface="SimSun" panose="02010600030101010101" pitchFamily="2" charset="-122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产生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chǎnshēng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ก่อให้เกิด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浓厚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nónghòu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เข้มข้น  </a:t>
            </a:r>
            <a:endParaRPr lang="en-US" altLang="zh-CN" sz="2800" dirty="0" smtClean="0">
              <a:solidFill>
                <a:schemeClr val="tx1"/>
              </a:solidFill>
              <a:latin typeface="TH SarabunPSK" panose="020B0500040200020003" pitchFamily="34" charset="-34"/>
              <a:ea typeface="SimSun" panose="02010600030101010101" pitchFamily="2" charset="-122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着迷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</a:t>
            </a:r>
            <a:r>
              <a:rPr lang="en-US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zháomí</a:t>
            </a:r>
            <a:r>
              <a:rPr lang="en-US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</a:t>
            </a:r>
            <a:r>
              <a:rPr lang="th-TH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หลงไหล</a:t>
            </a:r>
            <a:endParaRPr lang="th-TH" altLang="zh-CN" sz="2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游览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th-TH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yóulǎn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ท่องเที่ยว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西式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</a:t>
            </a:r>
            <a:r>
              <a:rPr lang="en-US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xīshì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แบบตะวันตก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婚礼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hūnlǐ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พิธีแต่งงาน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地道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dìdào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ต้นฉบับ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;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แท้ๆ</a:t>
            </a:r>
            <a:endParaRPr lang="th-TH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419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中式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zhōngshì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รูปแบบจีน         </a:t>
            </a:r>
            <a:endParaRPr lang="en-US" altLang="zh-CN" sz="2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传统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ch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uántǒng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ประเพณี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10.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退休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tuìxiū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เกษียณ      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夫妇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en-US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fūfù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    สามี ภรรยา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12.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夫人  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fūrén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 ภรรยา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政治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en-US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</a:t>
            </a:r>
            <a:r>
              <a:rPr lang="th-TH" altLang="zh-CN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800" dirty="0" err="1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zhèngzhì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การเมืองการปกครอง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14.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欣赏  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xīnshǎng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ชื่นชม</a:t>
            </a:r>
            <a:endParaRPr lang="en-US" altLang="zh-CN" sz="2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15.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感受  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gǎnshòu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ความรู้สึก</a:t>
            </a:r>
            <a:endParaRPr lang="en-US" altLang="zh-CN" sz="2800" dirty="0" smtClean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16.</a:t>
            </a:r>
            <a:r>
              <a:rPr lang="zh-CN" altLang="en-US" sz="2800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魅</a:t>
            </a:r>
            <a:r>
              <a:rPr lang="zh-CN" altLang="en-US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力     </a:t>
            </a:r>
            <a:r>
              <a:rPr lang="en-US" altLang="zh-CN" sz="2800" dirty="0" err="1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mèilì</a:t>
            </a:r>
            <a:r>
              <a:rPr lang="th-TH" altLang="zh-CN" sz="2800" dirty="0" smtClean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                   เสน่ห์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1152128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第</a:t>
            </a:r>
            <a:r>
              <a:rPr lang="zh-CN" altLang="en-US" sz="2800" dirty="0">
                <a:solidFill>
                  <a:schemeClr val="tx1"/>
                </a:solidFill>
              </a:rPr>
              <a:t>五</a:t>
            </a:r>
            <a:r>
              <a:rPr lang="zh-CN" altLang="en-US" sz="2800" dirty="0" smtClean="0">
                <a:solidFill>
                  <a:schemeClr val="tx1"/>
                </a:solidFill>
              </a:rPr>
              <a:t>课  说中国话、做中国菜的美国女孩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06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1152128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第</a:t>
            </a:r>
            <a:r>
              <a:rPr lang="zh-CN" altLang="en-US" sz="2800" dirty="0">
                <a:solidFill>
                  <a:schemeClr val="tx1"/>
                </a:solidFill>
              </a:rPr>
              <a:t>五</a:t>
            </a:r>
            <a:r>
              <a:rPr lang="zh-CN" altLang="en-US" sz="2800" dirty="0" smtClean="0">
                <a:solidFill>
                  <a:schemeClr val="tx1"/>
                </a:solidFill>
              </a:rPr>
              <a:t>课  说中国话、做中国菜的美国女孩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628800"/>
            <a:ext cx="84249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马丽毕业于一所美国大学。因为在中国的留学经历，这个典型美国女孩现在的生活，每天都与中文、中国文化和中国人有关。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马丽原来学的是艺术专业，这让她对中国汉字产生了浓厚的兴趣。“中国字真是太美了，”马丽说，她从大学一年级就开始学习中文，自己对说汉语和写汉字都非常着迷。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2005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年夏天，马丽来到中国，在北京师范大学学习中文。“我对中国文化更感兴趣了。学习结束后，我游览了西安和成都。”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2009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年，她再次来到中国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007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700808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SimSun" panose="02010600030101010101" pitchFamily="2" charset="-122"/>
                <a:ea typeface="SimSun" panose="02010600030101010101" pitchFamily="2" charset="-122"/>
              </a:rPr>
              <a:t>学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习中文，这次她又去了承德、苏州等地。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毕业后，马丽在一所美国大学当中文老师，并认识了她现在的中国丈夫。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2010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年夏天，他们现在美国举行了西式的婚礼，又回到中国举行了一场地道的中式传统婚礼。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马丽认为，自己在中国最棒的经历是有机会和中国人一起生活。“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2009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年来中国学习时，我住在一户退休的中国夫妇家。他们对我很热情，我跟夫人常常一起喝茶、散步，跟先生聊政治。周末的时候，我们一起去公园。”</a:t>
            </a:r>
            <a:endParaRPr lang="th-TH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1152128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第</a:t>
            </a:r>
            <a:r>
              <a:rPr lang="zh-CN" altLang="en-US" sz="2800" dirty="0">
                <a:solidFill>
                  <a:schemeClr val="tx1"/>
                </a:solidFill>
              </a:rPr>
              <a:t>五</a:t>
            </a:r>
            <a:r>
              <a:rPr lang="zh-CN" altLang="en-US" sz="2800" dirty="0" smtClean="0">
                <a:solidFill>
                  <a:schemeClr val="tx1"/>
                </a:solidFill>
              </a:rPr>
              <a:t>课  说中国话、做中国菜的美国女孩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21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9552" y="1700807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和一位中国人结婚后，马丽有更多的机会说中文、读中国小说、欣赏中国艺术以及做中国菜。她说：“中国已经成为我生命的一部分。”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r>
              <a:rPr lang="zh-CN" alt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马丽经常告诉她的美国朋友，中国的许多方面和他们听到的并不一样，来中国以后才能真正感受到中国文化的魅力。</a:t>
            </a:r>
            <a:endParaRPr lang="en-US" altLang="zh-CN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dirty="0" smtClean="0">
                <a:latin typeface="SimSun" panose="02010600030101010101" pitchFamily="2" charset="-122"/>
                <a:ea typeface="SimSun" panose="02010600030101010101" pitchFamily="2" charset="-122"/>
              </a:rPr>
              <a:t>   </a:t>
            </a:r>
            <a:endParaRPr lang="th-TH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870300" y="4809351"/>
            <a:ext cx="51395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节选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自</a:t>
            </a:r>
            <a:r>
              <a:rPr lang="en-US" altLang="zh-C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《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人民日报</a:t>
            </a:r>
            <a:r>
              <a:rPr lang="en-US" altLang="zh-C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》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2013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年</a:t>
            </a:r>
            <a:r>
              <a:rPr lang="en-US" altLang="zh-C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月</a:t>
            </a:r>
            <a:r>
              <a:rPr lang="en-US" altLang="zh-CN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  <a:r>
              <a: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SimSun" panose="02010600030101010101" pitchFamily="2" charset="-122"/>
                <a:ea typeface="SimSun" panose="02010600030101010101" pitchFamily="2" charset="-122"/>
              </a:rPr>
              <a:t>日</a:t>
            </a:r>
            <a:endParaRPr lang="th-TH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624736" cy="1152128"/>
          </a:xfrm>
        </p:spPr>
        <p:txBody>
          <a:bodyPr/>
          <a:lstStyle/>
          <a:p>
            <a:pPr algn="l"/>
            <a:r>
              <a:rPr lang="zh-CN" altLang="en-US" sz="2800" dirty="0" smtClean="0">
                <a:solidFill>
                  <a:schemeClr val="tx1"/>
                </a:solidFill>
              </a:rPr>
              <a:t>第</a:t>
            </a:r>
            <a:r>
              <a:rPr lang="zh-CN" altLang="en-US" sz="2800" dirty="0">
                <a:solidFill>
                  <a:schemeClr val="tx1"/>
                </a:solidFill>
              </a:rPr>
              <a:t>五</a:t>
            </a:r>
            <a:r>
              <a:rPr lang="zh-CN" altLang="en-US" sz="2800" dirty="0" smtClean="0">
                <a:solidFill>
                  <a:schemeClr val="tx1"/>
                </a:solidFill>
              </a:rPr>
              <a:t>课  说中国话、做中国菜的美国女孩</a:t>
            </a:r>
            <a:endParaRPr lang="th-TH" sz="2800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06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60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ชุดรูปแบบของ Office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TH Sarabun New"/>
        <a:ea typeface=""/>
        <a:cs typeface="TH Sarabun New"/>
      </a:majorFont>
      <a:minorFont>
        <a:latin typeface="TH Sarabun New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tp_02</Template>
  <TotalTime>1264</TotalTime>
  <Words>709</Words>
  <Application>Microsoft Office PowerPoint</Application>
  <PresentationFormat>นำเสนอทางหน้าจอ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第五课  说中国话、做中国菜的美国女孩</vt:lpstr>
      <vt:lpstr>第五课  说中国话、做中国菜的美国女孩</vt:lpstr>
      <vt:lpstr>第五课  说中国话、做中国菜的美国女孩</vt:lpstr>
      <vt:lpstr>第五课  说中国话、做中国菜的美国女孩</vt:lpstr>
      <vt:lpstr>第五课  说中国话、做中国菜的美国女孩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Chuleeporn</dc:creator>
  <cp:lastModifiedBy>ACER</cp:lastModifiedBy>
  <cp:revision>118</cp:revision>
  <dcterms:created xsi:type="dcterms:W3CDTF">2013-05-29T03:47:54Z</dcterms:created>
  <dcterms:modified xsi:type="dcterms:W3CDTF">2019-07-30T16:05:12Z</dcterms:modified>
</cp:coreProperties>
</file>