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9FF"/>
    <a:srgbClr val="99FF66"/>
    <a:srgbClr val="ACF797"/>
    <a:srgbClr val="FFFF66"/>
    <a:srgbClr val="66FF66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648D5-D72A-461F-9539-58948A438593}" type="datetimeFigureOut">
              <a:rPr lang="th-TH" smtClean="0"/>
              <a:t>29/09/62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5259-890D-42D9-8D86-C545003194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28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764704"/>
            <a:ext cx="3960440" cy="2376264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356992"/>
            <a:ext cx="3952528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416824" cy="648072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91264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29/09/62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gif"/><Relationship Id="rId7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>
          <a:xfrm>
            <a:off x="4355976" y="1124744"/>
            <a:ext cx="4405247" cy="2880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444288" y="1239768"/>
            <a:ext cx="239200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8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8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19356" y="2563207"/>
            <a:ext cx="4241867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5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การสร้างสรรค์</a:t>
            </a:r>
            <a:r>
              <a:rPr lang="th-TH" sz="5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สื่อดิจิทัล</a:t>
            </a:r>
            <a:endParaRPr lang="en-US" sz="5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2976"/>
            <a:ext cx="3707904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กลุ่ม 9"/>
          <p:cNvGrpSpPr/>
          <p:nvPr/>
        </p:nvGrpSpPr>
        <p:grpSpPr>
          <a:xfrm>
            <a:off x="6297600" y="4005064"/>
            <a:ext cx="3077377" cy="2599199"/>
            <a:chOff x="5076056" y="3901073"/>
            <a:chExt cx="3077377" cy="2599199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6156176" y="5589240"/>
              <a:ext cx="144016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901073"/>
              <a:ext cx="3077377" cy="2599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62972" y="5369195"/>
            <a:ext cx="6912768" cy="648072"/>
          </a:xfrm>
        </p:spPr>
        <p:txBody>
          <a:bodyPr>
            <a:normAutofit fontScale="25000" lnSpcReduction="20000"/>
          </a:bodyPr>
          <a:lstStyle/>
          <a:p>
            <a:r>
              <a:rPr lang="th-TH" sz="11200" dirty="0" smtClean="0">
                <a:solidFill>
                  <a:schemeClr val="bg1"/>
                </a:solidFill>
              </a:rPr>
              <a:t>รายวิชาการออกแบบและพัฒนา</a:t>
            </a:r>
            <a:r>
              <a:rPr lang="th-TH" sz="11200" dirty="0" err="1" smtClean="0">
                <a:solidFill>
                  <a:schemeClr val="bg1"/>
                </a:solidFill>
              </a:rPr>
              <a:t>สื่อดิจิทัล</a:t>
            </a:r>
            <a:endParaRPr lang="th-TH" sz="11200" dirty="0" smtClean="0">
              <a:solidFill>
                <a:schemeClr val="bg1"/>
              </a:solidFill>
            </a:endParaRPr>
          </a:p>
          <a:p>
            <a:r>
              <a:rPr lang="th-TH" sz="11200" dirty="0" err="1" smtClean="0">
                <a:solidFill>
                  <a:schemeClr val="bg1"/>
                </a:solidFill>
              </a:rPr>
              <a:t>อาจารย์จ</a:t>
            </a:r>
            <a:r>
              <a:rPr lang="th-TH" sz="11200" dirty="0" smtClean="0">
                <a:solidFill>
                  <a:schemeClr val="bg1"/>
                </a:solidFill>
              </a:rPr>
              <a:t>ริ</a:t>
            </a:r>
            <a:r>
              <a:rPr lang="th-TH" sz="11200" dirty="0" err="1" smtClean="0">
                <a:solidFill>
                  <a:schemeClr val="bg1"/>
                </a:solidFill>
              </a:rPr>
              <a:t>นทร</a:t>
            </a:r>
            <a:r>
              <a:rPr lang="th-TH" sz="11200" dirty="0" smtClean="0">
                <a:solidFill>
                  <a:schemeClr val="bg1"/>
                </a:solidFill>
              </a:rPr>
              <a:t> </a:t>
            </a:r>
            <a:r>
              <a:rPr lang="th-TH" sz="11200" dirty="0" err="1" smtClean="0">
                <a:solidFill>
                  <a:schemeClr val="bg1"/>
                </a:solidFill>
              </a:rPr>
              <a:t>อุ่มไกร</a:t>
            </a:r>
            <a:endParaRPr lang="th-TH" sz="11200" dirty="0">
              <a:solidFill>
                <a:schemeClr val="bg1"/>
              </a:solidFill>
            </a:endParaRPr>
          </a:p>
          <a:p>
            <a:r>
              <a:rPr lang="th-TH" sz="11200" dirty="0" smtClean="0">
                <a:solidFill>
                  <a:schemeClr val="bg1"/>
                </a:solidFill>
              </a:rPr>
              <a:t>สาขาวิชาคอมพิวเตอร์ศึกษา</a:t>
            </a:r>
            <a:br>
              <a:rPr lang="th-TH" sz="11200" dirty="0" smtClean="0">
                <a:solidFill>
                  <a:schemeClr val="bg1"/>
                </a:solidFill>
              </a:rPr>
            </a:br>
            <a:r>
              <a:rPr lang="th-TH" sz="11200" dirty="0" smtClean="0">
                <a:solidFill>
                  <a:schemeClr val="bg1"/>
                </a:solidFill>
              </a:rPr>
              <a:t> </a:t>
            </a:r>
            <a:r>
              <a:rPr lang="th-TH" sz="11200" dirty="0">
                <a:solidFill>
                  <a:schemeClr val="bg1"/>
                </a:solidFill>
              </a:rPr>
              <a:t>คณะวิทยาศาสตร์และ</a:t>
            </a:r>
            <a:r>
              <a:rPr lang="th-TH" sz="11200" dirty="0" smtClean="0">
                <a:solidFill>
                  <a:schemeClr val="bg1"/>
                </a:solidFill>
              </a:rPr>
              <a:t>เทคโนโลยี มหาวิทยาลัย</a:t>
            </a:r>
            <a:r>
              <a:rPr lang="th-TH" sz="11200" dirty="0">
                <a:solidFill>
                  <a:schemeClr val="bg1"/>
                </a:solidFill>
              </a:rPr>
              <a:t>ราช</a:t>
            </a:r>
            <a:r>
              <a:rPr lang="th-TH" sz="11200" dirty="0" err="1">
                <a:solidFill>
                  <a:schemeClr val="bg1"/>
                </a:solidFill>
              </a:rPr>
              <a:t>ภัฎ</a:t>
            </a:r>
            <a:r>
              <a:rPr lang="th-TH" sz="11200" dirty="0">
                <a:solidFill>
                  <a:schemeClr val="bg1"/>
                </a:solidFill>
              </a:rPr>
              <a:t>นครปฐม</a:t>
            </a:r>
          </a:p>
          <a:p>
            <a:endParaRPr lang="th-T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95736" y="404664"/>
            <a:ext cx="224452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2.7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วงจรสี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  </a:t>
            </a:r>
            <a:endParaRPr lang="en-US" sz="4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9632" y="1909883"/>
            <a:ext cx="568863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สีขั้นที่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แม่สี ได้แก่ สีแดง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 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สีเหลือง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สีน้ำเงิน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3068960"/>
            <a:ext cx="828092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สี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สีที่เกิดจากสีขั้น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แม่สีผสมกันในอัตราส่วนที่เท่ากัน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ทำให้เกิดสีใหม่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3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ได้แก่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4418"/>
            <a:ext cx="571500" cy="5715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817948" y="4146178"/>
            <a:ext cx="4572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สีแดง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ผสมกับสีเหลือง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ได้สี ส้ม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สีแดง ผสมกับสีน้ำเงิน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ได้สีม่วง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สีเหลือง ผสมกับสีน้ำเงิน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ได้สีเขียว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31" y="3742460"/>
            <a:ext cx="2200697" cy="216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492024"/>
            <a:ext cx="1536325" cy="1420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กลุ่ม 13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6" name="รูปภาพ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1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772816"/>
            <a:ext cx="783061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สี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ขั้นที่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3 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สีที่เกิดจากสีขั้นที่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ผสมกับสีขั้นที่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ในอัตราส่วนที่เท่ากัน จะได้สีอื่น ๆ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อีก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6  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</a:t>
            </a:r>
            <a:endParaRPr lang="en-US" sz="3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91717" y="404664"/>
            <a:ext cx="2972289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2.7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วงจรสี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(ต่อ)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 </a:t>
            </a:r>
            <a:endParaRPr lang="en-US" sz="4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4418"/>
            <a:ext cx="571500" cy="571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7" y="3141651"/>
            <a:ext cx="2266590" cy="223224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115616" y="2850034"/>
            <a:ext cx="5472608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 ผสมกับสีส้ม  ได้สี ส้มแดง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แดง ผสมกับสีม่วง  ได้สีม่วงแดง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เหลือง ผสมกับสีเขียว ได้สีเขียวเหลือง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น้ำเงิน ผสมกับสีเขียว  ได้สีเขียวน้ำเงิน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น้ำเงิน ผสมกับสีม่วง  ได้สีม่วงน้ำเงิน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เหลือง ผสมกับสีส้ม ได้สีส้มเหลือง </a:t>
            </a:r>
          </a:p>
        </p:txBody>
      </p:sp>
      <p:grpSp>
        <p:nvGrpSpPr>
          <p:cNvPr id="8" name="กลุ่ม 7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6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1" y="3244309"/>
            <a:ext cx="2615873" cy="311111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948028" y="476672"/>
            <a:ext cx="2736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หลักการใช้สี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2388533"/>
            <a:ext cx="830580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ความหมาย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ของสีวรรณะเดียว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tone)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กลุ่ม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สีที่แบ่ง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ออกเป็น 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ล้อของสีเป็น 2 วรรณะ คือ 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2292" y="4261255"/>
            <a:ext cx="2498704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warm tone)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7125" y="4311713"/>
            <a:ext cx="2299050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เย็น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cool tone)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7" y="482919"/>
            <a:ext cx="571500" cy="571500"/>
          </a:xfrm>
          <a:prstGeom prst="rect">
            <a:avLst/>
          </a:prstGeom>
        </p:spPr>
      </p:pic>
      <p:grpSp>
        <p:nvGrpSpPr>
          <p:cNvPr id="11" name="กลุ่ม 10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sp>
        <p:nvSpPr>
          <p:cNvPr id="15" name="รูปห้าเหลี่ยม 14"/>
          <p:cNvSpPr/>
          <p:nvPr/>
        </p:nvSpPr>
        <p:spPr>
          <a:xfrm>
            <a:off x="1263491" y="1629124"/>
            <a:ext cx="3810000" cy="584775"/>
          </a:xfrm>
          <a:prstGeom prst="homePlate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การใช้สีวรรณะ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990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632072" y="1707088"/>
            <a:ext cx="8001000" cy="1082850"/>
          </a:xfrm>
          <a:prstGeom prst="roundRect">
            <a:avLst/>
          </a:prstGeom>
          <a:solidFill>
            <a:srgbClr val="FFE67D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warm tone)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ซึ่งประกอบด้วย สีเหลือง สีส้ม สีแดง สีม่วง สีเหล่านี้ให้อิทธิพล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ความรู้สึก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ตื่นเต้น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เร้าใจ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กระฉับกระเฉง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34" y="3426204"/>
            <a:ext cx="2156830" cy="25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7214"/>
            <a:ext cx="2349500" cy="3281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0" y="3748622"/>
            <a:ext cx="2971800" cy="1887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2076914" y="465775"/>
            <a:ext cx="3592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หลักการใช้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(ต่อ)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7" y="482919"/>
            <a:ext cx="571500" cy="571500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7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749206" y="1636866"/>
            <a:ext cx="7992888" cy="15731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เย็น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cool tone)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สีเหลือง สีเขียว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น้ำเงิน สีม่วง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เหล่านี้ดู เย็นตา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ความรู้สึก สงบ สดชื่น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สีเหลืองกับสีม่วงอยู่ได้ทั้งสองวรรณะ) 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1" y="3355771"/>
            <a:ext cx="271462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59" y="3341458"/>
            <a:ext cx="4135019" cy="270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117434" y="493808"/>
            <a:ext cx="3592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หลักการใช้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(ต่อ)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7" y="482919"/>
            <a:ext cx="571500" cy="571500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65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รูปห้าเหลี่ยม 1"/>
          <p:cNvSpPr/>
          <p:nvPr/>
        </p:nvSpPr>
        <p:spPr>
          <a:xfrm>
            <a:off x="1131194" y="1642893"/>
            <a:ext cx="3810000" cy="584775"/>
          </a:xfrm>
          <a:prstGeom prst="homePlate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ใช้สีต่างวรรณะ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683568" y="2376574"/>
            <a:ext cx="7617270" cy="1082850"/>
          </a:xfrm>
          <a:prstGeom prst="roundRect">
            <a:avLst/>
          </a:prstGeom>
          <a:solidFill>
            <a:srgbClr val="66FF66">
              <a:alpha val="54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หลักการทั่วไป ใช้อัตราส่วน 80% ต่อ 20% ของวรรณะสี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ใช้สี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วรรณะร้อน 80% สีวรรณะเย็นก็ 20%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sp>
        <p:nvSpPr>
          <p:cNvPr id="9" name="สี่เหลี่ยมผืนผ้า 8"/>
          <p:cNvSpPr/>
          <p:nvPr/>
        </p:nvSpPr>
        <p:spPr>
          <a:xfrm>
            <a:off x="2117434" y="493808"/>
            <a:ext cx="3592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หลักการใช้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(ต่อ)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7" y="482919"/>
            <a:ext cx="571500" cy="5715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674">
            <a:off x="2175607" y="3711557"/>
            <a:ext cx="2095500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972">
            <a:off x="4767016" y="3811583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92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913759" y="2390973"/>
            <a:ext cx="5143332" cy="35345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สีตรงข้ามมี 6 </a:t>
            </a:r>
            <a:r>
              <a:rPr lang="th-TH" sz="32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 สีเหลือง ตรงข้ามกับ สีม่วง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สีแดง ตรงข้ามกับ สีเขียว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 สีน้ำเงิน ตรงข้ามกับ สีส้ม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 สีเขียวเหลือง ตรงข้ามกับ สีม่วงแดง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 สีส้มเหลือง ตรงข้ามกับ สีม่วงน้ำเงิน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 สีส้มแดง ตรงข้ามกับ สีเขียวน้ำเงิน 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 7"/>
          <p:cNvSpPr/>
          <p:nvPr/>
        </p:nvSpPr>
        <p:spPr>
          <a:xfrm>
            <a:off x="2117434" y="493808"/>
            <a:ext cx="3592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หลักการใช้</a:t>
            </a: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(ต่อ)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7" y="482919"/>
            <a:ext cx="571500" cy="571500"/>
          </a:xfrm>
          <a:prstGeom prst="rect">
            <a:avLst/>
          </a:prstGeom>
        </p:spPr>
      </p:pic>
      <p:sp>
        <p:nvSpPr>
          <p:cNvPr id="10" name="รูปห้าเหลี่ยม 9"/>
          <p:cNvSpPr/>
          <p:nvPr/>
        </p:nvSpPr>
        <p:spPr>
          <a:xfrm>
            <a:off x="1331640" y="1705135"/>
            <a:ext cx="3810000" cy="584775"/>
          </a:xfrm>
          <a:prstGeom prst="homePlate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การใช้สีตรงกันข้าม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1" y="2390973"/>
            <a:ext cx="3561116" cy="33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123728" y="397752"/>
            <a:ext cx="3756156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2.9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จิตวิทยาในการใช้สี</a:t>
            </a:r>
            <a:endParaRPr lang="en-US" sz="4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มนมุมสี่เหลี่ยมผืนผ้าด้านทแยงมุม 3"/>
          <p:cNvSpPr/>
          <p:nvPr/>
        </p:nvSpPr>
        <p:spPr>
          <a:xfrm>
            <a:off x="251520" y="1755841"/>
            <a:ext cx="8635090" cy="1191816"/>
          </a:xfrm>
          <a:prstGeom prst="round2DiagRect">
            <a:avLst/>
          </a:prstGeom>
          <a:solidFill>
            <a:srgbClr val="D9E9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สีต่างๆ ที่เราสัมผัสด้วยสายตา จะทำให้เกิดความรู้สึกขึ้นภายในต่อเรา ทันทีที่เรามองเห็นสี ไม่ว่าจะเป็น การแต่งกาย บ้านที่อยู่อาศัย เครื่องใช้ต่างๆ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211960" y="3119662"/>
            <a:ext cx="4464496" cy="3044238"/>
          </a:xfrm>
          <a:prstGeom prst="round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สีฟ้า 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ปลอด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โปร่งโล่ง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กว้าง สะอาด </a:t>
            </a:r>
          </a:p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ม่วง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เสน่ห์ น่าติดตาม เร้น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ลับ</a:t>
            </a:r>
          </a:p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น้ำตาล 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เก่า หนัก</a:t>
            </a:r>
            <a:endParaRPr lang="en-US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ขาว 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สะอาด สดใส   </a:t>
            </a:r>
            <a:endParaRPr lang="en-US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90000"/>
              </a:lnSpc>
              <a:spcAft>
                <a:spcPts val="0"/>
              </a:spcAft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 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หด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หู่ เศร้า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ใจ</a:t>
            </a:r>
            <a:endParaRPr lang="en-US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ชมพู 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อ่อนโยน ความรัก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96" y="547506"/>
            <a:ext cx="571500" cy="571500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" y="3284984"/>
            <a:ext cx="310379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996570" y="449432"/>
            <a:ext cx="643477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2.10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งานศิลปะที่นำมาใช้ในการออกแบบ</a:t>
            </a:r>
            <a:endParaRPr lang="en-US" sz="32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1185785" y="1823218"/>
            <a:ext cx="4028172" cy="58477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ทำงานออกแบบ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 descr="workfl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7" y="2730005"/>
            <a:ext cx="6120680" cy="16490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5" name="กลุ่ม 4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26" y="548680"/>
            <a:ext cx="571500" cy="57150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958589"/>
            <a:ext cx="2599440" cy="28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59356" y="404664"/>
            <a:ext cx="729476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2.11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การประยุกต์ใช้งานศิลปะในการออกแบบ</a:t>
            </a:r>
            <a:endParaRPr lang="en-US" sz="32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3554" y="1723055"/>
            <a:ext cx="2885726" cy="584775"/>
          </a:xfrm>
          <a:prstGeom prst="rect">
            <a:avLst/>
          </a:prstGeom>
          <a:solidFill>
            <a:srgbClr val="ACF797"/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ออกแบบสร้างสรรค์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82396" y="2377618"/>
            <a:ext cx="453752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ออกแบบสัญลักษณ์และ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เครื่องหมาย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2396" y="2996952"/>
            <a:ext cx="2728632" cy="584775"/>
          </a:xfrm>
          <a:prstGeom prst="rect">
            <a:avLst/>
          </a:prstGeom>
          <a:solidFill>
            <a:srgbClr val="ACF797"/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ออกแบบโครงสร้าง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175" y="3645024"/>
            <a:ext cx="27398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ออกแบบหุ่นจำลอง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2396" y="4293096"/>
            <a:ext cx="2488182" cy="584775"/>
          </a:xfrm>
          <a:prstGeom prst="rect">
            <a:avLst/>
          </a:prstGeom>
          <a:solidFill>
            <a:srgbClr val="ACF797"/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ออกแบบสิ่งพิมพ์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2115" y="4941168"/>
            <a:ext cx="27414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ออกแบบผลิตภัณฑ์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94975" y="1645579"/>
            <a:ext cx="24817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ออกแบบโฆษณา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687998" y="2306574"/>
            <a:ext cx="3039615" cy="584775"/>
          </a:xfrm>
          <a:prstGeom prst="rect">
            <a:avLst/>
          </a:prstGeom>
          <a:solidFill>
            <a:srgbClr val="ACF797"/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ออกแบบพาณิชย์ศิลป์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672194" y="2966642"/>
            <a:ext cx="32447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ออกแบบศิลปะประดิษฐ์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694975" y="3628564"/>
            <a:ext cx="2414444" cy="584775"/>
          </a:xfrm>
          <a:prstGeom prst="rect">
            <a:avLst/>
          </a:prstGeom>
          <a:solidFill>
            <a:srgbClr val="ACF797"/>
          </a:solidFill>
        </p:spPr>
        <p:txBody>
          <a:bodyPr wrap="none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ออกแบบตกแต่ง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6" name="รูปภาพ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56" y="547186"/>
            <a:ext cx="571500" cy="57150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00" y="4478818"/>
            <a:ext cx="1828275" cy="190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96" y="3135484"/>
            <a:ext cx="2269210" cy="153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t="8537" r="22083"/>
          <a:stretch/>
        </p:blipFill>
        <p:spPr>
          <a:xfrm>
            <a:off x="3438527" y="4672064"/>
            <a:ext cx="1674453" cy="205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8" y="4213339"/>
            <a:ext cx="2159474" cy="139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31" y="5065018"/>
            <a:ext cx="1760509" cy="207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9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3" y="1340768"/>
            <a:ext cx="9144000" cy="5184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th-TH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การสร้างสรรค์</a:t>
            </a:r>
            <a:r>
              <a:rPr lang="th-TH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สื่อดิจิทัล</a:t>
            </a:r>
            <a:endParaRPr lang="en-US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รูปแบบอิสระ 3"/>
          <p:cNvSpPr/>
          <p:nvPr/>
        </p:nvSpPr>
        <p:spPr>
          <a:xfrm>
            <a:off x="611560" y="2442223"/>
            <a:ext cx="8424936" cy="32910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r>
              <a:rPr lang="en-US" sz="3200" dirty="0" smtClean="0"/>
              <a:t> 	</a:t>
            </a: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th-TH" b="1" dirty="0"/>
              <a:t>อธิบายหลักการออกแบบ</a:t>
            </a:r>
            <a:r>
              <a:rPr lang="th-TH" b="1" dirty="0" err="1"/>
              <a:t>สื่อดิจิทัล</a:t>
            </a:r>
            <a:r>
              <a:rPr lang="th-TH" b="1" dirty="0"/>
              <a:t> ได้อย่างถูกต้อง</a:t>
            </a:r>
            <a:endParaRPr lang="en-US" b="1" dirty="0"/>
          </a:p>
          <a:p>
            <a:r>
              <a:rPr lang="en-US" b="1" dirty="0" smtClean="0"/>
              <a:t>	2</a:t>
            </a:r>
            <a:r>
              <a:rPr lang="en-US" b="1" dirty="0"/>
              <a:t>. </a:t>
            </a:r>
            <a:r>
              <a:rPr lang="th-TH" b="1" dirty="0"/>
              <a:t>บอกคุณสมบัติในการเป็นนักออกแบบกราฟิก และยกตัวอย่างได้อย่างถูกต้อง</a:t>
            </a:r>
            <a:endParaRPr lang="en-US" b="1" dirty="0"/>
          </a:p>
          <a:p>
            <a:r>
              <a:rPr lang="en-US" b="1" dirty="0"/>
              <a:t>	3. </a:t>
            </a:r>
            <a:r>
              <a:rPr lang="th-TH" b="1" dirty="0"/>
              <a:t>ให้ความใส่ใจต่องานที่ได้รับมอบหมายและมีความรับผิดชอบได้ดี</a:t>
            </a:r>
            <a:endParaRPr lang="en-US" b="1" dirty="0"/>
          </a:p>
          <a:p>
            <a:endParaRPr lang="en-US" dirty="0">
              <a:effectLst/>
            </a:endParaRPr>
          </a:p>
        </p:txBody>
      </p:sp>
      <p:sp>
        <p:nvSpPr>
          <p:cNvPr id="5" name="รูปแบบอิสระ 4"/>
          <p:cNvSpPr/>
          <p:nvPr/>
        </p:nvSpPr>
        <p:spPr>
          <a:xfrm>
            <a:off x="395536" y="1687329"/>
            <a:ext cx="8424936" cy="609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1">
              <a:lnSpc>
                <a:spcPct val="100000"/>
              </a:lnSpc>
              <a:buNone/>
              <a:tabLst/>
            </a:pPr>
            <a:r>
              <a:rPr lang="th-TH" sz="3600" b="1" dirty="0" smtClean="0">
                <a:effectLst>
                  <a:outerShdw dist="17961" dir="2700000">
                    <a:scrgbClr r="0" g="0" b="0"/>
                  </a:outerShdw>
                </a:effectLst>
                <a:latin typeface="TH SarabunPSK" pitchFamily="34"/>
                <a:ea typeface="TH SarabunPSK" pitchFamily="34"/>
                <a:cs typeface="TH SarabunPSK" pitchFamily="34"/>
              </a:rPr>
              <a:t>วัตถุประสงค์เชิงพฤติกรรม</a:t>
            </a:r>
            <a:endParaRPr lang="th-TH" sz="3600" b="1" dirty="0">
              <a:effectLst>
                <a:outerShdw dist="17961" dir="2700000">
                  <a:scrgbClr r="0" g="0" b="0"/>
                </a:outerShdw>
              </a:effectLst>
              <a:latin typeface="TH SarabunPSK" pitchFamily="34"/>
              <a:ea typeface="TH SarabunPSK" pitchFamily="34"/>
              <a:cs typeface="TH SarabunPSK" pitchFamily="34"/>
            </a:endParaRPr>
          </a:p>
        </p:txBody>
      </p:sp>
      <p:sp>
        <p:nvSpPr>
          <p:cNvPr id="7" name="Shape 731"/>
          <p:cNvSpPr/>
          <p:nvPr/>
        </p:nvSpPr>
        <p:spPr>
          <a:xfrm>
            <a:off x="735990" y="2564904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" name="Shape 731"/>
          <p:cNvSpPr/>
          <p:nvPr/>
        </p:nvSpPr>
        <p:spPr>
          <a:xfrm>
            <a:off x="724114" y="3161924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" name="Shape 731"/>
          <p:cNvSpPr/>
          <p:nvPr/>
        </p:nvSpPr>
        <p:spPr>
          <a:xfrm>
            <a:off x="789448" y="4121821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4" y="3675632"/>
            <a:ext cx="3157810" cy="3157810"/>
          </a:xfrm>
          <a:prstGeom prst="rect">
            <a:avLst/>
          </a:prstGeom>
        </p:spPr>
      </p:pic>
      <p:sp>
        <p:nvSpPr>
          <p:cNvPr id="10" name="วงรี 9"/>
          <p:cNvSpPr/>
          <p:nvPr/>
        </p:nvSpPr>
        <p:spPr>
          <a:xfrm rot="20724934">
            <a:off x="3177918" y="1469222"/>
            <a:ext cx="5959440" cy="4891544"/>
          </a:xfrm>
          <a:prstGeom prst="ellipse">
            <a:avLst/>
          </a:prstGeom>
          <a:solidFill>
            <a:srgbClr val="D9E9FF">
              <a:alpha val="71000"/>
            </a:srgb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051720" y="548680"/>
            <a:ext cx="2210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</a:t>
            </a: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บทสรุป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5102" y="2150103"/>
            <a:ext cx="46709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ผู้เรียน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จะได้ศึกษาเกี่ยวกับความหมาย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</a:t>
            </a:r>
            <a:r>
              <a:rPr lang="th-TH" sz="3200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ดิจิทัล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งานศิลปะในการออกแบบ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ซึ่งจะทำให้ผู้เรียนมีพื้นฐานในการออกแบบและ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</a:t>
            </a:r>
            <a:r>
              <a:rPr lang="th-TH" sz="3200" b="1" dirty="0" err="1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สื่อ</a:t>
            </a:r>
            <a:r>
              <a:rPr lang="th-TH" sz="3200" b="1" dirty="0" err="1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ดิจิทัล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 และ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สามารถนำไปประยุกต์ใช้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กับการสร้างบทเรียน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คอมพิวเตอร์ช่วย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สอน 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/>
            </a:r>
            <a:b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เป็นอย่างดี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20" y="548680"/>
            <a:ext cx="571500" cy="571500"/>
          </a:xfrm>
          <a:prstGeom prst="rect">
            <a:avLst/>
          </a:prstGeom>
        </p:spPr>
      </p:pic>
      <p:sp>
        <p:nvSpPr>
          <p:cNvPr id="11" name="วงรี 10"/>
          <p:cNvSpPr/>
          <p:nvPr/>
        </p:nvSpPr>
        <p:spPr>
          <a:xfrm>
            <a:off x="2531113" y="3259140"/>
            <a:ext cx="828193" cy="832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2246042" y="3801496"/>
            <a:ext cx="570142" cy="56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194210"/>
            <a:ext cx="9144000" cy="3446017"/>
            <a:chOff x="0" y="2106323"/>
            <a:chExt cx="12192000" cy="3446017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50000">
                <a:schemeClr val="bg1">
                  <a:alpha val="10000"/>
                </a:schemeClr>
              </a:gs>
            </a:gsLst>
            <a:lin ang="0" scaled="1"/>
            <a:tileRect/>
          </a:gradFill>
        </p:grpSpPr>
        <p:sp>
          <p:nvSpPr>
            <p:cNvPr id="16" name="Freeform 15"/>
            <p:cNvSpPr/>
            <p:nvPr/>
          </p:nvSpPr>
          <p:spPr>
            <a:xfrm>
              <a:off x="0" y="2106323"/>
              <a:ext cx="978558" cy="3290911"/>
            </a:xfrm>
            <a:custGeom>
              <a:avLst/>
              <a:gdLst>
                <a:gd name="connsiteX0" fmla="*/ 0 w 978558"/>
                <a:gd name="connsiteY0" fmla="*/ 0 h 3290911"/>
                <a:gd name="connsiteX1" fmla="*/ 184694 w 978558"/>
                <a:gd name="connsiteY1" fmla="*/ 62566 h 3290911"/>
                <a:gd name="connsiteX2" fmla="*/ 819139 w 978558"/>
                <a:gd name="connsiteY2" fmla="*/ 237924 h 3290911"/>
                <a:gd name="connsiteX3" fmla="*/ 978558 w 978558"/>
                <a:gd name="connsiteY3" fmla="*/ 274237 h 3290911"/>
                <a:gd name="connsiteX4" fmla="*/ 978558 w 978558"/>
                <a:gd name="connsiteY4" fmla="*/ 3041934 h 3290911"/>
                <a:gd name="connsiteX5" fmla="*/ 839159 w 978558"/>
                <a:gd name="connsiteY5" fmla="*/ 3070797 h 3290911"/>
                <a:gd name="connsiteX6" fmla="*/ 91357 w 978558"/>
                <a:gd name="connsiteY6" fmla="*/ 3261732 h 3290911"/>
                <a:gd name="connsiteX7" fmla="*/ 0 w 978558"/>
                <a:gd name="connsiteY7" fmla="*/ 3290911 h 329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558" h="3290911">
                  <a:moveTo>
                    <a:pt x="0" y="0"/>
                  </a:moveTo>
                  <a:lnTo>
                    <a:pt x="184694" y="62566"/>
                  </a:lnTo>
                  <a:cubicBezTo>
                    <a:pt x="376858" y="124338"/>
                    <a:pt x="589012" y="182937"/>
                    <a:pt x="819139" y="237924"/>
                  </a:cubicBezTo>
                  <a:lnTo>
                    <a:pt x="978558" y="274237"/>
                  </a:lnTo>
                  <a:lnTo>
                    <a:pt x="978558" y="3041934"/>
                  </a:lnTo>
                  <a:lnTo>
                    <a:pt x="839159" y="3070797"/>
                  </a:lnTo>
                  <a:cubicBezTo>
                    <a:pt x="567038" y="3129894"/>
                    <a:pt x="316814" y="3193747"/>
                    <a:pt x="91357" y="3261732"/>
                  </a:cubicBezTo>
                  <a:lnTo>
                    <a:pt x="0" y="32909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218355" y="2106323"/>
              <a:ext cx="973645" cy="3446017"/>
            </a:xfrm>
            <a:custGeom>
              <a:avLst/>
              <a:gdLst>
                <a:gd name="connsiteX0" fmla="*/ 973645 w 973645"/>
                <a:gd name="connsiteY0" fmla="*/ 0 h 3446017"/>
                <a:gd name="connsiteX1" fmla="*/ 973645 w 973645"/>
                <a:gd name="connsiteY1" fmla="*/ 3446017 h 3446017"/>
                <a:gd name="connsiteX2" fmla="*/ 950472 w 973645"/>
                <a:gd name="connsiteY2" fmla="*/ 3435811 h 3446017"/>
                <a:gd name="connsiteX3" fmla="*/ 162543 w 973645"/>
                <a:gd name="connsiteY3" fmla="*/ 3180739 h 3446017"/>
                <a:gd name="connsiteX4" fmla="*/ 0 w 973645"/>
                <a:gd name="connsiteY4" fmla="*/ 3139987 h 3446017"/>
                <a:gd name="connsiteX5" fmla="*/ 0 w 973645"/>
                <a:gd name="connsiteY5" fmla="*/ 273118 h 3446017"/>
                <a:gd name="connsiteX6" fmla="*/ 154506 w 973645"/>
                <a:gd name="connsiteY6" fmla="*/ 237924 h 3446017"/>
                <a:gd name="connsiteX7" fmla="*/ 788952 w 973645"/>
                <a:gd name="connsiteY7" fmla="*/ 62566 h 34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3645" h="3446017">
                  <a:moveTo>
                    <a:pt x="973645" y="0"/>
                  </a:moveTo>
                  <a:lnTo>
                    <a:pt x="973645" y="3446017"/>
                  </a:lnTo>
                  <a:lnTo>
                    <a:pt x="950472" y="3435811"/>
                  </a:lnTo>
                  <a:cubicBezTo>
                    <a:pt x="726574" y="3344993"/>
                    <a:pt x="462185" y="3259590"/>
                    <a:pt x="162543" y="3180739"/>
                  </a:cubicBezTo>
                  <a:lnTo>
                    <a:pt x="0" y="3139987"/>
                  </a:lnTo>
                  <a:lnTo>
                    <a:pt x="0" y="273118"/>
                  </a:lnTo>
                  <a:lnTo>
                    <a:pt x="154506" y="237924"/>
                  </a:lnTo>
                  <a:cubicBezTo>
                    <a:pt x="384633" y="182937"/>
                    <a:pt x="596787" y="124338"/>
                    <a:pt x="788952" y="625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12224" y="2455099"/>
              <a:ext cx="2746055" cy="2709076"/>
            </a:xfrm>
            <a:custGeom>
              <a:avLst/>
              <a:gdLst>
                <a:gd name="connsiteX0" fmla="*/ 2746055 w 2746055"/>
                <a:gd name="connsiteY0" fmla="*/ 0 h 2709076"/>
                <a:gd name="connsiteX1" fmla="*/ 2746055 w 2746055"/>
                <a:gd name="connsiteY1" fmla="*/ 2709076 h 2709076"/>
                <a:gd name="connsiteX2" fmla="*/ 2560991 w 2746055"/>
                <a:gd name="connsiteY2" fmla="*/ 2670758 h 2709076"/>
                <a:gd name="connsiteX3" fmla="*/ 218870 w 2746055"/>
                <a:gd name="connsiteY3" fmla="*/ 2362514 h 2709076"/>
                <a:gd name="connsiteX4" fmla="*/ 0 w 2746055"/>
                <a:gd name="connsiteY4" fmla="*/ 2346431 h 2709076"/>
                <a:gd name="connsiteX5" fmla="*/ 0 w 2746055"/>
                <a:gd name="connsiteY5" fmla="*/ 332549 h 2709076"/>
                <a:gd name="connsiteX6" fmla="*/ 103661 w 2746055"/>
                <a:gd name="connsiteY6" fmla="*/ 326760 h 2709076"/>
                <a:gd name="connsiteX7" fmla="*/ 2518350 w 2746055"/>
                <a:gd name="connsiteY7" fmla="*/ 42836 h 2709076"/>
                <a:gd name="connsiteX8" fmla="*/ 2746055 w 2746055"/>
                <a:gd name="connsiteY8" fmla="*/ 0 h 270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709076">
                  <a:moveTo>
                    <a:pt x="2746055" y="0"/>
                  </a:moveTo>
                  <a:lnTo>
                    <a:pt x="2746055" y="2709076"/>
                  </a:lnTo>
                  <a:lnTo>
                    <a:pt x="2560991" y="2670758"/>
                  </a:lnTo>
                  <a:cubicBezTo>
                    <a:pt x="1885800" y="2537486"/>
                    <a:pt x="1092353" y="2431971"/>
                    <a:pt x="218870" y="2362514"/>
                  </a:cubicBezTo>
                  <a:lnTo>
                    <a:pt x="0" y="2346431"/>
                  </a:lnTo>
                  <a:lnTo>
                    <a:pt x="0" y="332549"/>
                  </a:lnTo>
                  <a:lnTo>
                    <a:pt x="103661" y="326760"/>
                  </a:lnTo>
                  <a:cubicBezTo>
                    <a:pt x="996555" y="266448"/>
                    <a:pt x="1814192" y="169039"/>
                    <a:pt x="2518350" y="42836"/>
                  </a:cubicBezTo>
                  <a:lnTo>
                    <a:pt x="274605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333722" y="2455100"/>
              <a:ext cx="2746055" cy="2624295"/>
            </a:xfrm>
            <a:custGeom>
              <a:avLst/>
              <a:gdLst>
                <a:gd name="connsiteX0" fmla="*/ 0 w 2746055"/>
                <a:gd name="connsiteY0" fmla="*/ 0 h 2624295"/>
                <a:gd name="connsiteX1" fmla="*/ 227704 w 2746055"/>
                <a:gd name="connsiteY1" fmla="*/ 42836 h 2624295"/>
                <a:gd name="connsiteX2" fmla="*/ 2642393 w 2746055"/>
                <a:gd name="connsiteY2" fmla="*/ 326760 h 2624295"/>
                <a:gd name="connsiteX3" fmla="*/ 2746055 w 2746055"/>
                <a:gd name="connsiteY3" fmla="*/ 332549 h 2624295"/>
                <a:gd name="connsiteX4" fmla="*/ 2746055 w 2746055"/>
                <a:gd name="connsiteY4" fmla="*/ 2320322 h 2624295"/>
                <a:gd name="connsiteX5" fmla="*/ 2426369 w 2746055"/>
                <a:gd name="connsiteY5" fmla="*/ 2338174 h 2624295"/>
                <a:gd name="connsiteX6" fmla="*/ 11680 w 2746055"/>
                <a:gd name="connsiteY6" fmla="*/ 2622098 h 2624295"/>
                <a:gd name="connsiteX7" fmla="*/ 0 w 2746055"/>
                <a:gd name="connsiteY7" fmla="*/ 2624295 h 2624295"/>
                <a:gd name="connsiteX8" fmla="*/ 0 w 2746055"/>
                <a:gd name="connsiteY8" fmla="*/ 0 h 26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055" h="2624295">
                  <a:moveTo>
                    <a:pt x="0" y="0"/>
                  </a:moveTo>
                  <a:lnTo>
                    <a:pt x="227704" y="42836"/>
                  </a:lnTo>
                  <a:cubicBezTo>
                    <a:pt x="931862" y="169039"/>
                    <a:pt x="1749499" y="266448"/>
                    <a:pt x="2642393" y="326760"/>
                  </a:cubicBezTo>
                  <a:lnTo>
                    <a:pt x="2746055" y="332549"/>
                  </a:lnTo>
                  <a:lnTo>
                    <a:pt x="2746055" y="2320322"/>
                  </a:lnTo>
                  <a:lnTo>
                    <a:pt x="2426369" y="2338174"/>
                  </a:lnTo>
                  <a:cubicBezTo>
                    <a:pt x="1533475" y="2398487"/>
                    <a:pt x="715838" y="2495895"/>
                    <a:pt x="11680" y="2622098"/>
                  </a:cubicBezTo>
                  <a:lnTo>
                    <a:pt x="0" y="2624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34941" y="2807481"/>
              <a:ext cx="3322119" cy="1972235"/>
            </a:xfrm>
            <a:custGeom>
              <a:avLst/>
              <a:gdLst>
                <a:gd name="connsiteX0" fmla="*/ 3322119 w 3322119"/>
                <a:gd name="connsiteY0" fmla="*/ 0 h 1972235"/>
                <a:gd name="connsiteX1" fmla="*/ 3322119 w 3322119"/>
                <a:gd name="connsiteY1" fmla="*/ 1972235 h 1972235"/>
                <a:gd name="connsiteX2" fmla="*/ 2881735 w 3322119"/>
                <a:gd name="connsiteY2" fmla="*/ 1947643 h 1972235"/>
                <a:gd name="connsiteX3" fmla="*/ 1445035 w 3322119"/>
                <a:gd name="connsiteY3" fmla="*/ 1916190 h 1972235"/>
                <a:gd name="connsiteX4" fmla="*/ 8335 w 3322119"/>
                <a:gd name="connsiteY4" fmla="*/ 1947643 h 1972235"/>
                <a:gd name="connsiteX5" fmla="*/ 0 w 3322119"/>
                <a:gd name="connsiteY5" fmla="*/ 1948109 h 1972235"/>
                <a:gd name="connsiteX6" fmla="*/ 0 w 3322119"/>
                <a:gd name="connsiteY6" fmla="*/ 1 h 1972235"/>
                <a:gd name="connsiteX7" fmla="*/ 224359 w 3322119"/>
                <a:gd name="connsiteY7" fmla="*/ 12529 h 1972235"/>
                <a:gd name="connsiteX8" fmla="*/ 1661059 w 3322119"/>
                <a:gd name="connsiteY8" fmla="*/ 43982 h 1972235"/>
                <a:gd name="connsiteX9" fmla="*/ 3097759 w 3322119"/>
                <a:gd name="connsiteY9" fmla="*/ 12529 h 1972235"/>
                <a:gd name="connsiteX10" fmla="*/ 3322119 w 3322119"/>
                <a:gd name="connsiteY10" fmla="*/ 0 h 197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2119" h="1972235">
                  <a:moveTo>
                    <a:pt x="3322119" y="0"/>
                  </a:moveTo>
                  <a:lnTo>
                    <a:pt x="3322119" y="1972235"/>
                  </a:lnTo>
                  <a:lnTo>
                    <a:pt x="2881735" y="1947643"/>
                  </a:lnTo>
                  <a:cubicBezTo>
                    <a:pt x="2417668" y="1927020"/>
                    <a:pt x="1937176" y="1916190"/>
                    <a:pt x="1445035" y="1916190"/>
                  </a:cubicBezTo>
                  <a:cubicBezTo>
                    <a:pt x="952895" y="1916190"/>
                    <a:pt x="472402" y="1927020"/>
                    <a:pt x="8335" y="1947643"/>
                  </a:cubicBezTo>
                  <a:lnTo>
                    <a:pt x="0" y="1948109"/>
                  </a:lnTo>
                  <a:lnTo>
                    <a:pt x="0" y="1"/>
                  </a:lnTo>
                  <a:lnTo>
                    <a:pt x="224359" y="12529"/>
                  </a:lnTo>
                  <a:cubicBezTo>
                    <a:pt x="688426" y="33152"/>
                    <a:pt x="1168919" y="43982"/>
                    <a:pt x="1661059" y="43982"/>
                  </a:cubicBezTo>
                  <a:cubicBezTo>
                    <a:pt x="2153200" y="43982"/>
                    <a:pt x="2633692" y="33152"/>
                    <a:pt x="3097759" y="12529"/>
                  </a:cubicBezTo>
                  <a:lnTo>
                    <a:pt x="33221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0" y="892907"/>
            <a:ext cx="3384376" cy="1946758"/>
          </a:xfrm>
        </p:spPr>
        <p:txBody>
          <a:bodyPr/>
          <a:lstStyle/>
          <a:p>
            <a:r>
              <a:rPr lang="en-US" dirty="0" smtClean="0">
                <a:solidFill>
                  <a:srgbClr val="222A35"/>
                </a:solidFill>
              </a:rPr>
              <a:t>T</a:t>
            </a:r>
            <a:r>
              <a:rPr lang="en-US" dirty="0" smtClean="0"/>
              <a:t>hank </a:t>
            </a:r>
            <a:r>
              <a:rPr lang="en-US" dirty="0" smtClean="0">
                <a:solidFill>
                  <a:srgbClr val="222A35"/>
                </a:solidFill>
              </a:rPr>
              <a:t>Y</a:t>
            </a:r>
            <a:r>
              <a:rPr lang="en-US" dirty="0" smtClean="0"/>
              <a:t>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0" y="2191593"/>
            <a:ext cx="3952528" cy="648072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:)</a:t>
            </a:r>
            <a:endParaRPr lang="en-US" sz="4400" dirty="0"/>
          </a:p>
        </p:txBody>
      </p:sp>
      <p:pic>
        <p:nvPicPr>
          <p:cNvPr id="21" name="Shape 215" descr="Q&amp;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278" y="3072324"/>
            <a:ext cx="2377082" cy="15679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286000" y="-548113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</a:rPr>
              <a:t>อาจารย์จ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ริ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</a:rPr>
              <a:t>นทร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</a:rPr>
              <a:t>อุ่มไกร</a:t>
            </a:r>
            <a:endParaRPr lang="th-TH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สาขาวิชาคอมพิวเตอร์ศึกษา</a:t>
            </a:r>
            <a:br>
              <a:rPr lang="th-TH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 คณะวิทยาศาสตร์และเทคโนโลยี มหาวิทยาลัยราช</a:t>
            </a:r>
            <a:r>
              <a:rPr lang="th-TH" sz="2400" dirty="0" err="1">
                <a:solidFill>
                  <a:schemeClr val="accent6">
                    <a:lumMod val="75000"/>
                  </a:schemeClr>
                </a:solidFill>
              </a:rPr>
              <a:t>ภัฎ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</a:rPr>
              <a:t>นครปฐม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0561" y="5325015"/>
            <a:ext cx="6966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</a:rPr>
              <a:t> </a:t>
            </a:r>
            <a:r>
              <a:rPr lang="th-TH" sz="2400" b="1" dirty="0" err="1" smtClean="0">
                <a:solidFill>
                  <a:srgbClr val="002060"/>
                </a:solidFill>
              </a:rPr>
              <a:t>อาจารย์จ</a:t>
            </a:r>
            <a:r>
              <a:rPr lang="th-TH" sz="2400" b="1" dirty="0">
                <a:solidFill>
                  <a:srgbClr val="002060"/>
                </a:solidFill>
              </a:rPr>
              <a:t>ริ</a:t>
            </a:r>
            <a:r>
              <a:rPr lang="th-TH" sz="2400" b="1" dirty="0" err="1">
                <a:solidFill>
                  <a:srgbClr val="002060"/>
                </a:solidFill>
              </a:rPr>
              <a:t>นทร</a:t>
            </a:r>
            <a:r>
              <a:rPr lang="th-TH" sz="2400" b="1" dirty="0">
                <a:solidFill>
                  <a:srgbClr val="002060"/>
                </a:solidFill>
              </a:rPr>
              <a:t> </a:t>
            </a:r>
            <a:r>
              <a:rPr lang="th-TH" sz="2400" b="1" dirty="0" err="1">
                <a:solidFill>
                  <a:srgbClr val="002060"/>
                </a:solidFill>
              </a:rPr>
              <a:t>อุ่มไกร</a:t>
            </a:r>
            <a:endParaRPr lang="th-TH" sz="2400" b="1" dirty="0">
              <a:solidFill>
                <a:srgbClr val="002060"/>
              </a:solidFill>
            </a:endParaRPr>
          </a:p>
          <a:p>
            <a:pPr algn="ctr"/>
            <a:r>
              <a:rPr lang="th-TH" sz="2400" b="1" dirty="0">
                <a:solidFill>
                  <a:srgbClr val="002060"/>
                </a:solidFill>
              </a:rPr>
              <a:t>สาขาวิชาคอมพิวเตอร์ศึกษา</a:t>
            </a:r>
            <a:br>
              <a:rPr lang="th-TH" sz="2400" b="1" dirty="0">
                <a:solidFill>
                  <a:srgbClr val="002060"/>
                </a:solidFill>
              </a:rPr>
            </a:br>
            <a:r>
              <a:rPr lang="th-TH" sz="2400" b="1" dirty="0">
                <a:solidFill>
                  <a:srgbClr val="002060"/>
                </a:solidFill>
              </a:rPr>
              <a:t> คณะวิทยาศาสตร์และเทคโนโลยี มหาวิทยาลัยราช</a:t>
            </a:r>
            <a:r>
              <a:rPr lang="th-TH" sz="2400" b="1" dirty="0" err="1">
                <a:solidFill>
                  <a:srgbClr val="002060"/>
                </a:solidFill>
              </a:rPr>
              <a:t>ภัฎ</a:t>
            </a:r>
            <a:r>
              <a:rPr lang="th-TH" sz="2400" b="1" dirty="0">
                <a:solidFill>
                  <a:srgbClr val="002060"/>
                </a:solidFill>
              </a:rPr>
              <a:t>นครปฐม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89" y="3059926"/>
            <a:ext cx="15430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มุมมน 25"/>
          <p:cNvSpPr/>
          <p:nvPr/>
        </p:nvSpPr>
        <p:spPr>
          <a:xfrm>
            <a:off x="0" y="1493647"/>
            <a:ext cx="9108505" cy="5097609"/>
          </a:xfrm>
          <a:prstGeom prst="roundRect">
            <a:avLst>
              <a:gd name="adj" fmla="val 181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7343" y="1916832"/>
            <a:ext cx="165462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 </a:t>
            </a:r>
            <a:r>
              <a:rPr lang="th-TH" sz="3200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ดิจิทัล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6177" y="2564904"/>
            <a:ext cx="3251211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2.2 การสร้างสรรค์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สื่อดิจิทัล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6177" y="3212976"/>
            <a:ext cx="4548040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 ขบวนการทำงานออกแบบ</a:t>
            </a:r>
            <a:r>
              <a:rPr lang="th-TH" sz="32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สื่อดิจิทัล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86177" y="3861048"/>
            <a:ext cx="4434227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2.4 คุณสมบัติของการเป็นนัก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0965" y="4509120"/>
            <a:ext cx="2606804" cy="6586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2.5 </a:t>
            </a:r>
            <a:r>
              <a:rPr lang="th-TH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หลักการออกแบบ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20158" y="1836498"/>
            <a:ext cx="2704587" cy="6586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2.6 ทฤษฎีและการใช้สี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820158" y="2568221"/>
            <a:ext cx="1402948" cy="6586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2.7 วงจรสี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780002" y="3312302"/>
            <a:ext cx="2039341" cy="6586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2.8 หลักการใช้สี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266983" y="5563273"/>
            <a:ext cx="3567002" cy="6586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2.11 การประยุกต์ใช้งาน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ศิลปะ</a:t>
            </a:r>
            <a:endParaRPr lang="th-TH" sz="32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66983" y="4803193"/>
            <a:ext cx="4729180" cy="6586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2.10 งานศิลปะที่นำมาใช้ในการออกแบบ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780002" y="4043113"/>
            <a:ext cx="2783134" cy="6586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2.9 จิตวิทยาในการใช้สี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411760" y="390233"/>
            <a:ext cx="4987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>
                <a:solidFill>
                  <a:schemeClr val="bg1"/>
                </a:solidFill>
              </a:rPr>
              <a:t>หัวข้อเนื้อหาประจำบทที่ </a:t>
            </a:r>
            <a:r>
              <a:rPr lang="en-US" sz="5400" dirty="0">
                <a:solidFill>
                  <a:schemeClr val="bg1"/>
                </a:solidFill>
              </a:rPr>
              <a:t>2</a:t>
            </a:r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-25723" y="6161255"/>
            <a:ext cx="9180364" cy="696745"/>
            <a:chOff x="-25723" y="6161255"/>
            <a:chExt cx="9180364" cy="696745"/>
          </a:xfrm>
        </p:grpSpPr>
        <p:pic>
          <p:nvPicPr>
            <p:cNvPr id="21" name="รูปภาพ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22" name="รูปภาพ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23" name="รูปภาพ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93" y="295136"/>
            <a:ext cx="1350891" cy="1113525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0971" y="5270870"/>
            <a:ext cx="1375374" cy="17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3203848" y="2174754"/>
            <a:ext cx="5760640" cy="3384376"/>
          </a:xfrm>
          <a:prstGeom prst="roundRect">
            <a:avLst>
              <a:gd name="adj" fmla="val 1089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95736" y="520738"/>
            <a:ext cx="4596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2.1 </a:t>
            </a:r>
            <a:r>
              <a:rPr lang="th-TH" sz="4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ความหมายของ</a:t>
            </a:r>
            <a:r>
              <a:rPr lang="th-TH" sz="4400" b="1" dirty="0" err="1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สื่อดิจิทัล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47864" y="2390778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ดิจิทัล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การประมวลผลจากข้อมูลนำเข้าในคอมพิวเตอร์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ผ่านการประมวลผล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และทำการแสดงผลเป็น อักษร ข้อความ ภาพ เสียง ภาพเคลื่อนไหว และวีดี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ทัศน์ โดย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อาศัยเทคโนโลยีความเจริญก้าวหน้าทางด้านคอมพิวเตอร์  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r="24633"/>
          <a:stretch/>
        </p:blipFill>
        <p:spPr>
          <a:xfrm>
            <a:off x="179512" y="3866942"/>
            <a:ext cx="3024336" cy="2238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6" y="1720775"/>
            <a:ext cx="2414042" cy="193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17" y="546333"/>
            <a:ext cx="571500" cy="571500"/>
          </a:xfrm>
          <a:prstGeom prst="rect">
            <a:avLst/>
          </a:prstGeom>
        </p:spPr>
      </p:pic>
      <p:grpSp>
        <p:nvGrpSpPr>
          <p:cNvPr id="10" name="กลุ่ม 9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4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13739" y="478093"/>
            <a:ext cx="4403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2.2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การสร้างสรรค์</a:t>
            </a:r>
            <a:r>
              <a:rPr lang="th-TH" sz="4400" b="1" dirty="0" err="1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สื่อดิจิทัล</a:t>
            </a:r>
            <a:endParaRPr lang="en-US" sz="4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4498" y="3828892"/>
            <a:ext cx="2232247" cy="11093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15616" y="1899807"/>
            <a:ext cx="7056783" cy="6316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547664" y="193906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โดยมีบรรทัดฐานในงานออกแบบมีหลักอยู่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 ได้แก่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61899" y="3875058"/>
            <a:ext cx="20168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การตอบสนอง</a:t>
            </a:r>
            <a:b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ประโยชน์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ใช้สอย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012160" y="3861048"/>
            <a:ext cx="252028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83035" y="3861048"/>
            <a:ext cx="2622835" cy="1091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035731" y="3914828"/>
            <a:ext cx="278153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สวยงามพึงพอใจ 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1313" y="3868662"/>
            <a:ext cx="23134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สื่อความหมาย 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17" y="546333"/>
            <a:ext cx="571500" cy="571500"/>
          </a:xfrm>
          <a:prstGeom prst="rect">
            <a:avLst/>
          </a:prstGeom>
        </p:spPr>
      </p:pic>
      <p:cxnSp>
        <p:nvCxnSpPr>
          <p:cNvPr id="17" name="ตัวเชื่อมต่อตรง 16"/>
          <p:cNvCxnSpPr/>
          <p:nvPr/>
        </p:nvCxnSpPr>
        <p:spPr>
          <a:xfrm>
            <a:off x="4394431" y="2531449"/>
            <a:ext cx="0" cy="833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 flipH="1" flipV="1">
            <a:off x="1398609" y="3356992"/>
            <a:ext cx="6125719" cy="79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ลูกศรลง 25"/>
          <p:cNvSpPr/>
          <p:nvPr/>
        </p:nvSpPr>
        <p:spPr>
          <a:xfrm>
            <a:off x="1315781" y="3403159"/>
            <a:ext cx="344840" cy="3367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4222011" y="3405369"/>
            <a:ext cx="344840" cy="3367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ลง 27"/>
          <p:cNvSpPr/>
          <p:nvPr/>
        </p:nvSpPr>
        <p:spPr>
          <a:xfrm>
            <a:off x="7259018" y="3403159"/>
            <a:ext cx="344840" cy="3367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1" name="กลุ่ม 30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32" name="รูปภาพ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33" name="รูปภาพ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34" name="รูปภาพ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22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85462" y="485784"/>
            <a:ext cx="6184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ขบวนการทำงานออกแบบ</a:t>
            </a:r>
            <a:r>
              <a:rPr lang="th-TH" sz="4400" b="1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สื่อดิจิทัล</a:t>
            </a:r>
            <a:endParaRPr lang="th-TH" sz="4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37936" y="1909416"/>
            <a:ext cx="6390458" cy="658642"/>
          </a:xfrm>
          <a:prstGeom prst="rect">
            <a:avLst/>
          </a:prstGeom>
          <a:solidFill>
            <a:srgbClr val="00B050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วิเคราะห์โจทย์ ที่มีมาให้แก้ไข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(Program Analysis)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63305" y="2767601"/>
            <a:ext cx="7739719" cy="584775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สร้างแนวคิดหลักในการออกแบบให้ได้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(Conceptual Design)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76780" y="3506097"/>
            <a:ext cx="6912768" cy="658642"/>
          </a:xfrm>
          <a:prstGeom prst="rect">
            <a:avLst/>
          </a:prstGeom>
          <a:solidFill>
            <a:srgbClr val="00B050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ศึกษางานหรือกรณีตัวอย่างที่มีอยู่แล้ว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(Case Study)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85462" y="4293096"/>
            <a:ext cx="4895404" cy="658642"/>
          </a:xfrm>
          <a:prstGeom prst="rect">
            <a:avLst/>
          </a:prstGeom>
          <a:solidFill>
            <a:srgbClr val="66FF66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ออกแบบร่าง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(Preliminary Design)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60956" y="5080095"/>
            <a:ext cx="3744416" cy="658642"/>
          </a:xfrm>
          <a:prstGeom prst="rect">
            <a:avLst/>
          </a:prstGeom>
          <a:solidFill>
            <a:srgbClr val="00B050">
              <a:alpha val="71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ออกแบบจริง </a:t>
            </a: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(Design) 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46" y="584755"/>
            <a:ext cx="571500" cy="571500"/>
          </a:xfrm>
          <a:prstGeom prst="rect">
            <a:avLst/>
          </a:prstGeom>
        </p:spPr>
      </p:pic>
      <p:grpSp>
        <p:nvGrpSpPr>
          <p:cNvPr id="9" name="กลุ่ม 8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3" y="5017122"/>
            <a:ext cx="1888242" cy="18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11059" y="459967"/>
            <a:ext cx="68867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2.4 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คุณสมบัติของการเป็นนักออกแบบ</a:t>
            </a:r>
            <a:r>
              <a:rPr lang="th-TH" sz="4000" b="1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สื่อดิจิทัล</a:t>
            </a:r>
            <a:endParaRPr lang="en-US" sz="40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89602" y="1786298"/>
            <a:ext cx="63387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ขยันฝึกหัด 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ฝึกตามแบบ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ฝึกตั้งโจทย์ </a:t>
            </a:r>
            <a:r>
              <a:rPr lang="en-US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</a:t>
            </a:r>
            <a:r>
              <a:rPr lang="th-TH" sz="32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ฝึกเลียนแบบ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2853" y="3391445"/>
            <a:ext cx="19223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คิด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สร้างสรรค์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12160" y="5343778"/>
            <a:ext cx="27174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none">
            <a:spAutoFit/>
          </a:bodyPr>
          <a:lstStyle/>
          <a:p>
            <a:pPr algn="ctr"/>
            <a:r>
              <a:rPr lang="th-TH" sz="3200" b="1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เซ็ท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ค่าเอาท์พุตให้สวย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95206" y="5492620"/>
            <a:ext cx="32068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สนใจ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ความเป็นไปรอบตัว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660232" y="3285400"/>
            <a:ext cx="194421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กล้า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ที่จะลอง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2" y="574326"/>
            <a:ext cx="571500" cy="5715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4" t="7664" r="16017" b="9177"/>
          <a:stretch/>
        </p:blipFill>
        <p:spPr>
          <a:xfrm>
            <a:off x="3658880" y="2897185"/>
            <a:ext cx="1872208" cy="2376265"/>
          </a:xfrm>
          <a:prstGeom prst="rect">
            <a:avLst/>
          </a:prstGeom>
        </p:spPr>
      </p:pic>
      <p:sp>
        <p:nvSpPr>
          <p:cNvPr id="13" name="ลูกศรขึ้น 12"/>
          <p:cNvSpPr/>
          <p:nvPr/>
        </p:nvSpPr>
        <p:spPr>
          <a:xfrm rot="1680268">
            <a:off x="4979180" y="2518485"/>
            <a:ext cx="455032" cy="526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ึ้น 13"/>
          <p:cNvSpPr/>
          <p:nvPr/>
        </p:nvSpPr>
        <p:spPr>
          <a:xfrm rot="5400000">
            <a:off x="5784644" y="3314731"/>
            <a:ext cx="455032" cy="526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ึ้น 14"/>
          <p:cNvSpPr/>
          <p:nvPr/>
        </p:nvSpPr>
        <p:spPr>
          <a:xfrm rot="8335147">
            <a:off x="5655602" y="4718005"/>
            <a:ext cx="455032" cy="526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ึ้น 15"/>
          <p:cNvSpPr/>
          <p:nvPr/>
        </p:nvSpPr>
        <p:spPr>
          <a:xfrm rot="16403935">
            <a:off x="2924489" y="3470452"/>
            <a:ext cx="455032" cy="526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ึ้น 16"/>
          <p:cNvSpPr/>
          <p:nvPr/>
        </p:nvSpPr>
        <p:spPr>
          <a:xfrm rot="12933784">
            <a:off x="3180328" y="4882071"/>
            <a:ext cx="455032" cy="526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8" name="กลุ่ม 17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21" name="รูปภาพ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02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51720" y="404664"/>
            <a:ext cx="3518912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2.5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หลักการออกแบบ</a:t>
            </a:r>
            <a:endParaRPr lang="en-US" sz="4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79512" y="4137237"/>
            <a:ext cx="3261358" cy="17366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ศาสตร์แห่งการแก้ปัญหา ที่มนุษย์สร้างสรรค์ขึ้น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442294" y="4137237"/>
            <a:ext cx="3486248" cy="17366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ความสวยงาม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ผลจากการ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ออกแบบจะ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ทำให้ผู้ที่พบเห็นเกิด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ความสุข ใน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ผลงาน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มนมุมสี่เหลี่ยมผืนผ้าด้านทแยงมุม 6"/>
          <p:cNvSpPr/>
          <p:nvPr/>
        </p:nvSpPr>
        <p:spPr>
          <a:xfrm>
            <a:off x="179512" y="1615502"/>
            <a:ext cx="8856984" cy="1909490"/>
          </a:xfrm>
          <a:prstGeom prst="round2DiagRect">
            <a:avLst/>
          </a:prstGeom>
          <a:solidFill>
            <a:srgbClr val="FFE6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52" y="574326"/>
            <a:ext cx="571500" cy="5715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91402" y="1826619"/>
            <a:ext cx="8433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spcAft>
                <a:spcPts val="0"/>
              </a:spcAft>
            </a:pP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หลักการออกแบบจะต้อง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กำหนดวางแผน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ของขั้นตอน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ต่างๆ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หาก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ขาดการวางแผนหรือขั้นตอนการออกแบบแล้วก็อาจทำให้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กิจกรรมหรืองานนั้น</a:t>
            </a:r>
            <a:b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ประสบ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ความสำเร็จได้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ยาก</a:t>
            </a:r>
            <a:endParaRPr lang="en-US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4" y="3593368"/>
            <a:ext cx="2427382" cy="32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696" y="413183"/>
            <a:ext cx="3651962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2.6 </a:t>
            </a: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ทฤษฎีและการใช้สี</a:t>
            </a:r>
            <a:endParaRPr lang="en-US" sz="44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0954" y="1551977"/>
            <a:ext cx="842493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แม่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คือ สีที่นำมาผสมกันแล้วทำให้เกิดสีใหม่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ที่มีลักษณะแตกต่างไปจากสีเดิม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แม่สี มีอยู่  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ชนิด คือ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70953" y="2557399"/>
            <a:ext cx="8424937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5725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แม่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สีของแสง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เกิดจากการหักเหของแสงผ่านแท่งแก้วปริซึม มี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คือ สีแดง 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เหลือง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2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สีน้ำ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เงิน อยู่ในรูปของแสงรังสี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0954" y="3629073"/>
            <a:ext cx="842493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2. </a:t>
            </a:r>
            <a:r>
              <a:rPr lang="th-TH" sz="32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แม่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สีวัตถุธาตุ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เป็นสีที่ได้มาจากธรรมชาติ และจากการสังเคราะห์โดยกระบวนทางเคมี ประกอบด้วย 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 </a:t>
            </a:r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สี คือ สีแดง สีเหลือง และสีน้ำเงิน</a:t>
            </a:r>
            <a:r>
              <a:rPr lang="en-US" sz="32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58" y="562937"/>
            <a:ext cx="571500" cy="5715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98" y="4670300"/>
            <a:ext cx="1782868" cy="1699667"/>
          </a:xfrm>
          <a:prstGeom prst="rect">
            <a:avLst/>
          </a:prstGeom>
        </p:spPr>
      </p:pic>
      <p:grpSp>
        <p:nvGrpSpPr>
          <p:cNvPr id="12" name="กลุ่ม 11"/>
          <p:cNvGrpSpPr/>
          <p:nvPr/>
        </p:nvGrpSpPr>
        <p:grpSpPr>
          <a:xfrm>
            <a:off x="-36364" y="6188639"/>
            <a:ext cx="9180364" cy="696745"/>
            <a:chOff x="-25723" y="6161255"/>
            <a:chExt cx="9180364" cy="696745"/>
          </a:xfrm>
        </p:grpSpPr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23" y="6165304"/>
              <a:ext cx="4000181" cy="690031"/>
            </a:xfrm>
            <a:prstGeom prst="rect">
              <a:avLst/>
            </a:prstGeom>
          </p:spPr>
        </p:pic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6161255"/>
              <a:ext cx="4000181" cy="690031"/>
            </a:xfrm>
            <a:prstGeom prst="rect">
              <a:avLst/>
            </a:prstGeom>
          </p:spPr>
        </p:pic>
        <p:pic>
          <p:nvPicPr>
            <p:cNvPr id="15" name="รูปภาพ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4"/>
            <a:stretch/>
          </p:blipFill>
          <p:spPr>
            <a:xfrm>
              <a:off x="7092280" y="6167969"/>
              <a:ext cx="2062361" cy="690031"/>
            </a:xfrm>
            <a:prstGeom prst="rect">
              <a:avLst/>
            </a:prstGeom>
          </p:spPr>
        </p:pic>
      </p:grp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60" y="4604720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20904729</TotalTime>
  <Words>577</Words>
  <Application>Microsoft Office PowerPoint</Application>
  <PresentationFormat>นำเสนอทางหน้าจอ (4:3)</PresentationFormat>
  <Paragraphs>109</Paragraphs>
  <Slides>21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Office Theme</vt:lpstr>
      <vt:lpstr>งานนำเสนอ PowerPoint</vt:lpstr>
      <vt:lpstr>บทที่ 2 การสร้างสรรค์สื่อดิจิทัล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mini com</cp:lastModifiedBy>
  <cp:revision>42</cp:revision>
  <dcterms:created xsi:type="dcterms:W3CDTF">2013-05-29T03:47:54Z</dcterms:created>
  <dcterms:modified xsi:type="dcterms:W3CDTF">2019-09-29T12:45:21Z</dcterms:modified>
</cp:coreProperties>
</file>