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66" r:id="rId5"/>
    <p:sldId id="268" r:id="rId6"/>
    <p:sldId id="282" r:id="rId7"/>
    <p:sldId id="271" r:id="rId8"/>
    <p:sldId id="272" r:id="rId9"/>
    <p:sldId id="273" r:id="rId10"/>
    <p:sldId id="283" r:id="rId11"/>
    <p:sldId id="274" r:id="rId12"/>
    <p:sldId id="28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E61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0" d="100"/>
          <a:sy n="60" d="100"/>
        </p:scale>
        <p:origin x="-105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8D8-643A-473C-83C8-2C98B22D152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787A-7A75-4C8A-A130-39795607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3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8D8-643A-473C-83C8-2C98B22D152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787A-7A75-4C8A-A130-39795607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8D8-643A-473C-83C8-2C98B22D152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787A-7A75-4C8A-A130-39795607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6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8D8-643A-473C-83C8-2C98B22D152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787A-7A75-4C8A-A130-39795607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8D8-643A-473C-83C8-2C98B22D152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787A-7A75-4C8A-A130-39795607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2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8D8-643A-473C-83C8-2C98B22D152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787A-7A75-4C8A-A130-39795607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6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8D8-643A-473C-83C8-2C98B22D152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787A-7A75-4C8A-A130-39795607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8D8-643A-473C-83C8-2C98B22D152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787A-7A75-4C8A-A130-39795607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8D8-643A-473C-83C8-2C98B22D152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787A-7A75-4C8A-A130-39795607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5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8D8-643A-473C-83C8-2C98B22D152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787A-7A75-4C8A-A130-39795607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58D8-643A-473C-83C8-2C98B22D152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787A-7A75-4C8A-A130-39795607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9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58D8-643A-473C-83C8-2C98B22D152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787A-7A75-4C8A-A130-39795607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6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om/url?sa=i&amp;rct=j&amp;q=&amp;esrc=s&amp;source=images&amp;cd=&amp;ved=2ahUKEwit2a6vyc_iAhVFg-YKHbgMBqoQjRx6BAgBEAU&amp;url=https://www.tripadvisor.ie/LocationPhotoDirectLink-g503998-d2199177-i309507464-Bull_Inn_Gristhorpe-Filey_Scarborough_District_North_Yorkshire_England.html&amp;psig=AOvVaw1-rE62a0auaaF_y-OnqAtf&amp;ust=1559728973344052" TargetMode="External"/><Relationship Id="rId4" Type="http://schemas.openxmlformats.org/officeDocument/2006/relationships/hyperlink" Target="https://lms1.npru.ac.th/course/view.php?id=2086#section-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mnIHBzc_iAhVs6nMBHdlMCFIQjRx6BAgBEAU&amp;url=https://www.drawingninja.com/t/picture-of-the-human-heart.html&amp;psig=AOvVaw0bDY0fM_32icBnTUpciqlK&amp;ust=155973008434852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039\หน้าแรกและหน้าสุดท้า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771525"/>
            <a:ext cx="63055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-27296"/>
            <a:ext cx="7034152" cy="1057671"/>
          </a:xfrm>
          <a:solidFill>
            <a:srgbClr val="7030A0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mic Sans MS" pitchFamily="66" charset="0"/>
              </a:rPr>
              <a:t>Pituitary gland</a:t>
            </a:r>
            <a:endParaRPr lang="th-TH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99545" y="1639613"/>
            <a:ext cx="2790496" cy="58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096000" y="2420006"/>
            <a:ext cx="574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Posterior pituitary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omic Sans MS" panose="030F0702030302020204" pitchFamily="66" charset="0"/>
              </a:rPr>
              <a:t>ADH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omic Sans MS" panose="030F0702030302020204" pitchFamily="66" charset="0"/>
              </a:rPr>
              <a:t>Oxytocin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95092" l="6885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541" y="1639613"/>
            <a:ext cx="7024944" cy="46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วงรี 9"/>
          <p:cNvSpPr/>
          <p:nvPr/>
        </p:nvSpPr>
        <p:spPr>
          <a:xfrm>
            <a:off x="2356945" y="4477407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75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-27296"/>
            <a:ext cx="7034152" cy="1057671"/>
          </a:xfrm>
          <a:solidFill>
            <a:srgbClr val="7030A0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mic Sans MS" pitchFamily="66" charset="0"/>
              </a:rPr>
              <a:t>Pineal gland</a:t>
            </a:r>
            <a:endParaRPr lang="th-TH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115204" y="1611152"/>
            <a:ext cx="8182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two types of cells present within the gland: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Comic Sans MS" panose="030F0702030302020204" pitchFamily="66" charset="0"/>
              </a:rPr>
              <a:t>Glial cells – supporting cells.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err="1" smtClean="0">
                <a:latin typeface="Comic Sans MS" panose="030F0702030302020204" pitchFamily="66" charset="0"/>
              </a:rPr>
              <a:t>Pinealocytes</a:t>
            </a:r>
            <a:r>
              <a:rPr lang="en-US" sz="3000" dirty="0" smtClean="0">
                <a:latin typeface="Comic Sans MS" panose="030F0702030302020204" pitchFamily="66" charset="0"/>
              </a:rPr>
              <a:t> </a:t>
            </a:r>
            <a:r>
              <a:rPr lang="en-US" sz="3000" dirty="0">
                <a:latin typeface="Comic Sans MS" panose="030F0702030302020204" pitchFamily="66" charset="0"/>
              </a:rPr>
              <a:t>– hormone secreting </a:t>
            </a:r>
            <a:r>
              <a:rPr lang="en-US" sz="3000" dirty="0" smtClean="0">
                <a:latin typeface="Comic Sans MS" panose="030F0702030302020204" pitchFamily="66" charset="0"/>
              </a:rPr>
              <a:t>cells which </a:t>
            </a:r>
            <a:r>
              <a:rPr lang="en-US" sz="3000" dirty="0">
                <a:latin typeface="Comic Sans MS" panose="030F0702030302020204" pitchFamily="66" charset="0"/>
              </a:rPr>
              <a:t>secretes melatonin. </a:t>
            </a:r>
            <a:endParaRPr lang="en-US" sz="3000" dirty="0" smtClean="0">
              <a:latin typeface="Comic Sans MS" panose="030F0702030302020204" pitchFamily="66" charset="0"/>
            </a:endParaRPr>
          </a:p>
          <a:p>
            <a:r>
              <a:rPr lang="en-US" sz="3000" dirty="0" smtClean="0">
                <a:latin typeface="Comic Sans MS" panose="030F0702030302020204" pitchFamily="66" charset="0"/>
              </a:rPr>
              <a:t>The </a:t>
            </a:r>
            <a:r>
              <a:rPr lang="en-US" sz="3000" dirty="0">
                <a:latin typeface="Comic Sans MS" panose="030F0702030302020204" pitchFamily="66" charset="0"/>
              </a:rPr>
              <a:t>melatonin helps in in setting body’s biological clock. </a:t>
            </a:r>
            <a:r>
              <a:rPr lang="en-US" sz="3000" dirty="0" smtClean="0">
                <a:latin typeface="Comic Sans MS" panose="030F0702030302020204" pitchFamily="66" charset="0"/>
              </a:rPr>
              <a:t> </a:t>
            </a:r>
            <a:r>
              <a:rPr lang="en-US" sz="3000" dirty="0">
                <a:latin typeface="Comic Sans MS" panose="030F0702030302020204" pitchFamily="66" charset="0"/>
              </a:rPr>
              <a:t>This hormone induce sleep in darkness in response to message from retina.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95092" l="6885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05" y="1157074"/>
            <a:ext cx="5689665" cy="37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2585545" y="290085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40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7512" y="2365275"/>
            <a:ext cx="11566566" cy="1900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endParaRPr lang="en-US" sz="3600" dirty="0">
              <a:latin typeface="Comic Sans MS" pitchFamily="66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43" y="4538232"/>
            <a:ext cx="1820634" cy="182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6258295" y="5035137"/>
            <a:ext cx="1512125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r>
              <a:rPr lang="en-US" sz="48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hlinkClick r:id="rId4"/>
              </a:rPr>
              <a:t>LMS</a:t>
            </a:r>
            <a:endParaRPr lang="th-TH" sz="4800" dirty="0">
              <a:solidFill>
                <a:schemeClr val="tx1"/>
              </a:solidFill>
              <a:latin typeface="Arabic Typesetting" panose="03020402040406030203" pitchFamily="66" charset="-78"/>
            </a:endParaRPr>
          </a:p>
        </p:txBody>
      </p:sp>
      <p:pic>
        <p:nvPicPr>
          <p:cNvPr id="20482" name="Picture 2" descr="ผลการค้นหารูปภาพสำหรับ quiz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81" y="1162248"/>
            <a:ext cx="5238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039\หน้าแรกและหน้าสุดท้า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771525"/>
            <a:ext cx="63055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2192000" y="6086475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08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2026" y="1664677"/>
            <a:ext cx="5257800" cy="29424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Anatomy</a:t>
            </a:r>
            <a:r>
              <a:rPr lang="en-US" dirty="0">
                <a:latin typeface="Comic Sans MS" pitchFamily="66" charset="0"/>
              </a:rPr>
              <a:t>&amp; Physiology II</a:t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4431" y="4536832"/>
            <a:ext cx="4337538" cy="1441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JUTATIP TEPSUWAN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MSN,RN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Faculty of Nursing, NPRU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53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561" y="1274807"/>
            <a:ext cx="10515600" cy="2649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Chapter 6 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The E</a:t>
            </a:r>
            <a:r>
              <a:rPr lang="en-US" dirty="0" smtClean="0">
                <a:latin typeface="Comic Sans MS" panose="030F0702030302020204" pitchFamily="66" charset="0"/>
              </a:rPr>
              <a:t>ndocrine </a:t>
            </a:r>
            <a:r>
              <a:rPr lang="en-US" dirty="0" smtClean="0">
                <a:latin typeface="Comic Sans MS" panose="030F0702030302020204" pitchFamily="66" charset="0"/>
              </a:rPr>
              <a:t>System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 1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AutoShape 2" descr="ผลการค้นหารูปภาพสำหรับ anatomy of he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9863" y="-1668463"/>
            <a:ext cx="33528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4" descr="ผลการค้นหารูปภาพสำหรับ anatomy of he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22263" y="-1516063"/>
            <a:ext cx="33528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6" descr="Heart - Wikipedia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8" descr="Heart - Wikipedia"/>
          <p:cNvSpPr>
            <a:spLocks noChangeAspect="1" noChangeArrowheads="1"/>
          </p:cNvSpPr>
          <p:nvPr/>
        </p:nvSpPr>
        <p:spPr bwMode="auto">
          <a:xfrm>
            <a:off x="25082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99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Study aims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512" y="1733266"/>
            <a:ext cx="11566566" cy="379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omic Sans MS" panose="030F0702030302020204" pitchFamily="66" charset="0"/>
                <a:cs typeface="Angsana New" panose="02020603050405020304" pitchFamily="18" charset="-34"/>
              </a:rPr>
              <a:t>Describe the structure of the </a:t>
            </a:r>
            <a:r>
              <a:rPr lang="en-US" sz="3200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endocrine gland.</a:t>
            </a:r>
            <a:endParaRPr lang="en-US" sz="3200" dirty="0">
              <a:latin typeface="Comic Sans MS" panose="030F0702030302020204" pitchFamily="66" charset="0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describe </a:t>
            </a:r>
            <a:r>
              <a:rPr lang="en-US" sz="3200" dirty="0">
                <a:latin typeface="Comic Sans MS" panose="030F0702030302020204" pitchFamily="66" charset="0"/>
                <a:cs typeface="Angsana New" panose="02020603050405020304" pitchFamily="18" charset="-34"/>
              </a:rPr>
              <a:t>the </a:t>
            </a:r>
            <a:r>
              <a:rPr lang="en-US" sz="3200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function of the </a:t>
            </a:r>
            <a:r>
              <a:rPr lang="en-US" sz="3200" dirty="0">
                <a:latin typeface="Comic Sans MS" panose="030F0702030302020204" pitchFamily="66" charset="0"/>
                <a:cs typeface="Angsana New" panose="02020603050405020304" pitchFamily="18" charset="-34"/>
              </a:rPr>
              <a:t>endocrine gland.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explain </a:t>
            </a:r>
            <a:r>
              <a:rPr lang="en-US" sz="3200" dirty="0">
                <a:latin typeface="Comic Sans MS" panose="030F0702030302020204" pitchFamily="66" charset="0"/>
                <a:cs typeface="Angsana New" panose="02020603050405020304" pitchFamily="18" charset="-34"/>
              </a:rPr>
              <a:t>how the secretion of hormones is regulated, including the principles of negative and positive feedback mechanisms.</a:t>
            </a:r>
            <a:br>
              <a:rPr lang="en-US" sz="3200" dirty="0">
                <a:latin typeface="Comic Sans MS" panose="030F0702030302020204" pitchFamily="66" charset="0"/>
                <a:cs typeface="Angsana New" panose="02020603050405020304" pitchFamily="18" charset="-34"/>
              </a:rPr>
            </a:br>
            <a:endParaRPr lang="en-US" sz="2000" dirty="0"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56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-27296"/>
            <a:ext cx="7034152" cy="1057671"/>
          </a:xfrm>
          <a:solidFill>
            <a:srgbClr val="7030A0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mic Sans MS" pitchFamily="66" charset="0"/>
              </a:rPr>
              <a:t>Endocrine system</a:t>
            </a:r>
            <a:endParaRPr lang="th-TH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73457" y="1906055"/>
            <a:ext cx="11027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Composed of </a:t>
            </a:r>
            <a:r>
              <a:rPr lang="en-US" sz="3200" dirty="0" smtClean="0">
                <a:latin typeface="Comic Sans MS" panose="030F0702030302020204" pitchFamily="66" charset="0"/>
              </a:rPr>
              <a:t>nine </a:t>
            </a:r>
            <a:r>
              <a:rPr lang="en-US" sz="3200" dirty="0">
                <a:latin typeface="Comic Sans MS" panose="030F0702030302020204" pitchFamily="66" charset="0"/>
              </a:rPr>
              <a:t>endocrine </a:t>
            </a:r>
            <a:r>
              <a:rPr lang="en-US" sz="3200" dirty="0" smtClean="0">
                <a:latin typeface="Comic Sans MS" panose="030F0702030302020204" pitchFamily="66" charset="0"/>
              </a:rPr>
              <a:t>glands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Functions </a:t>
            </a:r>
            <a:r>
              <a:rPr lang="en-US" sz="3200" dirty="0">
                <a:latin typeface="Comic Sans MS" panose="030F0702030302020204" pitchFamily="66" charset="0"/>
              </a:rPr>
              <a:t>in the regulation of our </a:t>
            </a:r>
            <a:r>
              <a:rPr lang="en-US" sz="3200" dirty="0" smtClean="0">
                <a:latin typeface="Comic Sans MS" panose="030F0702030302020204" pitchFamily="66" charset="0"/>
              </a:rPr>
              <a:t>body’s activities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Glands are </a:t>
            </a:r>
            <a:r>
              <a:rPr lang="en-US" sz="3200" dirty="0">
                <a:latin typeface="Comic Sans MS" panose="030F0702030302020204" pitchFamily="66" charset="0"/>
              </a:rPr>
              <a:t>in various locations in </a:t>
            </a:r>
            <a:r>
              <a:rPr lang="en-US" sz="3200" dirty="0" smtClean="0">
                <a:latin typeface="Comic Sans MS" panose="030F0702030302020204" pitchFamily="66" charset="0"/>
              </a:rPr>
              <a:t>body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Acts </a:t>
            </a:r>
            <a:r>
              <a:rPr lang="en-US" sz="3200" dirty="0">
                <a:latin typeface="Comic Sans MS" panose="030F0702030302020204" pitchFamily="66" charset="0"/>
              </a:rPr>
              <a:t>through chemical messengers </a:t>
            </a:r>
            <a:r>
              <a:rPr lang="en-US" sz="3200" dirty="0" smtClean="0">
                <a:latin typeface="Comic Sans MS" panose="030F0702030302020204" pitchFamily="66" charset="0"/>
              </a:rPr>
              <a:t>called “hormones”</a:t>
            </a:r>
            <a:endParaRPr lang="th-TH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-27296"/>
            <a:ext cx="7034152" cy="1057671"/>
          </a:xfrm>
          <a:solidFill>
            <a:srgbClr val="7030A0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mic Sans MS" pitchFamily="66" charset="0"/>
              </a:rPr>
              <a:t>Hormones</a:t>
            </a:r>
            <a:endParaRPr lang="th-TH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56291" y="1160675"/>
            <a:ext cx="1176107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900" dirty="0" smtClean="0">
                <a:latin typeface="Comic Sans MS" panose="030F0702030302020204" pitchFamily="66" charset="0"/>
              </a:rPr>
              <a:t>Act as messengers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900" dirty="0" smtClean="0">
                <a:latin typeface="Comic Sans MS" panose="030F0702030302020204" pitchFamily="66" charset="0"/>
              </a:rPr>
              <a:t>Travel in our bloodstream to tissues or organs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900" dirty="0" smtClean="0">
                <a:latin typeface="Comic Sans MS" panose="030F0702030302020204" pitchFamily="66" charset="0"/>
              </a:rPr>
              <a:t>Can act in varying amounts of time </a:t>
            </a:r>
          </a:p>
          <a:p>
            <a:r>
              <a:rPr lang="en-US" sz="2900" dirty="0">
                <a:latin typeface="Comic Sans MS" panose="030F0702030302020204" pitchFamily="66" charset="0"/>
              </a:rPr>
              <a:t> </a:t>
            </a:r>
            <a:r>
              <a:rPr lang="en-US" sz="2900" dirty="0" smtClean="0">
                <a:latin typeface="Comic Sans MS" panose="030F0702030302020204" pitchFamily="66" charset="0"/>
              </a:rPr>
              <a:t>   (minutes, hours or week)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900" dirty="0" smtClean="0">
                <a:latin typeface="Comic Sans MS" panose="030F0702030302020204" pitchFamily="66" charset="0"/>
              </a:rPr>
              <a:t>Affect our body’s processes and functions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900" dirty="0" smtClean="0">
                <a:latin typeface="Comic Sans MS" panose="030F0702030302020204" pitchFamily="66" charset="0"/>
              </a:rPr>
              <a:t>growth and development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900" dirty="0" smtClean="0">
                <a:latin typeface="Comic Sans MS" panose="030F0702030302020204" pitchFamily="66" charset="0"/>
              </a:rPr>
              <a:t>metabolic processes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900" dirty="0" smtClean="0">
                <a:latin typeface="Comic Sans MS" panose="030F0702030302020204" pitchFamily="66" charset="0"/>
              </a:rPr>
              <a:t>Sexual function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900" dirty="0" smtClean="0">
                <a:latin typeface="Comic Sans MS" panose="030F0702030302020204" pitchFamily="66" charset="0"/>
              </a:rPr>
              <a:t>Reproduction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900" dirty="0" smtClean="0">
                <a:latin typeface="Comic Sans MS" panose="030F0702030302020204" pitchFamily="66" charset="0"/>
              </a:rPr>
              <a:t>mood</a:t>
            </a:r>
            <a:endParaRPr lang="th-TH" sz="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-27296"/>
            <a:ext cx="7034152" cy="1057671"/>
          </a:xfrm>
          <a:solidFill>
            <a:srgbClr val="7030A0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mic Sans MS" pitchFamily="66" charset="0"/>
              </a:rPr>
              <a:t>Hypothalamus</a:t>
            </a:r>
            <a:endParaRPr lang="th-TH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275131" y="1425016"/>
            <a:ext cx="81496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mic Sans MS" panose="030F0702030302020204" pitchFamily="66" charset="0"/>
              </a:rPr>
              <a:t>  A small region of the brain, that located </a:t>
            </a:r>
            <a:r>
              <a:rPr lang="en-US" sz="2800" dirty="0">
                <a:latin typeface="Comic Sans MS" panose="030F0702030302020204" pitchFamily="66" charset="0"/>
              </a:rPr>
              <a:t>at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the </a:t>
            </a:r>
            <a:r>
              <a:rPr lang="en-US" sz="2800" dirty="0">
                <a:latin typeface="Comic Sans MS" panose="030F0702030302020204" pitchFamily="66" charset="0"/>
              </a:rPr>
              <a:t>base of the brain, near the pituitary gland.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mic Sans MS" panose="030F0702030302020204" pitchFamily="66" charset="0"/>
              </a:rPr>
              <a:t>   Maintains </a:t>
            </a:r>
            <a:r>
              <a:rPr lang="en-US" sz="2800" dirty="0">
                <a:latin typeface="Comic Sans MS" panose="030F0702030302020204" pitchFamily="66" charset="0"/>
              </a:rPr>
              <a:t>the body’s internal balance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mic Sans MS" panose="030F0702030302020204" pitchFamily="66" charset="0"/>
              </a:rPr>
              <a:t>   Link </a:t>
            </a:r>
            <a:r>
              <a:rPr lang="en-US" sz="2800" dirty="0">
                <a:latin typeface="Comic Sans MS" panose="030F0702030302020204" pitchFamily="66" charset="0"/>
              </a:rPr>
              <a:t>between the endocrine and nervous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systems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mic Sans MS" panose="030F0702030302020204" pitchFamily="66" charset="0"/>
              </a:rPr>
              <a:t>   Produces </a:t>
            </a:r>
            <a:r>
              <a:rPr lang="en-US" sz="2800" dirty="0">
                <a:latin typeface="Comic Sans MS" panose="030F0702030302020204" pitchFamily="66" charset="0"/>
              </a:rPr>
              <a:t>releasing and inhibiting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hormones</a:t>
            </a:r>
            <a:r>
              <a:rPr lang="en-US" sz="2800" dirty="0">
                <a:latin typeface="Comic Sans MS" panose="030F0702030302020204" pitchFamily="66" charset="0"/>
              </a:rPr>
              <a:t>, which stop and start the production of other hormones throughout the body.</a:t>
            </a:r>
          </a:p>
          <a:p>
            <a:endParaRPr lang="th-TH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95092" l="6885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05" y="890176"/>
            <a:ext cx="5689665" cy="37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วงรี 8"/>
          <p:cNvSpPr/>
          <p:nvPr/>
        </p:nvSpPr>
        <p:spPr>
          <a:xfrm>
            <a:off x="1718441" y="2853558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40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-27296"/>
            <a:ext cx="7034152" cy="1057671"/>
          </a:xfrm>
          <a:solidFill>
            <a:srgbClr val="7030A0"/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Hormones of </a:t>
            </a:r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Hypothalamus</a:t>
            </a:r>
            <a:endParaRPr lang="th-TH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20262" y="1228098"/>
            <a:ext cx="1146678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omic Sans MS" panose="030F0702030302020204" pitchFamily="66" charset="0"/>
              </a:rPr>
              <a:t>       The </a:t>
            </a:r>
            <a:r>
              <a:rPr lang="en-US" sz="3000" dirty="0">
                <a:latin typeface="Comic Sans MS" panose="030F0702030302020204" pitchFamily="66" charset="0"/>
              </a:rPr>
              <a:t>hypothalamus is highly involved in pituitary gland function. When it receives a signal from the nervous system, the hypothalamus secretes substances known as </a:t>
            </a:r>
            <a:r>
              <a:rPr lang="en-US" sz="3000" dirty="0" err="1">
                <a:latin typeface="Comic Sans MS" panose="030F0702030302020204" pitchFamily="66" charset="0"/>
              </a:rPr>
              <a:t>neurohormones</a:t>
            </a:r>
            <a:r>
              <a:rPr lang="en-US" sz="3000" dirty="0">
                <a:latin typeface="Comic Sans MS" panose="030F0702030302020204" pitchFamily="66" charset="0"/>
              </a:rPr>
              <a:t> that start and stop the secretion of pituitary hormones. </a:t>
            </a:r>
            <a:endParaRPr lang="en-US" sz="3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latin typeface="Comic Sans MS" panose="030F0702030302020204" pitchFamily="66" charset="0"/>
              </a:rPr>
              <a:t>Anti-diuretic hormone (</a:t>
            </a:r>
            <a:r>
              <a:rPr lang="en-US" sz="3000" dirty="0" smtClean="0">
                <a:latin typeface="Comic Sans MS" panose="030F0702030302020204" pitchFamily="66" charset="0"/>
              </a:rPr>
              <a:t>ADH)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err="1" smtClean="0">
                <a:latin typeface="Comic Sans MS" panose="030F0702030302020204" pitchFamily="66" charset="0"/>
              </a:rPr>
              <a:t>Corticotropin</a:t>
            </a:r>
            <a:r>
              <a:rPr lang="en-US" sz="3000" dirty="0" smtClean="0">
                <a:latin typeface="Comic Sans MS" panose="030F0702030302020204" pitchFamily="66" charset="0"/>
              </a:rPr>
              <a:t>-releasing </a:t>
            </a:r>
            <a:r>
              <a:rPr lang="en-US" sz="3000" dirty="0">
                <a:latin typeface="Comic Sans MS" panose="030F0702030302020204" pitchFamily="66" charset="0"/>
              </a:rPr>
              <a:t>hormone (</a:t>
            </a:r>
            <a:r>
              <a:rPr lang="en-US" sz="3000" dirty="0" smtClean="0">
                <a:latin typeface="Comic Sans MS" panose="030F0702030302020204" pitchFamily="66" charset="0"/>
              </a:rPr>
              <a:t>CRH)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Comic Sans MS" panose="030F0702030302020204" pitchFamily="66" charset="0"/>
              </a:rPr>
              <a:t>Gonadotropin-releasing </a:t>
            </a:r>
            <a:r>
              <a:rPr lang="en-US" sz="3000" dirty="0">
                <a:latin typeface="Comic Sans MS" panose="030F0702030302020204" pitchFamily="66" charset="0"/>
              </a:rPr>
              <a:t>hormone (</a:t>
            </a:r>
            <a:r>
              <a:rPr lang="en-US" sz="3000" dirty="0" err="1" smtClean="0">
                <a:latin typeface="Comic Sans MS" panose="030F0702030302020204" pitchFamily="66" charset="0"/>
              </a:rPr>
              <a:t>GnRH</a:t>
            </a:r>
            <a:r>
              <a:rPr lang="en-US" sz="3000" dirty="0" smtClean="0">
                <a:latin typeface="Comic Sans MS" panose="030F0702030302020204" pitchFamily="66" charset="0"/>
              </a:rPr>
              <a:t>)</a:t>
            </a:r>
            <a:endParaRPr lang="en-US" sz="3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Comic Sans MS" panose="030F0702030302020204" pitchFamily="66" charset="0"/>
              </a:rPr>
              <a:t>Growth </a:t>
            </a:r>
            <a:r>
              <a:rPr lang="en-US" sz="3000" dirty="0">
                <a:latin typeface="Comic Sans MS" panose="030F0702030302020204" pitchFamily="66" charset="0"/>
              </a:rPr>
              <a:t>hormone-releasing hormone (GHRH)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Comic Sans MS" panose="030F0702030302020204" pitchFamily="66" charset="0"/>
              </a:rPr>
              <a:t>Oxytocin</a:t>
            </a:r>
            <a:endParaRPr lang="en-US" sz="3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Comic Sans MS" panose="030F0702030302020204" pitchFamily="66" charset="0"/>
              </a:rPr>
              <a:t>Prolactin-releasing </a:t>
            </a:r>
            <a:r>
              <a:rPr lang="en-US" sz="3000" dirty="0">
                <a:latin typeface="Comic Sans MS" panose="030F0702030302020204" pitchFamily="66" charset="0"/>
              </a:rPr>
              <a:t>hormone (PRH</a:t>
            </a:r>
            <a:r>
              <a:rPr lang="en-US" sz="3000" dirty="0" smtClean="0">
                <a:latin typeface="Comic Sans MS" panose="030F0702030302020204" pitchFamily="66" charset="0"/>
              </a:rPr>
              <a:t>)</a:t>
            </a:r>
            <a:endParaRPr lang="th-TH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-27296"/>
            <a:ext cx="7034152" cy="1057671"/>
          </a:xfrm>
          <a:solidFill>
            <a:srgbClr val="7030A0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mic Sans MS" pitchFamily="66" charset="0"/>
              </a:rPr>
              <a:t>Pituitary gland</a:t>
            </a:r>
            <a:endParaRPr lang="th-TH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99545" y="1639613"/>
            <a:ext cx="2790496" cy="58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782206" y="1931275"/>
            <a:ext cx="74097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Anterior pituitary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omic Sans MS" panose="030F0702030302020204" pitchFamily="66" charset="0"/>
              </a:rPr>
              <a:t>Growth hormone (GH)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omic Sans MS" panose="030F0702030302020204" pitchFamily="66" charset="0"/>
              </a:rPr>
              <a:t>Thyroid stimulating hormone (TSH)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Comic Sans MS" panose="030F0702030302020204" pitchFamily="66" charset="0"/>
              </a:rPr>
              <a:t>Gonadotrophins</a:t>
            </a:r>
            <a:r>
              <a:rPr lang="en-US" sz="3200" dirty="0" smtClean="0">
                <a:latin typeface="Comic Sans MS" panose="030F0702030302020204" pitchFamily="66" charset="0"/>
              </a:rPr>
              <a:t>: FSH, LH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omic Sans MS" panose="030F0702030302020204" pitchFamily="66" charset="0"/>
              </a:rPr>
              <a:t>Prolactin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Comic Sans MS" panose="030F0702030302020204" pitchFamily="66" charset="0"/>
              </a:rPr>
              <a:t>Adenocorticotrophic</a:t>
            </a:r>
            <a:r>
              <a:rPr lang="en-US" sz="3200" dirty="0" smtClean="0">
                <a:latin typeface="Comic Sans MS" panose="030F0702030302020204" pitchFamily="66" charset="0"/>
              </a:rPr>
              <a:t> hormone (ACTH)</a:t>
            </a:r>
            <a:endParaRPr lang="th-TH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95092" l="6885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08" y="1233363"/>
            <a:ext cx="5689665" cy="37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วงรี 9"/>
          <p:cNvSpPr/>
          <p:nvPr/>
        </p:nvSpPr>
        <p:spPr>
          <a:xfrm>
            <a:off x="1694793" y="347239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40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417</Words>
  <Application>Microsoft Office PowerPoint</Application>
  <PresentationFormat>กำหนดเอง</PresentationFormat>
  <Paragraphs>70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Office Theme</vt:lpstr>
      <vt:lpstr>งานนำเสนอ PowerPoint</vt:lpstr>
      <vt:lpstr>Anatomy&amp; Physiology II </vt:lpstr>
      <vt:lpstr>Chapter 6   The Endocrine System  part 1 </vt:lpstr>
      <vt:lpstr>Study aims</vt:lpstr>
      <vt:lpstr>Endocrine system</vt:lpstr>
      <vt:lpstr>Hormones</vt:lpstr>
      <vt:lpstr>Hypothalamus</vt:lpstr>
      <vt:lpstr>Hormones of the Hypothalamus</vt:lpstr>
      <vt:lpstr>Pituitary gland</vt:lpstr>
      <vt:lpstr>Pituitary gland</vt:lpstr>
      <vt:lpstr>Pineal gland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hp430</cp:lastModifiedBy>
  <cp:revision>81</cp:revision>
  <dcterms:created xsi:type="dcterms:W3CDTF">2018-12-21T07:57:24Z</dcterms:created>
  <dcterms:modified xsi:type="dcterms:W3CDTF">2019-09-29T10:12:01Z</dcterms:modified>
</cp:coreProperties>
</file>