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82" r:id="rId4"/>
    <p:sldId id="269" r:id="rId5"/>
    <p:sldId id="287" r:id="rId6"/>
    <p:sldId id="288" r:id="rId7"/>
    <p:sldId id="259" r:id="rId8"/>
    <p:sldId id="261" r:id="rId9"/>
    <p:sldId id="263" r:id="rId10"/>
    <p:sldId id="270" r:id="rId11"/>
    <p:sldId id="28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0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5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1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3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6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2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41" y="1009952"/>
            <a:ext cx="5460317" cy="4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6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6788" y="365125"/>
            <a:ext cx="7657011" cy="1325563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SimSun" panose="02010600030101010101" pitchFamily="2" charset="-122"/>
              </a:rPr>
              <a:t>这 是 什么？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 err="1">
                <a:ea typeface="SimSun" panose="02010600030101010101" pitchFamily="2" charset="-122"/>
              </a:rPr>
              <a:t>Zhè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shì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shénme</a:t>
            </a:r>
            <a:r>
              <a:rPr lang="en-US" altLang="zh-CN" dirty="0">
                <a:ea typeface="SimSun" panose="02010600030101010101" pitchFamily="2" charset="-122"/>
              </a:rPr>
              <a:t>?</a:t>
            </a:r>
            <a:endParaRPr lang="th-TH" altLang="zh-CN" dirty="0">
              <a:ea typeface="SimSun" panose="02010600030101010101" pitchFamily="2" charset="-122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3200" dirty="0">
                <a:ea typeface="SimSun" panose="02010600030101010101" pitchFamily="2" charset="-122"/>
              </a:rPr>
              <a:t>芒果 </a:t>
            </a:r>
            <a:r>
              <a:rPr lang="en-US" altLang="zh-CN" sz="3200" dirty="0" err="1">
                <a:ea typeface="SimSun" panose="02010600030101010101" pitchFamily="2" charset="-122"/>
              </a:rPr>
              <a:t>m</a:t>
            </a:r>
            <a:r>
              <a:rPr lang="en-US" altLang="zh-CN" sz="3200" dirty="0" err="1">
                <a:ea typeface="SimSun" panose="02010600030101010101" pitchFamily="2" charset="-122"/>
                <a:cs typeface="Tahoma" panose="020B0604030504040204" pitchFamily="34" charset="0"/>
              </a:rPr>
              <a:t>á</a:t>
            </a:r>
            <a:r>
              <a:rPr lang="en-US" altLang="zh-CN" sz="3200" dirty="0" err="1">
                <a:ea typeface="SimSun" panose="02010600030101010101" pitchFamily="2" charset="-122"/>
              </a:rPr>
              <a:t>nggu</a:t>
            </a:r>
            <a:r>
              <a:rPr lang="en-US" altLang="zh-CN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altLang="zh-CN" sz="3200" dirty="0">
                <a:ea typeface="SimSun" panose="02010600030101010101" pitchFamily="2" charset="-122"/>
              </a:rPr>
              <a:t>				</a:t>
            </a:r>
            <a:r>
              <a:rPr lang="zh-CN" altLang="en-US" sz="3200" dirty="0">
                <a:ea typeface="SimSun" panose="02010600030101010101" pitchFamily="2" charset="-122"/>
              </a:rPr>
              <a:t>苹果</a:t>
            </a:r>
            <a:r>
              <a:rPr lang="en-US" sz="3200" dirty="0"/>
              <a:t>	</a:t>
            </a:r>
            <a:r>
              <a:rPr lang="en-US" altLang="zh-CN" sz="3200" dirty="0" err="1">
                <a:ea typeface="SimSun" panose="02010600030101010101" pitchFamily="2" charset="-122"/>
              </a:rPr>
              <a:t>pínggu</a:t>
            </a:r>
            <a:r>
              <a:rPr lang="en-US" altLang="zh-CN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altLang="zh-CN" dirty="0">
                <a:ea typeface="SimSun" panose="02010600030101010101" pitchFamily="2" charset="-122"/>
              </a:rPr>
              <a:t>	</a:t>
            </a:r>
            <a:endParaRPr lang="th-TH" altLang="zh-CN" dirty="0"/>
          </a:p>
        </p:txBody>
      </p:sp>
      <p:pic>
        <p:nvPicPr>
          <p:cNvPr id="54276" name="Picture 5" descr="ANd9GcSUyA8Zz9T6HYw80hruK90-5zNwdnyb-8BWwzyY-pCsLZRPQG-B9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71" y="2819400"/>
            <a:ext cx="2908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 descr="ANd9GcQtJXIa6EGyll6_7jxT9NPDiRAR9xE5YiBvL0JEyxW8zKKGp9m-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11" y="2819400"/>
            <a:ext cx="34131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40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F61FE9-0CC8-4F7B-B248-3023E9DD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zh-CN" altLang="en-US" dirty="0"/>
              <a:t>课文 </a:t>
            </a:r>
            <a:r>
              <a:rPr lang="th-TH" dirty="0"/>
              <a:t>ตัวบท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4EB3F3E-39B1-4874-8D6E-A0AD040C6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Mángguǒ</a:t>
            </a:r>
            <a:r>
              <a:rPr lang="en-US" dirty="0"/>
              <a:t> </a:t>
            </a:r>
            <a:r>
              <a:rPr lang="en-US" dirty="0" err="1"/>
              <a:t>yī</a:t>
            </a:r>
            <a:r>
              <a:rPr lang="en-US" dirty="0"/>
              <a:t> </a:t>
            </a:r>
            <a:r>
              <a:rPr lang="en-US" dirty="0" err="1"/>
              <a:t>gōngjīn</a:t>
            </a:r>
            <a:r>
              <a:rPr lang="en-US" dirty="0"/>
              <a:t> </a:t>
            </a:r>
            <a:r>
              <a:rPr lang="en-US" dirty="0" err="1"/>
              <a:t>duōshaoqián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zh-CN" altLang="en-US" dirty="0"/>
              <a:t>芒果一公斤多少钱？</a:t>
            </a:r>
          </a:p>
          <a:p>
            <a:r>
              <a:rPr lang="zh-CN" altLang="en-US" dirty="0"/>
              <a:t>	</a:t>
            </a:r>
            <a:r>
              <a:rPr lang="en-US" dirty="0" err="1"/>
              <a:t>Yī</a:t>
            </a:r>
            <a:r>
              <a:rPr lang="en-US" dirty="0"/>
              <a:t> </a:t>
            </a:r>
            <a:r>
              <a:rPr lang="en-US" dirty="0" err="1"/>
              <a:t>gōngjīn</a:t>
            </a:r>
            <a:r>
              <a:rPr lang="en-US" dirty="0"/>
              <a:t> </a:t>
            </a:r>
            <a:r>
              <a:rPr lang="en-US" dirty="0" err="1"/>
              <a:t>sìshí</a:t>
            </a:r>
            <a:r>
              <a:rPr lang="en-US" dirty="0"/>
              <a:t> </a:t>
            </a:r>
            <a:r>
              <a:rPr lang="en-US" dirty="0" err="1"/>
              <a:t>zhū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  <a:r>
              <a:rPr lang="zh-CN" altLang="en-US" dirty="0"/>
              <a:t>一公斤四十铢</a:t>
            </a:r>
          </a:p>
          <a:p>
            <a:r>
              <a:rPr lang="zh-CN" altLang="en-US" dirty="0"/>
              <a:t>	</a:t>
            </a:r>
            <a:r>
              <a:rPr lang="en-US" dirty="0" err="1"/>
              <a:t>Wǒ</a:t>
            </a:r>
            <a:r>
              <a:rPr lang="en-US" dirty="0"/>
              <a:t> </a:t>
            </a:r>
            <a:r>
              <a:rPr lang="en-US" dirty="0" err="1"/>
              <a:t>yào</a:t>
            </a:r>
            <a:r>
              <a:rPr lang="en-US" dirty="0"/>
              <a:t> </a:t>
            </a:r>
            <a:r>
              <a:rPr lang="en-US" dirty="0" err="1"/>
              <a:t>liǎng</a:t>
            </a:r>
            <a:r>
              <a:rPr lang="en-US" dirty="0"/>
              <a:t> </a:t>
            </a:r>
            <a:r>
              <a:rPr lang="en-US" dirty="0" err="1"/>
              <a:t>gōngjīn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  <a:r>
              <a:rPr lang="zh-CN" altLang="en-US" dirty="0"/>
              <a:t>我要两公斤。</a:t>
            </a:r>
          </a:p>
          <a:p>
            <a:r>
              <a:rPr lang="zh-CN" altLang="en-US" dirty="0"/>
              <a:t>	</a:t>
            </a:r>
            <a:r>
              <a:rPr lang="en-US" dirty="0" err="1"/>
              <a:t>Liǎng</a:t>
            </a:r>
            <a:r>
              <a:rPr lang="en-US" dirty="0"/>
              <a:t> </a:t>
            </a:r>
            <a:r>
              <a:rPr lang="en-US" dirty="0" err="1"/>
              <a:t>gōngjīn</a:t>
            </a:r>
            <a:r>
              <a:rPr lang="en-US" dirty="0"/>
              <a:t> </a:t>
            </a:r>
            <a:r>
              <a:rPr lang="en-US" dirty="0" err="1"/>
              <a:t>bāshí</a:t>
            </a:r>
            <a:r>
              <a:rPr lang="en-US" dirty="0"/>
              <a:t> </a:t>
            </a:r>
            <a:r>
              <a:rPr lang="en-US" dirty="0" err="1"/>
              <a:t>zhū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  <a:r>
              <a:rPr lang="zh-CN" altLang="en-US" dirty="0"/>
              <a:t>两公斤八十铢。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5891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41" y="1009952"/>
            <a:ext cx="5460317" cy="4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070" y="2554242"/>
            <a:ext cx="8244841" cy="1818349"/>
          </a:xfrm>
        </p:spPr>
        <p:txBody>
          <a:bodyPr>
            <a:normAutofit fontScale="90000"/>
          </a:bodyPr>
          <a:lstStyle/>
          <a:p>
            <a:r>
              <a:rPr lang="th-TH" sz="5000" dirty="0">
                <a:solidFill>
                  <a:srgbClr val="002060"/>
                </a:solidFill>
              </a:rPr>
              <a:t>ภาษาจีนเพื่อการสื่อสาร </a:t>
            </a:r>
            <a:r>
              <a:rPr lang="en-US" altLang="zh-CN" sz="5000" dirty="0">
                <a:solidFill>
                  <a:srgbClr val="002060"/>
                </a:solidFill>
              </a:rPr>
              <a:t>1500136 </a:t>
            </a:r>
            <a:br>
              <a:rPr lang="th-TH" altLang="zh-CN" sz="5000" dirty="0">
                <a:solidFill>
                  <a:srgbClr val="002060"/>
                </a:solidFill>
              </a:rPr>
            </a:br>
            <a:r>
              <a:rPr lang="zh-CN" altLang="en-US" sz="5000" dirty="0">
                <a:solidFill>
                  <a:srgbClr val="002060"/>
                </a:solidFill>
              </a:rPr>
              <a:t>交</a:t>
            </a:r>
            <a:r>
              <a:rPr lang="th-TH" altLang="zh-CN" sz="5000" dirty="0">
                <a:solidFill>
                  <a:srgbClr val="002060"/>
                </a:solidFill>
              </a:rPr>
              <a:t> </a:t>
            </a:r>
            <a:r>
              <a:rPr lang="zh-CN" altLang="en-US" sz="5000" dirty="0">
                <a:solidFill>
                  <a:srgbClr val="002060"/>
                </a:solidFill>
              </a:rPr>
              <a:t>际</a:t>
            </a:r>
            <a:r>
              <a:rPr lang="th-TH" altLang="zh-CN" sz="5000" dirty="0">
                <a:solidFill>
                  <a:srgbClr val="002060"/>
                </a:solidFill>
              </a:rPr>
              <a:t> </a:t>
            </a:r>
            <a:r>
              <a:rPr lang="zh-CN" altLang="en-US" sz="5000" dirty="0">
                <a:solidFill>
                  <a:srgbClr val="002060"/>
                </a:solidFill>
              </a:rPr>
              <a:t>汉</a:t>
            </a:r>
            <a:r>
              <a:rPr lang="th-TH" altLang="zh-CN" sz="5000" dirty="0">
                <a:solidFill>
                  <a:srgbClr val="002060"/>
                </a:solidFill>
              </a:rPr>
              <a:t> </a:t>
            </a:r>
            <a:r>
              <a:rPr lang="zh-CN" altLang="en-US" sz="5000" dirty="0">
                <a:solidFill>
                  <a:srgbClr val="002060"/>
                </a:solidFill>
              </a:rPr>
              <a:t>语</a:t>
            </a:r>
            <a:br>
              <a:rPr lang="zh-CN" altLang="en-US" sz="5000" dirty="0">
                <a:solidFill>
                  <a:srgbClr val="002060"/>
                </a:solidFill>
              </a:rPr>
            </a:br>
            <a:r>
              <a:rPr lang="en-GB" sz="5000" dirty="0" err="1">
                <a:solidFill>
                  <a:srgbClr val="002060"/>
                </a:solidFill>
              </a:rPr>
              <a:t>Jiāojì</a:t>
            </a:r>
            <a:r>
              <a:rPr lang="en-GB" sz="5000" dirty="0">
                <a:solidFill>
                  <a:srgbClr val="002060"/>
                </a:solidFill>
              </a:rPr>
              <a:t> </a:t>
            </a:r>
            <a:r>
              <a:rPr lang="en-GB" sz="5000" dirty="0" err="1">
                <a:solidFill>
                  <a:srgbClr val="002060"/>
                </a:solidFill>
              </a:rPr>
              <a:t>Hànyŭ</a:t>
            </a:r>
            <a:endParaRPr lang="en-US" sz="5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2342" y="4827257"/>
            <a:ext cx="8244847" cy="996356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อาจารย์สาวิตรี ตนสาลี 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吴倩文</a:t>
            </a:r>
            <a:r>
              <a:rPr lang="th-TH" altLang="zh-CN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（吴老师 </a:t>
            </a:r>
            <a:r>
              <a:rPr lang="en-GB" altLang="zh-CN" dirty="0" err="1">
                <a:solidFill>
                  <a:schemeClr val="accent6">
                    <a:lumMod val="75000"/>
                  </a:schemeClr>
                </a:solidFill>
              </a:rPr>
              <a:t>Wú</a:t>
            </a:r>
            <a:r>
              <a:rPr lang="en-GB" altLang="zh-CN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zh-CN" dirty="0" err="1">
                <a:solidFill>
                  <a:schemeClr val="accent6">
                    <a:lumMod val="75000"/>
                  </a:schemeClr>
                </a:solidFill>
              </a:rPr>
              <a:t>lăoshī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）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สาขาวิชาภาษาจีน คณะมนุษยศาสตร์และสังคมศาสตร์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4" y="349439"/>
            <a:ext cx="4749206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F6C146-48A5-4D36-A7C1-A1E90279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967700"/>
            <a:ext cx="10413274" cy="1009650"/>
          </a:xfrm>
        </p:spPr>
        <p:txBody>
          <a:bodyPr>
            <a:normAutofit fontScale="90000"/>
          </a:bodyPr>
          <a:lstStyle/>
          <a:p>
            <a:r>
              <a:rPr lang="th-TH" dirty="0"/>
              <a:t>บทที่ </a:t>
            </a:r>
            <a:r>
              <a:rPr lang="en-US" dirty="0"/>
              <a:t>6 </a:t>
            </a:r>
            <a:r>
              <a:rPr lang="th-TH" dirty="0"/>
              <a:t>เขาคือใคร</a:t>
            </a:r>
            <a:br>
              <a:rPr lang="en-US" dirty="0"/>
            </a:br>
            <a:r>
              <a:rPr lang="en-US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第六课：他是谁？</a:t>
            </a:r>
            <a:r>
              <a:rPr lang="en-US" altLang="zh-CN" sz="4000" dirty="0" err="1">
                <a:latin typeface="SimHei" panose="02010609060101010101" pitchFamily="49" charset="-122"/>
                <a:ea typeface="SimHei" panose="02010609060101010101" pitchFamily="49" charset="-122"/>
              </a:rPr>
              <a:t>Tā</a:t>
            </a:r>
            <a:r>
              <a:rPr lang="en-US" altLang="zh-CN" sz="40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4000" dirty="0" err="1">
                <a:latin typeface="SimHei" panose="02010609060101010101" pitchFamily="49" charset="-122"/>
                <a:ea typeface="SimHei" panose="02010609060101010101" pitchFamily="49" charset="-122"/>
              </a:rPr>
              <a:t>shì</a:t>
            </a:r>
            <a:r>
              <a:rPr lang="en-US" altLang="zh-CN" sz="40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4000" dirty="0" err="1">
                <a:latin typeface="SimHei" panose="02010609060101010101" pitchFamily="49" charset="-122"/>
                <a:ea typeface="SimHei" panose="02010609060101010101" pitchFamily="49" charset="-122"/>
              </a:rPr>
              <a:t>shéi</a:t>
            </a:r>
            <a:r>
              <a:rPr lang="en-US" altLang="zh-CN" sz="4000" dirty="0">
                <a:latin typeface="SimHei" panose="02010609060101010101" pitchFamily="49" charset="-122"/>
                <a:ea typeface="SimHei" panose="02010609060101010101" pitchFamily="49" charset="-122"/>
              </a:rPr>
              <a:t>?</a:t>
            </a:r>
            <a:endParaRPr lang="th-TH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E56A9BE-A3E7-451C-91DC-C8F87FC5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526" y="2351313"/>
            <a:ext cx="10413274" cy="3825649"/>
          </a:xfrm>
        </p:spPr>
        <p:txBody>
          <a:bodyPr/>
          <a:lstStyle/>
          <a:p>
            <a:r>
              <a:rPr lang="th-TH" dirty="0"/>
              <a:t>การถาม-ตอบสถานภาพบุคคล</a:t>
            </a:r>
            <a:endParaRPr lang="en-US" dirty="0"/>
          </a:p>
          <a:p>
            <a:r>
              <a:rPr lang="th-TH" dirty="0"/>
              <a:t>การถาม-ตอบสภาพสิ่งของและการซื้อขายผลไม้ </a:t>
            </a:r>
          </a:p>
          <a:p>
            <a:r>
              <a:rPr lang="th-TH" dirty="0"/>
              <a:t>การใช้ </a:t>
            </a:r>
            <a:r>
              <a:rPr lang="zh-CN" altLang="en-US" dirty="0"/>
              <a:t>的 </a:t>
            </a:r>
            <a:r>
              <a:rPr lang="en-US" altLang="zh-CN" dirty="0"/>
              <a:t>de </a:t>
            </a:r>
            <a:r>
              <a:rPr lang="th-TH" altLang="zh-CN" dirty="0"/>
              <a:t>คำช่วยแสดงความเป็นเจ้าของ</a:t>
            </a:r>
          </a:p>
          <a:p>
            <a:r>
              <a:rPr lang="th-TH" dirty="0"/>
              <a:t>การใช้ </a:t>
            </a:r>
            <a:r>
              <a:rPr lang="zh-CN" altLang="en-US" dirty="0"/>
              <a:t>两 </a:t>
            </a:r>
            <a:r>
              <a:rPr lang="en-US" altLang="zh-CN" dirty="0" err="1"/>
              <a:t>liăng</a:t>
            </a:r>
            <a:r>
              <a:rPr lang="en-US" altLang="zh-CN" dirty="0"/>
              <a:t> </a:t>
            </a:r>
            <a:r>
              <a:rPr lang="th-TH" altLang="zh-CN" dirty="0"/>
              <a:t>กับหน่วยนับหรือคำลักษณนาม</a:t>
            </a:r>
            <a:r>
              <a:rPr lang="th-TH" dirty="0"/>
              <a:t> 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C30FBBE-08D8-4F3D-8BE3-DA43C8A3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807" y="0"/>
            <a:ext cx="474919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9958" y="392805"/>
            <a:ext cx="6934200" cy="609600"/>
          </a:xfrm>
        </p:spPr>
        <p:txBody>
          <a:bodyPr/>
          <a:lstStyle/>
          <a:p>
            <a:r>
              <a:rPr lang="zh-CN" altLang="th-TH" sz="3600" b="1" dirty="0">
                <a:solidFill>
                  <a:srgbClr val="FFFF00"/>
                </a:solidFill>
                <a:latin typeface="Maiandra GD" panose="020E0502030308020204" pitchFamily="34" charset="0"/>
                <a:ea typeface="SimSun" panose="02010600030101010101" pitchFamily="2" charset="-122"/>
              </a:rPr>
              <a:t>汉语拼音</a:t>
            </a:r>
            <a:r>
              <a:rPr lang="zh-CN" altLang="en-US" sz="3600" b="1" dirty="0">
                <a:solidFill>
                  <a:srgbClr val="FFFF00"/>
                </a:solidFill>
                <a:latin typeface="Maiandra GD" panose="020E0502030308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FF00"/>
                </a:solidFill>
                <a:latin typeface="Maiandra GD" panose="020E0502030308020204" pitchFamily="34" charset="0"/>
                <a:ea typeface="SimSun" panose="02010600030101010101" pitchFamily="2" charset="-122"/>
              </a:rPr>
              <a:t>Chinese Pinyin</a:t>
            </a:r>
            <a:endParaRPr lang="th-TH" altLang="zh-CN" sz="3600" b="1" dirty="0">
              <a:solidFill>
                <a:srgbClr val="FFFF00"/>
              </a:solidFill>
              <a:latin typeface="Maiandra GD" panose="020E050203030802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223" y="1002405"/>
            <a:ext cx="8512935" cy="5587284"/>
          </a:xfrm>
          <a:solidFill>
            <a:srgbClr val="FFCCFF"/>
          </a:solidFill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altLang="zh-CN" sz="3600" b="1" dirty="0">
                <a:cs typeface="CordiaUPC" panose="020B0304020202020204" pitchFamily="34" charset="-34"/>
              </a:rPr>
              <a:t>	</a:t>
            </a:r>
            <a:r>
              <a:rPr lang="th-TH" altLang="zh-CN" sz="2400" b="1" dirty="0">
                <a:cs typeface="CordiaUPC" panose="020B0304020202020204" pitchFamily="34" charset="-34"/>
              </a:rPr>
              <a:t>พยัญชนะต้น				    	      สระเดี่ยว  สระประสม</a:t>
            </a:r>
            <a:endParaRPr lang="en-US" sz="2400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>
                <a:cs typeface="CordiaUPC" panose="020B0304020202020204" pitchFamily="34" charset="-34"/>
              </a:rPr>
              <a:t>	</a:t>
            </a:r>
            <a:r>
              <a:rPr lang="en-US" b="1" dirty="0">
                <a:solidFill>
                  <a:srgbClr val="FF4B31"/>
                </a:solidFill>
                <a:cs typeface="CordiaUPC" panose="020B0304020202020204" pitchFamily="34" charset="-34"/>
              </a:rPr>
              <a:t>b</a:t>
            </a:r>
            <a:r>
              <a:rPr lang="en-US" b="1" dirty="0">
                <a:cs typeface="CordiaUPC" panose="020B0304020202020204" pitchFamily="34" charset="-34"/>
              </a:rPr>
              <a:t>	 </a:t>
            </a:r>
            <a:r>
              <a:rPr lang="en-US" b="1" dirty="0">
                <a:solidFill>
                  <a:srgbClr val="FF4B31"/>
                </a:solidFill>
                <a:cs typeface="CordiaUPC" panose="020B0304020202020204" pitchFamily="34" charset="-34"/>
              </a:rPr>
              <a:t>d	</a:t>
            </a:r>
            <a:r>
              <a:rPr lang="en-US" b="1" dirty="0">
                <a:cs typeface="CordiaUPC" panose="020B0304020202020204" pitchFamily="34" charset="-34"/>
              </a:rPr>
              <a:t>g    </a:t>
            </a:r>
            <a:r>
              <a:rPr lang="en-US" b="1" dirty="0">
                <a:solidFill>
                  <a:srgbClr val="FF4B31"/>
                </a:solidFill>
                <a:cs typeface="CordiaUPC" panose="020B0304020202020204" pitchFamily="34" charset="-34"/>
              </a:rPr>
              <a:t>j   </a:t>
            </a:r>
            <a:r>
              <a:rPr lang="en-US" b="1" dirty="0" err="1">
                <a:solidFill>
                  <a:srgbClr val="FF3300"/>
                </a:solidFill>
                <a:cs typeface="CordiaUPC" panose="020B0304020202020204" pitchFamily="34" charset="-34"/>
              </a:rPr>
              <a:t>zh</a:t>
            </a:r>
            <a:r>
              <a:rPr lang="en-US" b="1" dirty="0">
                <a:cs typeface="CordiaUPC" panose="020B0304020202020204" pitchFamily="34" charset="-34"/>
              </a:rPr>
              <a:t>   </a:t>
            </a:r>
            <a:r>
              <a:rPr lang="th-TH" b="1" dirty="0">
                <a:cs typeface="CordiaUPC" panose="020B0304020202020204" pitchFamily="34" charset="-34"/>
              </a:rPr>
              <a:t> </a:t>
            </a:r>
            <a:r>
              <a:rPr lang="en-US" b="1" dirty="0">
                <a:solidFill>
                  <a:srgbClr val="FF3300"/>
                </a:solidFill>
                <a:cs typeface="CordiaUPC" panose="020B0304020202020204" pitchFamily="34" charset="-34"/>
              </a:rPr>
              <a:t>z</a:t>
            </a:r>
            <a:r>
              <a:rPr lang="en-US" b="1" dirty="0">
                <a:cs typeface="CordiaUPC" panose="020B0304020202020204" pitchFamily="34" charset="-34"/>
              </a:rPr>
              <a:t>			</a:t>
            </a:r>
            <a:r>
              <a:rPr lang="th-TH" b="1" dirty="0">
                <a:cs typeface="CordiaUPC" panose="020B0304020202020204" pitchFamily="34" charset="-34"/>
              </a:rPr>
              <a:t>	</a:t>
            </a:r>
            <a:r>
              <a:rPr lang="en-US" b="1" dirty="0" err="1">
                <a:cs typeface="CordiaUPC" panose="020B0304020202020204" pitchFamily="34" charset="-34"/>
              </a:rPr>
              <a:t>i</a:t>
            </a:r>
            <a:r>
              <a:rPr lang="en-US" b="1" dirty="0">
                <a:cs typeface="CordiaUPC" panose="020B0304020202020204" pitchFamily="34" charset="-34"/>
              </a:rPr>
              <a:t>       </a:t>
            </a:r>
            <a:r>
              <a:rPr lang="en-US" b="1" dirty="0" err="1">
                <a:cs typeface="CordiaUPC" panose="020B0304020202020204" pitchFamily="34" charset="-34"/>
              </a:rPr>
              <a:t>ai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p	 t	k    </a:t>
            </a:r>
            <a:r>
              <a:rPr lang="en-US" b="1" dirty="0">
                <a:solidFill>
                  <a:srgbClr val="FF3300"/>
                </a:solidFill>
                <a:cs typeface="CordiaUPC" panose="020B0304020202020204" pitchFamily="34" charset="-34"/>
              </a:rPr>
              <a:t>q</a:t>
            </a:r>
            <a:r>
              <a:rPr lang="en-US" b="1" dirty="0">
                <a:cs typeface="CordiaUPC" panose="020B0304020202020204" pitchFamily="34" charset="-34"/>
              </a:rPr>
              <a:t>  </a:t>
            </a:r>
            <a:r>
              <a:rPr lang="en-US" b="1" dirty="0" err="1">
                <a:solidFill>
                  <a:srgbClr val="FF3300"/>
                </a:solidFill>
                <a:cs typeface="CordiaUPC" panose="020B0304020202020204" pitchFamily="34" charset="-34"/>
              </a:rPr>
              <a:t>ch</a:t>
            </a:r>
            <a:r>
              <a:rPr lang="en-US" b="1" dirty="0">
                <a:cs typeface="CordiaUPC" panose="020B0304020202020204" pitchFamily="34" charset="-34"/>
              </a:rPr>
              <a:t>   </a:t>
            </a:r>
            <a:r>
              <a:rPr lang="th-TH" b="1" dirty="0">
                <a:cs typeface="CordiaUPC" panose="020B0304020202020204" pitchFamily="34" charset="-34"/>
              </a:rPr>
              <a:t> </a:t>
            </a:r>
            <a:r>
              <a:rPr lang="en-US" b="1" dirty="0">
                <a:solidFill>
                  <a:srgbClr val="FF3300"/>
                </a:solidFill>
                <a:cs typeface="CordiaUPC" panose="020B0304020202020204" pitchFamily="34" charset="-34"/>
              </a:rPr>
              <a:t>c</a:t>
            </a:r>
            <a:r>
              <a:rPr lang="en-US" b="1" dirty="0">
                <a:cs typeface="CordiaUPC" panose="020B0304020202020204" pitchFamily="34" charset="-34"/>
              </a:rPr>
              <a:t>			</a:t>
            </a:r>
            <a:r>
              <a:rPr lang="th-TH" b="1" dirty="0">
                <a:cs typeface="CordiaUPC" panose="020B0304020202020204" pitchFamily="34" charset="-34"/>
              </a:rPr>
              <a:t>	</a:t>
            </a:r>
            <a:r>
              <a:rPr lang="en-US" b="1" dirty="0">
                <a:cs typeface="CordiaUPC" panose="020B0304020202020204" pitchFamily="34" charset="-34"/>
              </a:rPr>
              <a:t>u      </a:t>
            </a:r>
            <a:r>
              <a:rPr lang="en-US" b="1" dirty="0" err="1">
                <a:cs typeface="CordiaUPC" panose="020B0304020202020204" pitchFamily="34" charset="-34"/>
              </a:rPr>
              <a:t>ei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m	 n	h    </a:t>
            </a:r>
            <a:r>
              <a:rPr lang="en-US" b="1" dirty="0">
                <a:solidFill>
                  <a:srgbClr val="FF3300"/>
                </a:solidFill>
                <a:cs typeface="CordiaUPC" panose="020B0304020202020204" pitchFamily="34" charset="-34"/>
              </a:rPr>
              <a:t>x</a:t>
            </a:r>
            <a:r>
              <a:rPr lang="en-US" b="1" dirty="0">
                <a:cs typeface="CordiaUPC" panose="020B0304020202020204" pitchFamily="34" charset="-34"/>
              </a:rPr>
              <a:t>  </a:t>
            </a:r>
            <a:r>
              <a:rPr lang="en-US" b="1" dirty="0" err="1">
                <a:solidFill>
                  <a:srgbClr val="FF3300"/>
                </a:solidFill>
                <a:cs typeface="CordiaUPC" panose="020B0304020202020204" pitchFamily="34" charset="-34"/>
              </a:rPr>
              <a:t>sh</a:t>
            </a:r>
            <a:r>
              <a:rPr lang="en-US" b="1" dirty="0">
                <a:cs typeface="CordiaUPC" panose="020B0304020202020204" pitchFamily="34" charset="-34"/>
              </a:rPr>
              <a:t>   </a:t>
            </a:r>
            <a:r>
              <a:rPr lang="th-TH" b="1" dirty="0">
                <a:cs typeface="CordiaUPC" panose="020B0304020202020204" pitchFamily="34" charset="-34"/>
              </a:rPr>
              <a:t> </a:t>
            </a:r>
            <a:r>
              <a:rPr lang="en-US" b="1" dirty="0">
                <a:solidFill>
                  <a:srgbClr val="FF3300"/>
                </a:solidFill>
                <a:cs typeface="CordiaUPC" panose="020B0304020202020204" pitchFamily="34" charset="-34"/>
              </a:rPr>
              <a:t>s</a:t>
            </a:r>
            <a:r>
              <a:rPr lang="en-US" b="1" dirty="0">
                <a:cs typeface="CordiaUPC" panose="020B0304020202020204" pitchFamily="34" charset="-34"/>
              </a:rPr>
              <a:t>			</a:t>
            </a:r>
            <a:r>
              <a:rPr lang="th-TH" b="1" dirty="0">
                <a:cs typeface="CordiaUPC" panose="020B0304020202020204" pitchFamily="34" charset="-34"/>
              </a:rPr>
              <a:t>	</a:t>
            </a:r>
            <a:r>
              <a:rPr lang="en-US" b="1" dirty="0"/>
              <a:t>ü      </a:t>
            </a:r>
            <a:r>
              <a:rPr lang="en-US" b="1" dirty="0" err="1"/>
              <a:t>ao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f	 l		r				a      </a:t>
            </a:r>
            <a:r>
              <a:rPr lang="en-US" b="1" dirty="0" err="1">
                <a:cs typeface="CordiaUPC" panose="020B0304020202020204" pitchFamily="34" charset="-34"/>
              </a:rPr>
              <a:t>ou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							o      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							e</a:t>
            </a:r>
            <a:r>
              <a:rPr lang="th-TH" b="1" dirty="0">
                <a:cs typeface="CordiaUPC" panose="020B0304020202020204" pitchFamily="34" charset="-34"/>
              </a:rPr>
              <a:t>      </a:t>
            </a:r>
            <a:r>
              <a:rPr lang="en-US" b="1" dirty="0">
                <a:cs typeface="CordiaUPC" panose="020B0304020202020204" pitchFamily="34" charset="-34"/>
              </a:rPr>
              <a:t>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                                                              	</a:t>
            </a:r>
            <a:r>
              <a:rPr lang="th-TH" b="1" dirty="0">
                <a:cs typeface="CordiaUPC" panose="020B0304020202020204" pitchFamily="34" charset="-34"/>
              </a:rPr>
              <a:t>                    </a:t>
            </a:r>
            <a:r>
              <a:rPr lang="en-US" b="1" dirty="0" err="1">
                <a:cs typeface="CordiaUPC" panose="020B0304020202020204" pitchFamily="34" charset="-34"/>
              </a:rPr>
              <a:t>ang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							</a:t>
            </a:r>
            <a:r>
              <a:rPr lang="th-TH" b="1" dirty="0">
                <a:cs typeface="CordiaUPC" panose="020B0304020202020204" pitchFamily="34" charset="-34"/>
              </a:rPr>
              <a:t>        </a:t>
            </a:r>
            <a:r>
              <a:rPr lang="en-US" b="1" dirty="0" err="1">
                <a:cs typeface="CordiaUPC" panose="020B0304020202020204" pitchFamily="34" charset="-34"/>
              </a:rPr>
              <a:t>eng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							</a:t>
            </a:r>
            <a:r>
              <a:rPr lang="th-TH" b="1" dirty="0">
                <a:cs typeface="CordiaUPC" panose="020B0304020202020204" pitchFamily="34" charset="-34"/>
              </a:rPr>
              <a:t>        </a:t>
            </a:r>
            <a:r>
              <a:rPr lang="en-US" b="1" dirty="0" err="1">
                <a:cs typeface="CordiaUPC" panose="020B0304020202020204" pitchFamily="34" charset="-34"/>
              </a:rPr>
              <a:t>er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err="1">
                <a:cs typeface="CordiaUPC" panose="020B0304020202020204" pitchFamily="34" charset="-34"/>
              </a:rPr>
              <a:t>w</a:t>
            </a:r>
            <a:r>
              <a:rPr lang="en-US" b="1" dirty="0" err="1">
                <a:cs typeface="Tahoma" panose="020B0604030504040204" pitchFamily="34" charset="0"/>
              </a:rPr>
              <a:t>ǒ</a:t>
            </a:r>
            <a:r>
              <a:rPr lang="en-US" b="1" dirty="0" err="1">
                <a:cs typeface="CordiaUPC" panose="020B0304020202020204" pitchFamily="34" charset="-34"/>
              </a:rPr>
              <a:t>men</a:t>
            </a:r>
            <a:r>
              <a:rPr lang="en-US" b="1" dirty="0">
                <a:cs typeface="CordiaUPC" panose="020B0304020202020204" pitchFamily="34" charset="-34"/>
              </a:rPr>
              <a:t> </a:t>
            </a:r>
            <a:r>
              <a:rPr lang="en-US" b="1" dirty="0" err="1">
                <a:cs typeface="CordiaUPC" panose="020B0304020202020204" pitchFamily="34" charset="-34"/>
              </a:rPr>
              <a:t>xu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en-US" b="1" dirty="0">
                <a:cs typeface="CordiaUPC" panose="020B0304020202020204" pitchFamily="34" charset="-34"/>
              </a:rPr>
              <a:t> </a:t>
            </a:r>
            <a:r>
              <a:rPr lang="en-US" b="1" dirty="0" err="1">
                <a:cs typeface="CordiaUPC" panose="020B0304020202020204" pitchFamily="34" charset="-34"/>
              </a:rPr>
              <a:t>hu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ì</a:t>
            </a:r>
            <a:r>
              <a:rPr lang="en-US" b="1" dirty="0">
                <a:cs typeface="CordiaUPC" panose="020B0304020202020204" pitchFamily="34" charset="-34"/>
              </a:rPr>
              <a:t> b p m f</a:t>
            </a:r>
            <a:endParaRPr lang="th-TH" altLang="zh-CN" b="1" dirty="0">
              <a:cs typeface="CordiaUPC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55" y="0"/>
            <a:ext cx="4749206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37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0C4CAB0-8A5E-4167-81A3-10A6E59A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zh-CN" altLang="en-US" dirty="0"/>
              <a:t>生词 </a:t>
            </a:r>
            <a:r>
              <a:rPr lang="th-TH" dirty="0"/>
              <a:t>ศัพท์ใหม่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667ED76-4732-4DB7-A5A3-EB75ECFC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的			</a:t>
            </a:r>
            <a:r>
              <a:rPr lang="en-US" altLang="zh-CN" dirty="0"/>
              <a:t>	</a:t>
            </a:r>
            <a:r>
              <a:rPr lang="en-US" dirty="0"/>
              <a:t>de				</a:t>
            </a:r>
            <a:r>
              <a:rPr lang="th-TH" dirty="0"/>
              <a:t>ของ (คำแสดงความเป็นเจ้าของ)</a:t>
            </a:r>
          </a:p>
          <a:p>
            <a:r>
              <a:rPr lang="th-TH" dirty="0"/>
              <a:t>2.</a:t>
            </a:r>
            <a:r>
              <a:rPr lang="zh-CN" altLang="en-US" dirty="0"/>
              <a:t>爸爸			</a:t>
            </a:r>
            <a:r>
              <a:rPr lang="en-US" dirty="0" err="1"/>
              <a:t>bàba</a:t>
            </a:r>
            <a:r>
              <a:rPr lang="en-US" dirty="0"/>
              <a:t>				</a:t>
            </a:r>
            <a:r>
              <a:rPr lang="th-TH" dirty="0"/>
              <a:t>พ่อ</a:t>
            </a:r>
          </a:p>
          <a:p>
            <a:r>
              <a:rPr lang="th-TH" dirty="0"/>
              <a:t>3.</a:t>
            </a:r>
            <a:r>
              <a:rPr lang="zh-CN" altLang="en-US" dirty="0"/>
              <a:t>妈妈			</a:t>
            </a:r>
            <a:r>
              <a:rPr lang="en-US" dirty="0" err="1"/>
              <a:t>māma</a:t>
            </a:r>
            <a:r>
              <a:rPr lang="en-US" dirty="0"/>
              <a:t>				</a:t>
            </a:r>
            <a:r>
              <a:rPr lang="th-TH" dirty="0"/>
              <a:t>แม่</a:t>
            </a:r>
          </a:p>
          <a:p>
            <a:r>
              <a:rPr lang="th-TH" dirty="0"/>
              <a:t>4.</a:t>
            </a:r>
            <a:r>
              <a:rPr lang="zh-CN" altLang="en-US" dirty="0"/>
              <a:t>哥哥			</a:t>
            </a:r>
            <a:r>
              <a:rPr lang="en-US" dirty="0" err="1"/>
              <a:t>gēge</a:t>
            </a:r>
            <a:r>
              <a:rPr lang="en-US" dirty="0"/>
              <a:t>				</a:t>
            </a:r>
            <a:r>
              <a:rPr lang="th-TH" dirty="0"/>
              <a:t>พี่ชาย</a:t>
            </a:r>
          </a:p>
          <a:p>
            <a:r>
              <a:rPr lang="th-TH" dirty="0"/>
              <a:t>5.</a:t>
            </a:r>
            <a:r>
              <a:rPr lang="zh-CN" altLang="en-US" dirty="0"/>
              <a:t>弟弟			</a:t>
            </a:r>
            <a:r>
              <a:rPr lang="en-US" dirty="0" err="1"/>
              <a:t>dìdi</a:t>
            </a:r>
            <a:r>
              <a:rPr lang="en-US" dirty="0"/>
              <a:t>				</a:t>
            </a:r>
            <a:r>
              <a:rPr lang="th-TH" dirty="0"/>
              <a:t>น้องชาย</a:t>
            </a:r>
          </a:p>
          <a:p>
            <a:r>
              <a:rPr lang="th-TH" dirty="0"/>
              <a:t>6.</a:t>
            </a:r>
            <a:r>
              <a:rPr lang="zh-CN" altLang="en-US" dirty="0"/>
              <a:t>姐姐			</a:t>
            </a:r>
            <a:r>
              <a:rPr lang="en-US" dirty="0" err="1"/>
              <a:t>jiĕjie</a:t>
            </a:r>
            <a:r>
              <a:rPr lang="en-US" dirty="0"/>
              <a:t>				</a:t>
            </a:r>
            <a:r>
              <a:rPr lang="th-TH" dirty="0"/>
              <a:t>พี่สาว</a:t>
            </a:r>
          </a:p>
          <a:p>
            <a:r>
              <a:rPr lang="th-TH" dirty="0"/>
              <a:t>7.</a:t>
            </a:r>
            <a:r>
              <a:rPr lang="zh-CN" altLang="en-US" dirty="0"/>
              <a:t>妹妹			</a:t>
            </a:r>
            <a:r>
              <a:rPr lang="en-US" dirty="0" err="1"/>
              <a:t>mèimei</a:t>
            </a:r>
            <a:r>
              <a:rPr lang="en-US" dirty="0"/>
              <a:t>			</a:t>
            </a:r>
            <a:r>
              <a:rPr lang="th-TH" dirty="0"/>
              <a:t>น้องสาว</a:t>
            </a:r>
          </a:p>
          <a:p>
            <a:r>
              <a:rPr lang="th-TH" dirty="0"/>
              <a:t>8.</a:t>
            </a:r>
            <a:r>
              <a:rPr lang="zh-CN" altLang="en-US" dirty="0"/>
              <a:t>谁			</a:t>
            </a:r>
            <a:r>
              <a:rPr lang="en-US" altLang="zh-CN" dirty="0"/>
              <a:t>	</a:t>
            </a:r>
            <a:r>
              <a:rPr lang="en-US" dirty="0" err="1"/>
              <a:t>shéi</a:t>
            </a:r>
            <a:r>
              <a:rPr lang="en-US" dirty="0"/>
              <a:t>				</a:t>
            </a:r>
            <a:r>
              <a:rPr lang="th-TH" dirty="0"/>
              <a:t>ใคร</a:t>
            </a:r>
          </a:p>
          <a:p>
            <a:r>
              <a:rPr lang="th-TH" dirty="0"/>
              <a:t>9.</a:t>
            </a:r>
            <a:r>
              <a:rPr lang="zh-CN" altLang="en-US" dirty="0"/>
              <a:t>孩子			</a:t>
            </a:r>
            <a:r>
              <a:rPr lang="en-US" dirty="0" err="1"/>
              <a:t>háizi</a:t>
            </a:r>
            <a:r>
              <a:rPr lang="en-US" dirty="0"/>
              <a:t>				</a:t>
            </a:r>
            <a:r>
              <a:rPr lang="th-TH" dirty="0"/>
              <a:t>ลูก เด็ก</a:t>
            </a:r>
          </a:p>
          <a:p>
            <a:r>
              <a:rPr lang="th-TH" dirty="0"/>
              <a:t>10.</a:t>
            </a:r>
            <a:r>
              <a:rPr lang="zh-CN" altLang="en-US" dirty="0"/>
              <a:t>学生			</a:t>
            </a:r>
            <a:r>
              <a:rPr lang="en-US" dirty="0" err="1"/>
              <a:t>xuésheng</a:t>
            </a:r>
            <a:r>
              <a:rPr lang="en-US" dirty="0"/>
              <a:t>			</a:t>
            </a:r>
            <a:r>
              <a:rPr lang="th-TH" dirty="0"/>
              <a:t>นักเรียน นักศึกษา</a:t>
            </a:r>
          </a:p>
          <a:p>
            <a:r>
              <a:rPr lang="th-TH" dirty="0"/>
              <a:t>11.</a:t>
            </a:r>
            <a:r>
              <a:rPr lang="zh-CN" altLang="en-US" dirty="0"/>
              <a:t>大学			</a:t>
            </a:r>
            <a:r>
              <a:rPr lang="en-US" dirty="0" err="1"/>
              <a:t>dàxué</a:t>
            </a:r>
            <a:r>
              <a:rPr lang="en-US" dirty="0"/>
              <a:t>				</a:t>
            </a:r>
            <a:r>
              <a:rPr lang="th-TH" dirty="0"/>
              <a:t>มหาวิทยาลัย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116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0C4CAB0-8A5E-4167-81A3-10A6E59A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zh-CN" altLang="en-US" dirty="0"/>
              <a:t>生词 </a:t>
            </a:r>
            <a:r>
              <a:rPr lang="th-TH" dirty="0"/>
              <a:t>ศัพท์ใหม่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667ED76-4732-4DB7-A5A3-EB75ECFC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12.</a:t>
            </a:r>
            <a:r>
              <a:rPr lang="zh-CN" altLang="en-US" dirty="0"/>
              <a:t>皇家大学	</a:t>
            </a:r>
            <a:r>
              <a:rPr lang="en-US" dirty="0" err="1"/>
              <a:t>huángjiā</a:t>
            </a:r>
            <a:r>
              <a:rPr lang="en-US" dirty="0"/>
              <a:t> </a:t>
            </a:r>
            <a:r>
              <a:rPr lang="en-US" dirty="0" err="1"/>
              <a:t>dàxué</a:t>
            </a:r>
            <a:r>
              <a:rPr lang="en-US" dirty="0"/>
              <a:t>	</a:t>
            </a:r>
            <a:r>
              <a:rPr lang="th-TH" dirty="0"/>
              <a:t>	มหาวิทยาลัยราชภัฏ</a:t>
            </a:r>
          </a:p>
          <a:p>
            <a:r>
              <a:rPr lang="th-TH" dirty="0"/>
              <a:t>13.</a:t>
            </a:r>
            <a:r>
              <a:rPr lang="zh-CN" altLang="en-US" dirty="0"/>
              <a:t>这			</a:t>
            </a:r>
            <a:r>
              <a:rPr lang="en-US" dirty="0" err="1"/>
              <a:t>zhè</a:t>
            </a:r>
            <a:r>
              <a:rPr lang="en-US" dirty="0"/>
              <a:t>				</a:t>
            </a:r>
            <a:r>
              <a:rPr lang="th-TH" dirty="0"/>
              <a:t>นี่ นี้</a:t>
            </a:r>
          </a:p>
          <a:p>
            <a:r>
              <a:rPr lang="th-TH" dirty="0"/>
              <a:t>14.</a:t>
            </a:r>
            <a:r>
              <a:rPr lang="zh-CN" altLang="en-US" dirty="0"/>
              <a:t>芒果		</a:t>
            </a:r>
            <a:r>
              <a:rPr lang="en-US" dirty="0" err="1"/>
              <a:t>mángguŏ</a:t>
            </a:r>
            <a:r>
              <a:rPr lang="en-US" dirty="0"/>
              <a:t>			</a:t>
            </a:r>
            <a:r>
              <a:rPr lang="th-TH" dirty="0"/>
              <a:t>มะม่วง</a:t>
            </a:r>
          </a:p>
          <a:p>
            <a:r>
              <a:rPr lang="th-TH" dirty="0"/>
              <a:t>15.</a:t>
            </a:r>
            <a:r>
              <a:rPr lang="zh-CN" altLang="en-US" dirty="0"/>
              <a:t>苹果		</a:t>
            </a:r>
            <a:r>
              <a:rPr lang="en-US" dirty="0" err="1"/>
              <a:t>píngguŏ</a:t>
            </a:r>
            <a:r>
              <a:rPr lang="en-US" dirty="0"/>
              <a:t>			</a:t>
            </a:r>
            <a:r>
              <a:rPr lang="th-TH" dirty="0"/>
              <a:t>แอ</a:t>
            </a:r>
            <a:r>
              <a:rPr lang="th-TH" dirty="0" err="1"/>
              <a:t>็ปเปิ้ล</a:t>
            </a:r>
            <a:endParaRPr lang="th-TH" dirty="0"/>
          </a:p>
          <a:p>
            <a:r>
              <a:rPr lang="th-TH" dirty="0"/>
              <a:t>16.</a:t>
            </a:r>
            <a:r>
              <a:rPr lang="zh-CN" altLang="en-US" dirty="0"/>
              <a:t>西瓜		</a:t>
            </a:r>
            <a:r>
              <a:rPr lang="en-US" dirty="0" err="1"/>
              <a:t>xīguā</a:t>
            </a:r>
            <a:r>
              <a:rPr lang="en-US" dirty="0"/>
              <a:t>				</a:t>
            </a:r>
            <a:r>
              <a:rPr lang="th-TH" dirty="0"/>
              <a:t>แตงโม</a:t>
            </a:r>
          </a:p>
          <a:p>
            <a:r>
              <a:rPr lang="th-TH" dirty="0"/>
              <a:t>17.</a:t>
            </a:r>
            <a:r>
              <a:rPr lang="zh-CN" altLang="en-US" dirty="0"/>
              <a:t>山竹		</a:t>
            </a:r>
            <a:r>
              <a:rPr lang="en-US" dirty="0" err="1"/>
              <a:t>shānzhú</a:t>
            </a:r>
            <a:r>
              <a:rPr lang="en-US" dirty="0"/>
              <a:t>			</a:t>
            </a:r>
            <a:r>
              <a:rPr lang="th-TH" dirty="0"/>
              <a:t>มังคุด</a:t>
            </a:r>
          </a:p>
          <a:p>
            <a:r>
              <a:rPr lang="th-TH" dirty="0"/>
              <a:t>18. </a:t>
            </a:r>
            <a:r>
              <a:rPr lang="zh-CN" altLang="en-US" dirty="0"/>
              <a:t>公斤		</a:t>
            </a:r>
            <a:r>
              <a:rPr lang="en-US" dirty="0" err="1"/>
              <a:t>gōngjīn</a:t>
            </a:r>
            <a:r>
              <a:rPr lang="en-US" dirty="0"/>
              <a:t>				</a:t>
            </a:r>
            <a:r>
              <a:rPr lang="th-TH" dirty="0"/>
              <a:t>กิโลกรัม</a:t>
            </a:r>
          </a:p>
          <a:p>
            <a:r>
              <a:rPr lang="th-TH" dirty="0"/>
              <a:t>19. </a:t>
            </a:r>
            <a:r>
              <a:rPr lang="zh-CN" altLang="en-US" dirty="0"/>
              <a:t>多少钱		</a:t>
            </a:r>
            <a:r>
              <a:rPr lang="en-US" dirty="0" err="1"/>
              <a:t>duōshao</a:t>
            </a:r>
            <a:r>
              <a:rPr lang="en-US" dirty="0"/>
              <a:t> </a:t>
            </a:r>
            <a:r>
              <a:rPr lang="en-US" dirty="0" err="1"/>
              <a:t>qián</a:t>
            </a:r>
            <a:r>
              <a:rPr lang="en-US" dirty="0"/>
              <a:t>			</a:t>
            </a:r>
            <a:r>
              <a:rPr lang="th-TH" dirty="0"/>
              <a:t>ราคาเท่าไร</a:t>
            </a:r>
          </a:p>
          <a:p>
            <a:r>
              <a:rPr lang="th-TH" dirty="0"/>
              <a:t>20. （</a:t>
            </a:r>
            <a:r>
              <a:rPr lang="zh-CN" altLang="en-US" dirty="0"/>
              <a:t>泰）铢		</a:t>
            </a:r>
            <a:r>
              <a:rPr lang="en-US" altLang="zh-CN" dirty="0"/>
              <a:t>(</a:t>
            </a:r>
            <a:r>
              <a:rPr lang="en-US" dirty="0" err="1"/>
              <a:t>Tài</a:t>
            </a:r>
            <a:r>
              <a:rPr lang="en-US" dirty="0"/>
              <a:t>) </a:t>
            </a:r>
            <a:r>
              <a:rPr lang="en-US" dirty="0" err="1"/>
              <a:t>zhū</a:t>
            </a:r>
            <a:r>
              <a:rPr lang="en-US" dirty="0"/>
              <a:t>			</a:t>
            </a:r>
            <a:r>
              <a:rPr lang="th-TH" dirty="0"/>
              <a:t>บาท (ไทย)</a:t>
            </a:r>
          </a:p>
          <a:p>
            <a:r>
              <a:rPr lang="th-TH" dirty="0"/>
              <a:t>21. </a:t>
            </a:r>
            <a:r>
              <a:rPr lang="zh-CN" altLang="en-US" dirty="0"/>
              <a:t>要			</a:t>
            </a:r>
            <a:r>
              <a:rPr lang="en-US" dirty="0" err="1"/>
              <a:t>yào</a:t>
            </a:r>
            <a:r>
              <a:rPr lang="en-US" dirty="0"/>
              <a:t>				</a:t>
            </a:r>
            <a:r>
              <a:rPr lang="th-TH" dirty="0"/>
              <a:t>ต้องการ </a:t>
            </a:r>
          </a:p>
          <a:p>
            <a:r>
              <a:rPr lang="th-TH" dirty="0"/>
              <a:t>22. </a:t>
            </a:r>
            <a:r>
              <a:rPr lang="zh-CN" altLang="en-US" dirty="0"/>
              <a:t>两			</a:t>
            </a:r>
            <a:r>
              <a:rPr lang="en-US" dirty="0" err="1"/>
              <a:t>liăng</a:t>
            </a:r>
            <a:r>
              <a:rPr lang="en-US" dirty="0"/>
              <a:t>	</a:t>
            </a:r>
            <a:r>
              <a:rPr lang="th-TH" dirty="0"/>
              <a:t>สอง (ในภาษาจีนจะใช้คำนี้เมื่อตามมาด้วยคำลักษณนาม เช่น 2 กิโลกรัม เป็นต้น)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985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594" y="92076"/>
            <a:ext cx="9329551" cy="1600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th-TH" altLang="zh-CN" dirty="0"/>
            </a:br>
            <a:r>
              <a:rPr lang="en-US" altLang="zh-CN" dirty="0">
                <a:ea typeface="SimSun" panose="02010600030101010101" pitchFamily="2" charset="-122"/>
              </a:rPr>
              <a:t>de</a:t>
            </a:r>
            <a:r>
              <a:rPr lang="th-TH" altLang="zh-CN" dirty="0"/>
              <a:t>		ของ (คำช่วยแสดงความเป็นเจ้าของ)</a:t>
            </a:r>
            <a:br>
              <a:rPr lang="th-TH" altLang="zh-CN" dirty="0"/>
            </a:br>
            <a:r>
              <a:rPr lang="zh-CN" altLang="en-US" dirty="0">
                <a:ea typeface="SimSun" panose="02010600030101010101" pitchFamily="2" charset="-122"/>
              </a:rPr>
              <a:t>的</a:t>
            </a:r>
            <a:endParaRPr lang="zh-CN" altLang="th-TH" dirty="0">
              <a:ea typeface="SimSun" panose="02010600030101010101" pitchFamily="2" charset="-122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852649"/>
            <a:ext cx="7478486" cy="340446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800" dirty="0">
                <a:ea typeface="SimSun" panose="02010600030101010101" pitchFamily="2" charset="-122"/>
              </a:rPr>
              <a:t>爸爸		</a:t>
            </a:r>
            <a:r>
              <a:rPr lang="en-US" altLang="zh-CN" sz="2800" dirty="0" err="1">
                <a:ea typeface="SimSun" panose="02010600030101010101" pitchFamily="2" charset="-122"/>
              </a:rPr>
              <a:t>bàba</a:t>
            </a:r>
            <a:r>
              <a:rPr lang="th-TH" altLang="zh-CN" sz="2800" dirty="0">
                <a:ea typeface="SimSun" panose="02010600030101010101" pitchFamily="2" charset="-122"/>
              </a:rPr>
              <a:t>  		พ่อ</a:t>
            </a:r>
            <a:endParaRPr lang="zh-CN" altLang="en-US" sz="2800" dirty="0">
              <a:ea typeface="SimSun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SimSun" panose="02010600030101010101" pitchFamily="2" charset="-122"/>
              </a:rPr>
              <a:t>妈妈		</a:t>
            </a:r>
            <a:r>
              <a:rPr lang="en-US" altLang="zh-CN" sz="2800" dirty="0" err="1">
                <a:ea typeface="SimSun" panose="02010600030101010101" pitchFamily="2" charset="-122"/>
              </a:rPr>
              <a:t>māma</a:t>
            </a:r>
            <a:r>
              <a:rPr lang="th-TH" altLang="zh-CN" sz="2800" dirty="0">
                <a:ea typeface="SimSun" panose="02010600030101010101" pitchFamily="2" charset="-122"/>
              </a:rPr>
              <a:t>		แม่</a:t>
            </a:r>
            <a:endParaRPr lang="zh-CN" altLang="en-US" sz="2800" dirty="0">
              <a:ea typeface="SimSun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SimSun" panose="02010600030101010101" pitchFamily="2" charset="-122"/>
              </a:rPr>
              <a:t>哥哥		</a:t>
            </a:r>
            <a:r>
              <a:rPr lang="en-US" altLang="zh-CN" sz="2800" dirty="0" err="1">
                <a:ea typeface="SimSun" panose="02010600030101010101" pitchFamily="2" charset="-122"/>
              </a:rPr>
              <a:t>gēge</a:t>
            </a:r>
            <a:r>
              <a:rPr lang="th-TH" altLang="zh-CN" sz="2800" dirty="0">
                <a:ea typeface="SimSun" panose="02010600030101010101" pitchFamily="2" charset="-122"/>
              </a:rPr>
              <a:t>		พี่ชาย</a:t>
            </a:r>
            <a:endParaRPr lang="zh-CN" altLang="en-US" sz="2800" dirty="0">
              <a:ea typeface="SimSun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SimSun" panose="02010600030101010101" pitchFamily="2" charset="-122"/>
              </a:rPr>
              <a:t>弟弟		</a:t>
            </a:r>
            <a:r>
              <a:rPr lang="en-US" altLang="zh-CN" sz="2800" dirty="0" err="1">
                <a:ea typeface="SimSun" panose="02010600030101010101" pitchFamily="2" charset="-122"/>
              </a:rPr>
              <a:t>dìdi</a:t>
            </a:r>
            <a:r>
              <a:rPr lang="th-TH" altLang="zh-CN" sz="2800" dirty="0">
                <a:ea typeface="SimSun" panose="02010600030101010101" pitchFamily="2" charset="-122"/>
              </a:rPr>
              <a:t>		น้องชาย</a:t>
            </a:r>
            <a:endParaRPr lang="zh-CN" altLang="en-US" sz="2800" dirty="0">
              <a:ea typeface="SimSun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SimSun" panose="02010600030101010101" pitchFamily="2" charset="-122"/>
              </a:rPr>
              <a:t>姐姐		</a:t>
            </a:r>
            <a:r>
              <a:rPr lang="en-US" altLang="zh-CN" sz="2800" dirty="0" err="1">
                <a:ea typeface="SimSun" panose="02010600030101010101" pitchFamily="2" charset="-122"/>
              </a:rPr>
              <a:t>jiějie</a:t>
            </a:r>
            <a:r>
              <a:rPr lang="th-TH" altLang="zh-CN" sz="2800" dirty="0">
                <a:ea typeface="SimSun" panose="02010600030101010101" pitchFamily="2" charset="-122"/>
              </a:rPr>
              <a:t>		พี่สาว</a:t>
            </a:r>
            <a:endParaRPr lang="zh-CN" altLang="en-US" sz="2800" dirty="0">
              <a:ea typeface="SimSun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SimSun" panose="02010600030101010101" pitchFamily="2" charset="-122"/>
              </a:rPr>
              <a:t>妹妹		</a:t>
            </a:r>
            <a:r>
              <a:rPr lang="en-US" altLang="zh-CN" sz="2800" dirty="0" err="1">
                <a:ea typeface="SimSun" panose="02010600030101010101" pitchFamily="2" charset="-122"/>
              </a:rPr>
              <a:t>mèimei</a:t>
            </a:r>
            <a:r>
              <a:rPr lang="th-TH" altLang="zh-CN" sz="2800" dirty="0">
                <a:ea typeface="SimSun" panose="02010600030101010101" pitchFamily="2" charset="-122"/>
              </a:rPr>
              <a:t>	น้องสาว</a:t>
            </a:r>
            <a:endParaRPr lang="zh-CN" altLang="th-TH" sz="2800" dirty="0"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56942" y="1168803"/>
            <a:ext cx="5257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altLang="zh-CN" b="1">
                <a:solidFill>
                  <a:srgbClr val="FFFFFF"/>
                </a:solidFill>
                <a:ea typeface="SimSun" panose="02010600030101010101" pitchFamily="2" charset="-122"/>
              </a:rPr>
              <a:t>________ de ________</a:t>
            </a:r>
          </a:p>
          <a:p>
            <a:pPr algn="ctr">
              <a:defRPr/>
            </a:pPr>
            <a:r>
              <a:rPr lang="th-TH" altLang="zh-CN" b="1">
                <a:solidFill>
                  <a:srgbClr val="FFFFFF"/>
                </a:solidFill>
              </a:rPr>
              <a:t>พ่อ (ของ) ฉัน </a:t>
            </a:r>
            <a:endParaRPr lang="en-GB" altLang="zh-CN" b="1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3795242" y="1279028"/>
            <a:ext cx="1981200" cy="3492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GB" altLang="zh-CN">
              <a:ea typeface="SimSun" panose="02010600030101010101" pitchFamily="2" charset="-122"/>
            </a:endParaRPr>
          </a:p>
        </p:txBody>
      </p:sp>
      <p:sp>
        <p:nvSpPr>
          <p:cNvPr id="4" name="Curved Down Arrow 3"/>
          <p:cNvSpPr/>
          <p:nvPr/>
        </p:nvSpPr>
        <p:spPr>
          <a:xfrm rot="10800000">
            <a:off x="3795242" y="1956103"/>
            <a:ext cx="1981200" cy="2492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GB" altLang="zh-CN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171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SimSun" panose="02010600030101010101" pitchFamily="2" charset="-122"/>
              </a:rPr>
              <a:t>他</a:t>
            </a:r>
            <a:r>
              <a:rPr lang="en-US" altLang="zh-CN" dirty="0">
                <a:ea typeface="SimSun" panose="02010600030101010101" pitchFamily="2" charset="-122"/>
              </a:rPr>
              <a:t>/</a:t>
            </a:r>
            <a:r>
              <a:rPr lang="zh-CN" altLang="en-US" dirty="0">
                <a:ea typeface="SimSun" panose="02010600030101010101" pitchFamily="2" charset="-122"/>
              </a:rPr>
              <a:t>她是谁？</a:t>
            </a:r>
            <a:r>
              <a:rPr lang="en-US" altLang="zh-CN" dirty="0" err="1">
                <a:ea typeface="SimSun" panose="02010600030101010101" pitchFamily="2" charset="-122"/>
              </a:rPr>
              <a:t>Tā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shì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shéi</a:t>
            </a:r>
            <a:r>
              <a:rPr lang="en-US" altLang="zh-CN" dirty="0">
                <a:ea typeface="SimSun" panose="02010600030101010101" pitchFamily="2" charset="-122"/>
              </a:rPr>
              <a:t>?</a:t>
            </a:r>
            <a:endParaRPr lang="th-TH" altLang="zh-CN" dirty="0"/>
          </a:p>
        </p:txBody>
      </p:sp>
      <p:pic>
        <p:nvPicPr>
          <p:cNvPr id="5017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1" y="1455879"/>
            <a:ext cx="6384904" cy="480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51547" y="3553250"/>
            <a:ext cx="1918952" cy="1081825"/>
          </a:xfrm>
          <a:prstGeom prst="wedgeEllipseCallout">
            <a:avLst>
              <a:gd name="adj1" fmla="val 41584"/>
              <a:gd name="adj2" fmla="val -72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dirty="0"/>
              <a:t>เจ </a:t>
            </a:r>
            <a:r>
              <a:rPr lang="en-GB" altLang="zh-CN" dirty="0" err="1"/>
              <a:t>bàba</a:t>
            </a:r>
            <a:endParaRPr lang="zh-CN" altLang="en-US" dirty="0"/>
          </a:p>
        </p:txBody>
      </p:sp>
      <p:sp>
        <p:nvSpPr>
          <p:cNvPr id="3" name="Oval Callout 2"/>
          <p:cNvSpPr/>
          <p:nvPr/>
        </p:nvSpPr>
        <p:spPr>
          <a:xfrm>
            <a:off x="8329615" y="2776679"/>
            <a:ext cx="2643185" cy="596267"/>
          </a:xfrm>
          <a:prstGeom prst="wedgeEllipseCallout">
            <a:avLst>
              <a:gd name="adj1" fmla="val -52017"/>
              <a:gd name="adj2" fmla="val 91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dirty="0"/>
              <a:t>เจ้านาย </a:t>
            </a:r>
            <a:r>
              <a:rPr lang="en-GB" altLang="zh-CN" dirty="0"/>
              <a:t>2gēge</a:t>
            </a:r>
            <a:endParaRPr lang="zh-CN" alt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493966" y="491458"/>
            <a:ext cx="1622738" cy="1455313"/>
          </a:xfrm>
          <a:prstGeom prst="wedgeEllipseCallout">
            <a:avLst>
              <a:gd name="adj1" fmla="val -55448"/>
              <a:gd name="adj2" fmla="val 65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dirty="0"/>
              <a:t>เจด้า </a:t>
            </a:r>
            <a:r>
              <a:rPr lang="en-GB" altLang="zh-CN" dirty="0" err="1"/>
              <a:t>dà</a:t>
            </a:r>
            <a:r>
              <a:rPr lang="en-GB" altLang="zh-CN" dirty="0"/>
              <a:t> </a:t>
            </a:r>
            <a:r>
              <a:rPr lang="en-GB" altLang="zh-CN" dirty="0" err="1"/>
              <a:t>jiĕjie</a:t>
            </a:r>
            <a:endParaRPr lang="zh-CN" alt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4046982" y="1468758"/>
            <a:ext cx="1967451" cy="734096"/>
          </a:xfrm>
          <a:prstGeom prst="wedgeEllipseCallout">
            <a:avLst>
              <a:gd name="adj1" fmla="val 32702"/>
              <a:gd name="adj2" fmla="val 73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dirty="0"/>
              <a:t>เจ้าขุน </a:t>
            </a:r>
            <a:r>
              <a:rPr lang="en-GB" altLang="zh-CN" dirty="0"/>
              <a:t>3gēge</a:t>
            </a:r>
            <a:endParaRPr lang="zh-CN" altLang="en-US" dirty="0"/>
          </a:p>
          <a:p>
            <a:pPr algn="ctr"/>
            <a:endParaRPr lang="zh-CN" altLang="en-US" dirty="0"/>
          </a:p>
        </p:txBody>
      </p:sp>
      <p:sp>
        <p:nvSpPr>
          <p:cNvPr id="7" name="Oval Callout 6"/>
          <p:cNvSpPr/>
          <p:nvPr/>
        </p:nvSpPr>
        <p:spPr>
          <a:xfrm>
            <a:off x="1313645" y="5151549"/>
            <a:ext cx="2833352" cy="824248"/>
          </a:xfrm>
          <a:prstGeom prst="wedgeEllipseCallout">
            <a:avLst>
              <a:gd name="adj1" fmla="val 52803"/>
              <a:gd name="adj2" fmla="val -45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dirty="0"/>
              <a:t>เจ้าสมุทร </a:t>
            </a:r>
            <a:r>
              <a:rPr lang="en-GB" altLang="zh-CN" dirty="0" err="1"/>
              <a:t>dìdi</a:t>
            </a:r>
            <a:endParaRPr lang="zh-CN" altLang="en-US" dirty="0"/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E520BAA3-F210-4F7B-8DAD-FA1608ABAFA5}"/>
              </a:ext>
            </a:extLst>
          </p:cNvPr>
          <p:cNvSpPr/>
          <p:nvPr/>
        </p:nvSpPr>
        <p:spPr>
          <a:xfrm>
            <a:off x="8830491" y="5402121"/>
            <a:ext cx="3056708" cy="1100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dirty="0"/>
              <a:t>ที่มาภาพ </a:t>
            </a:r>
            <a:r>
              <a:rPr lang="en-US" altLang="zh-CN" dirty="0"/>
              <a:t>https://www.thaiticketmajor.com/variety/ent/6234/</a:t>
            </a:r>
            <a:r>
              <a:rPr lang="th-TH" altLang="zh-CN" dirty="0"/>
              <a:t> 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943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090" y="365125"/>
            <a:ext cx="8009709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th-TH" altLang="zh-CN" dirty="0">
                <a:ea typeface="SimSun" panose="02010600030101010101" pitchFamily="2" charset="-122"/>
              </a:rPr>
            </a:br>
            <a:r>
              <a:rPr lang="zh-CN" altLang="en-US" dirty="0">
                <a:ea typeface="SimSun" panose="02010600030101010101" pitchFamily="2" charset="-122"/>
              </a:rPr>
              <a:t>你们是谁？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 err="1">
                <a:ea typeface="SimSun" panose="02010600030101010101" pitchFamily="2" charset="-122"/>
              </a:rPr>
              <a:t>Nǐmen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shì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shéi</a:t>
            </a:r>
            <a:r>
              <a:rPr lang="en-US" altLang="zh-CN" dirty="0">
                <a:ea typeface="SimSun" panose="02010600030101010101" pitchFamily="2" charset="-122"/>
              </a:rPr>
              <a:t>?</a:t>
            </a:r>
            <a:endParaRPr lang="th-TH" altLang="zh-CN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3" y="2160589"/>
            <a:ext cx="10008083" cy="393976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800" dirty="0">
                <a:ea typeface="SimSun" panose="02010600030101010101" pitchFamily="2" charset="-122"/>
              </a:rPr>
              <a:t>佛统皇家大学</a:t>
            </a:r>
            <a:endParaRPr lang="en-US" altLang="zh-CN" sz="2800" dirty="0">
              <a:ea typeface="SimSun" panose="02010600030101010101" pitchFamily="2" charset="-122"/>
            </a:endParaRPr>
          </a:p>
          <a:p>
            <a:pPr eaLnBrk="1" hangingPunct="1"/>
            <a:r>
              <a:rPr lang="en-US" altLang="zh-CN" sz="2800" dirty="0" err="1">
                <a:ea typeface="SimSun" panose="02010600030101010101" pitchFamily="2" charset="-122"/>
              </a:rPr>
              <a:t>Fótǒng</a:t>
            </a:r>
            <a:r>
              <a:rPr lang="en-US" altLang="zh-CN" sz="2800" dirty="0"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ea typeface="SimSun" panose="02010600030101010101" pitchFamily="2" charset="-122"/>
              </a:rPr>
              <a:t>huángjiā</a:t>
            </a:r>
            <a:r>
              <a:rPr lang="en-US" altLang="zh-CN" sz="2800" dirty="0"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ea typeface="SimSun" panose="02010600030101010101" pitchFamily="2" charset="-122"/>
              </a:rPr>
              <a:t>dàxué</a:t>
            </a:r>
            <a:endParaRPr lang="en-US" altLang="zh-CN" sz="2800" dirty="0">
              <a:ea typeface="SimSun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SimSun" panose="02010600030101010101" pitchFamily="2" charset="-122"/>
              </a:rPr>
              <a:t>软件工程专业 </a:t>
            </a:r>
            <a:r>
              <a:rPr lang="en-GB" altLang="zh-CN" sz="2800" dirty="0" err="1">
                <a:ea typeface="SimSun" panose="02010600030101010101" pitchFamily="2" charset="-122"/>
              </a:rPr>
              <a:t>ruănjiàn</a:t>
            </a:r>
            <a:r>
              <a:rPr lang="en-GB" altLang="zh-CN" sz="2800" dirty="0">
                <a:ea typeface="SimSun" panose="02010600030101010101" pitchFamily="2" charset="-122"/>
              </a:rPr>
              <a:t> </a:t>
            </a:r>
            <a:r>
              <a:rPr lang="en-GB" altLang="zh-CN" sz="2800" dirty="0" err="1">
                <a:ea typeface="SimSun" panose="02010600030101010101" pitchFamily="2" charset="-122"/>
              </a:rPr>
              <a:t>gōngchéng</a:t>
            </a:r>
            <a:r>
              <a:rPr lang="en-GB" altLang="zh-CN" sz="2800" dirty="0">
                <a:ea typeface="SimSun" panose="02010600030101010101" pitchFamily="2" charset="-122"/>
              </a:rPr>
              <a:t> </a:t>
            </a:r>
            <a:r>
              <a:rPr lang="en-GB" altLang="zh-CN" sz="2800" dirty="0" err="1">
                <a:ea typeface="SimSun" panose="02010600030101010101" pitchFamily="2" charset="-122"/>
              </a:rPr>
              <a:t>zhuānyè</a:t>
            </a:r>
            <a:r>
              <a:rPr lang="th-TH" altLang="zh-CN" sz="2800" dirty="0">
                <a:ea typeface="SimSun" panose="02010600030101010101" pitchFamily="2" charset="-122"/>
              </a:rPr>
              <a:t> สาขาวิชาวิศวกรรมซอฟต์แวร์</a:t>
            </a:r>
            <a:endParaRPr lang="en-GB" altLang="zh-CN" sz="2800" dirty="0">
              <a:ea typeface="SimSun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SimSun" panose="02010600030101010101" pitchFamily="2" charset="-122"/>
              </a:rPr>
              <a:t>市场管理专业 </a:t>
            </a:r>
            <a:r>
              <a:rPr lang="en-US" altLang="zh-CN" sz="2800" dirty="0">
                <a:ea typeface="SimSun" panose="02010600030101010101" pitchFamily="2" charset="-122"/>
              </a:rPr>
              <a:t>s</a:t>
            </a:r>
            <a:r>
              <a:rPr lang="en-GB" altLang="zh-CN" sz="2800" dirty="0" err="1">
                <a:ea typeface="SimSun" panose="02010600030101010101" pitchFamily="2" charset="-122"/>
              </a:rPr>
              <a:t>hìchǎng</a:t>
            </a:r>
            <a:r>
              <a:rPr lang="en-GB" altLang="zh-CN" sz="2800" dirty="0">
                <a:ea typeface="SimSun" panose="02010600030101010101" pitchFamily="2" charset="-122"/>
              </a:rPr>
              <a:t> </a:t>
            </a:r>
            <a:r>
              <a:rPr lang="en-GB" altLang="zh-CN" sz="2800" dirty="0" err="1">
                <a:ea typeface="SimSun" panose="02010600030101010101" pitchFamily="2" charset="-122"/>
              </a:rPr>
              <a:t>guǎnlǐ</a:t>
            </a:r>
            <a:r>
              <a:rPr lang="en-GB" altLang="zh-CN" sz="2800" dirty="0">
                <a:ea typeface="SimSun" panose="02010600030101010101" pitchFamily="2" charset="-122"/>
              </a:rPr>
              <a:t> </a:t>
            </a:r>
            <a:r>
              <a:rPr lang="en-GB" altLang="zh-CN" sz="2800" dirty="0" err="1">
                <a:ea typeface="SimSun" panose="02010600030101010101" pitchFamily="2" charset="-122"/>
              </a:rPr>
              <a:t>zhuānyè</a:t>
            </a:r>
            <a:r>
              <a:rPr lang="en-GB" altLang="zh-CN" sz="2800" dirty="0">
                <a:ea typeface="SimSun" panose="02010600030101010101" pitchFamily="2" charset="-122"/>
              </a:rPr>
              <a:t> </a:t>
            </a:r>
            <a:r>
              <a:rPr lang="th-TH" altLang="zh-CN" sz="2800" dirty="0">
                <a:ea typeface="SimSun" panose="02010600030101010101" pitchFamily="2" charset="-122"/>
              </a:rPr>
              <a:t>สาขาวิชาการจัดการตลาด</a:t>
            </a:r>
            <a:endParaRPr lang="en-GB" altLang="zh-CN" sz="2800" dirty="0"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33341" y="4739425"/>
            <a:ext cx="7920507" cy="1571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我们是</a:t>
            </a:r>
            <a:r>
              <a:rPr lang="en-US" altLang="zh-CN" sz="2800" dirty="0"/>
              <a:t>…………………………………………</a:t>
            </a:r>
            <a:r>
              <a:rPr lang="zh-CN" altLang="en-US" sz="2800" dirty="0"/>
              <a:t>学生。</a:t>
            </a:r>
            <a:endParaRPr lang="en-GB" altLang="zh-CN" sz="2800" dirty="0"/>
          </a:p>
          <a:p>
            <a:pPr algn="ctr"/>
            <a:r>
              <a:rPr lang="en-GB" altLang="zh-CN" sz="2800" dirty="0" err="1"/>
              <a:t>Wŏmen</a:t>
            </a:r>
            <a:r>
              <a:rPr lang="en-GB" altLang="zh-CN" sz="2800" dirty="0"/>
              <a:t> </a:t>
            </a:r>
            <a:r>
              <a:rPr lang="en-GB" altLang="zh-CN" sz="2800" dirty="0" err="1"/>
              <a:t>shì</a:t>
            </a:r>
            <a:r>
              <a:rPr lang="en-GB" altLang="zh-CN" sz="2800" dirty="0"/>
              <a:t> …………………………………… </a:t>
            </a:r>
            <a:r>
              <a:rPr lang="en-GB" altLang="zh-CN" sz="2800" dirty="0" err="1"/>
              <a:t>xuésheng</a:t>
            </a:r>
            <a:r>
              <a:rPr lang="en-GB" altLang="zh-CN" sz="2800" dirty="0"/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9468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179</Words>
  <Application>Microsoft Office PowerPoint</Application>
  <PresentationFormat>แบบจอกว้าง</PresentationFormat>
  <Paragraphs>78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0" baseType="lpstr">
      <vt:lpstr>SimHei</vt:lpstr>
      <vt:lpstr>SimSun</vt:lpstr>
      <vt:lpstr>Arial</vt:lpstr>
      <vt:lpstr>Calibri</vt:lpstr>
      <vt:lpstr>Calibri Light</vt:lpstr>
      <vt:lpstr>Maiandra GD</vt:lpstr>
      <vt:lpstr>Tahoma</vt:lpstr>
      <vt:lpstr>Office Theme</vt:lpstr>
      <vt:lpstr>งานนำเสนอ PowerPoint</vt:lpstr>
      <vt:lpstr>ภาษาจีนเพื่อการสื่อสาร 1500136  交 际 汉 语 Jiāojì Hànyŭ</vt:lpstr>
      <vt:lpstr>บทที่ 6 เขาคือใคร  第六课：他是谁？Tā shì shéi?</vt:lpstr>
      <vt:lpstr>汉语拼音 Chinese Pinyin</vt:lpstr>
      <vt:lpstr>生词 ศัพท์ใหม่</vt:lpstr>
      <vt:lpstr>生词 ศัพท์ใหม่</vt:lpstr>
      <vt:lpstr> de  ของ (คำช่วยแสดงความเป็นเจ้าของ) 的</vt:lpstr>
      <vt:lpstr>他/她是谁？Tā shì shéi?</vt:lpstr>
      <vt:lpstr> 你们是谁？ Nǐmen shì shéi?</vt:lpstr>
      <vt:lpstr>这 是 什么？ Zhè shì shénme?</vt:lpstr>
      <vt:lpstr>课文 ตัวบท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LENOVO</cp:lastModifiedBy>
  <cp:revision>72</cp:revision>
  <dcterms:created xsi:type="dcterms:W3CDTF">2018-12-21T08:15:53Z</dcterms:created>
  <dcterms:modified xsi:type="dcterms:W3CDTF">2019-09-13T10:42:08Z</dcterms:modified>
</cp:coreProperties>
</file>