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85" r:id="rId4"/>
    <p:sldId id="269" r:id="rId5"/>
    <p:sldId id="276" r:id="rId6"/>
    <p:sldId id="287" r:id="rId7"/>
    <p:sldId id="288" r:id="rId8"/>
    <p:sldId id="289" r:id="rId9"/>
    <p:sldId id="290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0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5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5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0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1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3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6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1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4269F-91F8-43D5-91E8-D3743740985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0A977-5C35-4213-95C6-7A936896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2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41" y="1009952"/>
            <a:ext cx="5460317" cy="4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16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41" y="1009952"/>
            <a:ext cx="5460317" cy="4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8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070" y="2554242"/>
            <a:ext cx="8244841" cy="1818349"/>
          </a:xfrm>
        </p:spPr>
        <p:txBody>
          <a:bodyPr>
            <a:normAutofit fontScale="90000"/>
          </a:bodyPr>
          <a:lstStyle/>
          <a:p>
            <a:r>
              <a:rPr lang="th-TH" sz="5000" dirty="0">
                <a:solidFill>
                  <a:srgbClr val="002060"/>
                </a:solidFill>
              </a:rPr>
              <a:t>ภาษาจีนเพื่อการสื่อสาร </a:t>
            </a:r>
            <a:r>
              <a:rPr lang="en-US" altLang="zh-CN" sz="5000" dirty="0">
                <a:solidFill>
                  <a:srgbClr val="002060"/>
                </a:solidFill>
              </a:rPr>
              <a:t>1500136 </a:t>
            </a:r>
            <a:br>
              <a:rPr lang="th-TH" altLang="zh-CN" sz="5000" dirty="0">
                <a:solidFill>
                  <a:srgbClr val="002060"/>
                </a:solidFill>
              </a:rPr>
            </a:br>
            <a:r>
              <a:rPr lang="zh-CN" altLang="en-US" sz="5000" dirty="0">
                <a:solidFill>
                  <a:srgbClr val="002060"/>
                </a:solidFill>
              </a:rPr>
              <a:t>交</a:t>
            </a:r>
            <a:r>
              <a:rPr lang="th-TH" altLang="zh-CN" sz="5000" dirty="0">
                <a:solidFill>
                  <a:srgbClr val="002060"/>
                </a:solidFill>
              </a:rPr>
              <a:t> </a:t>
            </a:r>
            <a:r>
              <a:rPr lang="zh-CN" altLang="en-US" sz="5000" dirty="0">
                <a:solidFill>
                  <a:srgbClr val="002060"/>
                </a:solidFill>
              </a:rPr>
              <a:t>际</a:t>
            </a:r>
            <a:r>
              <a:rPr lang="th-TH" altLang="zh-CN" sz="5000" dirty="0">
                <a:solidFill>
                  <a:srgbClr val="002060"/>
                </a:solidFill>
              </a:rPr>
              <a:t> </a:t>
            </a:r>
            <a:r>
              <a:rPr lang="zh-CN" altLang="en-US" sz="5000" dirty="0">
                <a:solidFill>
                  <a:srgbClr val="002060"/>
                </a:solidFill>
              </a:rPr>
              <a:t>汉</a:t>
            </a:r>
            <a:r>
              <a:rPr lang="th-TH" altLang="zh-CN" sz="5000" dirty="0">
                <a:solidFill>
                  <a:srgbClr val="002060"/>
                </a:solidFill>
              </a:rPr>
              <a:t> </a:t>
            </a:r>
            <a:r>
              <a:rPr lang="zh-CN" altLang="en-US" sz="5000" dirty="0">
                <a:solidFill>
                  <a:srgbClr val="002060"/>
                </a:solidFill>
              </a:rPr>
              <a:t>语</a:t>
            </a:r>
            <a:br>
              <a:rPr lang="zh-CN" altLang="en-US" sz="5000" dirty="0">
                <a:solidFill>
                  <a:srgbClr val="002060"/>
                </a:solidFill>
              </a:rPr>
            </a:br>
            <a:r>
              <a:rPr lang="en-GB" sz="5000" dirty="0" err="1">
                <a:solidFill>
                  <a:srgbClr val="002060"/>
                </a:solidFill>
              </a:rPr>
              <a:t>Jiāojì</a:t>
            </a:r>
            <a:r>
              <a:rPr lang="en-GB" sz="5000" dirty="0">
                <a:solidFill>
                  <a:srgbClr val="002060"/>
                </a:solidFill>
              </a:rPr>
              <a:t> </a:t>
            </a:r>
            <a:r>
              <a:rPr lang="en-GB" sz="5000" dirty="0" err="1">
                <a:solidFill>
                  <a:srgbClr val="002060"/>
                </a:solidFill>
              </a:rPr>
              <a:t>Hànyŭ</a:t>
            </a:r>
            <a:endParaRPr lang="en-US" sz="5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2342" y="4827257"/>
            <a:ext cx="8244847" cy="996356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อาจารย์สาวิตรี ตนสาลี 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吴倩文</a:t>
            </a:r>
            <a:r>
              <a:rPr lang="th-TH" altLang="zh-CN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（吴老师 </a:t>
            </a:r>
            <a:r>
              <a:rPr lang="en-GB" altLang="zh-CN" dirty="0" err="1">
                <a:solidFill>
                  <a:schemeClr val="accent6">
                    <a:lumMod val="75000"/>
                  </a:schemeClr>
                </a:solidFill>
              </a:rPr>
              <a:t>Wú</a:t>
            </a:r>
            <a:r>
              <a:rPr lang="en-GB" altLang="zh-CN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altLang="zh-CN" dirty="0" err="1">
                <a:solidFill>
                  <a:schemeClr val="accent6">
                    <a:lumMod val="75000"/>
                  </a:schemeClr>
                </a:solidFill>
              </a:rPr>
              <a:t>lăoshī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）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สาขาวิชาภาษาจีน คณะมนุษยศาสตร์และสังคมศาสตร์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94" y="349439"/>
            <a:ext cx="4749206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8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8F6C146-48A5-4D36-A7C1-A1E90279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967700"/>
            <a:ext cx="10413274" cy="1009650"/>
          </a:xfrm>
        </p:spPr>
        <p:txBody>
          <a:bodyPr>
            <a:normAutofit fontScale="90000"/>
          </a:bodyPr>
          <a:lstStyle/>
          <a:p>
            <a:r>
              <a:rPr lang="th-TH" dirty="0"/>
              <a:t>บทที่ </a:t>
            </a:r>
            <a:r>
              <a:rPr lang="en-US" dirty="0"/>
              <a:t>9 </a:t>
            </a:r>
            <a:r>
              <a:rPr lang="th-TH" dirty="0"/>
              <a:t>ที่นี่มีห้องน้ำไหม</a:t>
            </a:r>
            <a:br>
              <a:rPr lang="en-US" dirty="0"/>
            </a:br>
            <a:r>
              <a:rPr lang="en-US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CN" altLang="en-US" sz="3700" dirty="0">
                <a:latin typeface="SimHei" panose="02010609060101010101" pitchFamily="49" charset="-122"/>
                <a:ea typeface="SimHei" panose="02010609060101010101" pitchFamily="49" charset="-122"/>
              </a:rPr>
              <a:t>第九课：这里有洗手间吗？</a:t>
            </a:r>
            <a:r>
              <a:rPr lang="en-US" altLang="zh-CN" sz="3700" dirty="0">
                <a:latin typeface="SimHei" panose="02010609060101010101" pitchFamily="49" charset="-122"/>
                <a:ea typeface="SimHei" panose="02010609060101010101" pitchFamily="49" charset="-122"/>
              </a:rPr>
              <a:t>Z</a:t>
            </a:r>
            <a:r>
              <a:rPr lang="it-IT" altLang="zh-CN" sz="3700" dirty="0">
                <a:latin typeface="SimHei" panose="02010609060101010101" pitchFamily="49" charset="-122"/>
                <a:ea typeface="SimHei" panose="02010609060101010101" pitchFamily="49" charset="-122"/>
              </a:rPr>
              <a:t>hèli yǒu xǐshǒujiān ma?</a:t>
            </a:r>
            <a:endParaRPr lang="th-TH" sz="37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E56A9BE-A3E7-451C-91DC-C8F87FC58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526" y="2351313"/>
            <a:ext cx="10413274" cy="3825649"/>
          </a:xfrm>
        </p:spPr>
        <p:txBody>
          <a:bodyPr/>
          <a:lstStyle/>
          <a:p>
            <a:r>
              <a:rPr lang="th-TH" dirty="0"/>
              <a:t>การถาม-ตอบสภาพและตำแหน่งที่ตั้งของสถานที่</a:t>
            </a:r>
          </a:p>
          <a:p>
            <a:r>
              <a:rPr lang="th-TH" dirty="0"/>
              <a:t>การบอกทิศทางและตำแหน่งที่ตั้ง</a:t>
            </a:r>
          </a:p>
          <a:p>
            <a:r>
              <a:rPr lang="th-TH" dirty="0"/>
              <a:t>การถาม-ตอบตำแหน่งที่ตั้งและภูมิลำเนาของตนเอง</a:t>
            </a:r>
          </a:p>
          <a:p>
            <a:r>
              <a:rPr lang="th-TH" dirty="0"/>
              <a:t>มารยาทในการขออนุญาตออกนอกห้องเรียน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C30FBBE-08D8-4F3D-8BE3-DA43C8A3D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807" y="0"/>
            <a:ext cx="474919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1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9958" y="392805"/>
            <a:ext cx="6934200" cy="609600"/>
          </a:xfrm>
        </p:spPr>
        <p:txBody>
          <a:bodyPr/>
          <a:lstStyle/>
          <a:p>
            <a:r>
              <a:rPr lang="zh-CN" altLang="th-TH" sz="3600" b="1" dirty="0">
                <a:solidFill>
                  <a:srgbClr val="FFFF00"/>
                </a:solidFill>
                <a:latin typeface="Maiandra GD" panose="020E0502030308020204" pitchFamily="34" charset="0"/>
                <a:ea typeface="SimSun" panose="02010600030101010101" pitchFamily="2" charset="-122"/>
              </a:rPr>
              <a:t>汉语拼音</a:t>
            </a:r>
            <a:r>
              <a:rPr lang="zh-CN" altLang="en-US" sz="3600" b="1" dirty="0">
                <a:solidFill>
                  <a:srgbClr val="FFFF00"/>
                </a:solidFill>
                <a:latin typeface="Maiandra GD" panose="020E0502030308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FFFF00"/>
                </a:solidFill>
                <a:latin typeface="Maiandra GD" panose="020E0502030308020204" pitchFamily="34" charset="0"/>
                <a:ea typeface="SimSun" panose="02010600030101010101" pitchFamily="2" charset="-122"/>
              </a:rPr>
              <a:t>Chinese Pinyin</a:t>
            </a:r>
            <a:endParaRPr lang="th-TH" altLang="zh-CN" sz="3600" b="1" dirty="0">
              <a:solidFill>
                <a:srgbClr val="FFFF00"/>
              </a:solidFill>
              <a:latin typeface="Maiandra GD" panose="020E050203030802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223" y="1002405"/>
            <a:ext cx="8512935" cy="5587284"/>
          </a:xfrm>
          <a:solidFill>
            <a:srgbClr val="FFCCFF"/>
          </a:solidFill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h-TH" altLang="zh-CN" sz="3600" b="1" dirty="0">
                <a:cs typeface="CordiaUPC" panose="020B0304020202020204" pitchFamily="34" charset="-34"/>
              </a:rPr>
              <a:t>	</a:t>
            </a:r>
            <a:r>
              <a:rPr lang="th-TH" altLang="zh-CN" sz="2400" b="1" dirty="0">
                <a:cs typeface="CordiaUPC" panose="020B0304020202020204" pitchFamily="34" charset="-34"/>
              </a:rPr>
              <a:t>พยัญชนะต้น				    	      สระเดี่ยว  สระประสม</a:t>
            </a:r>
            <a:endParaRPr lang="en-US" sz="2400" b="1" dirty="0"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>
                <a:cs typeface="CordiaUPC" panose="020B0304020202020204" pitchFamily="34" charset="-34"/>
              </a:rPr>
              <a:t>	</a:t>
            </a:r>
            <a:r>
              <a:rPr lang="en-US" b="1" dirty="0">
                <a:solidFill>
                  <a:srgbClr val="FF4B31"/>
                </a:solidFill>
                <a:cs typeface="CordiaUPC" panose="020B0304020202020204" pitchFamily="34" charset="-34"/>
              </a:rPr>
              <a:t>b</a:t>
            </a:r>
            <a:r>
              <a:rPr lang="en-US" b="1" dirty="0">
                <a:cs typeface="CordiaUPC" panose="020B0304020202020204" pitchFamily="34" charset="-34"/>
              </a:rPr>
              <a:t>	 </a:t>
            </a:r>
            <a:r>
              <a:rPr lang="en-US" b="1" dirty="0">
                <a:solidFill>
                  <a:srgbClr val="FF4B31"/>
                </a:solidFill>
                <a:cs typeface="CordiaUPC" panose="020B0304020202020204" pitchFamily="34" charset="-34"/>
              </a:rPr>
              <a:t>d	</a:t>
            </a:r>
            <a:r>
              <a:rPr lang="en-US" b="1" dirty="0">
                <a:cs typeface="CordiaUPC" panose="020B0304020202020204" pitchFamily="34" charset="-34"/>
              </a:rPr>
              <a:t>g    </a:t>
            </a:r>
            <a:r>
              <a:rPr lang="en-US" b="1" dirty="0">
                <a:solidFill>
                  <a:srgbClr val="FF4B31"/>
                </a:solidFill>
                <a:cs typeface="CordiaUPC" panose="020B0304020202020204" pitchFamily="34" charset="-34"/>
              </a:rPr>
              <a:t>j   </a:t>
            </a:r>
            <a:r>
              <a:rPr lang="en-US" b="1" dirty="0" err="1">
                <a:solidFill>
                  <a:srgbClr val="FF3300"/>
                </a:solidFill>
                <a:cs typeface="CordiaUPC" panose="020B0304020202020204" pitchFamily="34" charset="-34"/>
              </a:rPr>
              <a:t>zh</a:t>
            </a:r>
            <a:r>
              <a:rPr lang="en-US" b="1" dirty="0">
                <a:cs typeface="CordiaUPC" panose="020B0304020202020204" pitchFamily="34" charset="-34"/>
              </a:rPr>
              <a:t>   </a:t>
            </a:r>
            <a:r>
              <a:rPr lang="th-TH" b="1" dirty="0">
                <a:cs typeface="CordiaUPC" panose="020B0304020202020204" pitchFamily="34" charset="-34"/>
              </a:rPr>
              <a:t> </a:t>
            </a:r>
            <a:r>
              <a:rPr lang="en-US" b="1" dirty="0">
                <a:solidFill>
                  <a:srgbClr val="FF3300"/>
                </a:solidFill>
                <a:cs typeface="CordiaUPC" panose="020B0304020202020204" pitchFamily="34" charset="-34"/>
              </a:rPr>
              <a:t>z</a:t>
            </a:r>
            <a:r>
              <a:rPr lang="en-US" b="1" dirty="0">
                <a:cs typeface="CordiaUPC" panose="020B0304020202020204" pitchFamily="34" charset="-34"/>
              </a:rPr>
              <a:t>			</a:t>
            </a:r>
            <a:r>
              <a:rPr lang="th-TH" b="1" dirty="0">
                <a:cs typeface="CordiaUPC" panose="020B0304020202020204" pitchFamily="34" charset="-34"/>
              </a:rPr>
              <a:t>	</a:t>
            </a:r>
            <a:r>
              <a:rPr lang="en-US" b="1" dirty="0" err="1">
                <a:cs typeface="CordiaUPC" panose="020B0304020202020204" pitchFamily="34" charset="-34"/>
              </a:rPr>
              <a:t>i</a:t>
            </a:r>
            <a:r>
              <a:rPr lang="en-US" b="1" dirty="0">
                <a:cs typeface="CordiaUPC" panose="020B0304020202020204" pitchFamily="34" charset="-34"/>
              </a:rPr>
              <a:t>       </a:t>
            </a:r>
            <a:r>
              <a:rPr lang="en-US" b="1" dirty="0" err="1">
                <a:cs typeface="CordiaUPC" panose="020B0304020202020204" pitchFamily="34" charset="-34"/>
              </a:rPr>
              <a:t>ai</a:t>
            </a:r>
            <a:endParaRPr lang="en-US" b="1" dirty="0"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cs typeface="CordiaUPC" panose="020B0304020202020204" pitchFamily="34" charset="-34"/>
              </a:rPr>
              <a:t>	p	 t	k    </a:t>
            </a:r>
            <a:r>
              <a:rPr lang="en-US" b="1" dirty="0">
                <a:solidFill>
                  <a:srgbClr val="FF3300"/>
                </a:solidFill>
                <a:cs typeface="CordiaUPC" panose="020B0304020202020204" pitchFamily="34" charset="-34"/>
              </a:rPr>
              <a:t>q</a:t>
            </a:r>
            <a:r>
              <a:rPr lang="en-US" b="1" dirty="0">
                <a:cs typeface="CordiaUPC" panose="020B0304020202020204" pitchFamily="34" charset="-34"/>
              </a:rPr>
              <a:t>  </a:t>
            </a:r>
            <a:r>
              <a:rPr lang="en-US" b="1" dirty="0" err="1">
                <a:solidFill>
                  <a:srgbClr val="FF3300"/>
                </a:solidFill>
                <a:cs typeface="CordiaUPC" panose="020B0304020202020204" pitchFamily="34" charset="-34"/>
              </a:rPr>
              <a:t>ch</a:t>
            </a:r>
            <a:r>
              <a:rPr lang="en-US" b="1" dirty="0">
                <a:cs typeface="CordiaUPC" panose="020B0304020202020204" pitchFamily="34" charset="-34"/>
              </a:rPr>
              <a:t>   </a:t>
            </a:r>
            <a:r>
              <a:rPr lang="th-TH" b="1" dirty="0">
                <a:cs typeface="CordiaUPC" panose="020B0304020202020204" pitchFamily="34" charset="-34"/>
              </a:rPr>
              <a:t> </a:t>
            </a:r>
            <a:r>
              <a:rPr lang="en-US" b="1" dirty="0">
                <a:solidFill>
                  <a:srgbClr val="FF3300"/>
                </a:solidFill>
                <a:cs typeface="CordiaUPC" panose="020B0304020202020204" pitchFamily="34" charset="-34"/>
              </a:rPr>
              <a:t>c</a:t>
            </a:r>
            <a:r>
              <a:rPr lang="en-US" b="1" dirty="0">
                <a:cs typeface="CordiaUPC" panose="020B0304020202020204" pitchFamily="34" charset="-34"/>
              </a:rPr>
              <a:t>			</a:t>
            </a:r>
            <a:r>
              <a:rPr lang="th-TH" b="1" dirty="0">
                <a:cs typeface="CordiaUPC" panose="020B0304020202020204" pitchFamily="34" charset="-34"/>
              </a:rPr>
              <a:t>	</a:t>
            </a:r>
            <a:r>
              <a:rPr lang="en-US" b="1" dirty="0">
                <a:cs typeface="CordiaUPC" panose="020B0304020202020204" pitchFamily="34" charset="-34"/>
              </a:rPr>
              <a:t>u      </a:t>
            </a:r>
            <a:r>
              <a:rPr lang="en-US" b="1" dirty="0" err="1">
                <a:cs typeface="CordiaUPC" panose="020B0304020202020204" pitchFamily="34" charset="-34"/>
              </a:rPr>
              <a:t>ei</a:t>
            </a:r>
            <a:endParaRPr lang="en-US" b="1" dirty="0"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cs typeface="CordiaUPC" panose="020B0304020202020204" pitchFamily="34" charset="-34"/>
              </a:rPr>
              <a:t>	m	 n	h    </a:t>
            </a:r>
            <a:r>
              <a:rPr lang="en-US" b="1" dirty="0">
                <a:solidFill>
                  <a:srgbClr val="FF3300"/>
                </a:solidFill>
                <a:cs typeface="CordiaUPC" panose="020B0304020202020204" pitchFamily="34" charset="-34"/>
              </a:rPr>
              <a:t>x</a:t>
            </a:r>
            <a:r>
              <a:rPr lang="en-US" b="1" dirty="0">
                <a:cs typeface="CordiaUPC" panose="020B0304020202020204" pitchFamily="34" charset="-34"/>
              </a:rPr>
              <a:t>  </a:t>
            </a:r>
            <a:r>
              <a:rPr lang="en-US" b="1" dirty="0" err="1">
                <a:solidFill>
                  <a:srgbClr val="FF3300"/>
                </a:solidFill>
                <a:cs typeface="CordiaUPC" panose="020B0304020202020204" pitchFamily="34" charset="-34"/>
              </a:rPr>
              <a:t>sh</a:t>
            </a:r>
            <a:r>
              <a:rPr lang="en-US" b="1" dirty="0">
                <a:cs typeface="CordiaUPC" panose="020B0304020202020204" pitchFamily="34" charset="-34"/>
              </a:rPr>
              <a:t>   </a:t>
            </a:r>
            <a:r>
              <a:rPr lang="th-TH" b="1" dirty="0">
                <a:cs typeface="CordiaUPC" panose="020B0304020202020204" pitchFamily="34" charset="-34"/>
              </a:rPr>
              <a:t> </a:t>
            </a:r>
            <a:r>
              <a:rPr lang="en-US" b="1" dirty="0">
                <a:solidFill>
                  <a:srgbClr val="FF3300"/>
                </a:solidFill>
                <a:cs typeface="CordiaUPC" panose="020B0304020202020204" pitchFamily="34" charset="-34"/>
              </a:rPr>
              <a:t>s</a:t>
            </a:r>
            <a:r>
              <a:rPr lang="en-US" b="1" dirty="0">
                <a:cs typeface="CordiaUPC" panose="020B0304020202020204" pitchFamily="34" charset="-34"/>
              </a:rPr>
              <a:t>			</a:t>
            </a:r>
            <a:r>
              <a:rPr lang="th-TH" b="1" dirty="0">
                <a:cs typeface="CordiaUPC" panose="020B0304020202020204" pitchFamily="34" charset="-34"/>
              </a:rPr>
              <a:t>	</a:t>
            </a:r>
            <a:r>
              <a:rPr lang="en-US" b="1" dirty="0"/>
              <a:t>ü      </a:t>
            </a:r>
            <a:r>
              <a:rPr lang="en-US" b="1" dirty="0" err="1"/>
              <a:t>ao</a:t>
            </a:r>
            <a:endParaRPr lang="en-US" b="1" dirty="0"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cs typeface="CordiaUPC" panose="020B0304020202020204" pitchFamily="34" charset="-34"/>
              </a:rPr>
              <a:t>	f	 l		r				a      </a:t>
            </a:r>
            <a:r>
              <a:rPr lang="en-US" b="1" dirty="0" err="1">
                <a:cs typeface="CordiaUPC" panose="020B0304020202020204" pitchFamily="34" charset="-34"/>
              </a:rPr>
              <a:t>ou</a:t>
            </a:r>
            <a:endParaRPr lang="en-US" b="1" dirty="0"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cs typeface="CordiaUPC" panose="020B0304020202020204" pitchFamily="34" charset="-34"/>
              </a:rPr>
              <a:t>								o      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cs typeface="CordiaUPC" panose="020B0304020202020204" pitchFamily="34" charset="-34"/>
              </a:rPr>
              <a:t>								e</a:t>
            </a:r>
            <a:r>
              <a:rPr lang="th-TH" b="1" dirty="0">
                <a:cs typeface="CordiaUPC" panose="020B0304020202020204" pitchFamily="34" charset="-34"/>
              </a:rPr>
              <a:t>      </a:t>
            </a:r>
            <a:r>
              <a:rPr lang="en-US" b="1" dirty="0">
                <a:cs typeface="CordiaUPC" panose="020B0304020202020204" pitchFamily="34" charset="-34"/>
              </a:rPr>
              <a:t>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cs typeface="CordiaUPC" panose="020B0304020202020204" pitchFamily="34" charset="-34"/>
              </a:rPr>
              <a:t>                                                              	</a:t>
            </a:r>
            <a:r>
              <a:rPr lang="th-TH" b="1" dirty="0">
                <a:cs typeface="CordiaUPC" panose="020B0304020202020204" pitchFamily="34" charset="-34"/>
              </a:rPr>
              <a:t>                    </a:t>
            </a:r>
            <a:r>
              <a:rPr lang="en-US" b="1" dirty="0" err="1">
                <a:cs typeface="CordiaUPC" panose="020B0304020202020204" pitchFamily="34" charset="-34"/>
              </a:rPr>
              <a:t>ang</a:t>
            </a:r>
            <a:endParaRPr lang="en-US" b="1" dirty="0"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cs typeface="CordiaUPC" panose="020B0304020202020204" pitchFamily="34" charset="-34"/>
              </a:rPr>
              <a:t>								</a:t>
            </a:r>
            <a:r>
              <a:rPr lang="th-TH" b="1" dirty="0">
                <a:cs typeface="CordiaUPC" panose="020B0304020202020204" pitchFamily="34" charset="-34"/>
              </a:rPr>
              <a:t>        </a:t>
            </a:r>
            <a:r>
              <a:rPr lang="en-US" b="1" dirty="0" err="1">
                <a:cs typeface="CordiaUPC" panose="020B0304020202020204" pitchFamily="34" charset="-34"/>
              </a:rPr>
              <a:t>eng</a:t>
            </a:r>
            <a:endParaRPr lang="en-US" b="1" dirty="0"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cs typeface="CordiaUPC" panose="020B0304020202020204" pitchFamily="34" charset="-34"/>
              </a:rPr>
              <a:t>								</a:t>
            </a:r>
            <a:r>
              <a:rPr lang="th-TH" b="1" dirty="0">
                <a:cs typeface="CordiaUPC" panose="020B0304020202020204" pitchFamily="34" charset="-34"/>
              </a:rPr>
              <a:t>        </a:t>
            </a:r>
            <a:r>
              <a:rPr lang="en-US" b="1" dirty="0" err="1">
                <a:cs typeface="CordiaUPC" panose="020B0304020202020204" pitchFamily="34" charset="-34"/>
              </a:rPr>
              <a:t>er</a:t>
            </a:r>
            <a:endParaRPr lang="en-US" b="1" dirty="0"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err="1">
                <a:cs typeface="CordiaUPC" panose="020B0304020202020204" pitchFamily="34" charset="-34"/>
              </a:rPr>
              <a:t>w</a:t>
            </a:r>
            <a:r>
              <a:rPr lang="en-US" b="1" dirty="0" err="1">
                <a:cs typeface="Tahoma" panose="020B0604030504040204" pitchFamily="34" charset="0"/>
              </a:rPr>
              <a:t>ǒ</a:t>
            </a:r>
            <a:r>
              <a:rPr lang="en-US" b="1" dirty="0" err="1">
                <a:cs typeface="CordiaUPC" panose="020B0304020202020204" pitchFamily="34" charset="-34"/>
              </a:rPr>
              <a:t>men</a:t>
            </a:r>
            <a:r>
              <a:rPr lang="en-US" b="1" dirty="0">
                <a:cs typeface="CordiaUPC" panose="020B0304020202020204" pitchFamily="34" charset="-34"/>
              </a:rPr>
              <a:t> </a:t>
            </a:r>
            <a:r>
              <a:rPr lang="en-US" b="1" dirty="0" err="1">
                <a:cs typeface="CordiaUPC" panose="020B0304020202020204" pitchFamily="34" charset="-34"/>
              </a:rPr>
              <a:t>xu</a:t>
            </a:r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en-US" b="1" dirty="0">
                <a:cs typeface="CordiaUPC" panose="020B0304020202020204" pitchFamily="34" charset="-34"/>
              </a:rPr>
              <a:t> </a:t>
            </a:r>
            <a:r>
              <a:rPr lang="en-US" b="1" dirty="0" err="1">
                <a:cs typeface="CordiaUPC" panose="020B0304020202020204" pitchFamily="34" charset="-34"/>
              </a:rPr>
              <a:t>hu</a:t>
            </a:r>
            <a:r>
              <a:rPr lang="en-US" dirty="0" err="1">
                <a:latin typeface="Tahoma" panose="020B0604030504040204" pitchFamily="34" charset="0"/>
                <a:cs typeface="Tahoma" panose="020B0604030504040204" pitchFamily="34" charset="0"/>
              </a:rPr>
              <a:t>ì</a:t>
            </a:r>
            <a:r>
              <a:rPr lang="en-US" b="1" dirty="0">
                <a:cs typeface="CordiaUPC" panose="020B0304020202020204" pitchFamily="34" charset="-34"/>
              </a:rPr>
              <a:t> b p m f</a:t>
            </a:r>
            <a:endParaRPr lang="th-TH" altLang="zh-CN" b="1" dirty="0">
              <a:cs typeface="CordiaUPC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55" y="0"/>
            <a:ext cx="4749206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37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955765" y="691697"/>
            <a:ext cx="10515600" cy="1325563"/>
          </a:xfrm>
        </p:spPr>
        <p:txBody>
          <a:bodyPr/>
          <a:lstStyle/>
          <a:p>
            <a:r>
              <a:rPr lang="zh-CN" altLang="en-US" dirty="0">
                <a:ea typeface="SimSun" panose="02010600030101010101" pitchFamily="2" charset="-122"/>
              </a:rPr>
              <a:t>唱歌 </a:t>
            </a:r>
            <a:r>
              <a:rPr lang="en-GB" altLang="zh-CN" dirty="0" err="1">
                <a:ea typeface="SimSun" panose="02010600030101010101" pitchFamily="2" charset="-122"/>
              </a:rPr>
              <a:t>Chànggē</a:t>
            </a:r>
            <a:r>
              <a:rPr lang="en-GB" altLang="zh-CN" dirty="0">
                <a:ea typeface="SimSun" panose="02010600030101010101" pitchFamily="2" charset="-122"/>
              </a:rPr>
              <a:t> </a:t>
            </a:r>
            <a:r>
              <a:rPr lang="th-TH" altLang="zh-CN" dirty="0"/>
              <a:t>ร้องเพลง</a:t>
            </a:r>
            <a:endParaRPr lang="en-GB" altLang="zh-CN" dirty="0">
              <a:ea typeface="SimSun" panose="02010600030101010101" pitchFamily="2" charset="-122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620571" y="1799981"/>
            <a:ext cx="8858279" cy="4201574"/>
          </a:xfrm>
        </p:spPr>
        <p:txBody>
          <a:bodyPr>
            <a:normAutofit/>
          </a:bodyPr>
          <a:lstStyle/>
          <a:p>
            <a:r>
              <a:rPr lang="th-TH" altLang="zh-CN" sz="3200" dirty="0"/>
              <a:t>สวัสดี ก็คือ </a:t>
            </a:r>
            <a:r>
              <a:rPr lang="zh-CN" altLang="en-US" sz="3200" dirty="0">
                <a:ea typeface="SimSun" panose="02010600030101010101" pitchFamily="2" charset="-122"/>
              </a:rPr>
              <a:t>你好！</a:t>
            </a:r>
            <a:r>
              <a:rPr lang="en-GB" altLang="zh-CN" sz="3200" dirty="0" err="1">
                <a:ea typeface="SimSun" panose="02010600030101010101" pitchFamily="2" charset="-122"/>
              </a:rPr>
              <a:t>nǐhǎo</a:t>
            </a:r>
            <a:endParaRPr lang="en-US" altLang="zh-CN" sz="3200" dirty="0">
              <a:ea typeface="SimSun" panose="02010600030101010101" pitchFamily="2" charset="-122"/>
            </a:endParaRPr>
          </a:p>
          <a:p>
            <a:r>
              <a:rPr lang="th-TH" altLang="zh-CN" sz="3200" dirty="0"/>
              <a:t>เวลาจากกัน </a:t>
            </a:r>
            <a:r>
              <a:rPr lang="zh-CN" altLang="en-US" sz="3200" dirty="0">
                <a:ea typeface="SimSun" panose="02010600030101010101" pitchFamily="2" charset="-122"/>
              </a:rPr>
              <a:t>再见！再见！</a:t>
            </a:r>
            <a:r>
              <a:rPr lang="en-GB" altLang="zh-CN" sz="3200" dirty="0" err="1">
                <a:ea typeface="SimSun" panose="02010600030101010101" pitchFamily="2" charset="-122"/>
              </a:rPr>
              <a:t>zàijiàn</a:t>
            </a:r>
            <a:r>
              <a:rPr lang="en-GB" altLang="zh-CN" sz="3200" dirty="0">
                <a:ea typeface="SimSun" panose="02010600030101010101" pitchFamily="2" charset="-122"/>
              </a:rPr>
              <a:t> </a:t>
            </a:r>
            <a:r>
              <a:rPr lang="en-GB" altLang="zh-CN" sz="3200" dirty="0" err="1">
                <a:ea typeface="SimSun" panose="02010600030101010101" pitchFamily="2" charset="-122"/>
              </a:rPr>
              <a:t>zàijiàn</a:t>
            </a:r>
            <a:endParaRPr lang="en-US" altLang="zh-CN" sz="3200" dirty="0">
              <a:ea typeface="SimSun" panose="02010600030101010101" pitchFamily="2" charset="-122"/>
            </a:endParaRPr>
          </a:p>
          <a:p>
            <a:r>
              <a:rPr lang="th-TH" altLang="zh-CN" sz="3200" dirty="0"/>
              <a:t>ขอบคุณ ก็คือ </a:t>
            </a:r>
            <a:r>
              <a:rPr lang="zh-CN" altLang="en-US" sz="3200" dirty="0">
                <a:ea typeface="SimSun" panose="02010600030101010101" pitchFamily="2" charset="-122"/>
              </a:rPr>
              <a:t>谢谢！</a:t>
            </a:r>
            <a:r>
              <a:rPr lang="en-GB" altLang="zh-CN" sz="3200" dirty="0" err="1">
                <a:ea typeface="SimSun" panose="02010600030101010101" pitchFamily="2" charset="-122"/>
              </a:rPr>
              <a:t>xièxie</a:t>
            </a:r>
            <a:endParaRPr lang="en-US" altLang="zh-CN" sz="3200" dirty="0">
              <a:ea typeface="SimSun" panose="02010600030101010101" pitchFamily="2" charset="-122"/>
            </a:endParaRPr>
          </a:p>
          <a:p>
            <a:r>
              <a:rPr lang="th-TH" altLang="zh-CN" sz="3200" dirty="0"/>
              <a:t>ไม่ต้องเกรงใจคือ </a:t>
            </a:r>
            <a:r>
              <a:rPr lang="zh-CN" altLang="en-US" sz="3200" dirty="0">
                <a:ea typeface="SimSun" panose="02010600030101010101" pitchFamily="2" charset="-122"/>
              </a:rPr>
              <a:t>不客气！</a:t>
            </a:r>
            <a:r>
              <a:rPr lang="en-GB" altLang="zh-CN" sz="3200" dirty="0" err="1">
                <a:ea typeface="SimSun" panose="02010600030101010101" pitchFamily="2" charset="-122"/>
              </a:rPr>
              <a:t>bú</a:t>
            </a:r>
            <a:r>
              <a:rPr lang="en-GB" altLang="zh-CN" sz="3200" dirty="0">
                <a:ea typeface="SimSun" panose="02010600030101010101" pitchFamily="2" charset="-122"/>
              </a:rPr>
              <a:t> </a:t>
            </a:r>
            <a:r>
              <a:rPr lang="en-GB" altLang="zh-CN" sz="3200" dirty="0" err="1">
                <a:ea typeface="SimSun" panose="02010600030101010101" pitchFamily="2" charset="-122"/>
              </a:rPr>
              <a:t>kèqi</a:t>
            </a:r>
            <a:endParaRPr lang="en-US" altLang="zh-CN" sz="3200" dirty="0">
              <a:ea typeface="SimSun" panose="02010600030101010101" pitchFamily="2" charset="-122"/>
            </a:endParaRPr>
          </a:p>
          <a:p>
            <a:r>
              <a:rPr lang="th-TH" altLang="zh-CN" sz="3200" dirty="0"/>
              <a:t>ขอโทษคือ </a:t>
            </a:r>
            <a:r>
              <a:rPr lang="zh-CN" altLang="en-US" sz="3200" dirty="0">
                <a:ea typeface="SimSun" panose="02010600030101010101" pitchFamily="2" charset="-122"/>
              </a:rPr>
              <a:t>对不起！</a:t>
            </a:r>
            <a:r>
              <a:rPr lang="en-GB" altLang="zh-CN" sz="3200" dirty="0" err="1">
                <a:ea typeface="SimSun" panose="02010600030101010101" pitchFamily="2" charset="-122"/>
              </a:rPr>
              <a:t>duìbuqǐ</a:t>
            </a:r>
            <a:r>
              <a:rPr lang="th-TH" altLang="zh-CN" sz="3200" dirty="0"/>
              <a:t>	</a:t>
            </a:r>
            <a:endParaRPr lang="en-US" altLang="zh-CN" sz="3200" dirty="0">
              <a:ea typeface="SimSun" panose="02010600030101010101" pitchFamily="2" charset="-122"/>
            </a:endParaRPr>
          </a:p>
          <a:p>
            <a:r>
              <a:rPr lang="zh-CN" altLang="en-US" sz="3200" dirty="0">
                <a:ea typeface="SimSun" panose="02010600030101010101" pitchFamily="2" charset="-122"/>
              </a:rPr>
              <a:t>没关系！</a:t>
            </a:r>
            <a:r>
              <a:rPr lang="en-GB" altLang="zh-CN" sz="3200" dirty="0" err="1">
                <a:ea typeface="SimSun" panose="02010600030101010101" pitchFamily="2" charset="-122"/>
              </a:rPr>
              <a:t>méiguānxi</a:t>
            </a:r>
            <a:r>
              <a:rPr lang="en-GB" altLang="zh-CN" sz="3200" dirty="0">
                <a:ea typeface="SimSun" panose="02010600030101010101" pitchFamily="2" charset="-122"/>
              </a:rPr>
              <a:t> </a:t>
            </a:r>
            <a:r>
              <a:rPr lang="th-TH" altLang="zh-CN" sz="3200" dirty="0"/>
              <a:t>ก็ไม่เป็นไร </a:t>
            </a:r>
            <a:endParaRPr lang="en-GB" altLang="zh-CN" sz="32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0658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AEB0634-E1B6-4884-952E-5B3C21FD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zh-CN" altLang="en-US" dirty="0"/>
              <a:t>生词 </a:t>
            </a:r>
            <a:r>
              <a:rPr lang="th-TH" dirty="0"/>
              <a:t>ศัพท์ใหม่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B2CCEA-9ABF-4127-BF33-6C555FC5A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这里          </a:t>
            </a:r>
            <a:r>
              <a:rPr lang="en-US" altLang="zh-CN" dirty="0"/>
              <a:t>		</a:t>
            </a:r>
            <a:r>
              <a:rPr lang="en-US" dirty="0" err="1"/>
              <a:t>zhèli</a:t>
            </a:r>
            <a:r>
              <a:rPr lang="en-US" dirty="0"/>
              <a:t>			</a:t>
            </a:r>
            <a:r>
              <a:rPr lang="th-TH" dirty="0"/>
              <a:t>ที่นี่</a:t>
            </a:r>
          </a:p>
          <a:p>
            <a:r>
              <a:rPr lang="th-TH" dirty="0"/>
              <a:t>2. </a:t>
            </a:r>
            <a:r>
              <a:rPr lang="zh-CN" altLang="en-US" dirty="0"/>
              <a:t>洗手间			</a:t>
            </a:r>
            <a:r>
              <a:rPr lang="en-US" dirty="0" err="1"/>
              <a:t>xǐshǒujiān</a:t>
            </a:r>
            <a:r>
              <a:rPr lang="en-US" dirty="0"/>
              <a:t>		</a:t>
            </a:r>
            <a:r>
              <a:rPr lang="th-TH" dirty="0"/>
              <a:t>ห้องน้ำ</a:t>
            </a:r>
          </a:p>
          <a:p>
            <a:r>
              <a:rPr lang="th-TH" dirty="0"/>
              <a:t>3. </a:t>
            </a:r>
            <a:r>
              <a:rPr lang="zh-CN" altLang="en-US" dirty="0"/>
              <a:t>直走			</a:t>
            </a:r>
            <a:r>
              <a:rPr lang="en-US" dirty="0" err="1"/>
              <a:t>zhízŏu</a:t>
            </a:r>
            <a:r>
              <a:rPr lang="en-US" dirty="0"/>
              <a:t>			</a:t>
            </a:r>
            <a:r>
              <a:rPr lang="th-TH" dirty="0"/>
              <a:t>เดินตรงไป</a:t>
            </a:r>
          </a:p>
          <a:p>
            <a:r>
              <a:rPr lang="th-TH" dirty="0"/>
              <a:t>4. </a:t>
            </a:r>
            <a:r>
              <a:rPr lang="zh-CN" altLang="en-US" dirty="0"/>
              <a:t>往左			</a:t>
            </a:r>
            <a:r>
              <a:rPr lang="en-US" dirty="0" err="1"/>
              <a:t>wǎng</a:t>
            </a:r>
            <a:r>
              <a:rPr lang="en-US" dirty="0"/>
              <a:t> </a:t>
            </a:r>
            <a:r>
              <a:rPr lang="en-US" dirty="0" err="1"/>
              <a:t>zuŏ</a:t>
            </a:r>
            <a:r>
              <a:rPr lang="en-US" dirty="0"/>
              <a:t>		</a:t>
            </a:r>
            <a:r>
              <a:rPr lang="th-TH" dirty="0"/>
              <a:t>ทางซ้าย</a:t>
            </a:r>
          </a:p>
          <a:p>
            <a:r>
              <a:rPr lang="th-TH" dirty="0"/>
              <a:t>5. </a:t>
            </a:r>
            <a:r>
              <a:rPr lang="zh-CN" altLang="en-US" dirty="0"/>
              <a:t>往右			</a:t>
            </a:r>
            <a:r>
              <a:rPr lang="en-US" dirty="0" err="1"/>
              <a:t>wǎng</a:t>
            </a:r>
            <a:r>
              <a:rPr lang="en-US" dirty="0"/>
              <a:t> </a:t>
            </a:r>
            <a:r>
              <a:rPr lang="en-US" dirty="0" err="1"/>
              <a:t>yòu</a:t>
            </a:r>
            <a:r>
              <a:rPr lang="en-US" dirty="0"/>
              <a:t>		</a:t>
            </a:r>
            <a:r>
              <a:rPr lang="th-TH" dirty="0"/>
              <a:t>ทางขวา</a:t>
            </a:r>
          </a:p>
          <a:p>
            <a:r>
              <a:rPr lang="th-TH" dirty="0"/>
              <a:t>6. </a:t>
            </a:r>
            <a:r>
              <a:rPr lang="zh-CN" altLang="en-US" dirty="0"/>
              <a:t>拐				</a:t>
            </a:r>
            <a:r>
              <a:rPr lang="en-US" dirty="0" err="1"/>
              <a:t>guǎi</a:t>
            </a:r>
            <a:r>
              <a:rPr lang="en-US" dirty="0"/>
              <a:t>			</a:t>
            </a:r>
            <a:r>
              <a:rPr lang="th-TH" dirty="0"/>
              <a:t>เลี้ยว</a:t>
            </a:r>
          </a:p>
          <a:p>
            <a:r>
              <a:rPr lang="th-TH" dirty="0"/>
              <a:t>7. </a:t>
            </a:r>
            <a:r>
              <a:rPr lang="zh-CN" altLang="en-US" dirty="0"/>
              <a:t>就				</a:t>
            </a:r>
            <a:r>
              <a:rPr lang="en-US" dirty="0" err="1"/>
              <a:t>jiù</a:t>
            </a:r>
            <a:r>
              <a:rPr lang="en-US" dirty="0"/>
              <a:t>			</a:t>
            </a:r>
            <a:r>
              <a:rPr lang="th-TH" dirty="0"/>
              <a:t>ก็</a:t>
            </a:r>
          </a:p>
          <a:p>
            <a:r>
              <a:rPr lang="th-TH" dirty="0"/>
              <a:t>8. </a:t>
            </a:r>
            <a:r>
              <a:rPr lang="zh-CN" altLang="en-US" dirty="0"/>
              <a:t>到				</a:t>
            </a:r>
            <a:r>
              <a:rPr lang="en-US" dirty="0" err="1"/>
              <a:t>dào</a:t>
            </a:r>
            <a:r>
              <a:rPr lang="en-US" dirty="0"/>
              <a:t>			</a:t>
            </a:r>
            <a:r>
              <a:rPr lang="th-TH" dirty="0"/>
              <a:t>ถึง</a:t>
            </a:r>
          </a:p>
          <a:p>
            <a:r>
              <a:rPr lang="th-TH" dirty="0"/>
              <a:t>9. </a:t>
            </a:r>
            <a:r>
              <a:rPr lang="zh-CN" altLang="en-US" dirty="0"/>
              <a:t>不用谢			</a:t>
            </a:r>
            <a:r>
              <a:rPr lang="en-US" dirty="0" err="1"/>
              <a:t>búyòngxiè</a:t>
            </a:r>
            <a:r>
              <a:rPr lang="en-US" dirty="0"/>
              <a:t>		</a:t>
            </a:r>
            <a:r>
              <a:rPr lang="th-TH" dirty="0"/>
              <a:t>ไม่ต้องขอบคุณ</a:t>
            </a:r>
          </a:p>
          <a:p>
            <a:r>
              <a:rPr lang="th-TH" dirty="0"/>
              <a:t>10. </a:t>
            </a:r>
            <a:r>
              <a:rPr lang="zh-CN" altLang="en-US" dirty="0"/>
              <a:t>可以			</a:t>
            </a:r>
            <a:r>
              <a:rPr lang="en-US" dirty="0" err="1"/>
              <a:t>kĕyĭ</a:t>
            </a:r>
            <a:r>
              <a:rPr lang="en-US" dirty="0"/>
              <a:t>			</a:t>
            </a:r>
            <a:r>
              <a:rPr lang="th-TH" dirty="0"/>
              <a:t>ได้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070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998867-D20D-44FF-B6F2-15A31808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zh-CN" altLang="en-US" dirty="0"/>
              <a:t>课文 </a:t>
            </a:r>
            <a:r>
              <a:rPr lang="th-TH" altLang="zh-CN" dirty="0"/>
              <a:t>ตัวบท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E8536C7-7E49-49F6-BCC6-4F7032DBF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Qǐngwèn</a:t>
            </a:r>
            <a:r>
              <a:rPr lang="en-US" dirty="0"/>
              <a:t>, </a:t>
            </a:r>
            <a:r>
              <a:rPr lang="en-US" dirty="0" err="1"/>
              <a:t>zhè</a:t>
            </a:r>
            <a:r>
              <a:rPr lang="en-US" dirty="0"/>
              <a:t> li </a:t>
            </a:r>
            <a:r>
              <a:rPr lang="en-US" dirty="0" err="1"/>
              <a:t>yǒu</a:t>
            </a:r>
            <a:r>
              <a:rPr lang="en-US" dirty="0"/>
              <a:t> </a:t>
            </a:r>
            <a:r>
              <a:rPr lang="en-US" dirty="0" err="1"/>
              <a:t>xǐshǒujiān</a:t>
            </a:r>
            <a:r>
              <a:rPr lang="en-US" dirty="0"/>
              <a:t> ma?</a:t>
            </a:r>
          </a:p>
          <a:p>
            <a:r>
              <a:rPr lang="zh-CN" altLang="en-US" dirty="0"/>
              <a:t>请问，这里有洗手间吗？</a:t>
            </a:r>
          </a:p>
          <a:p>
            <a:r>
              <a:rPr lang="en-US" dirty="0" err="1"/>
              <a:t>Yǒu</a:t>
            </a:r>
            <a:r>
              <a:rPr lang="en-US" dirty="0"/>
              <a:t>, </a:t>
            </a:r>
            <a:r>
              <a:rPr lang="en-US" dirty="0" err="1"/>
              <a:t>zhí</a:t>
            </a:r>
            <a:r>
              <a:rPr lang="en-US" dirty="0"/>
              <a:t> </a:t>
            </a:r>
            <a:r>
              <a:rPr lang="en-US" dirty="0" err="1"/>
              <a:t>zǒu</a:t>
            </a:r>
            <a:r>
              <a:rPr lang="en-US" dirty="0"/>
              <a:t>, </a:t>
            </a:r>
            <a:r>
              <a:rPr lang="en-US" dirty="0" err="1"/>
              <a:t>wǎng</a:t>
            </a:r>
            <a:r>
              <a:rPr lang="en-US" dirty="0"/>
              <a:t> </a:t>
            </a:r>
            <a:r>
              <a:rPr lang="en-US" dirty="0" err="1"/>
              <a:t>zuǒ</a:t>
            </a:r>
            <a:r>
              <a:rPr lang="en-US" dirty="0"/>
              <a:t> </a:t>
            </a:r>
            <a:r>
              <a:rPr lang="en-US" dirty="0" err="1"/>
              <a:t>guǎi</a:t>
            </a:r>
            <a:r>
              <a:rPr lang="en-US" dirty="0"/>
              <a:t> </a:t>
            </a:r>
            <a:r>
              <a:rPr lang="en-US" dirty="0" err="1"/>
              <a:t>jiù</a:t>
            </a:r>
            <a:r>
              <a:rPr lang="en-US" dirty="0"/>
              <a:t> </a:t>
            </a:r>
            <a:r>
              <a:rPr lang="en-US" dirty="0" err="1"/>
              <a:t>dào</a:t>
            </a:r>
            <a:r>
              <a:rPr lang="en-US" dirty="0"/>
              <a:t> le.</a:t>
            </a:r>
          </a:p>
          <a:p>
            <a:r>
              <a:rPr lang="zh-CN" altLang="en-US" dirty="0"/>
              <a:t>有，直走，往左拐就到了。</a:t>
            </a:r>
          </a:p>
          <a:p>
            <a:r>
              <a:rPr lang="en-US" dirty="0" err="1"/>
              <a:t>Xièxie</a:t>
            </a:r>
            <a:r>
              <a:rPr lang="en-US" dirty="0"/>
              <a:t>.</a:t>
            </a:r>
          </a:p>
          <a:p>
            <a:r>
              <a:rPr lang="zh-CN" altLang="en-US" dirty="0"/>
              <a:t>谢谢！</a:t>
            </a:r>
          </a:p>
          <a:p>
            <a:r>
              <a:rPr lang="en-US" dirty="0" err="1"/>
              <a:t>Bú</a:t>
            </a:r>
            <a:r>
              <a:rPr lang="en-US" dirty="0"/>
              <a:t> </a:t>
            </a:r>
            <a:r>
              <a:rPr lang="en-US" dirty="0" err="1"/>
              <a:t>yòng</a:t>
            </a:r>
            <a:r>
              <a:rPr lang="en-US" dirty="0"/>
              <a:t> </a:t>
            </a:r>
            <a:r>
              <a:rPr lang="en-US" dirty="0" err="1"/>
              <a:t>xiè</a:t>
            </a:r>
            <a:r>
              <a:rPr lang="en-US" dirty="0"/>
              <a:t>.</a:t>
            </a:r>
          </a:p>
          <a:p>
            <a:r>
              <a:rPr lang="zh-CN" altLang="en-US" dirty="0"/>
              <a:t>不用谢！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768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8D7269F-A95B-4B54-96B5-ED87FE00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89523466-A3EC-4294-AA6A-DE4AA49B7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279" y="1358537"/>
            <a:ext cx="785019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5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6F343F6-9A83-4BD0-9D6A-D14AFD4D2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C565386B-C411-4400-A399-161276FE8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039" y="1569156"/>
            <a:ext cx="8000471" cy="450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88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163</Words>
  <Application>Microsoft Office PowerPoint</Application>
  <PresentationFormat>แบบจอกว้าง</PresentationFormat>
  <Paragraphs>47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7" baseType="lpstr">
      <vt:lpstr>SimHei</vt:lpstr>
      <vt:lpstr>Arial</vt:lpstr>
      <vt:lpstr>Calibri</vt:lpstr>
      <vt:lpstr>Calibri Light</vt:lpstr>
      <vt:lpstr>Maiandra GD</vt:lpstr>
      <vt:lpstr>Tahoma</vt:lpstr>
      <vt:lpstr>Office Theme</vt:lpstr>
      <vt:lpstr>งานนำเสนอ PowerPoint</vt:lpstr>
      <vt:lpstr>ภาษาจีนเพื่อการสื่อสาร 1500136  交 际 汉 语 Jiāojì Hànyŭ</vt:lpstr>
      <vt:lpstr>บทที่ 9 ที่นี่มีห้องน้ำไหม  第九课：这里有洗手间吗？Zhèli yǒu xǐshǒujiān ma?</vt:lpstr>
      <vt:lpstr>汉语拼音 Chinese Pinyin</vt:lpstr>
      <vt:lpstr>唱歌 Chànggē ร้องเพลง</vt:lpstr>
      <vt:lpstr>生词 ศัพท์ใหม่</vt:lpstr>
      <vt:lpstr>课文 ตัวบท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LENOVO</cp:lastModifiedBy>
  <cp:revision>67</cp:revision>
  <dcterms:created xsi:type="dcterms:W3CDTF">2018-12-21T08:15:53Z</dcterms:created>
  <dcterms:modified xsi:type="dcterms:W3CDTF">2019-09-13T10:43:21Z</dcterms:modified>
</cp:coreProperties>
</file>