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8"/>
  </p:notesMasterIdLst>
  <p:sldIdLst>
    <p:sldId id="289" r:id="rId2"/>
    <p:sldId id="295" r:id="rId3"/>
    <p:sldId id="316" r:id="rId4"/>
    <p:sldId id="322" r:id="rId5"/>
    <p:sldId id="324" r:id="rId6"/>
    <p:sldId id="297" r:id="rId7"/>
    <p:sldId id="300" r:id="rId8"/>
    <p:sldId id="301" r:id="rId9"/>
    <p:sldId id="302" r:id="rId10"/>
    <p:sldId id="326" r:id="rId11"/>
    <p:sldId id="310" r:id="rId12"/>
    <p:sldId id="303" r:id="rId13"/>
    <p:sldId id="304" r:id="rId14"/>
    <p:sldId id="305" r:id="rId15"/>
    <p:sldId id="306" r:id="rId16"/>
    <p:sldId id="270" r:id="rId17"/>
  </p:sldIdLst>
  <p:sldSz cx="12192000" cy="6858000"/>
  <p:notesSz cx="6858000" cy="9144000"/>
  <p:custDataLst>
    <p:tags r:id="rId19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89A9D-0184-4C0C-A8E3-CA569896D185}" type="datetimeFigureOut">
              <a:rPr lang="th-TH" smtClean="0"/>
              <a:t>11/10/62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966D5-2C71-4635-A7C6-21F17DED04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961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66D5-2C71-4635-A7C6-21F17DED046C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61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3068960"/>
            <a:ext cx="10177131" cy="1224136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4437112"/>
            <a:ext cx="10177131" cy="1152128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02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8" y="260648"/>
            <a:ext cx="8832981" cy="504056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556792"/>
            <a:ext cx="11055019" cy="432048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960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11/10/62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849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j.ejnal.com/e-journal/showdetail/?show_detail=T&amp;art_id=132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412776"/>
            <a:ext cx="4104456" cy="4752528"/>
          </a:xfrm>
        </p:spPr>
      </p:pic>
    </p:spTree>
    <p:extLst>
      <p:ext uri="{BB962C8B-B14F-4D97-AF65-F5344CB8AC3E}">
        <p14:creationId xmlns:p14="http://schemas.microsoft.com/office/powerpoint/2010/main" val="31563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การวินิจฉัย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/>
          </p:nvPr>
        </p:nvGraphicFramePr>
        <p:xfrm>
          <a:off x="527050" y="1557338"/>
          <a:ext cx="1105535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675"/>
                <a:gridCol w="5527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การวินิจฉัย</a:t>
                      </a:r>
                    </a:p>
                    <a:p>
                      <a:pPr algn="ctr"/>
                      <a:endParaRPr lang="th-TH" sz="3200" dirty="0"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กรณีศึกษา</a:t>
                      </a:r>
                    </a:p>
                    <a:p>
                      <a:pPr algn="ctr"/>
                      <a:endParaRPr lang="th-TH" sz="3200" dirty="0"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70C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ขั้นตอนที่ 1 </a:t>
                      </a:r>
                    </a:p>
                    <a:p>
                      <a:pPr marL="457200" indent="-457200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50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gm glucose challenge</a:t>
                      </a:r>
                      <a:endParaRPr lang="th-TH" sz="2400" dirty="0" smtClean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 test(50 g GCT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)</a:t>
                      </a:r>
                      <a:endParaRPr lang="th-TH" dirty="0" smtClean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th-TH" dirty="0" smtClean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คัดกรอง 50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gm 1 hr. </a:t>
                      </a:r>
                      <a:r>
                        <a:rPr lang="th-TH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ผล 239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mg/dl</a:t>
                      </a:r>
                      <a:endParaRPr lang="th-TH" sz="2000" dirty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0070C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ขั้นตอนที่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2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8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100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gm Oral Glucose Tolerance Test (100 OGTT)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OGTT </a:t>
                      </a:r>
                      <a:r>
                        <a:rPr lang="th-TH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ผล 141, 334, 336, 231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mg/dl</a:t>
                      </a:r>
                      <a:endParaRPr lang="th-TH" sz="2000" dirty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0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0" y="1268760"/>
            <a:ext cx="11191910" cy="51845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ตัวอย่าง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600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ปัจจัย</a:t>
            </a:r>
            <a:r>
              <a:rPr lang="th-TH" sz="3600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เสี่ยงที่พบ</a:t>
            </a:r>
          </a:p>
          <a:p>
            <a:pPr marL="457200" indent="-457200"/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บิดาและมารดา เป็นเบาหวาน</a:t>
            </a:r>
          </a:p>
          <a:p>
            <a:pPr marL="457200" indent="-457200"/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อายุ 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32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ปี </a:t>
            </a:r>
          </a:p>
          <a:p>
            <a:pPr marL="457200" indent="-457200"/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BMI=30 </a:t>
            </a:r>
            <a:endParaRPr lang="th-TH" dirty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457200" indent="-457200"/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ตรวจ  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Urine sugar +4 </a:t>
            </a:r>
          </a:p>
          <a:p>
            <a:pPr marL="0" indent="0">
              <a:buNone/>
            </a:pPr>
            <a:endParaRPr lang="th-TH" dirty="0" smtClean="0"/>
          </a:p>
          <a:p>
            <a:endParaRPr lang="th-TH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2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ตัวอย่าง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การตรวจครรภ์ : 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ระดับยอดมดลูก ¾ มากกว่าระดับสะดือ ส่วนนำเป็นศีรษะ อัตราการเต้นหัวใจทารก 140 ครั้ง/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นาที</a:t>
            </a:r>
            <a:endParaRPr lang="th-TH" b="1" dirty="0" smtClean="0">
              <a:solidFill>
                <a:srgbClr val="0070C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อาการ</a:t>
            </a:r>
            <a:r>
              <a:rPr lang="th-TH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สำคัญ </a:t>
            </a:r>
            <a:r>
              <a:rPr lang="th-TH" dirty="0">
                <a:solidFill>
                  <a:schemeClr val="accent6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: 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เจ็บครรภ์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ชั่วโมง ก่อน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มาโรงพยาบาล</a:t>
            </a:r>
          </a:p>
          <a:p>
            <a:r>
              <a:rPr lang="th-TH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ตรวจภายใน </a:t>
            </a:r>
            <a:r>
              <a:rPr lang="en-US" dirty="0">
                <a:solidFill>
                  <a:schemeClr val="accent6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  <a:r>
              <a:rPr lang="th-TH" dirty="0">
                <a:solidFill>
                  <a:schemeClr val="accent6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Cx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=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 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cm , </a:t>
            </a:r>
            <a:r>
              <a:rPr lang="en-US" dirty="0" err="1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Eff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= 100% , MI , Station =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0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มดลูกหดรัดตัว</a:t>
            </a:r>
            <a:r>
              <a:rPr lang="en-US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I = 4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นาที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D = 35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วินาที 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Intensity +2</a:t>
            </a:r>
            <a:endParaRPr lang="en-US" dirty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49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ตัวอย่าง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เสี่ยงต่อการเกิดภาวะแทรกซ้อนของโรคเบาหวานขณะตั้งครรภ์</a:t>
            </a:r>
            <a:endParaRPr lang="th-TH" b="1" dirty="0">
              <a:solidFill>
                <a:srgbClr val="0070C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S</a:t>
            </a:r>
            <a:r>
              <a:rPr lang="en-US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:</a:t>
            </a:r>
            <a:r>
              <a:rPr lang="en-US" dirty="0">
                <a:solidFill>
                  <a:schemeClr val="accent6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มารดาบอกว่า “ มี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อาการเวียนศีรษะ…”</a:t>
            </a:r>
            <a:endParaRPr lang="th-TH" dirty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O</a:t>
            </a:r>
            <a:r>
              <a:rPr lang="en-US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: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ประวัติเป็นโรคเบาหวาน ได้รับ </a:t>
            </a:r>
            <a:r>
              <a:rPr lang="en-US" sz="2800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RI 14-0-6 u SC, NPH 6-0-6 u SC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   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: DTX   stat  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แรกรับ 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96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mg/dl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วัตถุประสงค์ </a:t>
            </a:r>
            <a:r>
              <a:rPr lang="en-US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	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ไม่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เกิดภาวะแทรกซ้อนจากการเป็นโรคเบาหวาน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0" indent="0">
              <a:buNone/>
            </a:pPr>
            <a:endParaRPr lang="th-TH" dirty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20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 smtClean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การดูแล</a:t>
            </a:r>
            <a:endParaRPr lang="th-TH" sz="4000" dirty="0">
              <a:solidFill>
                <a:srgbClr val="FFFF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นอนพักบนเตียงศีรษะสูง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ล็กน้อย (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Semi Fowler  s Position) 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ประเมินอัตราการหายใจ  ชีพจร ความดันโลหิตทุก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ชั่วโมง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ถ้าชีพจรมากกว่า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110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ครั้ง/นาที หรือการหายใจมากกว่า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24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ครั้ง/นาที ให้ออกซิเจน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5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ลิตร/นาที เพื่อช่วยให้ร่วงกายได้รับออกซิเจนอย่างเพียงพอ รายงานแพทย์</a:t>
            </a:r>
          </a:p>
          <a:p>
            <a:pPr marL="0" indent="0">
              <a:buNone/>
            </a:pPr>
            <a:endParaRPr lang="th-TH" dirty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77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การดูแล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สังเกตอาการภาวะน้ำตาลในเลือดต่ำ ได้แก่  ใจสั่น วิงเวียนศีรษะ คล้ายจะเป็นลม  เหงื่อออกมาก ตัวเย็น น้ำตาลในเลือดต่ำกว่า 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80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mg/dl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รายงานแพทย์</a:t>
            </a: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ประเมินสภาพทารกติดตาม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อัตราการเต้นของหัวใจทารกในครรภ์ 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ถ้าอัตราการเต้นของหัวในทารกน้อยกว่า 110 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ครั้ง/นาที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หรือมากกว่า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160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ครั้ง/นาที ให้ออกซิเจน 5 ลิตร/นาที เพื่อ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ช่วยเพิ่มออกซิเจนให้แก่ทารกในครรภ์</a:t>
            </a:r>
            <a:endParaRPr lang="en-US" dirty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42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60" y="1340769"/>
            <a:ext cx="41090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3068960"/>
            <a:ext cx="10657184" cy="1224136"/>
          </a:xfrm>
        </p:spPr>
        <p:txBody>
          <a:bodyPr>
            <a:noAutofit/>
          </a:bodyPr>
          <a:lstStyle/>
          <a:p>
            <a:r>
              <a:rPr lang="th-TH" sz="4800" dirty="0">
                <a:latin typeface="Bai Jamjuree" panose="00000500000000000000" pitchFamily="2" charset="-34"/>
                <a:cs typeface="Bai Jamjuree" panose="00000500000000000000" pitchFamily="2" charset="-34"/>
              </a:rPr>
              <a:t>การ</a:t>
            </a:r>
            <a:r>
              <a:rPr lang="th-TH" sz="4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ดูแลสตรีตั้งครรภ์ที่</a:t>
            </a:r>
            <a:r>
              <a:rPr lang="th-TH" sz="4800" dirty="0">
                <a:latin typeface="Bai Jamjuree" panose="00000500000000000000" pitchFamily="2" charset="-34"/>
                <a:cs typeface="Bai Jamjuree" panose="00000500000000000000" pitchFamily="2" charset="-34"/>
              </a:rPr>
              <a:t>เป็น</a:t>
            </a:r>
            <a:r>
              <a:rPr lang="th-TH" sz="48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โรคเบาหวาน</a:t>
            </a:r>
            <a:endParaRPr lang="th-TH" sz="4800" dirty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8088" y="5085184"/>
            <a:ext cx="4429944" cy="792088"/>
          </a:xfrm>
        </p:spPr>
        <p:txBody>
          <a:bodyPr>
            <a:normAutofit/>
          </a:bodyPr>
          <a:lstStyle/>
          <a:p>
            <a:pPr lvl="0" algn="l"/>
            <a:r>
              <a:rPr lang="en-US" sz="4000" b="1" dirty="0" err="1" smtClean="0">
                <a:solidFill>
                  <a:srgbClr val="0070C0"/>
                </a:solidFill>
                <a:latin typeface="Brush Script MT" panose="03060802040406070304" pitchFamily="66" charset="0"/>
                <a:cs typeface="Bai Jamjuree ExtraLight" panose="00000300000000000000" pitchFamily="2" charset="-34"/>
              </a:rPr>
              <a:t>Supparat</a:t>
            </a:r>
            <a:r>
              <a:rPr lang="en-US" sz="4000" b="1" dirty="0" smtClean="0">
                <a:solidFill>
                  <a:srgbClr val="0070C0"/>
                </a:solidFill>
                <a:latin typeface="Brush Script MT" panose="03060802040406070304" pitchFamily="66" charset="0"/>
                <a:cs typeface="Bai Jamjuree ExtraLight" panose="00000300000000000000" pitchFamily="2" charset="-34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Brush Script MT" panose="03060802040406070304" pitchFamily="66" charset="0"/>
                <a:cs typeface="Bai Jamjuree ExtraLight" panose="00000300000000000000" pitchFamily="2" charset="-34"/>
              </a:rPr>
              <a:t>Wichiantanont</a:t>
            </a:r>
            <a:endParaRPr lang="th-TH" sz="4000" b="1" dirty="0">
              <a:solidFill>
                <a:srgbClr val="0070C0"/>
              </a:solidFill>
              <a:latin typeface="Brush Script MT" panose="03060802040406070304" pitchFamily="66" charset="0"/>
              <a:cs typeface="Bai Jamjuree ExtraLight" panose="000003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61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OUT LINE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เบาหวานขณะตั้งครรภ์</a:t>
            </a:r>
            <a:b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</a:b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	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ภาวะแทรกซ้อน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ด้านมารดา</a:t>
            </a: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	ภาวะแทรกซ้อนด้าน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ทารก</a:t>
            </a: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กรณีศึกษา</a:t>
            </a:r>
          </a:p>
          <a:p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การดูแล</a:t>
            </a:r>
          </a:p>
          <a:p>
            <a:pPr marL="0" indent="0">
              <a:buNone/>
            </a:pPr>
            <a:endParaRPr lang="th-TH" b="1" dirty="0">
              <a:solidFill>
                <a:srgbClr val="0070C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hlinkClick r:id="rId2"/>
              </a:rPr>
              <a:t>Link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86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การวินิจฉัย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/>
          </p:nvPr>
        </p:nvGraphicFramePr>
        <p:xfrm>
          <a:off x="527050" y="1557338"/>
          <a:ext cx="1105535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675"/>
                <a:gridCol w="5527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การวินิจฉัย</a:t>
                      </a:r>
                    </a:p>
                    <a:p>
                      <a:pPr algn="ctr"/>
                      <a:endParaRPr lang="th-TH" sz="3200" dirty="0"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การปฏิบัติ</a:t>
                      </a:r>
                      <a:endParaRPr lang="th-TH" sz="3200" dirty="0"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70C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ขั้นตอนที่ 1 </a:t>
                      </a:r>
                    </a:p>
                    <a:p>
                      <a:pPr marL="457200" indent="-457200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50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gm glucose challenge</a:t>
                      </a:r>
                      <a:endParaRPr lang="th-TH" sz="2400" dirty="0" smtClean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 test(50 g GCT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)</a:t>
                      </a:r>
                      <a:endParaRPr lang="th-TH" dirty="0" smtClean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ไม่ต้องงดน้ำและอาหารก่อนการตรวจ</a:t>
                      </a:r>
                    </a:p>
                    <a:p>
                      <a:pPr marL="457200" marR="0" indent="-4572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เจาะเลือดหลังรับประทานน้ำตาลกลูโคส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 50กรัม ที่ 1ชั่วโมง </a:t>
                      </a:r>
                    </a:p>
                    <a:p>
                      <a:pPr marL="457200" marR="0" indent="-4572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ค่าปกติ &lt;140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mg/dl</a:t>
                      </a:r>
                      <a:endParaRPr lang="th-TH" sz="2400" dirty="0" smtClean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  <a:p>
                      <a:pPr marL="457200" marR="0" indent="-4572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ค่า &gt;140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mg/dl 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ตรวจ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OGTT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เพื่อตรวจ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เพิ่มเติมเพื่อการวินิจฉัยโรคเบาหวานขณะตั้งครรภ์</a:t>
                      </a:r>
                    </a:p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4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การวินิจฉัย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/>
          </p:nvPr>
        </p:nvGraphicFramePr>
        <p:xfrm>
          <a:off x="407367" y="1268761"/>
          <a:ext cx="11257252" cy="5186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626"/>
                <a:gridCol w="5628626"/>
              </a:tblGrid>
              <a:tr h="1004815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การวินิจฉัย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การปฏิบัติ</a:t>
                      </a:r>
                      <a:endParaRPr lang="th-TH" sz="3200" dirty="0"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6329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70C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2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100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gm Oral Glucose Tolerance </a:t>
                      </a:r>
                      <a:r>
                        <a:rPr lang="en-US" sz="240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Test (OGTT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)</a:t>
                      </a:r>
                      <a:endParaRPr lang="th-TH" sz="2400" b="1" dirty="0" smtClean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ต้องงดน้ำและอาหารก่อนการ</a:t>
                      </a:r>
                      <a:endParaRPr lang="en-US" sz="2800" dirty="0" smtClean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ตรวจ 8- 14ชั่วโมง แล้วเจาะเลือด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Fasting blood sugar (FBS)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กินน้ำตาลกลูโคส 100กรัม เจาะ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เลือดเข็มที่ 1, 2, และ 3 ชั่วโมง หลังรับประทาน </a:t>
                      </a:r>
                      <a:endParaRPr lang="th-TH" sz="2800" dirty="0" smtClean="0">
                        <a:solidFill>
                          <a:srgbClr val="002060"/>
                        </a:solidFill>
                        <a:latin typeface="Bai Jamjuree" panose="00000500000000000000" pitchFamily="2" charset="-34"/>
                        <a:cs typeface="Bai Jamjuree" panose="00000500000000000000" pitchFamily="2" charset="-34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ค่าปกติ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&lt;105,190,165,145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Bai Jamjuree" panose="00000500000000000000" pitchFamily="2" charset="-34"/>
                          <a:cs typeface="Bai Jamjuree" panose="00000500000000000000" pitchFamily="2" charset="-34"/>
                        </a:rPr>
                        <a:t>mg/dl</a:t>
                      </a:r>
                    </a:p>
                  </a:txBody>
                  <a:tcPr/>
                </a:tc>
              </a:tr>
              <a:tr h="516466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7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1268760"/>
            <a:ext cx="11055019" cy="511256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 smtClean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เบาหวาน</a:t>
            </a:r>
            <a:r>
              <a:rPr lang="th-TH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ขณะตั้งครรภ์</a:t>
            </a:r>
            <a:r>
              <a:rPr lang="en-US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/>
            </a:r>
            <a:br>
              <a:rPr lang="en-US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</a:br>
            <a:endParaRPr lang="th-TH" sz="4000" dirty="0">
              <a:solidFill>
                <a:srgbClr val="FFFF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ภาวะแทรกซ้อนด้านมารดา</a:t>
            </a: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ความ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ดันโลหิตสูง  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การเจ็บครรภ์คลอดก่อน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กำหนด</a:t>
            </a:r>
          </a:p>
          <a:p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 ครรภ์แฝด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น้ำ</a:t>
            </a:r>
          </a:p>
          <a:p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อัตราผ่าตัดคลอดเพิ่มขึ้น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0" indent="0">
              <a:buNone/>
            </a:pPr>
            <a:r>
              <a:rPr lang="th-TH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54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0" y="1268760"/>
            <a:ext cx="11055019" cy="504056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เบาหวานระหว่างการตั้งครรภ์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ภาวะแทรกซ้อน</a:t>
            </a:r>
            <a:r>
              <a:rPr lang="th-TH" sz="3600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ด้านทารก</a:t>
            </a: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ทารก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ตัวโต การบาดเจ็บจากการคลอด 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ทารกตายคลอดขาดออกซิเจนแรก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คลอด</a:t>
            </a: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ภาวะ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น้ำตาลในเลือดต่ำ 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ภาวะ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ตัวเหลือง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0" indent="0">
              <a:buNone/>
            </a:pPr>
            <a:r>
              <a:rPr lang="th-TH" dirty="0" smtClean="0"/>
              <a:t>	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04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0" y="1340768"/>
            <a:ext cx="11162800" cy="504056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 smtClean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ตัวอย่าง</a:t>
            </a:r>
            <a:endParaRPr lang="th-TH" sz="4000" dirty="0">
              <a:solidFill>
                <a:srgbClr val="FFFF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สตรีตั้งครรภ์ อายุ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32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ปี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G</a:t>
            </a:r>
            <a:r>
              <a:rPr lang="en-US" baseline="-25000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P</a:t>
            </a:r>
            <a:r>
              <a:rPr lang="en-US" baseline="-25000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pl-PL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GA </a:t>
            </a:r>
            <a:r>
              <a:rPr lang="pl-PL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38 </a:t>
            </a:r>
            <a:r>
              <a:rPr lang="pl-PL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wks by </a:t>
            </a:r>
            <a:r>
              <a:rPr lang="pl-PL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U/S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ฝากครรภ์มาตรฐาน ผล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Lab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ปกติ เป็นโรคเบาหวานรักษาต่อเนื่อง 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5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ปี 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ประวัติการเจ็บป่วยอดีต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: 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โรคเบาหวานรับยาต่อเนื่อง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ประวัติครอบครัว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: 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บิดาและมารดาเป็นเบาหวาน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21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1340768"/>
            <a:ext cx="11055019" cy="511256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dirty="0">
                <a:solidFill>
                  <a:srgbClr val="FFFF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ตัวอย่าง</a:t>
            </a:r>
            <a:endParaRPr lang="th-TH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ตรวจ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Urine sugar +4 </a:t>
            </a:r>
            <a:endParaRPr lang="th-TH" dirty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ผลคัดกรองเบาหวาน 50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gm</a:t>
            </a:r>
            <a:endParaRPr lang="en-US" dirty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ผลคัดกรองเบาหวาน </a:t>
            </a:r>
            <a:r>
              <a:rPr lang="en-US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10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0 </a:t>
            </a:r>
            <a:r>
              <a:rPr lang="en-US" dirty="0" err="1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gmOGTT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แพทย์รักษาโดยให้ </a:t>
            </a:r>
            <a:r>
              <a:rPr lang="pl-PL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RI 14-0-6 u </a:t>
            </a:r>
            <a:r>
              <a:rPr lang="pl-PL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SC,</a:t>
            </a:r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NPH </a:t>
            </a:r>
            <a:r>
              <a:rPr lang="pl-PL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6-0-6 u </a:t>
            </a:r>
            <a:r>
              <a:rPr lang="pl-PL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SC</a:t>
            </a:r>
            <a:endParaRPr lang="th-TH" dirty="0" smtClean="0">
              <a:solidFill>
                <a:srgbClr val="00206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dirty="0" smtClean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แพทย์</a:t>
            </a:r>
            <a:r>
              <a:rPr lang="th-TH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วินิจฉัย </a:t>
            </a:r>
            <a:r>
              <a:rPr lang="en-US" dirty="0">
                <a:solidFill>
                  <a:srgbClr val="00206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Overt DM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1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สไลด์  NPRU (9)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530</Words>
  <Application>Microsoft Office PowerPoint</Application>
  <PresentationFormat>แบบจอกว้าง</PresentationFormat>
  <Paragraphs>93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4" baseType="lpstr">
      <vt:lpstr>Arial</vt:lpstr>
      <vt:lpstr>Bai Jamjuree</vt:lpstr>
      <vt:lpstr>Bai Jamjuree ExtraLight</vt:lpstr>
      <vt:lpstr>Brush Script MT</vt:lpstr>
      <vt:lpstr>Calibri</vt:lpstr>
      <vt:lpstr>Cordia New</vt:lpstr>
      <vt:lpstr>TH Sarabun New</vt:lpstr>
      <vt:lpstr>สไลด์  NPRU (9)</vt:lpstr>
      <vt:lpstr>งานนำเสนอ PowerPoint</vt:lpstr>
      <vt:lpstr>การดูแลสตรีตั้งครรภ์ที่เป็นโรคเบาหวาน</vt:lpstr>
      <vt:lpstr>OUT LINE</vt:lpstr>
      <vt:lpstr>การวินิจฉัย</vt:lpstr>
      <vt:lpstr>การวินิจฉัย</vt:lpstr>
      <vt:lpstr> เบาหวานขณะตั้งครรภ์ </vt:lpstr>
      <vt:lpstr>เบาหวานระหว่างการตั้งครรภ์</vt:lpstr>
      <vt:lpstr>ตัวอย่าง</vt:lpstr>
      <vt:lpstr>ตัวอย่าง</vt:lpstr>
      <vt:lpstr>การวินิจฉัย</vt:lpstr>
      <vt:lpstr>ตัวอย่าง</vt:lpstr>
      <vt:lpstr>ตัวอย่าง</vt:lpstr>
      <vt:lpstr>ตัวอย่าง</vt:lpstr>
      <vt:lpstr>การดูแล</vt:lpstr>
      <vt:lpstr>การดูแล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ศุภรัสมิ์ วิเชียรตนนท์</cp:lastModifiedBy>
  <cp:revision>110</cp:revision>
  <dcterms:created xsi:type="dcterms:W3CDTF">2013-05-29T03:47:54Z</dcterms:created>
  <dcterms:modified xsi:type="dcterms:W3CDTF">2019-10-11T14:14:29Z</dcterms:modified>
</cp:coreProperties>
</file>