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8" r:id="rId4"/>
    <p:sldId id="279" r:id="rId5"/>
    <p:sldId id="263" r:id="rId6"/>
    <p:sldId id="264" r:id="rId7"/>
    <p:sldId id="265" r:id="rId8"/>
    <p:sldId id="266" r:id="rId9"/>
    <p:sldId id="280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7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7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mnIHBzc_iAhVs6nMBHdlMCFIQjRx6BAgBEAU&amp;url=https://www.drawingninja.com/t/picture-of-the-human-heart.html&amp;psig=AOvVaw0bDY0fM_32icBnTUpciqlK&amp;ust=155973008434852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Myofilaments 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4552" y="14980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Myofibrils consist of two major kinds of protein fibers, Actin myofilaments and myosin filaments.</a:t>
            </a:r>
          </a:p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Actin and myosin </a:t>
            </a:r>
            <a:r>
              <a:rPr lang="en-US" sz="3200" dirty="0" smtClean="0">
                <a:latin typeface="Comic Sans MS" panose="030F0702030302020204" pitchFamily="66" charset="0"/>
              </a:rPr>
              <a:t>are arranged into highly ordered, repeating units called sarcomeres, which are jointed end-to-end to form the myofibrils.</a:t>
            </a:r>
            <a:endParaRPr lang="th-TH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Actin myofilaments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9961" y="14571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Actin or thin filaments are made up of 3</a:t>
            </a:r>
            <a:r>
              <a:rPr lang="th-TH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component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Actin</a:t>
            </a:r>
            <a:r>
              <a:rPr lang="en-US" dirty="0" smtClean="0">
                <a:latin typeface="Comic Sans MS" panose="030F0702030302020204" pitchFamily="66" charset="0"/>
              </a:rPr>
              <a:t> : have two strands of pearls twisted together, attachment sites for myosin filament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Troponin:  </a:t>
            </a:r>
            <a:r>
              <a:rPr lang="en-US" dirty="0" smtClean="0">
                <a:latin typeface="Comic Sans MS" panose="030F0702030302020204" pitchFamily="66" charset="0"/>
              </a:rPr>
              <a:t>molecules are attached at along </a:t>
            </a:r>
            <a:r>
              <a:rPr lang="en-US" dirty="0">
                <a:latin typeface="Comic Sans MS" panose="030F0702030302020204" pitchFamily="66" charset="0"/>
              </a:rPr>
              <a:t>myosin filament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Tropomysin</a:t>
            </a:r>
            <a:r>
              <a:rPr lang="en-US" dirty="0" smtClean="0">
                <a:latin typeface="Comic Sans MS" panose="030F0702030302020204" pitchFamily="66" charset="0"/>
              </a:rPr>
              <a:t>: located along the groove between the twisted strands of actin filament subunits.</a:t>
            </a:r>
            <a:endParaRPr lang="th-TH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4" t="34577" b="40137"/>
          <a:stretch/>
        </p:blipFill>
        <p:spPr bwMode="auto">
          <a:xfrm>
            <a:off x="805216" y="4360460"/>
            <a:ext cx="3824501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4" t="68550" b="6798"/>
          <a:stretch/>
        </p:blipFill>
        <p:spPr bwMode="auto">
          <a:xfrm>
            <a:off x="4629717" y="4622254"/>
            <a:ext cx="3824501" cy="17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05216" y="645460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 smtClean="0">
                <a:latin typeface="Comic Sans MS" panose="030F0702030302020204" pitchFamily="66" charset="0"/>
              </a:rPr>
              <a:t>:https://commons.wikimedia.org/wiki/File:1003_Thick</a:t>
            </a:r>
            <a:r>
              <a:rPr lang="en-US" sz="1000" dirty="0">
                <a:latin typeface="Comic Sans MS" panose="030F0702030302020204" pitchFamily="66" charset="0"/>
              </a:rPr>
              <a:t>_and_Thin_Filaments.jpg</a:t>
            </a:r>
            <a:endParaRPr lang="th-TH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Myosin myofilaments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66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Myosin or thick myofilaments, a bundles of minute golf clubs,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Myosin heads have 3</a:t>
            </a:r>
            <a:r>
              <a:rPr lang="th-TH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Attachment site on actin myofilament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Bend and straighten during contraction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Break down ATP</a:t>
            </a:r>
            <a:endParaRPr lang="th-TH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9" r="50000" b="-1"/>
          <a:stretch/>
        </p:blipFill>
        <p:spPr bwMode="auto">
          <a:xfrm>
            <a:off x="5212603" y="3956942"/>
            <a:ext cx="3952875" cy="24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r="50000" b="36332"/>
          <a:stretch/>
        </p:blipFill>
        <p:spPr bwMode="auto">
          <a:xfrm>
            <a:off x="995445" y="4239210"/>
            <a:ext cx="3952875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805216" y="645460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 smtClean="0">
                <a:latin typeface="Comic Sans MS" panose="030F0702030302020204" pitchFamily="66" charset="0"/>
              </a:rPr>
              <a:t>:https://commons.wikimedia.org/wiki/File:1003_Thick</a:t>
            </a:r>
            <a:r>
              <a:rPr lang="en-US" sz="1000" dirty="0">
                <a:latin typeface="Comic Sans MS" panose="030F0702030302020204" pitchFamily="66" charset="0"/>
              </a:rPr>
              <a:t>_and_Thin_Filaments.jpg</a:t>
            </a:r>
            <a:endParaRPr lang="th-TH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Actin and Myosin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מבנה המולקולה - Sliding filament.gif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8" y="116224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77672" y="6427302"/>
            <a:ext cx="108499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 smtClean="0">
                <a:latin typeface="Comic Sans MS" panose="030F0702030302020204" pitchFamily="66" charset="0"/>
              </a:rPr>
              <a:t>:https://commons.wikimedia.org/wiki/File:%D7%9E%D7%</a:t>
            </a:r>
            <a:r>
              <a:rPr lang="en-US" sz="1000" dirty="0">
                <a:latin typeface="Comic Sans MS" panose="030F0702030302020204" pitchFamily="66" charset="0"/>
              </a:rPr>
              <a:t>91%D7%A0%D7%94_%D7%94%D7%9E%D7%95%D7%9C%D7%A7%D7%95%D7%9C%D7%94_-_Sliding_filament.gif</a:t>
            </a:r>
            <a:endParaRPr lang="th-TH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r="1748" b="66414"/>
          <a:stretch/>
        </p:blipFill>
        <p:spPr bwMode="auto">
          <a:xfrm>
            <a:off x="3411099" y="4022157"/>
            <a:ext cx="8517045" cy="26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Sarcomeres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4967" y="1279715"/>
            <a:ext cx="1142317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Z </a:t>
            </a:r>
            <a:r>
              <a:rPr lang="en-US" dirty="0" smtClean="0">
                <a:latin typeface="Comic Sans MS" panose="030F0702030302020204" pitchFamily="66" charset="0"/>
              </a:rPr>
              <a:t>disc </a:t>
            </a:r>
            <a:r>
              <a:rPr lang="en-US" dirty="0" smtClean="0">
                <a:latin typeface="Comic Sans MS" panose="030F0702030302020204" pitchFamily="66" charset="0"/>
              </a:rPr>
              <a:t>is a network of protein fiber forming an attachment site for actin myofilaments.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band </a:t>
            </a:r>
            <a:r>
              <a:rPr lang="en-US" dirty="0" smtClean="0">
                <a:latin typeface="Comic Sans MS" panose="030F0702030302020204" pitchFamily="66" charset="0"/>
              </a:rPr>
              <a:t>: light, consist only actin, from Z </a:t>
            </a:r>
            <a:r>
              <a:rPr lang="en-US" dirty="0" smtClean="0">
                <a:latin typeface="Comic Sans MS" panose="030F0702030302020204" pitchFamily="66" charset="0"/>
              </a:rPr>
              <a:t>disc </a:t>
            </a:r>
            <a:r>
              <a:rPr lang="en-US" dirty="0" smtClean="0">
                <a:latin typeface="Comic Sans MS" panose="030F0702030302020204" pitchFamily="66" charset="0"/>
              </a:rPr>
              <a:t>to myosin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band</a:t>
            </a:r>
            <a:r>
              <a:rPr lang="en-US" dirty="0" smtClean="0">
                <a:latin typeface="Comic Sans MS" panose="030F0702030302020204" pitchFamily="66" charset="0"/>
              </a:rPr>
              <a:t>: darker, central in sarcomere , extend the length of myosin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 zone </a:t>
            </a:r>
            <a:r>
              <a:rPr lang="en-US" dirty="0" smtClean="0">
                <a:latin typeface="Comic Sans MS" panose="030F0702030302020204" pitchFamily="66" charset="0"/>
              </a:rPr>
              <a:t>: light, central sarcomere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 line </a:t>
            </a:r>
            <a:r>
              <a:rPr lang="en-US" dirty="0" smtClean="0">
                <a:latin typeface="Comic Sans MS" panose="030F0702030302020204" pitchFamily="66" charset="0"/>
              </a:rPr>
              <a:t>: dark- staining band, </a:t>
            </a:r>
            <a:r>
              <a:rPr lang="en-US" dirty="0">
                <a:latin typeface="Comic Sans MS" panose="030F0702030302020204" pitchFamily="66" charset="0"/>
              </a:rPr>
              <a:t>central sarcomere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h-TH" dirty="0">
              <a:latin typeface="Comic Sans MS" panose="030F0702030302020204" pitchFamily="66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684896" y="5418777"/>
            <a:ext cx="1460310" cy="145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530254" y="5376486"/>
            <a:ext cx="1460310" cy="145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66214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 smtClean="0">
                <a:latin typeface="Comic Sans MS" panose="030F0702030302020204" pitchFamily="66" charset="0"/>
              </a:rPr>
              <a:t>:https://commons.wikimedia.org/wiki/File:1003_Thick</a:t>
            </a:r>
            <a:r>
              <a:rPr lang="en-US" sz="1000" dirty="0">
                <a:latin typeface="Comic Sans MS" panose="030F0702030302020204" pitchFamily="66" charset="0"/>
              </a:rPr>
              <a:t>_and_Thin_Filaments.jpg</a:t>
            </a:r>
            <a:endParaRPr lang="th-TH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Sarcomeres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05216" y="13454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Sarcomeres is the smallest portion of skeletal muscle capable of contraction.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When sarcomere shorten, myofibrils shorten , that cause of  muscle contraction.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Sarcomere extends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Z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disc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adjacent z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disc</a:t>
            </a:r>
            <a:endParaRPr lang="th-TH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File:1003 Thick and Thin Filaments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r="1748" b="66414"/>
          <a:stretch/>
        </p:blipFill>
        <p:spPr bwMode="auto">
          <a:xfrm>
            <a:off x="1200161" y="3521123"/>
            <a:ext cx="8517045" cy="26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805216" y="645460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 smtClean="0">
                <a:latin typeface="Comic Sans MS" panose="030F0702030302020204" pitchFamily="66" charset="0"/>
              </a:rPr>
              <a:t>:https://commons.wikimedia.org/wiki/File:1003_Thick</a:t>
            </a:r>
            <a:r>
              <a:rPr lang="en-US" sz="1000" dirty="0">
                <a:latin typeface="Comic Sans MS" panose="030F0702030302020204" pitchFamily="66" charset="0"/>
              </a:rPr>
              <a:t>_and_Thin_Filaments.jpg</a:t>
            </a:r>
            <a:endParaRPr lang="th-TH" sz="1000" dirty="0">
              <a:latin typeface="Comic Sans MS" panose="030F0702030302020204" pitchFamily="66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37481" y="4860457"/>
            <a:ext cx="1460310" cy="145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244386" y="4860457"/>
            <a:ext cx="1460310" cy="145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 of muscle contraction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0501" y="1470784"/>
            <a:ext cx="1159149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Isometric</a:t>
            </a:r>
            <a:r>
              <a:rPr lang="en-US" dirty="0" smtClean="0">
                <a:latin typeface="Comic Sans MS" panose="030F0702030302020204" pitchFamily="66" charset="0"/>
              </a:rPr>
              <a:t> : the length of muscle dose not change, tension increase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Isotonic</a:t>
            </a:r>
            <a:r>
              <a:rPr lang="en-US" dirty="0" smtClean="0">
                <a:latin typeface="Comic Sans MS" panose="030F0702030302020204" pitchFamily="66" charset="0"/>
              </a:rPr>
              <a:t> : equal tension,  the length decrease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Concentric</a:t>
            </a:r>
            <a:r>
              <a:rPr lang="en-US" dirty="0" smtClean="0">
                <a:latin typeface="Comic Sans MS" panose="030F0702030302020204" pitchFamily="66" charset="0"/>
              </a:rPr>
              <a:t> : </a:t>
            </a:r>
            <a:r>
              <a:rPr lang="en-US" dirty="0">
                <a:latin typeface="Comic Sans MS" panose="030F0702030302020204" pitchFamily="66" charset="0"/>
              </a:rPr>
              <a:t>An isotonic contraction where the muscle shortens.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Eccentric</a:t>
            </a:r>
            <a:r>
              <a:rPr lang="en-US" dirty="0" smtClean="0">
                <a:latin typeface="Comic Sans MS" panose="030F0702030302020204" pitchFamily="66" charset="0"/>
              </a:rPr>
              <a:t> : </a:t>
            </a:r>
            <a:r>
              <a:rPr lang="en-US" dirty="0">
                <a:latin typeface="Comic Sans MS" panose="030F0702030302020204" pitchFamily="66" charset="0"/>
              </a:rPr>
              <a:t>An isotonic contraction where the muscle lengthens.</a:t>
            </a:r>
            <a:endParaRPr lang="th-TH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uiz Puzzles Letters - Free image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13" y="1162247"/>
            <a:ext cx="3094759" cy="30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684692" y="5035137"/>
            <a:ext cx="1512125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LMS</a:t>
            </a:r>
            <a:endParaRPr lang="th-TH" sz="4800" dirty="0">
              <a:solidFill>
                <a:schemeClr val="tx1"/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4100" name="Picture 4" descr="File:Start hand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24" y="4800174"/>
            <a:ext cx="1123068" cy="11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10200" y="1485930"/>
            <a:ext cx="1341120" cy="1569660"/>
            <a:chOff x="5410200" y="1485930"/>
            <a:chExt cx="1341120" cy="1569660"/>
          </a:xfrm>
        </p:grpSpPr>
        <p:sp>
          <p:nvSpPr>
            <p:cNvPr id="5" name="Oval 4"/>
            <p:cNvSpPr/>
            <p:nvPr/>
          </p:nvSpPr>
          <p:spPr>
            <a:xfrm>
              <a:off x="5410200" y="1600200"/>
              <a:ext cx="1341120" cy="13411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2348" y="1485930"/>
              <a:ext cx="10470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chemeClr val="bg1"/>
                  </a:solidFill>
                </a:rPr>
                <a:t>N</a:t>
              </a:r>
              <a:endParaRPr lang="en-US" sz="9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7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759" y="1813034"/>
            <a:ext cx="5626941" cy="342798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4171102</a:t>
            </a: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th-TH" sz="3200" dirty="0" smtClean="0">
                <a:latin typeface="Comic Sans MS" panose="030F0702030302020204" pitchFamily="66" charset="0"/>
              </a:rPr>
              <a:t/>
            </a:r>
            <a:br>
              <a:rPr lang="th-TH" sz="3200" dirty="0" smtClean="0">
                <a:latin typeface="Comic Sans MS" panose="030F0702030302020204" pitchFamily="66" charset="0"/>
              </a:rPr>
            </a:b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กายวิภาคศาสตร์และสรีรวิทยา </a:t>
            </a:r>
            <a:r>
              <a:rPr lang="ar-SA" sz="3200" dirty="0" smtClean="0">
                <a:latin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</a:rPr>
              <a:t/>
            </a:r>
            <a:br>
              <a:rPr lang="en-US" sz="3200" dirty="0">
                <a:latin typeface="Angsana New" panose="02020603050405020304" pitchFamily="18" charset="-34"/>
              </a:rPr>
            </a:br>
            <a:r>
              <a:rPr lang="en-US" sz="3200" dirty="0">
                <a:latin typeface="Comic Sans MS" panose="030F0702030302020204" pitchFamily="66" charset="0"/>
              </a:rPr>
              <a:t>Anatomy &amp; Physiology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3780" y="5369982"/>
            <a:ext cx="4337538" cy="144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JUTATIP TEPSUWAN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MSN,RN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Faculty of Nursing, NPRU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76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87" y="1462499"/>
            <a:ext cx="10515600" cy="226664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mic Sans MS" pitchFamily="66" charset="0"/>
              </a:rPr>
              <a:t>Chapter 4  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>
                <a:latin typeface="Comic Sans MS" panose="030F0702030302020204" pitchFamily="66" charset="0"/>
              </a:rPr>
              <a:t>Muscular </a:t>
            </a:r>
            <a:r>
              <a:rPr lang="en-US" sz="5400" dirty="0" smtClean="0">
                <a:latin typeface="Comic Sans MS" panose="030F0702030302020204" pitchFamily="66" charset="0"/>
              </a:rPr>
              <a:t>System:</a:t>
            </a:r>
            <a:br>
              <a:rPr lang="en-US" sz="5400" dirty="0" smtClean="0">
                <a:latin typeface="Comic Sans MS" panose="030F0702030302020204" pitchFamily="66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skeletal muscle</a:t>
            </a:r>
            <a:r>
              <a:rPr lang="en-US" sz="5400" dirty="0" smtClean="0">
                <a:latin typeface="Comic Sans MS" panose="030F0702030302020204" pitchFamily="66" charset="0"/>
              </a:rPr>
              <a:t/>
            </a:r>
            <a:br>
              <a:rPr lang="en-US" sz="5400" dirty="0" smtClean="0">
                <a:latin typeface="Comic Sans MS" panose="030F0702030302020204" pitchFamily="66" charset="0"/>
              </a:rPr>
            </a:b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AutoShape 2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9863" y="-16684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22263" y="-15160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Heart - Wikipedia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8" descr="Heart - Wikipedia"/>
          <p:cNvSpPr>
            <a:spLocks noChangeAspect="1" noChangeArrowheads="1"/>
          </p:cNvSpPr>
          <p:nvPr/>
        </p:nvSpPr>
        <p:spPr bwMode="auto">
          <a:xfrm>
            <a:off x="2508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2" descr="File:Animal Cell Unannotated.svg - Wikimedia Comm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9" b="95838" l="8905" r="79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90" y="3261813"/>
            <a:ext cx="2849385" cy="38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Study aims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512" y="1383106"/>
            <a:ext cx="11566566" cy="2684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Describe the function of muscular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Describe the structure of skeletal muscle.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97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Functions of muscular system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Movement of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Maintenance of posture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Respiration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Production of body heat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Constriction of organ and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Contraction of the heart</a:t>
            </a:r>
            <a:endParaRPr lang="th-TH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Skeletal muscle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10904" y="14844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Functional characteristics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Contractility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Excitability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Extensibility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elasticity</a:t>
            </a:r>
            <a:endParaRPr lang="th-TH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67" l="9788" r="8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55" y="1204492"/>
            <a:ext cx="4120352" cy="54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skeletal muscle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3081" y="1364776"/>
            <a:ext cx="7833815" cy="46211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Epimysium</a:t>
            </a:r>
            <a:r>
              <a:rPr lang="en-US" dirty="0" smtClean="0">
                <a:latin typeface="Comic Sans MS" panose="030F0702030302020204" pitchFamily="66" charset="0"/>
              </a:rPr>
              <a:t> is connective tissue sheath that surrounded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Perimysium</a:t>
            </a:r>
            <a:r>
              <a:rPr lang="en-US" dirty="0" smtClean="0">
                <a:latin typeface="Comic Sans MS" panose="030F0702030302020204" pitchFamily="66" charset="0"/>
              </a:rPr>
              <a:t> is loose connective tissue that group muscle fibers into bundles.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Fasciculi </a:t>
            </a:r>
            <a:r>
              <a:rPr lang="en-US" dirty="0">
                <a:latin typeface="Comic Sans MS" panose="030F0702030302020204" pitchFamily="66" charset="0"/>
              </a:rPr>
              <a:t>is a bundle of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Endomysium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is a cover that surrounds the muscle fiber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muscle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fiber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consist of a single muscle cell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File:1007 Muscle Fibes (large)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93" y="1162248"/>
            <a:ext cx="3915890" cy="42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7379" y="64237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>
                <a:latin typeface="Comic Sans MS" panose="030F0702030302020204" pitchFamily="66" charset="0"/>
              </a:rPr>
              <a:t>ที่มา</a:t>
            </a:r>
            <a:r>
              <a:rPr lang="en-US" sz="1200" dirty="0" smtClean="0">
                <a:latin typeface="Comic Sans MS" panose="030F0702030302020204" pitchFamily="66" charset="0"/>
              </a:rPr>
              <a:t>:https://commons.wikimedia.org/wiki/File:1007_Muscl</a:t>
            </a:r>
            <a:r>
              <a:rPr lang="en-US" sz="1200" dirty="0">
                <a:latin typeface="Comic Sans MS" panose="030F0702030302020204" pitchFamily="66" charset="0"/>
              </a:rPr>
              <a:t>e_Fibes_(large).jpg</a:t>
            </a:r>
            <a:endParaRPr lang="th-TH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scular Levels of Organization | Anatomy and Physiology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070325"/>
            <a:ext cx="6254345" cy="40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Skeletal muscle fiber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5495" y="130701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Muscle fiber is a single cylindrical fiber with several nuclei locate at its periphery.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Sarcolemma 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Transverse tubules 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Sarcoplasmic reticulum</a:t>
            </a:r>
          </a:p>
          <a:p>
            <a:pPr lvl="3"/>
            <a:r>
              <a:rPr lang="en-US" sz="2800" dirty="0" smtClean="0">
                <a:latin typeface="Comic Sans MS" panose="030F0702030302020204" pitchFamily="66" charset="0"/>
              </a:rPr>
              <a:t>Sarcoplasm</a:t>
            </a:r>
          </a:p>
          <a:p>
            <a:pPr lvl="4"/>
            <a:r>
              <a:rPr lang="en-US" sz="2800" dirty="0" smtClean="0">
                <a:latin typeface="Comic Sans MS" panose="030F0702030302020204" pitchFamily="66" charset="0"/>
              </a:rPr>
              <a:t>Myofibrils</a:t>
            </a:r>
          </a:p>
          <a:p>
            <a:pPr lvl="5"/>
            <a:r>
              <a:rPr lang="en-US" sz="2800" dirty="0" smtClean="0">
                <a:latin typeface="Comic Sans MS" panose="030F0702030302020204" pitchFamily="66" charset="0"/>
              </a:rPr>
              <a:t>Myofilament</a:t>
            </a:r>
          </a:p>
          <a:p>
            <a:pPr lvl="6"/>
            <a:r>
              <a:rPr lang="en-US" sz="2800" dirty="0" smtClean="0">
                <a:latin typeface="Comic Sans MS" panose="030F0702030302020204" pitchFamily="66" charset="0"/>
              </a:rPr>
              <a:t>Myosin</a:t>
            </a:r>
          </a:p>
          <a:p>
            <a:pPr lvl="6"/>
            <a:r>
              <a:rPr lang="en-US" sz="2800" dirty="0" smtClean="0">
                <a:latin typeface="Comic Sans MS" panose="030F0702030302020204" pitchFamily="66" charset="0"/>
              </a:rPr>
              <a:t>actin</a:t>
            </a:r>
            <a:endParaRPr lang="th-TH" sz="2800" dirty="0">
              <a:latin typeface="Comic Sans MS" panose="030F0702030302020204" pitchFamily="66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8155" y="2184751"/>
            <a:ext cx="352532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Muscle hierarchy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578155" y="2947916"/>
            <a:ext cx="3065797" cy="3302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90985" y="6569978"/>
            <a:ext cx="7105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 smtClean="0">
                <a:latin typeface="Comic Sans MS" panose="030F0702030302020204" pitchFamily="66" charset="0"/>
              </a:rPr>
              <a:t>ที่มา</a:t>
            </a:r>
            <a:r>
              <a:rPr lang="en-US" sz="1100" dirty="0" smtClean="0">
                <a:latin typeface="Comic Sans MS" panose="030F0702030302020204" pitchFamily="66" charset="0"/>
              </a:rPr>
              <a:t>:https://courses.lumenlearning.com/cuny-csi-ap-1/ch</a:t>
            </a:r>
            <a:r>
              <a:rPr lang="en-US" sz="1100" dirty="0">
                <a:latin typeface="Comic Sans MS" panose="030F0702030302020204" pitchFamily="66" charset="0"/>
              </a:rPr>
              <a:t>apter/muscular-levels-of-organization/</a:t>
            </a:r>
            <a:endParaRPr lang="th-TH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Skeletal muscle fiber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71" b="88566" l="5686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8" b="8943"/>
          <a:stretch/>
        </p:blipFill>
        <p:spPr bwMode="auto">
          <a:xfrm>
            <a:off x="2625441" y="1319497"/>
            <a:ext cx="5306733" cy="53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6716463" y="3303937"/>
            <a:ext cx="442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400" dirty="0">
                <a:latin typeface="Comic Sans MS" panose="030F0702030302020204" pitchFamily="66" charset="0"/>
              </a:rPr>
              <a:t>Sarcoplasmic reticulum</a:t>
            </a: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H="1">
            <a:off x="5977720" y="3534770"/>
            <a:ext cx="169232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/>
          <p:cNvSpPr/>
          <p:nvPr/>
        </p:nvSpPr>
        <p:spPr>
          <a:xfrm>
            <a:off x="7437435" y="2607761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</a:rPr>
              <a:t>Transverse tubules 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H="1">
            <a:off x="6239852" y="2936543"/>
            <a:ext cx="169232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400</Words>
  <Application>Microsoft Office PowerPoint</Application>
  <PresentationFormat>กำหนดเอง</PresentationFormat>
  <Paragraphs>98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Office Theme</vt:lpstr>
      <vt:lpstr>งานนำเสนอ PowerPoint</vt:lpstr>
      <vt:lpstr>4171102  กายวิภาคศาสตร์และสรีรวิทยา 1 Anatomy &amp; Physiology 1</vt:lpstr>
      <vt:lpstr>Chapter 4   Muscular System: skeletal muscle </vt:lpstr>
      <vt:lpstr>Study aims</vt:lpstr>
      <vt:lpstr>Functions of muscular system</vt:lpstr>
      <vt:lpstr>Skeletal muscle</vt:lpstr>
      <vt:lpstr>skeletal muscle structure</vt:lpstr>
      <vt:lpstr>Skeletal muscle fiber</vt:lpstr>
      <vt:lpstr>Skeletal muscle fiber </vt:lpstr>
      <vt:lpstr>Myofilaments </vt:lpstr>
      <vt:lpstr>Actin myofilaments</vt:lpstr>
      <vt:lpstr>Myosin myofilaments</vt:lpstr>
      <vt:lpstr>Actin and Myosin</vt:lpstr>
      <vt:lpstr>Sarcomeres structure</vt:lpstr>
      <vt:lpstr>Sarcomeres</vt:lpstr>
      <vt:lpstr>Type of muscle contraction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hp430</cp:lastModifiedBy>
  <cp:revision>32</cp:revision>
  <dcterms:created xsi:type="dcterms:W3CDTF">2018-12-21T08:00:01Z</dcterms:created>
  <dcterms:modified xsi:type="dcterms:W3CDTF">2021-05-31T04:52:41Z</dcterms:modified>
</cp:coreProperties>
</file>