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80" r:id="rId4"/>
    <p:sldId id="281" r:id="rId5"/>
    <p:sldId id="263" r:id="rId6"/>
    <p:sldId id="264" r:id="rId7"/>
    <p:sldId id="265" r:id="rId8"/>
    <p:sldId id="266" r:id="rId9"/>
    <p:sldId id="282" r:id="rId10"/>
    <p:sldId id="283" r:id="rId11"/>
    <p:sldId id="267" r:id="rId12"/>
    <p:sldId id="277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70" d="100"/>
          <a:sy n="70" d="100"/>
        </p:scale>
        <p:origin x="-70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6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0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6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7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4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5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7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1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6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D71E-97F4-4506-8FFC-5469E2CD1167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F5F5E-8D54-43BB-A4D8-17F94F6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mnIHBzc_iAhVs6nMBHdlMCFIQjRx6BAgBEAU&amp;url=https://www.drawingninja.com/t/picture-of-the-human-heart.html&amp;psig=AOvVaw0bDY0fM_32icBnTUpciqlK&amp;ust=155973008434852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a0.039\หน้าแรกและหน้าสุดท้าย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771525"/>
            <a:ext cx="63055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8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2608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Cardiac muscle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vels Archives – Christie's Myst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46" y="1375058"/>
            <a:ext cx="8998709" cy="514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178702" y="6577672"/>
            <a:ext cx="36423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000" dirty="0" smtClean="0">
                <a:latin typeface="Comic Sans MS" panose="030F0702030302020204" pitchFamily="66" charset="0"/>
              </a:rPr>
              <a:t>ที่มา</a:t>
            </a:r>
            <a:r>
              <a:rPr lang="en-US" sz="1000" dirty="0">
                <a:latin typeface="Comic Sans MS" panose="030F0702030302020204" pitchFamily="66" charset="0"/>
              </a:rPr>
              <a:t>:</a:t>
            </a:r>
            <a:r>
              <a:rPr lang="en-US" sz="1000" dirty="0" smtClean="0">
                <a:latin typeface="Comic Sans MS" panose="030F0702030302020204" pitchFamily="66" charset="0"/>
              </a:rPr>
              <a:t>https://www.christiesmysteries.com/category/novels</a:t>
            </a:r>
            <a:r>
              <a:rPr lang="en-US" sz="1000" dirty="0">
                <a:latin typeface="Comic Sans MS" panose="030F0702030302020204" pitchFamily="66" charset="0"/>
              </a:rPr>
              <a:t>/</a:t>
            </a:r>
            <a:endParaRPr lang="th-TH" sz="1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2608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Type of muscle tissue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ile:Muscle Tissue (1)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7"/>
          <a:stretch/>
        </p:blipFill>
        <p:spPr bwMode="auto">
          <a:xfrm>
            <a:off x="2237600" y="1023581"/>
            <a:ext cx="4900179" cy="511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04800" y="643157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200" dirty="0" smtClean="0">
                <a:latin typeface="Comic Sans MS" panose="030F0702030302020204" pitchFamily="66" charset="0"/>
              </a:rPr>
              <a:t>ที่มา</a:t>
            </a:r>
            <a:r>
              <a:rPr lang="en-US" sz="1200" dirty="0" smtClean="0">
                <a:latin typeface="Comic Sans MS" panose="030F0702030302020204" pitchFamily="66" charset="0"/>
              </a:rPr>
              <a:t>:https://commons.wikimedia.org/wiki/</a:t>
            </a:r>
            <a:r>
              <a:rPr lang="en-US" sz="1200" dirty="0" err="1" smtClean="0">
                <a:latin typeface="Comic Sans MS" panose="030F0702030302020204" pitchFamily="66" charset="0"/>
              </a:rPr>
              <a:t>File:Muscle_Tis</a:t>
            </a:r>
            <a:r>
              <a:rPr lang="en-US" sz="1200" dirty="0" err="1">
                <a:latin typeface="Comic Sans MS" panose="030F0702030302020204" pitchFamily="66" charset="0"/>
              </a:rPr>
              <a:t>sue</a:t>
            </a:r>
            <a:r>
              <a:rPr lang="en-US" sz="1200" dirty="0">
                <a:latin typeface="Comic Sans MS" panose="030F0702030302020204" pitchFamily="66" charset="0"/>
              </a:rPr>
              <a:t>_(1).svg</a:t>
            </a:r>
            <a:endParaRPr lang="th-TH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26085"/>
            <a:ext cx="10515600" cy="594995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Quiz Puzzles Letters - Free image o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13" y="1162247"/>
            <a:ext cx="3094759" cy="309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5684692" y="5035137"/>
            <a:ext cx="1512125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LMS</a:t>
            </a:r>
            <a:endParaRPr lang="th-TH" sz="4800" dirty="0">
              <a:solidFill>
                <a:schemeClr val="tx1"/>
              </a:solidFill>
              <a:latin typeface="Arabic Typesetting" panose="03020402040406030203" pitchFamily="66" charset="-78"/>
            </a:endParaRPr>
          </a:p>
        </p:txBody>
      </p:sp>
      <p:pic>
        <p:nvPicPr>
          <p:cNvPr id="4100" name="Picture 4" descr="File:Start hand.sv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24" y="4800174"/>
            <a:ext cx="1123068" cy="112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6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a0.039\หน้าแรกและหน้าสุดท้าย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771525"/>
            <a:ext cx="63055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63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410200" y="1485930"/>
            <a:ext cx="1341120" cy="1569660"/>
            <a:chOff x="5410200" y="1485930"/>
            <a:chExt cx="1341120" cy="1569660"/>
          </a:xfrm>
        </p:grpSpPr>
        <p:sp>
          <p:nvSpPr>
            <p:cNvPr id="5" name="Oval 4"/>
            <p:cNvSpPr/>
            <p:nvPr/>
          </p:nvSpPr>
          <p:spPr>
            <a:xfrm>
              <a:off x="5410200" y="1600200"/>
              <a:ext cx="1341120" cy="134112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82348" y="1485930"/>
              <a:ext cx="10470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solidFill>
                    <a:schemeClr val="bg1"/>
                  </a:solidFill>
                </a:rPr>
                <a:t>N</a:t>
              </a:r>
              <a:endParaRPr lang="en-US" sz="9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79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759" y="1813034"/>
            <a:ext cx="5626941" cy="342798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4171102</a:t>
            </a:r>
            <a:r>
              <a:rPr lang="en-US" sz="3200" dirty="0">
                <a:latin typeface="Comic Sans MS" panose="030F0702030302020204" pitchFamily="66" charset="0"/>
              </a:rPr>
              <a:t>	</a:t>
            </a:r>
            <a:r>
              <a:rPr lang="th-TH" sz="3200" dirty="0" smtClean="0">
                <a:latin typeface="Comic Sans MS" panose="030F0702030302020204" pitchFamily="66" charset="0"/>
              </a:rPr>
              <a:t/>
            </a:r>
            <a:br>
              <a:rPr lang="th-TH" sz="3200" dirty="0" smtClean="0">
                <a:latin typeface="Comic Sans MS" panose="030F0702030302020204" pitchFamily="66" charset="0"/>
              </a:rPr>
            </a:b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กายวิภาคศาสตร์และสรีรวิทยา </a:t>
            </a:r>
            <a:r>
              <a:rPr lang="ar-SA" sz="3200" dirty="0" smtClean="0">
                <a:latin typeface="Angsana New" panose="02020603050405020304" pitchFamily="18" charset="-34"/>
              </a:rPr>
              <a:t>1</a:t>
            </a:r>
            <a:r>
              <a:rPr lang="en-US" sz="3200" dirty="0">
                <a:latin typeface="Angsana New" panose="02020603050405020304" pitchFamily="18" charset="-34"/>
              </a:rPr>
              <a:t/>
            </a:r>
            <a:br>
              <a:rPr lang="en-US" sz="3200" dirty="0">
                <a:latin typeface="Angsana New" panose="02020603050405020304" pitchFamily="18" charset="-34"/>
              </a:rPr>
            </a:br>
            <a:r>
              <a:rPr lang="en-US" sz="3200" dirty="0">
                <a:latin typeface="Comic Sans MS" panose="030F0702030302020204" pitchFamily="66" charset="0"/>
              </a:rPr>
              <a:t>Anatomy &amp; Physiology 1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83780" y="5369982"/>
            <a:ext cx="4337538" cy="1441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JUTATIP TEPSUWAN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MSN,RN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Faculty of Nursing, NPRU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768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087" y="1462499"/>
            <a:ext cx="10515600" cy="2266642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Comic Sans MS" pitchFamily="66" charset="0"/>
              </a:rPr>
              <a:t>Chapter 4  </a:t>
            </a:r>
            <a:br>
              <a:rPr lang="en-US" sz="5400" dirty="0" smtClean="0">
                <a:latin typeface="Comic Sans MS" pitchFamily="66" charset="0"/>
              </a:rPr>
            </a:br>
            <a:r>
              <a:rPr lang="en-US" sz="5400" dirty="0">
                <a:latin typeface="Comic Sans MS" panose="030F0702030302020204" pitchFamily="66" charset="0"/>
              </a:rPr>
              <a:t>Muscular </a:t>
            </a:r>
            <a:r>
              <a:rPr lang="en-US" sz="5400" dirty="0" smtClean="0">
                <a:latin typeface="Comic Sans MS" panose="030F0702030302020204" pitchFamily="66" charset="0"/>
              </a:rPr>
              <a:t>System:</a:t>
            </a:r>
            <a:br>
              <a:rPr lang="en-US" sz="5400" dirty="0" smtClean="0">
                <a:latin typeface="Comic Sans MS" panose="030F0702030302020204" pitchFamily="66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smooth muscle and cardiac muscle</a:t>
            </a:r>
            <a:r>
              <a:rPr lang="en-US" sz="5400" dirty="0" smtClean="0">
                <a:latin typeface="Comic Sans MS" panose="030F0702030302020204" pitchFamily="66" charset="0"/>
              </a:rPr>
              <a:t/>
            </a:r>
            <a:br>
              <a:rPr lang="en-US" sz="5400" dirty="0" smtClean="0">
                <a:latin typeface="Comic Sans MS" panose="030F0702030302020204" pitchFamily="66" charset="0"/>
              </a:rPr>
            </a:br>
            <a:endParaRPr lang="en-US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6" name="AutoShape 2" descr="ผลการค้นหารูปภาพสำหรับ anatomy of he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9863" y="-1668463"/>
            <a:ext cx="33528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4" descr="ผลการค้นหารูปภาพสำหรับ anatomy of he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22263" y="-1516063"/>
            <a:ext cx="33528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6" descr="Heart - Wikipedia"/>
          <p:cNvSpPr>
            <a:spLocks noChangeAspect="1" noChangeArrowheads="1"/>
          </p:cNvSpPr>
          <p:nvPr/>
        </p:nvSpPr>
        <p:spPr bwMode="auto">
          <a:xfrm>
            <a:off x="98425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8" descr="Heart - Wikipedia"/>
          <p:cNvSpPr>
            <a:spLocks noChangeAspect="1" noChangeArrowheads="1"/>
          </p:cNvSpPr>
          <p:nvPr/>
        </p:nvSpPr>
        <p:spPr bwMode="auto">
          <a:xfrm>
            <a:off x="250825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AutoShape 2" descr="File:Animal Cell Unannotated.svg - Wikimedia Commons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19" b="95838" l="8905" r="795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90" y="3261813"/>
            <a:ext cx="2849385" cy="380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88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omic Sans MS" pitchFamily="66" charset="0"/>
              </a:rPr>
              <a:t>Study aims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7512" y="1383106"/>
            <a:ext cx="11566566" cy="2684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Distinguish among smooth and cardiac muscle.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Describe the location of </a:t>
            </a:r>
            <a:r>
              <a:rPr lang="en-US" sz="3200" dirty="0">
                <a:latin typeface="Comic Sans MS" panose="030F0702030302020204" pitchFamily="66" charset="0"/>
              </a:rPr>
              <a:t>smooth and cardiac muscle.</a:t>
            </a:r>
            <a:endParaRPr 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54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83626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Smooth muscle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69731" y="1463019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Smooth muscle or involuntary muscle, that show no cross stripes. 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It consists of narrow spindle-shaped cell with a single, central located nucleus.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Smooth muscle tissue contracts slowly and automatically.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It constitutes of internal organs and digestive system</a:t>
            </a:r>
          </a:p>
          <a:p>
            <a:endParaRPr lang="th-TH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1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2608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Smooth 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muscle structure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59372" y="1447252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The actin and myosin filaments are arranged in a stacked pattern across the cell.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Actin filament run from one side of the cell to the other, connecting at dense bodies and at the cell membrane.</a:t>
            </a: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endParaRPr lang="th-TH" sz="3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File:Actin myosin filaments.png - Wikimedia Comm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5"/>
          <a:stretch/>
        </p:blipFill>
        <p:spPr bwMode="auto">
          <a:xfrm>
            <a:off x="3414216" y="3700407"/>
            <a:ext cx="6858000" cy="243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656228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200" dirty="0" smtClean="0">
                <a:latin typeface="Comic Sans MS" panose="030F0702030302020204" pitchFamily="66" charset="0"/>
              </a:rPr>
              <a:t>ที่มา</a:t>
            </a:r>
            <a:r>
              <a:rPr lang="en-US" sz="1200" dirty="0" smtClean="0">
                <a:latin typeface="Comic Sans MS" panose="030F0702030302020204" pitchFamily="66" charset="0"/>
              </a:rPr>
              <a:t>:https://commons.wikimedia.org/wiki/</a:t>
            </a:r>
            <a:r>
              <a:rPr lang="en-US" sz="1200" dirty="0" err="1" smtClean="0">
                <a:latin typeface="Comic Sans MS" panose="030F0702030302020204" pitchFamily="66" charset="0"/>
              </a:rPr>
              <a:t>File:Actin_myos</a:t>
            </a:r>
            <a:r>
              <a:rPr lang="en-US" sz="1200" dirty="0" err="1">
                <a:latin typeface="Comic Sans MS" panose="030F0702030302020204" pitchFamily="66" charset="0"/>
              </a:rPr>
              <a:t>in_filaments.png</a:t>
            </a:r>
            <a:endParaRPr lang="th-TH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26085"/>
            <a:ext cx="10515600" cy="59499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Location and function of smooth muscle</a:t>
            </a:r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242713" y="1219027"/>
            <a:ext cx="52350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Location : </a:t>
            </a:r>
          </a:p>
          <a:p>
            <a:pPr marL="0" indent="0">
              <a:buNone/>
            </a:pPr>
            <a:r>
              <a:rPr lang="en-US" sz="3200" dirty="0" smtClean="0">
                <a:latin typeface="Comic Sans MS" panose="030F0702030302020204" pitchFamily="66" charset="0"/>
              </a:rPr>
              <a:t>	Wall or hollow organs, blood vessels, and gland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Function:</a:t>
            </a:r>
          </a:p>
          <a:p>
            <a:pPr marL="0" indent="0">
              <a:buNone/>
            </a:pPr>
            <a:r>
              <a:rPr lang="en-US" sz="3200" dirty="0" smtClean="0">
                <a:latin typeface="Comic Sans MS" panose="030F0702030302020204" pitchFamily="66" charset="0"/>
              </a:rPr>
              <a:t>	Compress organ, duct, tubes etc.</a:t>
            </a:r>
            <a:endParaRPr lang="th-TH" sz="32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328" b="83464" l="39898" r="639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10821" r="34232" b="8399"/>
          <a:stretch/>
        </p:blipFill>
        <p:spPr bwMode="auto">
          <a:xfrm>
            <a:off x="1238435" y="1162248"/>
            <a:ext cx="3360860" cy="531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7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2608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Cardiac muscle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Cardiac muscle cells are long ,striated, branching and only one nucleus per cell.</a:t>
            </a:r>
          </a:p>
          <a:p>
            <a:pPr marL="0" indent="0">
              <a:buNone/>
            </a:pPr>
            <a:endParaRPr lang="th-TH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File:2017abc Cardiac Muscle.jp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962" y="2615619"/>
            <a:ext cx="4101710" cy="408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200" dirty="0" smtClean="0">
                <a:latin typeface="Comic Sans MS" panose="030F0702030302020204" pitchFamily="66" charset="0"/>
              </a:rPr>
              <a:t>ที่มา</a:t>
            </a:r>
            <a:r>
              <a:rPr lang="en-US" sz="1200" dirty="0" smtClean="0">
                <a:latin typeface="Comic Sans MS" panose="030F0702030302020204" pitchFamily="66" charset="0"/>
              </a:rPr>
              <a:t>:https://commons.wikimedia.org/wiki/File:2017abc_Ca</a:t>
            </a:r>
            <a:r>
              <a:rPr lang="en-US" sz="1200" dirty="0">
                <a:latin typeface="Comic Sans MS" panose="030F0702030302020204" pitchFamily="66" charset="0"/>
              </a:rPr>
              <a:t>rdiac_Muscle.jpg</a:t>
            </a:r>
            <a:endParaRPr lang="th-TH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2608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Cardiac muscle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292911" y="6136249"/>
            <a:ext cx="4904509" cy="564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คณะพยาบาลศาสตร์ มหาวิทยาลัยราช</a:t>
            </a:r>
            <a:r>
              <a:rPr lang="th-TH" sz="2400" dirty="0" err="1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ภัฏ</a:t>
            </a:r>
            <a:r>
              <a:rPr lang="th-TH" sz="2400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นครปฐม</a:t>
            </a:r>
            <a:endParaRPr lang="th-TH" sz="2400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6" name="Picture 2" descr="C:\Users\User\AppData\Local\Temp\Rar$DIa0.068\มุมบนด้านขวามือ แบบที่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534508" cy="11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4553" y="1784911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Cardiac muscle cell are connected to one anther by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intercalated discs.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Intercalated discs are tight junctions and gap junctions, that facilitate action potential conduction between the cells.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An action potential in one cardiac muscle cell can stimulate action potentials in adjacent cells, causing all to contract together.</a:t>
            </a:r>
          </a:p>
          <a:p>
            <a:pPr marL="0" indent="0">
              <a:buNone/>
            </a:pPr>
            <a:endParaRPr lang="th-TH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9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297</Words>
  <Application>Microsoft Office PowerPoint</Application>
  <PresentationFormat>กำหนดเอง</PresentationFormat>
  <Paragraphs>46</Paragraphs>
  <Slides>13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Office Theme</vt:lpstr>
      <vt:lpstr>งานนำเสนอ PowerPoint</vt:lpstr>
      <vt:lpstr>4171102  กายวิภาคศาสตร์และสรีรวิทยา 1 Anatomy &amp; Physiology 1</vt:lpstr>
      <vt:lpstr>Chapter 4   Muscular System: smooth muscle and cardiac muscle </vt:lpstr>
      <vt:lpstr>Study aims</vt:lpstr>
      <vt:lpstr>Smooth muscle</vt:lpstr>
      <vt:lpstr>Smooth muscle structure</vt:lpstr>
      <vt:lpstr>Location and function of smooth muscle</vt:lpstr>
      <vt:lpstr>Cardiac muscle</vt:lpstr>
      <vt:lpstr>Cardiac muscle</vt:lpstr>
      <vt:lpstr>Cardiac muscle</vt:lpstr>
      <vt:lpstr>Type of muscle tissue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hp430</cp:lastModifiedBy>
  <cp:revision>19</cp:revision>
  <dcterms:created xsi:type="dcterms:W3CDTF">2018-12-21T08:00:01Z</dcterms:created>
  <dcterms:modified xsi:type="dcterms:W3CDTF">2021-05-31T06:53:50Z</dcterms:modified>
</cp:coreProperties>
</file>