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7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26" autoAdjust="0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952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B58D8-643A-473C-83C8-2C98B22D152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787A-7A75-4C8A-A130-39795607A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557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26" Type="http://schemas.openxmlformats.org/officeDocument/2006/relationships/image" Target="../media/image156.png"/><Relationship Id="rId3" Type="http://schemas.openxmlformats.org/officeDocument/2006/relationships/image" Target="../media/image2.png"/><Relationship Id="rId21" Type="http://schemas.openxmlformats.org/officeDocument/2006/relationships/image" Target="../media/image15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5" Type="http://schemas.openxmlformats.org/officeDocument/2006/relationships/image" Target="../media/image15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2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24" Type="http://schemas.openxmlformats.org/officeDocument/2006/relationships/image" Target="../media/image154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23" Type="http://schemas.openxmlformats.org/officeDocument/2006/relationships/image" Target="../media/image153.png"/><Relationship Id="rId28" Type="http://schemas.openxmlformats.org/officeDocument/2006/relationships/image" Target="../media/image158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Relationship Id="rId22" Type="http://schemas.openxmlformats.org/officeDocument/2006/relationships/image" Target="../media/image152.png"/><Relationship Id="rId27" Type="http://schemas.openxmlformats.org/officeDocument/2006/relationships/image" Target="../media/image1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18" Type="http://schemas.openxmlformats.org/officeDocument/2006/relationships/image" Target="../media/image173.png"/><Relationship Id="rId26" Type="http://schemas.openxmlformats.org/officeDocument/2006/relationships/image" Target="../media/image181.png"/><Relationship Id="rId3" Type="http://schemas.openxmlformats.org/officeDocument/2006/relationships/image" Target="../media/image9.png"/><Relationship Id="rId21" Type="http://schemas.openxmlformats.org/officeDocument/2006/relationships/image" Target="../media/image176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17" Type="http://schemas.openxmlformats.org/officeDocument/2006/relationships/image" Target="../media/image172.png"/><Relationship Id="rId25" Type="http://schemas.openxmlformats.org/officeDocument/2006/relationships/image" Target="../media/image18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1.png"/><Relationship Id="rId20" Type="http://schemas.openxmlformats.org/officeDocument/2006/relationships/image" Target="../media/image175.png"/><Relationship Id="rId2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24" Type="http://schemas.openxmlformats.org/officeDocument/2006/relationships/image" Target="../media/image179.png"/><Relationship Id="rId5" Type="http://schemas.openxmlformats.org/officeDocument/2006/relationships/image" Target="../media/image160.png"/><Relationship Id="rId15" Type="http://schemas.openxmlformats.org/officeDocument/2006/relationships/image" Target="../media/image170.png"/><Relationship Id="rId23" Type="http://schemas.openxmlformats.org/officeDocument/2006/relationships/image" Target="../media/image178.png"/><Relationship Id="rId28" Type="http://schemas.openxmlformats.org/officeDocument/2006/relationships/image" Target="../media/image183.png"/><Relationship Id="rId10" Type="http://schemas.openxmlformats.org/officeDocument/2006/relationships/image" Target="../media/image165.png"/><Relationship Id="rId19" Type="http://schemas.openxmlformats.org/officeDocument/2006/relationships/image" Target="../media/image174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Relationship Id="rId14" Type="http://schemas.openxmlformats.org/officeDocument/2006/relationships/image" Target="../media/image169.png"/><Relationship Id="rId22" Type="http://schemas.openxmlformats.org/officeDocument/2006/relationships/image" Target="../media/image177.png"/><Relationship Id="rId27" Type="http://schemas.openxmlformats.org/officeDocument/2006/relationships/image" Target="../media/image1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18" Type="http://schemas.openxmlformats.org/officeDocument/2006/relationships/image" Target="../media/image199.png"/><Relationship Id="rId3" Type="http://schemas.openxmlformats.org/officeDocument/2006/relationships/image" Target="../media/image184.png"/><Relationship Id="rId21" Type="http://schemas.openxmlformats.org/officeDocument/2006/relationships/image" Target="../media/image202.png"/><Relationship Id="rId7" Type="http://schemas.openxmlformats.org/officeDocument/2006/relationships/image" Target="../media/image188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5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97.png"/><Relationship Id="rId20" Type="http://schemas.openxmlformats.org/officeDocument/2006/relationships/image" Target="../media/image2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24" Type="http://schemas.openxmlformats.org/officeDocument/2006/relationships/image" Target="../media/image205.png"/><Relationship Id="rId5" Type="http://schemas.openxmlformats.org/officeDocument/2006/relationships/image" Target="../media/image186.png"/><Relationship Id="rId15" Type="http://schemas.openxmlformats.org/officeDocument/2006/relationships/image" Target="../media/image196.png"/><Relationship Id="rId23" Type="http://schemas.openxmlformats.org/officeDocument/2006/relationships/image" Target="../media/image204.png"/><Relationship Id="rId10" Type="http://schemas.openxmlformats.org/officeDocument/2006/relationships/image" Target="../media/image191.png"/><Relationship Id="rId19" Type="http://schemas.openxmlformats.org/officeDocument/2006/relationships/image" Target="../media/image200.png"/><Relationship Id="rId4" Type="http://schemas.openxmlformats.org/officeDocument/2006/relationships/image" Target="../media/image185.png"/><Relationship Id="rId9" Type="http://schemas.openxmlformats.org/officeDocument/2006/relationships/image" Target="../media/image190.png"/><Relationship Id="rId14" Type="http://schemas.openxmlformats.org/officeDocument/2006/relationships/image" Target="../media/image195.png"/><Relationship Id="rId22" Type="http://schemas.openxmlformats.org/officeDocument/2006/relationships/image" Target="../media/image20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png"/><Relationship Id="rId18" Type="http://schemas.openxmlformats.org/officeDocument/2006/relationships/image" Target="../media/image220.png"/><Relationship Id="rId3" Type="http://schemas.openxmlformats.org/officeDocument/2006/relationships/image" Target="../media/image9.png"/><Relationship Id="rId21" Type="http://schemas.openxmlformats.org/officeDocument/2006/relationships/image" Target="../media/image222.jpeg"/><Relationship Id="rId7" Type="http://schemas.openxmlformats.org/officeDocument/2006/relationships/image" Target="../media/image209.png"/><Relationship Id="rId12" Type="http://schemas.openxmlformats.org/officeDocument/2006/relationships/image" Target="../media/image214.png"/><Relationship Id="rId17" Type="http://schemas.openxmlformats.org/officeDocument/2006/relationships/image" Target="../media/image21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18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5" Type="http://schemas.openxmlformats.org/officeDocument/2006/relationships/image" Target="../media/image207.png"/><Relationship Id="rId15" Type="http://schemas.openxmlformats.org/officeDocument/2006/relationships/image" Target="../media/image217.png"/><Relationship Id="rId10" Type="http://schemas.openxmlformats.org/officeDocument/2006/relationships/image" Target="../media/image212.png"/><Relationship Id="rId19" Type="http://schemas.openxmlformats.org/officeDocument/2006/relationships/image" Target="../media/image221.png"/><Relationship Id="rId4" Type="http://schemas.openxmlformats.org/officeDocument/2006/relationships/image" Target="../media/image206.png"/><Relationship Id="rId9" Type="http://schemas.openxmlformats.org/officeDocument/2006/relationships/image" Target="../media/image211.png"/><Relationship Id="rId14" Type="http://schemas.openxmlformats.org/officeDocument/2006/relationships/image" Target="../media/image216.png"/><Relationship Id="rId22" Type="http://schemas.openxmlformats.org/officeDocument/2006/relationships/image" Target="../media/image2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18" Type="http://schemas.openxmlformats.org/officeDocument/2006/relationships/image" Target="../media/image238.png"/><Relationship Id="rId3" Type="http://schemas.openxmlformats.org/officeDocument/2006/relationships/image" Target="../media/image9.png"/><Relationship Id="rId21" Type="http://schemas.openxmlformats.org/officeDocument/2006/relationships/image" Target="../media/image241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17" Type="http://schemas.openxmlformats.org/officeDocument/2006/relationships/image" Target="../media/image23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36.png"/><Relationship Id="rId20" Type="http://schemas.openxmlformats.org/officeDocument/2006/relationships/image" Target="../media/image2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5" Type="http://schemas.openxmlformats.org/officeDocument/2006/relationships/image" Target="../media/image235.png"/><Relationship Id="rId23" Type="http://schemas.openxmlformats.org/officeDocument/2006/relationships/image" Target="../media/image8.png"/><Relationship Id="rId10" Type="http://schemas.openxmlformats.org/officeDocument/2006/relationships/image" Target="../media/image230.png"/><Relationship Id="rId19" Type="http://schemas.openxmlformats.org/officeDocument/2006/relationships/image" Target="../media/image239.png"/><Relationship Id="rId4" Type="http://schemas.openxmlformats.org/officeDocument/2006/relationships/image" Target="../media/image224.png"/><Relationship Id="rId9" Type="http://schemas.openxmlformats.org/officeDocument/2006/relationships/image" Target="../media/image229.png"/><Relationship Id="rId14" Type="http://schemas.openxmlformats.org/officeDocument/2006/relationships/image" Target="../media/image234.png"/><Relationship Id="rId22" Type="http://schemas.openxmlformats.org/officeDocument/2006/relationships/image" Target="../media/image2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3.png"/><Relationship Id="rId18" Type="http://schemas.openxmlformats.org/officeDocument/2006/relationships/image" Target="../media/image258.png"/><Relationship Id="rId3" Type="http://schemas.openxmlformats.org/officeDocument/2006/relationships/image" Target="../media/image243.png"/><Relationship Id="rId21" Type="http://schemas.openxmlformats.org/officeDocument/2006/relationships/image" Target="../media/image261.png"/><Relationship Id="rId7" Type="http://schemas.openxmlformats.org/officeDocument/2006/relationships/image" Target="../media/image247.png"/><Relationship Id="rId12" Type="http://schemas.openxmlformats.org/officeDocument/2006/relationships/image" Target="../media/image252.png"/><Relationship Id="rId17" Type="http://schemas.openxmlformats.org/officeDocument/2006/relationships/image" Target="../media/image25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56.png"/><Relationship Id="rId20" Type="http://schemas.openxmlformats.org/officeDocument/2006/relationships/image" Target="../media/image2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6.png"/><Relationship Id="rId11" Type="http://schemas.openxmlformats.org/officeDocument/2006/relationships/image" Target="../media/image251.png"/><Relationship Id="rId24" Type="http://schemas.openxmlformats.org/officeDocument/2006/relationships/image" Target="../media/image263.gif"/><Relationship Id="rId5" Type="http://schemas.openxmlformats.org/officeDocument/2006/relationships/image" Target="../media/image245.png"/><Relationship Id="rId15" Type="http://schemas.openxmlformats.org/officeDocument/2006/relationships/image" Target="../media/image255.png"/><Relationship Id="rId23" Type="http://schemas.openxmlformats.org/officeDocument/2006/relationships/image" Target="../media/image8.png"/><Relationship Id="rId10" Type="http://schemas.openxmlformats.org/officeDocument/2006/relationships/image" Target="../media/image250.png"/><Relationship Id="rId19" Type="http://schemas.openxmlformats.org/officeDocument/2006/relationships/image" Target="../media/image259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14" Type="http://schemas.openxmlformats.org/officeDocument/2006/relationships/image" Target="../media/image254.png"/><Relationship Id="rId22" Type="http://schemas.openxmlformats.org/officeDocument/2006/relationships/image" Target="../media/image26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13" Type="http://schemas.openxmlformats.org/officeDocument/2006/relationships/image" Target="../media/image273.png"/><Relationship Id="rId18" Type="http://schemas.openxmlformats.org/officeDocument/2006/relationships/image" Target="../media/image278.png"/><Relationship Id="rId3" Type="http://schemas.openxmlformats.org/officeDocument/2006/relationships/image" Target="../media/image9.png"/><Relationship Id="rId21" Type="http://schemas.openxmlformats.org/officeDocument/2006/relationships/image" Target="../media/image8.png"/><Relationship Id="rId7" Type="http://schemas.openxmlformats.org/officeDocument/2006/relationships/image" Target="../media/image267.png"/><Relationship Id="rId12" Type="http://schemas.openxmlformats.org/officeDocument/2006/relationships/image" Target="../media/image272.png"/><Relationship Id="rId17" Type="http://schemas.openxmlformats.org/officeDocument/2006/relationships/image" Target="../media/image27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76.png"/><Relationship Id="rId20" Type="http://schemas.openxmlformats.org/officeDocument/2006/relationships/image" Target="../media/image2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6.png"/><Relationship Id="rId11" Type="http://schemas.openxmlformats.org/officeDocument/2006/relationships/image" Target="../media/image271.png"/><Relationship Id="rId5" Type="http://schemas.openxmlformats.org/officeDocument/2006/relationships/image" Target="../media/image265.png"/><Relationship Id="rId15" Type="http://schemas.openxmlformats.org/officeDocument/2006/relationships/image" Target="../media/image275.png"/><Relationship Id="rId10" Type="http://schemas.openxmlformats.org/officeDocument/2006/relationships/image" Target="../media/image270.png"/><Relationship Id="rId19" Type="http://schemas.openxmlformats.org/officeDocument/2006/relationships/image" Target="../media/image279.png"/><Relationship Id="rId4" Type="http://schemas.openxmlformats.org/officeDocument/2006/relationships/image" Target="../media/image264.png"/><Relationship Id="rId9" Type="http://schemas.openxmlformats.org/officeDocument/2006/relationships/image" Target="../media/image269.png"/><Relationship Id="rId14" Type="http://schemas.openxmlformats.org/officeDocument/2006/relationships/image" Target="../media/image27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5.png"/><Relationship Id="rId13" Type="http://schemas.openxmlformats.org/officeDocument/2006/relationships/image" Target="../media/image290.png"/><Relationship Id="rId18" Type="http://schemas.openxmlformats.org/officeDocument/2006/relationships/image" Target="../media/image295.png"/><Relationship Id="rId3" Type="http://schemas.openxmlformats.org/officeDocument/2006/relationships/image" Target="../media/image9.png"/><Relationship Id="rId21" Type="http://schemas.openxmlformats.org/officeDocument/2006/relationships/image" Target="../media/image298.png"/><Relationship Id="rId7" Type="http://schemas.openxmlformats.org/officeDocument/2006/relationships/image" Target="../media/image284.png"/><Relationship Id="rId12" Type="http://schemas.openxmlformats.org/officeDocument/2006/relationships/image" Target="../media/image289.png"/><Relationship Id="rId17" Type="http://schemas.openxmlformats.org/officeDocument/2006/relationships/image" Target="../media/image294.png"/><Relationship Id="rId25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93.png"/><Relationship Id="rId20" Type="http://schemas.openxmlformats.org/officeDocument/2006/relationships/image" Target="../media/image2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3.png"/><Relationship Id="rId11" Type="http://schemas.openxmlformats.org/officeDocument/2006/relationships/image" Target="../media/image288.png"/><Relationship Id="rId24" Type="http://schemas.openxmlformats.org/officeDocument/2006/relationships/image" Target="../media/image301.png"/><Relationship Id="rId5" Type="http://schemas.openxmlformats.org/officeDocument/2006/relationships/image" Target="../media/image282.png"/><Relationship Id="rId15" Type="http://schemas.openxmlformats.org/officeDocument/2006/relationships/image" Target="../media/image292.png"/><Relationship Id="rId23" Type="http://schemas.openxmlformats.org/officeDocument/2006/relationships/image" Target="../media/image300.png"/><Relationship Id="rId10" Type="http://schemas.openxmlformats.org/officeDocument/2006/relationships/image" Target="../media/image287.png"/><Relationship Id="rId19" Type="http://schemas.openxmlformats.org/officeDocument/2006/relationships/image" Target="../media/image296.png"/><Relationship Id="rId4" Type="http://schemas.openxmlformats.org/officeDocument/2006/relationships/image" Target="../media/image281.png"/><Relationship Id="rId9" Type="http://schemas.openxmlformats.org/officeDocument/2006/relationships/image" Target="../media/image286.png"/><Relationship Id="rId14" Type="http://schemas.openxmlformats.org/officeDocument/2006/relationships/image" Target="../media/image291.png"/><Relationship Id="rId22" Type="http://schemas.openxmlformats.org/officeDocument/2006/relationships/image" Target="../media/image29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png"/><Relationship Id="rId13" Type="http://schemas.openxmlformats.org/officeDocument/2006/relationships/image" Target="../media/image311.png"/><Relationship Id="rId18" Type="http://schemas.openxmlformats.org/officeDocument/2006/relationships/image" Target="../media/image316.png"/><Relationship Id="rId3" Type="http://schemas.openxmlformats.org/officeDocument/2006/relationships/image" Target="../media/image9.png"/><Relationship Id="rId7" Type="http://schemas.openxmlformats.org/officeDocument/2006/relationships/image" Target="../media/image305.png"/><Relationship Id="rId12" Type="http://schemas.openxmlformats.org/officeDocument/2006/relationships/image" Target="../media/image310.png"/><Relationship Id="rId17" Type="http://schemas.openxmlformats.org/officeDocument/2006/relationships/image" Target="../media/image31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1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4.png"/><Relationship Id="rId11" Type="http://schemas.openxmlformats.org/officeDocument/2006/relationships/image" Target="../media/image309.png"/><Relationship Id="rId5" Type="http://schemas.openxmlformats.org/officeDocument/2006/relationships/image" Target="../media/image303.png"/><Relationship Id="rId15" Type="http://schemas.openxmlformats.org/officeDocument/2006/relationships/image" Target="../media/image313.png"/><Relationship Id="rId10" Type="http://schemas.openxmlformats.org/officeDocument/2006/relationships/image" Target="../media/image308.png"/><Relationship Id="rId19" Type="http://schemas.openxmlformats.org/officeDocument/2006/relationships/image" Target="../media/image317.png"/><Relationship Id="rId4" Type="http://schemas.openxmlformats.org/officeDocument/2006/relationships/image" Target="../media/image302.png"/><Relationship Id="rId9" Type="http://schemas.openxmlformats.org/officeDocument/2006/relationships/image" Target="../media/image307.png"/><Relationship Id="rId14" Type="http://schemas.openxmlformats.org/officeDocument/2006/relationships/image" Target="../media/image3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13" Type="http://schemas.openxmlformats.org/officeDocument/2006/relationships/image" Target="../media/image327.png"/><Relationship Id="rId18" Type="http://schemas.openxmlformats.org/officeDocument/2006/relationships/image" Target="../media/image332.png"/><Relationship Id="rId26" Type="http://schemas.openxmlformats.org/officeDocument/2006/relationships/image" Target="../media/image340.png"/><Relationship Id="rId3" Type="http://schemas.openxmlformats.org/officeDocument/2006/relationships/image" Target="../media/image2.png"/><Relationship Id="rId21" Type="http://schemas.openxmlformats.org/officeDocument/2006/relationships/image" Target="../media/image335.png"/><Relationship Id="rId7" Type="http://schemas.openxmlformats.org/officeDocument/2006/relationships/image" Target="../media/image321.png"/><Relationship Id="rId12" Type="http://schemas.openxmlformats.org/officeDocument/2006/relationships/image" Target="../media/image326.png"/><Relationship Id="rId17" Type="http://schemas.openxmlformats.org/officeDocument/2006/relationships/image" Target="../media/image331.png"/><Relationship Id="rId25" Type="http://schemas.openxmlformats.org/officeDocument/2006/relationships/image" Target="../media/image339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30.png"/><Relationship Id="rId20" Type="http://schemas.openxmlformats.org/officeDocument/2006/relationships/image" Target="../media/image334.png"/><Relationship Id="rId29" Type="http://schemas.openxmlformats.org/officeDocument/2006/relationships/image" Target="../media/image3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0.png"/><Relationship Id="rId11" Type="http://schemas.openxmlformats.org/officeDocument/2006/relationships/image" Target="../media/image325.png"/><Relationship Id="rId24" Type="http://schemas.openxmlformats.org/officeDocument/2006/relationships/image" Target="../media/image338.png"/><Relationship Id="rId5" Type="http://schemas.openxmlformats.org/officeDocument/2006/relationships/image" Target="../media/image319.png"/><Relationship Id="rId15" Type="http://schemas.openxmlformats.org/officeDocument/2006/relationships/image" Target="../media/image329.png"/><Relationship Id="rId23" Type="http://schemas.openxmlformats.org/officeDocument/2006/relationships/image" Target="../media/image337.png"/><Relationship Id="rId28" Type="http://schemas.openxmlformats.org/officeDocument/2006/relationships/image" Target="../media/image342.png"/><Relationship Id="rId10" Type="http://schemas.openxmlformats.org/officeDocument/2006/relationships/image" Target="../media/image324.png"/><Relationship Id="rId19" Type="http://schemas.openxmlformats.org/officeDocument/2006/relationships/image" Target="../media/image333.png"/><Relationship Id="rId31" Type="http://schemas.openxmlformats.org/officeDocument/2006/relationships/image" Target="../media/image344.png"/><Relationship Id="rId4" Type="http://schemas.openxmlformats.org/officeDocument/2006/relationships/image" Target="../media/image318.png"/><Relationship Id="rId9" Type="http://schemas.openxmlformats.org/officeDocument/2006/relationships/image" Target="../media/image323.png"/><Relationship Id="rId14" Type="http://schemas.openxmlformats.org/officeDocument/2006/relationships/image" Target="../media/image328.png"/><Relationship Id="rId22" Type="http://schemas.openxmlformats.org/officeDocument/2006/relationships/image" Target="../media/image336.png"/><Relationship Id="rId27" Type="http://schemas.openxmlformats.org/officeDocument/2006/relationships/image" Target="../media/image341.png"/><Relationship Id="rId30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9.png"/><Relationship Id="rId13" Type="http://schemas.openxmlformats.org/officeDocument/2006/relationships/image" Target="../media/image354.png"/><Relationship Id="rId18" Type="http://schemas.openxmlformats.org/officeDocument/2006/relationships/image" Target="../media/image359.png"/><Relationship Id="rId3" Type="http://schemas.openxmlformats.org/officeDocument/2006/relationships/image" Target="../media/image2.png"/><Relationship Id="rId21" Type="http://schemas.openxmlformats.org/officeDocument/2006/relationships/image" Target="../media/image362.png"/><Relationship Id="rId7" Type="http://schemas.openxmlformats.org/officeDocument/2006/relationships/image" Target="../media/image348.png"/><Relationship Id="rId12" Type="http://schemas.openxmlformats.org/officeDocument/2006/relationships/image" Target="../media/image353.png"/><Relationship Id="rId17" Type="http://schemas.openxmlformats.org/officeDocument/2006/relationships/image" Target="../media/image35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57.png"/><Relationship Id="rId20" Type="http://schemas.openxmlformats.org/officeDocument/2006/relationships/image" Target="../media/image3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7.png"/><Relationship Id="rId11" Type="http://schemas.openxmlformats.org/officeDocument/2006/relationships/image" Target="../media/image352.png"/><Relationship Id="rId5" Type="http://schemas.openxmlformats.org/officeDocument/2006/relationships/image" Target="../media/image346.png"/><Relationship Id="rId15" Type="http://schemas.openxmlformats.org/officeDocument/2006/relationships/image" Target="../media/image356.png"/><Relationship Id="rId23" Type="http://schemas.openxmlformats.org/officeDocument/2006/relationships/image" Target="../media/image8.png"/><Relationship Id="rId10" Type="http://schemas.openxmlformats.org/officeDocument/2006/relationships/image" Target="../media/image351.png"/><Relationship Id="rId19" Type="http://schemas.openxmlformats.org/officeDocument/2006/relationships/image" Target="../media/image360.png"/><Relationship Id="rId4" Type="http://schemas.openxmlformats.org/officeDocument/2006/relationships/image" Target="../media/image345.png"/><Relationship Id="rId9" Type="http://schemas.openxmlformats.org/officeDocument/2006/relationships/image" Target="../media/image350.png"/><Relationship Id="rId14" Type="http://schemas.openxmlformats.org/officeDocument/2006/relationships/image" Target="../media/image355.png"/><Relationship Id="rId22" Type="http://schemas.openxmlformats.org/officeDocument/2006/relationships/image" Target="../media/image3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8.png"/><Relationship Id="rId13" Type="http://schemas.openxmlformats.org/officeDocument/2006/relationships/image" Target="../media/image373.png"/><Relationship Id="rId18" Type="http://schemas.openxmlformats.org/officeDocument/2006/relationships/image" Target="../media/image378.png"/><Relationship Id="rId26" Type="http://schemas.openxmlformats.org/officeDocument/2006/relationships/image" Target="../media/image8.png"/><Relationship Id="rId3" Type="http://schemas.openxmlformats.org/officeDocument/2006/relationships/image" Target="../media/image2.png"/><Relationship Id="rId21" Type="http://schemas.openxmlformats.org/officeDocument/2006/relationships/image" Target="../media/image381.png"/><Relationship Id="rId7" Type="http://schemas.openxmlformats.org/officeDocument/2006/relationships/image" Target="../media/image367.png"/><Relationship Id="rId12" Type="http://schemas.openxmlformats.org/officeDocument/2006/relationships/image" Target="../media/image372.png"/><Relationship Id="rId17" Type="http://schemas.openxmlformats.org/officeDocument/2006/relationships/image" Target="../media/image377.png"/><Relationship Id="rId25" Type="http://schemas.openxmlformats.org/officeDocument/2006/relationships/image" Target="../media/image38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76.png"/><Relationship Id="rId20" Type="http://schemas.openxmlformats.org/officeDocument/2006/relationships/image" Target="../media/image3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6.png"/><Relationship Id="rId11" Type="http://schemas.openxmlformats.org/officeDocument/2006/relationships/image" Target="../media/image371.png"/><Relationship Id="rId24" Type="http://schemas.openxmlformats.org/officeDocument/2006/relationships/image" Target="../media/image384.png"/><Relationship Id="rId5" Type="http://schemas.openxmlformats.org/officeDocument/2006/relationships/image" Target="../media/image365.png"/><Relationship Id="rId15" Type="http://schemas.openxmlformats.org/officeDocument/2006/relationships/image" Target="../media/image375.png"/><Relationship Id="rId23" Type="http://schemas.openxmlformats.org/officeDocument/2006/relationships/image" Target="../media/image383.png"/><Relationship Id="rId10" Type="http://schemas.openxmlformats.org/officeDocument/2006/relationships/image" Target="../media/image370.png"/><Relationship Id="rId19" Type="http://schemas.openxmlformats.org/officeDocument/2006/relationships/image" Target="../media/image379.png"/><Relationship Id="rId4" Type="http://schemas.openxmlformats.org/officeDocument/2006/relationships/image" Target="../media/image364.png"/><Relationship Id="rId9" Type="http://schemas.openxmlformats.org/officeDocument/2006/relationships/image" Target="../media/image369.png"/><Relationship Id="rId14" Type="http://schemas.openxmlformats.org/officeDocument/2006/relationships/image" Target="../media/image374.png"/><Relationship Id="rId22" Type="http://schemas.openxmlformats.org/officeDocument/2006/relationships/image" Target="../media/image38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3" Type="http://schemas.openxmlformats.org/officeDocument/2006/relationships/image" Target="../media/image386.png"/><Relationship Id="rId7" Type="http://schemas.openxmlformats.org/officeDocument/2006/relationships/image" Target="../media/image39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9.png"/><Relationship Id="rId5" Type="http://schemas.openxmlformats.org/officeDocument/2006/relationships/image" Target="../media/image388.png"/><Relationship Id="rId4" Type="http://schemas.openxmlformats.org/officeDocument/2006/relationships/image" Target="../media/image387.png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4.png"/><Relationship Id="rId13" Type="http://schemas.openxmlformats.org/officeDocument/2006/relationships/image" Target="../media/image399.png"/><Relationship Id="rId3" Type="http://schemas.openxmlformats.org/officeDocument/2006/relationships/image" Target="../media/image386.png"/><Relationship Id="rId7" Type="http://schemas.openxmlformats.org/officeDocument/2006/relationships/image" Target="../media/image393.png"/><Relationship Id="rId12" Type="http://schemas.openxmlformats.org/officeDocument/2006/relationships/image" Target="../media/image398.png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2.png"/><Relationship Id="rId11" Type="http://schemas.openxmlformats.org/officeDocument/2006/relationships/image" Target="../media/image397.png"/><Relationship Id="rId5" Type="http://schemas.openxmlformats.org/officeDocument/2006/relationships/image" Target="../media/image388.png"/><Relationship Id="rId15" Type="http://schemas.openxmlformats.org/officeDocument/2006/relationships/image" Target="../media/image401.png"/><Relationship Id="rId10" Type="http://schemas.openxmlformats.org/officeDocument/2006/relationships/image" Target="../media/image396.png"/><Relationship Id="rId4" Type="http://schemas.openxmlformats.org/officeDocument/2006/relationships/image" Target="../media/image387.png"/><Relationship Id="rId9" Type="http://schemas.openxmlformats.org/officeDocument/2006/relationships/image" Target="../media/image395.png"/><Relationship Id="rId14" Type="http://schemas.openxmlformats.org/officeDocument/2006/relationships/image" Target="../media/image40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png"/><Relationship Id="rId13" Type="http://schemas.openxmlformats.org/officeDocument/2006/relationships/image" Target="../media/image8.png"/><Relationship Id="rId3" Type="http://schemas.openxmlformats.org/officeDocument/2006/relationships/image" Target="../media/image386.png"/><Relationship Id="rId7" Type="http://schemas.openxmlformats.org/officeDocument/2006/relationships/image" Target="../media/image403.png"/><Relationship Id="rId12" Type="http://schemas.openxmlformats.org/officeDocument/2006/relationships/image" Target="../media/image39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2.png"/><Relationship Id="rId11" Type="http://schemas.openxmlformats.org/officeDocument/2006/relationships/image" Target="../media/image407.png"/><Relationship Id="rId5" Type="http://schemas.openxmlformats.org/officeDocument/2006/relationships/image" Target="../media/image388.png"/><Relationship Id="rId10" Type="http://schemas.openxmlformats.org/officeDocument/2006/relationships/image" Target="../media/image406.png"/><Relationship Id="rId4" Type="http://schemas.openxmlformats.org/officeDocument/2006/relationships/image" Target="../media/image387.png"/><Relationship Id="rId9" Type="http://schemas.openxmlformats.org/officeDocument/2006/relationships/image" Target="../media/image40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1.png"/><Relationship Id="rId3" Type="http://schemas.openxmlformats.org/officeDocument/2006/relationships/image" Target="../media/image386.png"/><Relationship Id="rId7" Type="http://schemas.openxmlformats.org/officeDocument/2006/relationships/image" Target="../media/image4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9.png"/><Relationship Id="rId11" Type="http://schemas.openxmlformats.org/officeDocument/2006/relationships/image" Target="../media/image8.png"/><Relationship Id="rId5" Type="http://schemas.openxmlformats.org/officeDocument/2006/relationships/image" Target="../media/image408.png"/><Relationship Id="rId10" Type="http://schemas.openxmlformats.org/officeDocument/2006/relationships/image" Target="../media/image391.png"/><Relationship Id="rId4" Type="http://schemas.openxmlformats.org/officeDocument/2006/relationships/image" Target="../media/image387.png"/><Relationship Id="rId9" Type="http://schemas.openxmlformats.org/officeDocument/2006/relationships/image" Target="../media/image41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8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.png"/><Relationship Id="rId21" Type="http://schemas.openxmlformats.org/officeDocument/2006/relationships/image" Target="../media/image8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image" Target="../media/image9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24" Type="http://schemas.openxmlformats.org/officeDocument/2006/relationships/image" Target="../media/image8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6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2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8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3" Type="http://schemas.openxmlformats.org/officeDocument/2006/relationships/image" Target="../media/image9.png"/><Relationship Id="rId21" Type="http://schemas.openxmlformats.org/officeDocument/2006/relationships/image" Target="../media/image112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19" Type="http://schemas.openxmlformats.org/officeDocument/2006/relationships/image" Target="../media/image110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Relationship Id="rId2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9.png"/><Relationship Id="rId21" Type="http://schemas.openxmlformats.org/officeDocument/2006/relationships/image" Target="../media/image130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5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24" Type="http://schemas.openxmlformats.org/officeDocument/2006/relationships/image" Target="../media/image133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23" Type="http://schemas.openxmlformats.org/officeDocument/2006/relationships/image" Target="../media/image132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Relationship Id="rId22" Type="http://schemas.openxmlformats.org/officeDocument/2006/relationships/image" Target="../media/image1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5000">
              <a:srgbClr val="92D050"/>
            </a:gs>
            <a:gs pos="0">
              <a:schemeClr val="accent1">
                <a:lumMod val="5000"/>
                <a:lumOff val="9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9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AppData\Local\Temp\Rar$DIa0.039\หน้าแรกและหน้าสุดท้าย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771525"/>
            <a:ext cx="6305550" cy="53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678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95300"/>
            <a:ext cx="514350" cy="571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09600"/>
            <a:ext cx="28575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333500"/>
            <a:ext cx="54864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1362075"/>
            <a:ext cx="1714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1943100"/>
            <a:ext cx="5486400" cy="103960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133600"/>
            <a:ext cx="22860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488" y="3083384"/>
            <a:ext cx="5486400" cy="933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8" y="3273884"/>
            <a:ext cx="257175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628" y="4139283"/>
            <a:ext cx="5486400" cy="933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1028" y="4329783"/>
            <a:ext cx="22860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" y="5162550"/>
            <a:ext cx="5486400" cy="9334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353050"/>
            <a:ext cx="257175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1333500"/>
            <a:ext cx="5486400" cy="381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1362075"/>
            <a:ext cx="257175" cy="228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8400" y="1943100"/>
            <a:ext cx="5486400" cy="400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2133600"/>
            <a:ext cx="5105400" cy="457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53200" y="2286000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8900" y="2743200"/>
            <a:ext cx="5105400" cy="4572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53200" y="2895600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3352800"/>
            <a:ext cx="5105400" cy="457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53200" y="3505200"/>
            <a:ext cx="152400" cy="1524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38900" y="3962400"/>
            <a:ext cx="5105400" cy="4572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53200" y="4114800"/>
            <a:ext cx="152400" cy="1524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38900" y="5114925"/>
            <a:ext cx="5105400" cy="63817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91300" y="5286375"/>
            <a:ext cx="133350" cy="13335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324600"/>
            <a:ext cx="12192000" cy="5334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34700" y="6477000"/>
            <a:ext cx="800100" cy="22860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1123950" y="457200"/>
            <a:ext cx="1399032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2C5F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Volume Excess (Hypervolemia)</a:t>
            </a:r>
            <a:endParaRPr lang="en-US" sz="2700" dirty="0"/>
          </a:p>
        </p:txBody>
      </p:sp>
      <p:sp>
        <p:nvSpPr>
          <p:cNvPr id="32" name="Text 1"/>
          <p:cNvSpPr/>
          <p:nvPr/>
        </p:nvSpPr>
        <p:spPr>
          <a:xfrm>
            <a:off x="1123950" y="838200"/>
            <a:ext cx="12115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 of Fluid Overload and Edema Formation</a:t>
            </a:r>
            <a:endParaRPr lang="en-US" sz="2000" dirty="0"/>
          </a:p>
        </p:txBody>
      </p:sp>
      <p:sp>
        <p:nvSpPr>
          <p:cNvPr id="33" name="Text 2"/>
          <p:cNvSpPr/>
          <p:nvPr/>
        </p:nvSpPr>
        <p:spPr>
          <a:xfrm>
            <a:off x="704850" y="1333500"/>
            <a:ext cx="54864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200" b="1" dirty="0">
                <a:solidFill>
                  <a:srgbClr val="2C5F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Causes</a:t>
            </a:r>
            <a:endParaRPr lang="en-US" sz="2200" dirty="0"/>
          </a:p>
        </p:txBody>
      </p:sp>
      <p:sp>
        <p:nvSpPr>
          <p:cNvPr id="34" name="Text 3"/>
          <p:cNvSpPr/>
          <p:nvPr/>
        </p:nvSpPr>
        <p:spPr>
          <a:xfrm>
            <a:off x="990600" y="2095500"/>
            <a:ext cx="4800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Heart Failure</a:t>
            </a:r>
            <a:endParaRPr lang="en-US" sz="2000" dirty="0"/>
          </a:p>
        </p:txBody>
      </p:sp>
      <p:sp>
        <p:nvSpPr>
          <p:cNvPr id="35" name="Text 4"/>
          <p:cNvSpPr/>
          <p:nvPr/>
        </p:nvSpPr>
        <p:spPr>
          <a:xfrm>
            <a:off x="990600" y="2462882"/>
            <a:ext cx="4800600" cy="5089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2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Reduced cardiac output triggers RAAS, leading to sodium and water retention.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6" name="Text 5"/>
          <p:cNvSpPr/>
          <p:nvPr/>
        </p:nvSpPr>
        <p:spPr>
          <a:xfrm>
            <a:off x="1033463" y="3235784"/>
            <a:ext cx="42291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Failure</a:t>
            </a:r>
            <a:endParaRPr lang="en-US" sz="2000" dirty="0"/>
          </a:p>
        </p:txBody>
      </p:sp>
      <p:sp>
        <p:nvSpPr>
          <p:cNvPr id="37" name="Text 6"/>
          <p:cNvSpPr/>
          <p:nvPr/>
        </p:nvSpPr>
        <p:spPr>
          <a:xfrm>
            <a:off x="1033463" y="3603166"/>
            <a:ext cx="4994910" cy="5089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2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Decreased GFR impairs the kidneys' ability to excrete excess fluids.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8" name="Text 7"/>
          <p:cNvSpPr/>
          <p:nvPr/>
        </p:nvSpPr>
        <p:spPr>
          <a:xfrm>
            <a:off x="982028" y="4291683"/>
            <a:ext cx="41338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Excessive IV Fluids</a:t>
            </a:r>
            <a:endParaRPr lang="en-US" sz="2000" dirty="0"/>
          </a:p>
        </p:txBody>
      </p:sp>
      <p:sp>
        <p:nvSpPr>
          <p:cNvPr id="39" name="Text 8"/>
          <p:cNvSpPr/>
          <p:nvPr/>
        </p:nvSpPr>
        <p:spPr>
          <a:xfrm>
            <a:off x="982028" y="4659065"/>
            <a:ext cx="4953000" cy="3562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2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Overzealous administration of isotonic saline or dextrose solutions.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0" name="Text 9"/>
          <p:cNvSpPr/>
          <p:nvPr/>
        </p:nvSpPr>
        <p:spPr>
          <a:xfrm>
            <a:off x="1019175" y="5314950"/>
            <a:ext cx="41719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Liver Cirrhosis</a:t>
            </a:r>
            <a:endParaRPr lang="en-US" sz="2000" dirty="0"/>
          </a:p>
        </p:txBody>
      </p:sp>
      <p:sp>
        <p:nvSpPr>
          <p:cNvPr id="41" name="Text 10"/>
          <p:cNvSpPr/>
          <p:nvPr/>
        </p:nvSpPr>
        <p:spPr>
          <a:xfrm>
            <a:off x="1019175" y="5682332"/>
            <a:ext cx="4994910" cy="3562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2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Hypoalbuminemia reduces oncotic pressure, causing fluid leakage.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2" name="Text 11"/>
          <p:cNvSpPr/>
          <p:nvPr/>
        </p:nvSpPr>
        <p:spPr>
          <a:xfrm>
            <a:off x="6581775" y="1333500"/>
            <a:ext cx="60350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200" b="1" dirty="0">
                <a:solidFill>
                  <a:srgbClr val="2C5F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Edema &amp; Clinical Signs</a:t>
            </a:r>
            <a:endParaRPr lang="en-US" sz="2200" dirty="0"/>
          </a:p>
        </p:txBody>
      </p:sp>
      <p:sp>
        <p:nvSpPr>
          <p:cNvPr id="43" name="Text 12"/>
          <p:cNvSpPr/>
          <p:nvPr/>
        </p:nvSpPr>
        <p:spPr>
          <a:xfrm>
            <a:off x="6858000" y="2247900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Peripheral Edema:</a:t>
            </a:r>
            <a:endParaRPr lang="en-US" sz="2000" dirty="0"/>
          </a:p>
        </p:txBody>
      </p:sp>
      <p:sp>
        <p:nvSpPr>
          <p:cNvPr id="44" name="Text 13"/>
          <p:cNvSpPr/>
          <p:nvPr/>
        </p:nvSpPr>
        <p:spPr>
          <a:xfrm>
            <a:off x="8944928" y="2302299"/>
            <a:ext cx="2805112" cy="1605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Segoe UI Light" panose="020B0502040204020203" pitchFamily="34" charset="0"/>
              </a:rPr>
              <a:t>Pitting swelling in lower extremities.</a:t>
            </a:r>
            <a:endParaRPr lang="en-US" dirty="0"/>
          </a:p>
        </p:txBody>
      </p:sp>
      <p:sp>
        <p:nvSpPr>
          <p:cNvPr id="45" name="Text 14"/>
          <p:cNvSpPr/>
          <p:nvPr/>
        </p:nvSpPr>
        <p:spPr>
          <a:xfrm>
            <a:off x="6858000" y="2857500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Pulmonary Edema:</a:t>
            </a:r>
            <a:endParaRPr lang="en-US" sz="2000" dirty="0"/>
          </a:p>
        </p:txBody>
      </p:sp>
      <p:sp>
        <p:nvSpPr>
          <p:cNvPr id="46" name="Text 15"/>
          <p:cNvSpPr/>
          <p:nvPr/>
        </p:nvSpPr>
        <p:spPr>
          <a:xfrm>
            <a:off x="8991600" y="2819400"/>
            <a:ext cx="4937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70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Segoe UI Light" panose="020B0502040204020203" pitchFamily="34" charset="0"/>
              </a:rPr>
              <a:t>Crackles, Dyspnea, Hypoxia.</a:t>
            </a:r>
            <a:endParaRPr lang="en-US" sz="1700" dirty="0"/>
          </a:p>
        </p:txBody>
      </p:sp>
      <p:sp>
        <p:nvSpPr>
          <p:cNvPr id="47" name="Text 16"/>
          <p:cNvSpPr/>
          <p:nvPr/>
        </p:nvSpPr>
        <p:spPr>
          <a:xfrm>
            <a:off x="6819900" y="3467100"/>
            <a:ext cx="1463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Ascites:</a:t>
            </a:r>
            <a:endParaRPr lang="en-US" sz="2000" dirty="0"/>
          </a:p>
        </p:txBody>
      </p:sp>
      <p:sp>
        <p:nvSpPr>
          <p:cNvPr id="48" name="Text 17"/>
          <p:cNvSpPr/>
          <p:nvPr/>
        </p:nvSpPr>
        <p:spPr>
          <a:xfrm>
            <a:off x="7711440" y="3401766"/>
            <a:ext cx="8046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7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Segoe UI Light" panose="020B0502040204020203" pitchFamily="34" charset="0"/>
              </a:rPr>
              <a:t>Fluid accumulation in the peritoneal cavity.</a:t>
            </a:r>
            <a:endParaRPr lang="en-US" sz="1700" dirty="0"/>
          </a:p>
        </p:txBody>
      </p:sp>
      <p:sp>
        <p:nvSpPr>
          <p:cNvPr id="49" name="Text 18"/>
          <p:cNvSpPr/>
          <p:nvPr/>
        </p:nvSpPr>
        <p:spPr>
          <a:xfrm>
            <a:off x="6819900" y="4076700"/>
            <a:ext cx="1645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Anasarca:</a:t>
            </a:r>
            <a:endParaRPr lang="en-US" sz="2000" dirty="0"/>
          </a:p>
        </p:txBody>
      </p:sp>
      <p:sp>
        <p:nvSpPr>
          <p:cNvPr id="50" name="Text 19"/>
          <p:cNvSpPr/>
          <p:nvPr/>
        </p:nvSpPr>
        <p:spPr>
          <a:xfrm>
            <a:off x="7951470" y="4057650"/>
            <a:ext cx="6766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Segoe UI Light" panose="020B0502040204020203" pitchFamily="34" charset="0"/>
              </a:rPr>
              <a:t>Severe, generalized whole-body edema.</a:t>
            </a:r>
            <a:endParaRPr lang="en-US" dirty="0"/>
          </a:p>
        </p:txBody>
      </p:sp>
      <p:sp>
        <p:nvSpPr>
          <p:cNvPr id="51" name="Text 20"/>
          <p:cNvSpPr/>
          <p:nvPr/>
        </p:nvSpPr>
        <p:spPr>
          <a:xfrm>
            <a:off x="6800850" y="5267325"/>
            <a:ext cx="480060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13"/>
              </a:lnSpc>
              <a:buNone/>
            </a:pPr>
            <a:r>
              <a:rPr lang="en-US" sz="16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Key Nursing Alert: Monitor for sudden weight gain, increased blood pressure, and respiratory distress.</a:t>
            </a:r>
            <a:endParaRPr lang="en-US" sz="1600" dirty="0"/>
          </a:p>
        </p:txBody>
      </p:sp>
      <p:pic>
        <p:nvPicPr>
          <p:cNvPr id="54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5AFEB5FF-18C4-40C8-AB3B-3242EF1FC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สี่เหลี่ยมผืนผ้า 13">
            <a:extLst>
              <a:ext uri="{FF2B5EF4-FFF2-40B4-BE49-F238E27FC236}">
                <a16:creationId xmlns:a16="http://schemas.microsoft.com/office/drawing/2014/main" id="{10E8E46C-192B-4742-9BB2-17E0AB932CDC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97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1318" y="969799"/>
            <a:ext cx="960420" cy="3001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158" y="1909585"/>
            <a:ext cx="3703808" cy="395798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236" y="2089664"/>
            <a:ext cx="360158" cy="36015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034" y="2164697"/>
            <a:ext cx="142562" cy="21009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236" y="2839992"/>
            <a:ext cx="3343650" cy="63027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4532" y="3620334"/>
            <a:ext cx="135059" cy="13318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0236" y="3903583"/>
            <a:ext cx="3343650" cy="48021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4532" y="4533858"/>
            <a:ext cx="135059" cy="13318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0236" y="4682048"/>
            <a:ext cx="3343650" cy="82535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4044" y="1909585"/>
            <a:ext cx="3703808" cy="3957982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24123" y="2089664"/>
            <a:ext cx="360157" cy="36015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0411" y="2164697"/>
            <a:ext cx="187582" cy="21009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24123" y="2839992"/>
            <a:ext cx="3343650" cy="63027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8419" y="3620334"/>
            <a:ext cx="135059" cy="13318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24123" y="3903583"/>
            <a:ext cx="3343650" cy="48021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28419" y="4533858"/>
            <a:ext cx="135059" cy="13318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24123" y="4713938"/>
            <a:ext cx="3343650" cy="73344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27931" y="1909585"/>
            <a:ext cx="3703808" cy="395798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08010" y="2089664"/>
            <a:ext cx="360157" cy="36015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94298" y="2164697"/>
            <a:ext cx="187582" cy="210092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08010" y="2839992"/>
            <a:ext cx="3343650" cy="630276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12305" y="3620334"/>
            <a:ext cx="135059" cy="133183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08010" y="3903583"/>
            <a:ext cx="3343650" cy="48021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12305" y="4533858"/>
            <a:ext cx="135059" cy="133183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08010" y="4757080"/>
            <a:ext cx="3343650" cy="690303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60158" y="6107672"/>
            <a:ext cx="11471581" cy="39017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570531" y="6257738"/>
            <a:ext cx="90039" cy="90039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199306" y="6257738"/>
            <a:ext cx="90039" cy="90039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113205" y="6257738"/>
            <a:ext cx="90039" cy="90039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360158" y="729694"/>
            <a:ext cx="18804636" cy="3001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Hormonal Regulation of Fluid Balance</a:t>
            </a:r>
            <a:endParaRPr lang="en-US" sz="2700" dirty="0"/>
          </a:p>
        </p:txBody>
      </p:sp>
      <p:sp>
        <p:nvSpPr>
          <p:cNvPr id="33" name="Text 1"/>
          <p:cNvSpPr/>
          <p:nvPr/>
        </p:nvSpPr>
        <p:spPr>
          <a:xfrm>
            <a:off x="360158" y="1029826"/>
            <a:ext cx="8415659" cy="2100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4"/>
              </a:lnSpc>
              <a:buNone/>
            </a:pPr>
            <a:r>
              <a:rPr lang="en-US" sz="200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ADH, RAAS, and ANP Mechanisms</a:t>
            </a:r>
            <a:endParaRPr lang="en-US" sz="2000" dirty="0"/>
          </a:p>
        </p:txBody>
      </p:sp>
      <p:sp>
        <p:nvSpPr>
          <p:cNvPr id="34" name="Text 2"/>
          <p:cNvSpPr/>
          <p:nvPr/>
        </p:nvSpPr>
        <p:spPr>
          <a:xfrm>
            <a:off x="990433" y="2149690"/>
            <a:ext cx="1044703" cy="240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1"/>
              </a:lnSpc>
              <a:buNone/>
            </a:pPr>
            <a:r>
              <a:rPr lang="en-US" sz="24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ADH</a:t>
            </a:r>
            <a:endParaRPr lang="en-US" sz="2400" dirty="0"/>
          </a:p>
        </p:txBody>
      </p:sp>
      <p:sp>
        <p:nvSpPr>
          <p:cNvPr id="35" name="Text 3"/>
          <p:cNvSpPr/>
          <p:nvPr/>
        </p:nvSpPr>
        <p:spPr>
          <a:xfrm>
            <a:off x="540236" y="2569874"/>
            <a:ext cx="3343650" cy="1500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sz="2000" b="1" kern="0" spc="53" dirty="0">
                <a:solidFill>
                  <a:srgbClr val="2563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WATER SAVER</a:t>
            </a:r>
            <a:endParaRPr lang="en-US" sz="2000" dirty="0"/>
          </a:p>
        </p:txBody>
      </p:sp>
      <p:sp>
        <p:nvSpPr>
          <p:cNvPr id="36" name="Text 4"/>
          <p:cNvSpPr/>
          <p:nvPr/>
        </p:nvSpPr>
        <p:spPr>
          <a:xfrm>
            <a:off x="630276" y="2839992"/>
            <a:ext cx="3115050" cy="6302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E40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Trigger:</a:t>
            </a:r>
            <a:r>
              <a:rPr lang="en-US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plasma osmolarity or low blood volume.</a:t>
            </a:r>
            <a:endParaRPr lang="en-US" dirty="0"/>
          </a:p>
        </p:txBody>
      </p:sp>
      <p:sp>
        <p:nvSpPr>
          <p:cNvPr id="37" name="Text 5"/>
          <p:cNvSpPr/>
          <p:nvPr/>
        </p:nvSpPr>
        <p:spPr>
          <a:xfrm>
            <a:off x="630276" y="3903583"/>
            <a:ext cx="3115050" cy="4802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</a:t>
            </a:r>
            <a:r>
              <a:rPr lang="en-US" sz="2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Hypothalamus (Post. Pituitary)</a:t>
            </a:r>
            <a:endParaRPr lang="en-US" sz="2000" dirty="0"/>
          </a:p>
        </p:txBody>
      </p:sp>
      <p:sp>
        <p:nvSpPr>
          <p:cNvPr id="38" name="Text 6"/>
          <p:cNvSpPr/>
          <p:nvPr/>
        </p:nvSpPr>
        <p:spPr>
          <a:xfrm>
            <a:off x="630276" y="4817106"/>
            <a:ext cx="3295128" cy="6452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Action:</a:t>
            </a:r>
            <a:r>
              <a:rPr lang="en-US" sz="2400" dirty="0">
                <a:solidFill>
                  <a:srgbClr val="FFFFFF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Inserts Aquaporins in collecting ducts. Reabsorbs pure water.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9" name="Text 7"/>
          <p:cNvSpPr/>
          <p:nvPr/>
        </p:nvSpPr>
        <p:spPr>
          <a:xfrm>
            <a:off x="-306368" y="5574782"/>
            <a:ext cx="5049382" cy="240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45"/>
              </a:lnSpc>
              <a:buNone/>
            </a:pPr>
            <a:r>
              <a:rPr lang="en-US" sz="1600" i="1" u="sng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Results in concentrated urine</a:t>
            </a:r>
            <a:endParaRPr lang="en-US" sz="1600" dirty="0"/>
          </a:p>
        </p:txBody>
      </p:sp>
      <p:sp>
        <p:nvSpPr>
          <p:cNvPr id="40" name="Text 8"/>
          <p:cNvSpPr/>
          <p:nvPr/>
        </p:nvSpPr>
        <p:spPr>
          <a:xfrm>
            <a:off x="4874320" y="2149690"/>
            <a:ext cx="1392938" cy="240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1"/>
              </a:lnSpc>
              <a:buNone/>
            </a:pPr>
            <a:r>
              <a:rPr lang="en-US" sz="24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RAAS</a:t>
            </a:r>
            <a:endParaRPr lang="en-US" sz="2400" dirty="0"/>
          </a:p>
        </p:txBody>
      </p:sp>
      <p:sp>
        <p:nvSpPr>
          <p:cNvPr id="41" name="Text 9"/>
          <p:cNvSpPr/>
          <p:nvPr/>
        </p:nvSpPr>
        <p:spPr>
          <a:xfrm>
            <a:off x="4424123" y="2569874"/>
            <a:ext cx="3656452" cy="1500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sz="2000" b="1" kern="0" spc="53" dirty="0">
                <a:solidFill>
                  <a:srgbClr val="EA58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VOLUME BOOSTER</a:t>
            </a:r>
            <a:endParaRPr lang="en-US" sz="2000" dirty="0"/>
          </a:p>
        </p:txBody>
      </p:sp>
      <p:sp>
        <p:nvSpPr>
          <p:cNvPr id="42" name="Text 10"/>
          <p:cNvSpPr/>
          <p:nvPr/>
        </p:nvSpPr>
        <p:spPr>
          <a:xfrm>
            <a:off x="4514161" y="2839992"/>
            <a:ext cx="3253611" cy="6302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Trigger:</a:t>
            </a:r>
            <a:r>
              <a:rPr lang="en-US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Decreased renal perfusion (hypovolemia/hypotension).</a:t>
            </a:r>
            <a:endParaRPr lang="en-US" dirty="0"/>
          </a:p>
        </p:txBody>
      </p:sp>
      <p:sp>
        <p:nvSpPr>
          <p:cNvPr id="43" name="Text 11"/>
          <p:cNvSpPr/>
          <p:nvPr/>
        </p:nvSpPr>
        <p:spPr>
          <a:xfrm>
            <a:off x="4514162" y="3903583"/>
            <a:ext cx="3115050" cy="4802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2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Renin → Angiotensin II → Aldosterone</a:t>
            </a:r>
            <a:endParaRPr lang="en-US" sz="2000" dirty="0"/>
          </a:p>
        </p:txBody>
      </p:sp>
      <p:sp>
        <p:nvSpPr>
          <p:cNvPr id="44" name="Text 12"/>
          <p:cNvSpPr/>
          <p:nvPr/>
        </p:nvSpPr>
        <p:spPr>
          <a:xfrm>
            <a:off x="4514161" y="4697054"/>
            <a:ext cx="3300967" cy="7503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Action:</a:t>
            </a:r>
            <a:r>
              <a:rPr lang="en-US" sz="2400" dirty="0">
                <a:solidFill>
                  <a:srgbClr val="FFFFFF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Na+ and H2O retention in distal tubules; vasoconstriction.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5" name="Text 13"/>
          <p:cNvSpPr/>
          <p:nvPr/>
        </p:nvSpPr>
        <p:spPr>
          <a:xfrm>
            <a:off x="3244657" y="5589789"/>
            <a:ext cx="5745848" cy="240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45"/>
              </a:lnSpc>
              <a:buNone/>
            </a:pPr>
            <a:r>
              <a:rPr lang="en-US" sz="1600" i="1" u="sng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Increases blood pressure &amp; volume</a:t>
            </a:r>
            <a:endParaRPr lang="en-US" sz="1600" dirty="0"/>
          </a:p>
        </p:txBody>
      </p:sp>
      <p:sp>
        <p:nvSpPr>
          <p:cNvPr id="46" name="Text 14"/>
          <p:cNvSpPr/>
          <p:nvPr/>
        </p:nvSpPr>
        <p:spPr>
          <a:xfrm>
            <a:off x="8758207" y="2149690"/>
            <a:ext cx="1044703" cy="240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1"/>
              </a:lnSpc>
              <a:buNone/>
            </a:pPr>
            <a:r>
              <a:rPr lang="en-US" sz="24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ANP</a:t>
            </a:r>
            <a:endParaRPr lang="en-US" sz="2400" dirty="0"/>
          </a:p>
        </p:txBody>
      </p:sp>
      <p:sp>
        <p:nvSpPr>
          <p:cNvPr id="47" name="Text 15"/>
          <p:cNvSpPr/>
          <p:nvPr/>
        </p:nvSpPr>
        <p:spPr>
          <a:xfrm>
            <a:off x="8308010" y="2569874"/>
            <a:ext cx="4062725" cy="1500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sz="2000" b="1" kern="0" spc="53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NATURAL DIURETIC</a:t>
            </a:r>
            <a:endParaRPr lang="en-US" sz="2000" dirty="0"/>
          </a:p>
        </p:txBody>
      </p:sp>
      <p:sp>
        <p:nvSpPr>
          <p:cNvPr id="48" name="Text 16"/>
          <p:cNvSpPr/>
          <p:nvPr/>
        </p:nvSpPr>
        <p:spPr>
          <a:xfrm>
            <a:off x="8398049" y="2839992"/>
            <a:ext cx="3115050" cy="6302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Trigger:</a:t>
            </a:r>
            <a:r>
              <a:rPr lang="en-US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Atrial stretch due to fluid overload (hypervolemia).</a:t>
            </a:r>
            <a:endParaRPr lang="en-US" dirty="0"/>
          </a:p>
        </p:txBody>
      </p:sp>
      <p:sp>
        <p:nvSpPr>
          <p:cNvPr id="49" name="Text 17"/>
          <p:cNvSpPr/>
          <p:nvPr/>
        </p:nvSpPr>
        <p:spPr>
          <a:xfrm>
            <a:off x="8398049" y="3903583"/>
            <a:ext cx="3115050" cy="4802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</a:t>
            </a:r>
            <a:r>
              <a:rPr lang="en-US" sz="2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Atrial cells of the heart</a:t>
            </a:r>
            <a:endParaRPr lang="en-US" sz="2000" dirty="0"/>
          </a:p>
        </p:txBody>
      </p:sp>
      <p:sp>
        <p:nvSpPr>
          <p:cNvPr id="50" name="Text 18"/>
          <p:cNvSpPr/>
          <p:nvPr/>
        </p:nvSpPr>
        <p:spPr>
          <a:xfrm>
            <a:off x="8398048" y="4817107"/>
            <a:ext cx="3300967" cy="6126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Action:</a:t>
            </a:r>
            <a:r>
              <a:rPr lang="en-US" sz="2400" dirty="0">
                <a:solidFill>
                  <a:srgbClr val="FFFFFF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Excretes Na+ and H2O; inhibits ADH and Aldosterone.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1" name="Text 19"/>
          <p:cNvSpPr/>
          <p:nvPr/>
        </p:nvSpPr>
        <p:spPr>
          <a:xfrm>
            <a:off x="8080575" y="5602134"/>
            <a:ext cx="3830566" cy="240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45"/>
              </a:lnSpc>
              <a:buNone/>
            </a:pPr>
            <a:r>
              <a:rPr lang="en-US" sz="1600" i="1" u="sng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fluid overload</a:t>
            </a:r>
            <a:endParaRPr lang="en-US" sz="1600" dirty="0"/>
          </a:p>
        </p:txBody>
      </p:sp>
      <p:sp>
        <p:nvSpPr>
          <p:cNvPr id="52" name="Text 20"/>
          <p:cNvSpPr/>
          <p:nvPr/>
        </p:nvSpPr>
        <p:spPr>
          <a:xfrm>
            <a:off x="1720596" y="6227725"/>
            <a:ext cx="3656452" cy="1500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ADH: Water Balance</a:t>
            </a:r>
            <a:endParaRPr lang="en-US" dirty="0"/>
          </a:p>
        </p:txBody>
      </p:sp>
      <p:sp>
        <p:nvSpPr>
          <p:cNvPr id="53" name="Text 21"/>
          <p:cNvSpPr/>
          <p:nvPr/>
        </p:nvSpPr>
        <p:spPr>
          <a:xfrm>
            <a:off x="5349372" y="6227725"/>
            <a:ext cx="4265861" cy="1500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RAAS: Pressure/Volume</a:t>
            </a:r>
            <a:endParaRPr lang="en-US" dirty="0"/>
          </a:p>
        </p:txBody>
      </p:sp>
      <p:sp>
        <p:nvSpPr>
          <p:cNvPr id="54" name="Text 22"/>
          <p:cNvSpPr/>
          <p:nvPr/>
        </p:nvSpPr>
        <p:spPr>
          <a:xfrm>
            <a:off x="9263271" y="6227725"/>
            <a:ext cx="4062725" cy="1500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ANP: Overload Relief</a:t>
            </a:r>
            <a:endParaRPr lang="en-US" dirty="0"/>
          </a:p>
        </p:txBody>
      </p:sp>
      <p:pic>
        <p:nvPicPr>
          <p:cNvPr id="55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A509D6A4-B689-4A9F-8018-588C594C9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สี่เหลี่ยมผืนผ้า 13">
            <a:extLst>
              <a:ext uri="{FF2B5EF4-FFF2-40B4-BE49-F238E27FC236}">
                <a16:creationId xmlns:a16="http://schemas.microsoft.com/office/drawing/2014/main" id="{12F6AAC9-F4C7-4F4B-BAB8-FCF6EFF9AB81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86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48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7576" y="952500"/>
            <a:ext cx="3697224" cy="381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638300"/>
            <a:ext cx="5486400" cy="4610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866900"/>
            <a:ext cx="457200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963" y="1962150"/>
            <a:ext cx="142875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809875"/>
            <a:ext cx="57150" cy="571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6600" y="2809875"/>
            <a:ext cx="57150" cy="571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038475"/>
            <a:ext cx="57150" cy="571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6600" y="3038475"/>
            <a:ext cx="57150" cy="571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314700"/>
            <a:ext cx="5029200" cy="1333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200" y="3505200"/>
            <a:ext cx="1524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200" y="4067175"/>
            <a:ext cx="133350" cy="1333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38500" y="4067175"/>
            <a:ext cx="133350" cy="1333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200" y="4333875"/>
            <a:ext cx="133350" cy="1333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38500" y="4333875"/>
            <a:ext cx="133350" cy="1333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5067300"/>
            <a:ext cx="2438400" cy="8001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76600" y="5067300"/>
            <a:ext cx="2438400" cy="8001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8400" y="1638300"/>
            <a:ext cx="5486400" cy="46101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866900"/>
            <a:ext cx="457200" cy="4572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4163" y="1962150"/>
            <a:ext cx="142875" cy="2667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2809875"/>
            <a:ext cx="57150" cy="571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67800" y="2809875"/>
            <a:ext cx="57150" cy="571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3038475"/>
            <a:ext cx="57150" cy="571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67800" y="3038475"/>
            <a:ext cx="57150" cy="5715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3314700"/>
            <a:ext cx="5029200" cy="13335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29400" y="3505200"/>
            <a:ext cx="114300" cy="1524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29400" y="4067175"/>
            <a:ext cx="133350" cy="13335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29700" y="4067175"/>
            <a:ext cx="133350" cy="13335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29400" y="4333875"/>
            <a:ext cx="133350" cy="13335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29700" y="4333875"/>
            <a:ext cx="133350" cy="13335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4800600"/>
            <a:ext cx="5029200" cy="12192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553200"/>
            <a:ext cx="12192000" cy="5334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60153" y="6705599"/>
            <a:ext cx="1374648" cy="347279"/>
          </a:xfrm>
          <a:prstGeom prst="rect">
            <a:avLst/>
          </a:prstGeom>
        </p:spPr>
      </p:pic>
      <p:sp>
        <p:nvSpPr>
          <p:cNvPr id="36" name="Text 0"/>
          <p:cNvSpPr/>
          <p:nvPr/>
        </p:nvSpPr>
        <p:spPr>
          <a:xfrm>
            <a:off x="457200" y="609600"/>
            <a:ext cx="90525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Sodium Imbalance (Na⁺)</a:t>
            </a:r>
            <a:endParaRPr lang="en-US" sz="2700" dirty="0"/>
          </a:p>
        </p:txBody>
      </p:sp>
      <p:sp>
        <p:nvSpPr>
          <p:cNvPr id="37" name="Text 1"/>
          <p:cNvSpPr/>
          <p:nvPr/>
        </p:nvSpPr>
        <p:spPr>
          <a:xfrm>
            <a:off x="457200" y="1066800"/>
            <a:ext cx="11430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Primary Extracellular Cation &amp; Fluid Regulator</a:t>
            </a:r>
            <a:endParaRPr lang="en-US" sz="2000" dirty="0"/>
          </a:p>
        </p:txBody>
      </p:sp>
      <p:sp>
        <p:nvSpPr>
          <p:cNvPr id="38" name="Text 2"/>
          <p:cNvSpPr/>
          <p:nvPr/>
        </p:nvSpPr>
        <p:spPr>
          <a:xfrm>
            <a:off x="8210550" y="1066800"/>
            <a:ext cx="528066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600" b="1" kern="0" spc="84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RANGE: 135 – 145 MEQ/L</a:t>
            </a:r>
            <a:endParaRPr lang="en-US" sz="1600" dirty="0"/>
          </a:p>
        </p:txBody>
      </p:sp>
      <p:sp>
        <p:nvSpPr>
          <p:cNvPr id="39" name="Text 3"/>
          <p:cNvSpPr/>
          <p:nvPr/>
        </p:nvSpPr>
        <p:spPr>
          <a:xfrm>
            <a:off x="1257300" y="1943100"/>
            <a:ext cx="60350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Hyponatremia (&lt; 135)</a:t>
            </a:r>
            <a:endParaRPr lang="en-US" sz="2000" dirty="0"/>
          </a:p>
        </p:txBody>
      </p:sp>
      <p:sp>
        <p:nvSpPr>
          <p:cNvPr id="40" name="Text 4"/>
          <p:cNvSpPr/>
          <p:nvPr/>
        </p:nvSpPr>
        <p:spPr>
          <a:xfrm>
            <a:off x="685800" y="2476500"/>
            <a:ext cx="5029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CAUSES</a:t>
            </a:r>
            <a:endParaRPr lang="en-US" sz="2000" dirty="0"/>
          </a:p>
        </p:txBody>
      </p:sp>
      <p:sp>
        <p:nvSpPr>
          <p:cNvPr id="41" name="Text 5"/>
          <p:cNvSpPr/>
          <p:nvPr/>
        </p:nvSpPr>
        <p:spPr>
          <a:xfrm>
            <a:off x="819150" y="2743200"/>
            <a:ext cx="36804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SIADH (Water retention)</a:t>
            </a:r>
            <a:endParaRPr lang="en-US" dirty="0"/>
          </a:p>
        </p:txBody>
      </p:sp>
      <p:sp>
        <p:nvSpPr>
          <p:cNvPr id="42" name="Text 6"/>
          <p:cNvSpPr/>
          <p:nvPr/>
        </p:nvSpPr>
        <p:spPr>
          <a:xfrm>
            <a:off x="3409950" y="2743200"/>
            <a:ext cx="2438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Heart Failure</a:t>
            </a:r>
            <a:endParaRPr lang="en-US" dirty="0"/>
          </a:p>
        </p:txBody>
      </p:sp>
      <p:sp>
        <p:nvSpPr>
          <p:cNvPr id="43" name="Text 7"/>
          <p:cNvSpPr/>
          <p:nvPr/>
        </p:nvSpPr>
        <p:spPr>
          <a:xfrm>
            <a:off x="819150" y="2971800"/>
            <a:ext cx="2438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Cirrhosis</a:t>
            </a:r>
            <a:endParaRPr lang="en-US" dirty="0"/>
          </a:p>
        </p:txBody>
      </p:sp>
      <p:sp>
        <p:nvSpPr>
          <p:cNvPr id="44" name="Text 8"/>
          <p:cNvSpPr/>
          <p:nvPr/>
        </p:nvSpPr>
        <p:spPr>
          <a:xfrm>
            <a:off x="3409950" y="2971800"/>
            <a:ext cx="2438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Diuretic Use</a:t>
            </a:r>
            <a:endParaRPr lang="en-US" dirty="0"/>
          </a:p>
        </p:txBody>
      </p:sp>
      <p:sp>
        <p:nvSpPr>
          <p:cNvPr id="45" name="Text 9"/>
          <p:cNvSpPr/>
          <p:nvPr/>
        </p:nvSpPr>
        <p:spPr>
          <a:xfrm>
            <a:off x="1066800" y="3467100"/>
            <a:ext cx="4724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Neurological Impact</a:t>
            </a:r>
            <a:endParaRPr lang="en-US" sz="2000" dirty="0"/>
          </a:p>
        </p:txBody>
      </p:sp>
      <p:sp>
        <p:nvSpPr>
          <p:cNvPr id="46" name="Text 10"/>
          <p:cNvSpPr/>
          <p:nvPr/>
        </p:nvSpPr>
        <p:spPr>
          <a:xfrm>
            <a:off x="838200" y="3771900"/>
            <a:ext cx="52806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i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 moves INTO cells → Swelling</a:t>
            </a:r>
            <a:endParaRPr lang="en-US" dirty="0"/>
          </a:p>
        </p:txBody>
      </p:sp>
      <p:sp>
        <p:nvSpPr>
          <p:cNvPr id="47" name="Text 11"/>
          <p:cNvSpPr/>
          <p:nvPr/>
        </p:nvSpPr>
        <p:spPr>
          <a:xfrm>
            <a:off x="1047750" y="4038600"/>
            <a:ext cx="23241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Cerebral Edema</a:t>
            </a:r>
            <a:endParaRPr lang="en-US" dirty="0"/>
          </a:p>
        </p:txBody>
      </p:sp>
      <p:sp>
        <p:nvSpPr>
          <p:cNvPr id="48" name="Text 12"/>
          <p:cNvSpPr/>
          <p:nvPr/>
        </p:nvSpPr>
        <p:spPr>
          <a:xfrm>
            <a:off x="3448050" y="4038600"/>
            <a:ext cx="28803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Confusion/Headache</a:t>
            </a:r>
            <a:endParaRPr lang="en-US" dirty="0"/>
          </a:p>
        </p:txBody>
      </p:sp>
      <p:sp>
        <p:nvSpPr>
          <p:cNvPr id="49" name="Text 13"/>
          <p:cNvSpPr/>
          <p:nvPr/>
        </p:nvSpPr>
        <p:spPr>
          <a:xfrm>
            <a:off x="1047750" y="4305300"/>
            <a:ext cx="23241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Seizures/Coma</a:t>
            </a:r>
            <a:endParaRPr lang="en-US" dirty="0"/>
          </a:p>
        </p:txBody>
      </p:sp>
      <p:sp>
        <p:nvSpPr>
          <p:cNvPr id="50" name="Text 14"/>
          <p:cNvSpPr/>
          <p:nvPr/>
        </p:nvSpPr>
        <p:spPr>
          <a:xfrm>
            <a:off x="3448050" y="4305300"/>
            <a:ext cx="23241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Lethargy</a:t>
            </a:r>
            <a:endParaRPr lang="en-US" dirty="0"/>
          </a:p>
        </p:txBody>
      </p:sp>
      <p:sp>
        <p:nvSpPr>
          <p:cNvPr id="51" name="Text 15"/>
          <p:cNvSpPr/>
          <p:nvPr/>
        </p:nvSpPr>
        <p:spPr>
          <a:xfrm>
            <a:off x="685800" y="4800600"/>
            <a:ext cx="5029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NURSING MANAGEMENT</a:t>
            </a:r>
            <a:endParaRPr lang="en-US" dirty="0"/>
          </a:p>
        </p:txBody>
      </p:sp>
      <p:sp>
        <p:nvSpPr>
          <p:cNvPr id="52" name="Text 16"/>
          <p:cNvSpPr/>
          <p:nvPr/>
        </p:nvSpPr>
        <p:spPr>
          <a:xfrm>
            <a:off x="800100" y="5067300"/>
            <a:ext cx="22098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Restriction 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Prevents further dilution.</a:t>
            </a:r>
            <a:endParaRPr lang="en-US" dirty="0"/>
          </a:p>
        </p:txBody>
      </p:sp>
      <p:sp>
        <p:nvSpPr>
          <p:cNvPr id="53" name="Text 17"/>
          <p:cNvSpPr/>
          <p:nvPr/>
        </p:nvSpPr>
        <p:spPr>
          <a:xfrm>
            <a:off x="3390900" y="5067300"/>
            <a:ext cx="23241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Hypertonic Saline     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3% NaCl (caution: correct slowly).</a:t>
            </a:r>
            <a:endParaRPr lang="en-US" dirty="0"/>
          </a:p>
        </p:txBody>
      </p:sp>
      <p:sp>
        <p:nvSpPr>
          <p:cNvPr id="54" name="Text 18"/>
          <p:cNvSpPr/>
          <p:nvPr/>
        </p:nvSpPr>
        <p:spPr>
          <a:xfrm>
            <a:off x="7048500" y="1943100"/>
            <a:ext cx="63093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Hypernatremia (&gt; 145)</a:t>
            </a:r>
            <a:endParaRPr lang="en-US" sz="2000" dirty="0"/>
          </a:p>
        </p:txBody>
      </p:sp>
      <p:sp>
        <p:nvSpPr>
          <p:cNvPr id="55" name="Text 19"/>
          <p:cNvSpPr/>
          <p:nvPr/>
        </p:nvSpPr>
        <p:spPr>
          <a:xfrm>
            <a:off x="6477000" y="2476500"/>
            <a:ext cx="5029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CAUSES</a:t>
            </a:r>
            <a:endParaRPr lang="en-US" sz="2000" dirty="0"/>
          </a:p>
        </p:txBody>
      </p:sp>
      <p:sp>
        <p:nvSpPr>
          <p:cNvPr id="56" name="Text 20"/>
          <p:cNvSpPr/>
          <p:nvPr/>
        </p:nvSpPr>
        <p:spPr>
          <a:xfrm>
            <a:off x="6610350" y="2743200"/>
            <a:ext cx="36804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Dehydration / Low Water</a:t>
            </a:r>
            <a:endParaRPr lang="en-US" dirty="0"/>
          </a:p>
        </p:txBody>
      </p:sp>
      <p:sp>
        <p:nvSpPr>
          <p:cNvPr id="57" name="Text 21"/>
          <p:cNvSpPr/>
          <p:nvPr/>
        </p:nvSpPr>
        <p:spPr>
          <a:xfrm>
            <a:off x="9201150" y="2743200"/>
            <a:ext cx="28803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Diabetes Insipidus</a:t>
            </a:r>
            <a:endParaRPr lang="en-US" dirty="0"/>
          </a:p>
        </p:txBody>
      </p:sp>
      <p:sp>
        <p:nvSpPr>
          <p:cNvPr id="58" name="Text 22"/>
          <p:cNvSpPr/>
          <p:nvPr/>
        </p:nvSpPr>
        <p:spPr>
          <a:xfrm>
            <a:off x="6610350" y="29718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Excessive Na⁺ Intake</a:t>
            </a:r>
            <a:endParaRPr lang="en-US" dirty="0"/>
          </a:p>
        </p:txBody>
      </p:sp>
      <p:sp>
        <p:nvSpPr>
          <p:cNvPr id="59" name="Text 23"/>
          <p:cNvSpPr/>
          <p:nvPr/>
        </p:nvSpPr>
        <p:spPr>
          <a:xfrm>
            <a:off x="9201150" y="2971800"/>
            <a:ext cx="2438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Diarrhea</a:t>
            </a:r>
            <a:endParaRPr lang="en-US" dirty="0"/>
          </a:p>
        </p:txBody>
      </p:sp>
      <p:sp>
        <p:nvSpPr>
          <p:cNvPr id="60" name="Text 24"/>
          <p:cNvSpPr/>
          <p:nvPr/>
        </p:nvSpPr>
        <p:spPr>
          <a:xfrm>
            <a:off x="6819900" y="3467100"/>
            <a:ext cx="4724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Osmotic Impact</a:t>
            </a:r>
            <a:endParaRPr lang="en-US" sz="2000" dirty="0"/>
          </a:p>
        </p:txBody>
      </p:sp>
      <p:sp>
        <p:nvSpPr>
          <p:cNvPr id="61" name="Text 25"/>
          <p:cNvSpPr/>
          <p:nvPr/>
        </p:nvSpPr>
        <p:spPr>
          <a:xfrm>
            <a:off x="6629400" y="3771900"/>
            <a:ext cx="57607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i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 moves OUT of cells → Shrinkage</a:t>
            </a:r>
            <a:endParaRPr lang="en-US" dirty="0"/>
          </a:p>
        </p:txBody>
      </p:sp>
      <p:sp>
        <p:nvSpPr>
          <p:cNvPr id="62" name="Text 26"/>
          <p:cNvSpPr/>
          <p:nvPr/>
        </p:nvSpPr>
        <p:spPr>
          <a:xfrm>
            <a:off x="6838950" y="40386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Cellular Dehydration</a:t>
            </a:r>
            <a:endParaRPr lang="en-US" dirty="0"/>
          </a:p>
        </p:txBody>
      </p:sp>
      <p:sp>
        <p:nvSpPr>
          <p:cNvPr id="63" name="Text 27"/>
          <p:cNvSpPr/>
          <p:nvPr/>
        </p:nvSpPr>
        <p:spPr>
          <a:xfrm>
            <a:off x="9239250" y="4038600"/>
            <a:ext cx="23241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Intense Thirst</a:t>
            </a:r>
            <a:endParaRPr lang="en-US" dirty="0"/>
          </a:p>
        </p:txBody>
      </p:sp>
      <p:sp>
        <p:nvSpPr>
          <p:cNvPr id="64" name="Text 28"/>
          <p:cNvSpPr/>
          <p:nvPr/>
        </p:nvSpPr>
        <p:spPr>
          <a:xfrm>
            <a:off x="6838950" y="4305300"/>
            <a:ext cx="23241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Irritability</a:t>
            </a:r>
            <a:endParaRPr lang="en-US" dirty="0"/>
          </a:p>
        </p:txBody>
      </p:sp>
      <p:sp>
        <p:nvSpPr>
          <p:cNvPr id="65" name="Text 29"/>
          <p:cNvSpPr/>
          <p:nvPr/>
        </p:nvSpPr>
        <p:spPr>
          <a:xfrm>
            <a:off x="9239250" y="4305300"/>
            <a:ext cx="23241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Flushed Skin</a:t>
            </a:r>
            <a:endParaRPr lang="en-US" dirty="0"/>
          </a:p>
        </p:txBody>
      </p:sp>
      <p:sp>
        <p:nvSpPr>
          <p:cNvPr id="67" name="Text 31"/>
          <p:cNvSpPr/>
          <p:nvPr/>
        </p:nvSpPr>
        <p:spPr>
          <a:xfrm>
            <a:off x="10483677" y="6791325"/>
            <a:ext cx="112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Na⁺ Balance</a:t>
            </a:r>
            <a:endParaRPr lang="en-US" dirty="0"/>
          </a:p>
        </p:txBody>
      </p:sp>
      <p:pic>
        <p:nvPicPr>
          <p:cNvPr id="68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867128A4-E225-4E44-944C-692717A9A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สี่เหลี่ยมผืนผ้า 13">
            <a:extLst>
              <a:ext uri="{FF2B5EF4-FFF2-40B4-BE49-F238E27FC236}">
                <a16:creationId xmlns:a16="http://schemas.microsoft.com/office/drawing/2014/main" id="{1B2C158E-203B-4641-A7A9-371C35855917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29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506" y="330506"/>
            <a:ext cx="11530916" cy="85376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506" y="1382574"/>
            <a:ext cx="5633192" cy="420581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810" y="1582298"/>
            <a:ext cx="718851" cy="29461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810" y="2412178"/>
            <a:ext cx="148728" cy="15234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128" y="3165499"/>
            <a:ext cx="132202" cy="15234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544" y="4194845"/>
            <a:ext cx="5236584" cy="131918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029" y="4382691"/>
            <a:ext cx="148728" cy="15234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28102" y="1382574"/>
            <a:ext cx="5633320" cy="420581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6406" y="1582298"/>
            <a:ext cx="760163" cy="29461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6406" y="2412178"/>
            <a:ext cx="173516" cy="15234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9562" y="3165499"/>
            <a:ext cx="132202" cy="15234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9562" y="4113841"/>
            <a:ext cx="5236713" cy="131918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41764" y="4284129"/>
            <a:ext cx="148728" cy="15234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0506" y="5786696"/>
            <a:ext cx="11530916" cy="94451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2708" y="5918898"/>
            <a:ext cx="396607" cy="47639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1860" y="6018050"/>
            <a:ext cx="198304" cy="264405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330506" y="330506"/>
            <a:ext cx="15179031" cy="4571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Potassium Imbalance (K)</a:t>
            </a:r>
            <a:endParaRPr lang="en-US" sz="3600" dirty="0"/>
          </a:p>
        </p:txBody>
      </p:sp>
      <p:sp>
        <p:nvSpPr>
          <p:cNvPr id="20" name="Text 1"/>
          <p:cNvSpPr/>
          <p:nvPr/>
        </p:nvSpPr>
        <p:spPr>
          <a:xfrm>
            <a:off x="330506" y="820714"/>
            <a:ext cx="13703326" cy="2313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2"/>
              </a:lnSpc>
              <a:buNone/>
            </a:pPr>
            <a:r>
              <a:rPr lang="en-US" sz="200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Primary Intracellular Cation &amp; Cardiac Regulator</a:t>
            </a:r>
            <a:endParaRPr lang="en-US" sz="2000" dirty="0"/>
          </a:p>
        </p:txBody>
      </p:sp>
      <p:sp>
        <p:nvSpPr>
          <p:cNvPr id="21" name="Text 2"/>
          <p:cNvSpPr/>
          <p:nvPr/>
        </p:nvSpPr>
        <p:spPr>
          <a:xfrm>
            <a:off x="4832298" y="315624"/>
            <a:ext cx="3320417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01"/>
              </a:lnSpc>
              <a:buNone/>
            </a:pPr>
            <a:r>
              <a:rPr lang="en-US" sz="1600" b="1" kern="0" spc="97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SERUM RANGE</a:t>
            </a:r>
            <a:endParaRPr lang="en-US" sz="1600" dirty="0"/>
          </a:p>
        </p:txBody>
      </p:sp>
      <p:sp>
        <p:nvSpPr>
          <p:cNvPr id="22" name="Text 3"/>
          <p:cNvSpPr/>
          <p:nvPr/>
        </p:nvSpPr>
        <p:spPr>
          <a:xfrm>
            <a:off x="5865972" y="471437"/>
            <a:ext cx="2024350" cy="3470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602"/>
              </a:lnSpc>
              <a:buNone/>
            </a:pPr>
            <a:r>
              <a:rPr lang="en-US" sz="27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3.5 – 5.0 </a:t>
            </a:r>
            <a:r>
              <a:rPr lang="en-US" sz="13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mEq/L</a:t>
            </a:r>
            <a:endParaRPr lang="en-US" sz="2700" dirty="0"/>
          </a:p>
        </p:txBody>
      </p:sp>
      <p:sp>
        <p:nvSpPr>
          <p:cNvPr id="23" name="Text 4"/>
          <p:cNvSpPr/>
          <p:nvPr/>
        </p:nvSpPr>
        <p:spPr>
          <a:xfrm>
            <a:off x="627961" y="1582298"/>
            <a:ext cx="662982" cy="3258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1D4E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 K</a:t>
            </a:r>
            <a:endParaRPr lang="en-US" sz="1600" dirty="0"/>
          </a:p>
        </p:txBody>
      </p:sp>
      <p:sp>
        <p:nvSpPr>
          <p:cNvPr id="24" name="Text 5"/>
          <p:cNvSpPr/>
          <p:nvPr/>
        </p:nvSpPr>
        <p:spPr>
          <a:xfrm>
            <a:off x="1346812" y="1580877"/>
            <a:ext cx="4348158" cy="2974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2"/>
              </a:lnSpc>
              <a:buNone/>
            </a:pPr>
            <a:r>
              <a:rPr lang="en-US" sz="2250" b="1" dirty="0">
                <a:solidFill>
                  <a:srgbClr val="1E3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Hypokalemia</a:t>
            </a:r>
            <a:endParaRPr lang="en-US" sz="2250" dirty="0"/>
          </a:p>
        </p:txBody>
      </p:sp>
      <p:sp>
        <p:nvSpPr>
          <p:cNvPr id="25" name="Text 6"/>
          <p:cNvSpPr/>
          <p:nvPr/>
        </p:nvSpPr>
        <p:spPr>
          <a:xfrm>
            <a:off x="528810" y="2010535"/>
            <a:ext cx="5236584" cy="2313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2"/>
              </a:lnSpc>
              <a:buNone/>
            </a:pPr>
            <a:r>
              <a:rPr lang="en-US" sz="1600" b="1" dirty="0">
                <a:solidFill>
                  <a:srgbClr val="1E40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 3.5 mEq/L</a:t>
            </a:r>
            <a:endParaRPr lang="en-US" sz="1600" dirty="0"/>
          </a:p>
        </p:txBody>
      </p:sp>
      <p:sp>
        <p:nvSpPr>
          <p:cNvPr id="26" name="Text 7"/>
          <p:cNvSpPr/>
          <p:nvPr/>
        </p:nvSpPr>
        <p:spPr>
          <a:xfrm>
            <a:off x="743639" y="2374092"/>
            <a:ext cx="5236584" cy="2285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Causes</a:t>
            </a:r>
            <a:endParaRPr lang="en-US" dirty="0"/>
          </a:p>
        </p:txBody>
      </p:sp>
      <p:sp>
        <p:nvSpPr>
          <p:cNvPr id="27" name="Text 8"/>
          <p:cNvSpPr/>
          <p:nvPr/>
        </p:nvSpPr>
        <p:spPr>
          <a:xfrm>
            <a:off x="727113" y="2602606"/>
            <a:ext cx="5500989" cy="3861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Loop diuretics, GI losses (vomiting/diarrhea), Alkalosis, Insulin therapy.</a:t>
            </a:r>
            <a:endParaRPr lang="en-US" dirty="0"/>
          </a:p>
        </p:txBody>
      </p:sp>
      <p:sp>
        <p:nvSpPr>
          <p:cNvPr id="28" name="Text 9"/>
          <p:cNvSpPr/>
          <p:nvPr/>
        </p:nvSpPr>
        <p:spPr>
          <a:xfrm>
            <a:off x="711557" y="3129551"/>
            <a:ext cx="5236584" cy="2285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Manifestations</a:t>
            </a:r>
            <a:endParaRPr lang="en-US" dirty="0"/>
          </a:p>
        </p:txBody>
      </p:sp>
      <p:sp>
        <p:nvSpPr>
          <p:cNvPr id="29" name="Text 10"/>
          <p:cNvSpPr/>
          <p:nvPr/>
        </p:nvSpPr>
        <p:spPr>
          <a:xfrm>
            <a:off x="697431" y="3411380"/>
            <a:ext cx="5038281" cy="330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Muscle weakness, fatigue, leg cramps, constipation, decreased deep tendon reflexes.</a:t>
            </a:r>
            <a:endParaRPr lang="en-US" dirty="0"/>
          </a:p>
        </p:txBody>
      </p:sp>
      <p:sp>
        <p:nvSpPr>
          <p:cNvPr id="30" name="Text 11"/>
          <p:cNvSpPr/>
          <p:nvPr/>
        </p:nvSpPr>
        <p:spPr>
          <a:xfrm>
            <a:off x="844575" y="4327047"/>
            <a:ext cx="4972179" cy="2285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1E3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ECG Changes</a:t>
            </a:r>
            <a:endParaRPr lang="en-US" dirty="0"/>
          </a:p>
        </p:txBody>
      </p:sp>
      <p:sp>
        <p:nvSpPr>
          <p:cNvPr id="31" name="Text 12"/>
          <p:cNvSpPr/>
          <p:nvPr/>
        </p:nvSpPr>
        <p:spPr>
          <a:xfrm>
            <a:off x="585687" y="4646450"/>
            <a:ext cx="5349561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1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Flattened or Inverted </a:t>
            </a:r>
            <a:r>
              <a:rPr lang="en-US" sz="16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T waves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2" name="Text 13"/>
          <p:cNvSpPr/>
          <p:nvPr/>
        </p:nvSpPr>
        <p:spPr>
          <a:xfrm>
            <a:off x="585687" y="4844754"/>
            <a:ext cx="4773875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1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Prominent </a:t>
            </a:r>
            <a:r>
              <a:rPr lang="en-US" sz="16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U waves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3" name="Text 14"/>
          <p:cNvSpPr/>
          <p:nvPr/>
        </p:nvSpPr>
        <p:spPr>
          <a:xfrm>
            <a:off x="585687" y="5043057"/>
            <a:ext cx="4773875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1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Prolonged QT interval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4" name="Text 15"/>
          <p:cNvSpPr/>
          <p:nvPr/>
        </p:nvSpPr>
        <p:spPr>
          <a:xfrm>
            <a:off x="585687" y="5241361"/>
            <a:ext cx="4773875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1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ST segment depression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5" name="Text 16"/>
          <p:cNvSpPr/>
          <p:nvPr/>
        </p:nvSpPr>
        <p:spPr>
          <a:xfrm>
            <a:off x="6525558" y="1582298"/>
            <a:ext cx="718850" cy="3258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K</a:t>
            </a:r>
            <a:endParaRPr lang="en-US" sz="1600" dirty="0"/>
          </a:p>
        </p:txBody>
      </p:sp>
      <p:sp>
        <p:nvSpPr>
          <p:cNvPr id="36" name="Text 17"/>
          <p:cNvSpPr/>
          <p:nvPr/>
        </p:nvSpPr>
        <p:spPr>
          <a:xfrm>
            <a:off x="7285722" y="1580877"/>
            <a:ext cx="4743445" cy="2974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2"/>
              </a:lnSpc>
              <a:buNone/>
            </a:pPr>
            <a:r>
              <a:rPr lang="en-US" sz="2250" b="1" dirty="0">
                <a:solidFill>
                  <a:srgbClr val="7F1D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Hyperkalemia</a:t>
            </a:r>
            <a:endParaRPr lang="en-US" sz="2250" dirty="0"/>
          </a:p>
        </p:txBody>
      </p:sp>
      <p:sp>
        <p:nvSpPr>
          <p:cNvPr id="37" name="Text 18"/>
          <p:cNvSpPr/>
          <p:nvPr/>
        </p:nvSpPr>
        <p:spPr>
          <a:xfrm>
            <a:off x="6426406" y="2010535"/>
            <a:ext cx="5236713" cy="2313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2"/>
              </a:lnSpc>
              <a:buNone/>
            </a:pPr>
            <a:r>
              <a:rPr lang="en-US" sz="16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 5.0 mEq/L</a:t>
            </a:r>
            <a:endParaRPr lang="en-US" sz="1600" dirty="0"/>
          </a:p>
        </p:txBody>
      </p:sp>
      <p:sp>
        <p:nvSpPr>
          <p:cNvPr id="38" name="Text 19"/>
          <p:cNvSpPr/>
          <p:nvPr/>
        </p:nvSpPr>
        <p:spPr>
          <a:xfrm>
            <a:off x="6666023" y="2374092"/>
            <a:ext cx="5236713" cy="2285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Causes</a:t>
            </a:r>
            <a:endParaRPr lang="en-US" dirty="0"/>
          </a:p>
        </p:txBody>
      </p:sp>
      <p:sp>
        <p:nvSpPr>
          <p:cNvPr id="39" name="Text 20"/>
          <p:cNvSpPr/>
          <p:nvPr/>
        </p:nvSpPr>
        <p:spPr>
          <a:xfrm>
            <a:off x="6624710" y="2674332"/>
            <a:ext cx="5038410" cy="330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failure (most common), Metabolic Acidosis, Tissue injury/burns, K-sparing diuretics.</a:t>
            </a:r>
            <a:endParaRPr lang="en-US" dirty="0"/>
          </a:p>
        </p:txBody>
      </p:sp>
      <p:sp>
        <p:nvSpPr>
          <p:cNvPr id="40" name="Text 21"/>
          <p:cNvSpPr/>
          <p:nvPr/>
        </p:nvSpPr>
        <p:spPr>
          <a:xfrm>
            <a:off x="6624710" y="3138055"/>
            <a:ext cx="5236713" cy="2285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Manifestations</a:t>
            </a:r>
            <a:endParaRPr lang="en-US" dirty="0"/>
          </a:p>
        </p:txBody>
      </p:sp>
      <p:sp>
        <p:nvSpPr>
          <p:cNvPr id="41" name="Text 22"/>
          <p:cNvSpPr/>
          <p:nvPr/>
        </p:nvSpPr>
        <p:spPr>
          <a:xfrm>
            <a:off x="6624710" y="3469354"/>
            <a:ext cx="5038410" cy="330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Muscle twitching (early), paralysis (late), cardiac arrhythmias, abdominal cramping.</a:t>
            </a:r>
            <a:endParaRPr lang="en-US" dirty="0"/>
          </a:p>
        </p:txBody>
      </p:sp>
      <p:sp>
        <p:nvSpPr>
          <p:cNvPr id="42" name="Text 23"/>
          <p:cNvSpPr/>
          <p:nvPr/>
        </p:nvSpPr>
        <p:spPr>
          <a:xfrm>
            <a:off x="6756593" y="4246043"/>
            <a:ext cx="6535404" cy="2285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7F1D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ECG Changes (Medical Emergency)</a:t>
            </a:r>
            <a:endParaRPr lang="en-US" dirty="0"/>
          </a:p>
        </p:txBody>
      </p:sp>
      <p:sp>
        <p:nvSpPr>
          <p:cNvPr id="43" name="Text 24"/>
          <p:cNvSpPr/>
          <p:nvPr/>
        </p:nvSpPr>
        <p:spPr>
          <a:xfrm>
            <a:off x="6599922" y="4547298"/>
            <a:ext cx="6271899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1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Tall, </a:t>
            </a:r>
            <a:r>
              <a:rPr lang="en-US" sz="16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Peaked T waves</a:t>
            </a: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(Tent-shaped)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Text 25"/>
          <p:cNvSpPr/>
          <p:nvPr/>
        </p:nvSpPr>
        <p:spPr>
          <a:xfrm>
            <a:off x="6599922" y="4745602"/>
            <a:ext cx="4774005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1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Widened </a:t>
            </a:r>
            <a:r>
              <a:rPr lang="en-US" sz="16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QRS complex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5" name="Text 26"/>
          <p:cNvSpPr/>
          <p:nvPr/>
        </p:nvSpPr>
        <p:spPr>
          <a:xfrm>
            <a:off x="6599922" y="4943905"/>
            <a:ext cx="4774005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1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Flat or absent P waves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6" name="Text 27"/>
          <p:cNvSpPr/>
          <p:nvPr/>
        </p:nvSpPr>
        <p:spPr>
          <a:xfrm>
            <a:off x="6599922" y="5142209"/>
            <a:ext cx="7194237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1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Progression to Ventricular Fibrillation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7" name="Text 28"/>
          <p:cNvSpPr/>
          <p:nvPr/>
        </p:nvSpPr>
        <p:spPr>
          <a:xfrm>
            <a:off x="1057619" y="5857831"/>
            <a:ext cx="10295263" cy="2285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7C2D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Nursing Safety Alert</a:t>
            </a:r>
            <a:endParaRPr lang="en-US" sz="1600" dirty="0"/>
          </a:p>
        </p:txBody>
      </p:sp>
      <p:sp>
        <p:nvSpPr>
          <p:cNvPr id="48" name="Text 29"/>
          <p:cNvSpPr/>
          <p:nvPr/>
        </p:nvSpPr>
        <p:spPr>
          <a:xfrm>
            <a:off x="1057619" y="6188726"/>
            <a:ext cx="10803803" cy="3851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01"/>
              </a:lnSpc>
              <a:buNone/>
            </a:pPr>
            <a:r>
              <a:rPr lang="en-US" sz="1500" b="1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</a:t>
            </a:r>
            <a:r>
              <a:rPr lang="en-US" sz="1500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administer Potassium via IV push or bolus. It must be diluted and infused slowly (max 10-20 </a:t>
            </a:r>
            <a:r>
              <a:rPr lang="en-US" sz="1500" dirty="0" err="1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mEq</a:t>
            </a:r>
            <a:r>
              <a:rPr lang="en-US" sz="1500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/</a:t>
            </a:r>
            <a:r>
              <a:rPr lang="en-US" sz="1500" dirty="0" err="1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hr</a:t>
            </a:r>
            <a:r>
              <a:rPr lang="en-US" sz="1500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 via infusion pump to avoid immediate cardiac arrest.</a:t>
            </a:r>
            <a:endParaRPr lang="en-US" sz="1500" dirty="0"/>
          </a:p>
        </p:txBody>
      </p:sp>
      <p:pic>
        <p:nvPicPr>
          <p:cNvPr id="49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A5967D00-52CC-4D52-99E6-AD573208D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403" y="-23085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สี่เหลี่ยมผืนผ้า 13">
            <a:extLst>
              <a:ext uri="{FF2B5EF4-FFF2-40B4-BE49-F238E27FC236}">
                <a16:creationId xmlns:a16="http://schemas.microsoft.com/office/drawing/2014/main" id="{180219EF-CF47-4E28-AD53-2675951F45BD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pic>
        <p:nvPicPr>
          <p:cNvPr id="51" name="Picture 50" descr="scan0010">
            <a:extLst>
              <a:ext uri="{FF2B5EF4-FFF2-40B4-BE49-F238E27FC236}">
                <a16:creationId xmlns:a16="http://schemas.microsoft.com/office/drawing/2014/main" id="{2FAAC0E4-30B8-4E56-9525-486E9247A4CB}"/>
              </a:ext>
            </a:extLst>
          </p:cNvPr>
          <p:cNvPicPr/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" r="4160"/>
          <a:stretch/>
        </p:blipFill>
        <p:spPr bwMode="auto">
          <a:xfrm>
            <a:off x="3147102" y="3981955"/>
            <a:ext cx="2781392" cy="1603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Picture 51" descr="scan0011">
            <a:extLst>
              <a:ext uri="{FF2B5EF4-FFF2-40B4-BE49-F238E27FC236}">
                <a16:creationId xmlns:a16="http://schemas.microsoft.com/office/drawing/2014/main" id="{2F6A141E-106E-4279-AF61-2EA3577E9626}"/>
              </a:ext>
            </a:extLst>
          </p:cNvPr>
          <p:cNvPicPr/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" r="4309"/>
          <a:stretch/>
        </p:blipFill>
        <p:spPr bwMode="auto">
          <a:xfrm>
            <a:off x="9816406" y="4497642"/>
            <a:ext cx="2311252" cy="1646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97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249" y="338249"/>
            <a:ext cx="11515398" cy="1615007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249" y="2223856"/>
            <a:ext cx="5622334" cy="395764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199" y="2431033"/>
            <a:ext cx="253687" cy="30442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199" y="3238735"/>
            <a:ext cx="2540568" cy="228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199" y="3551747"/>
            <a:ext cx="118387" cy="13318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354" y="4016576"/>
            <a:ext cx="118387" cy="13318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05149" y="3238735"/>
            <a:ext cx="1564402" cy="108239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199" y="4456431"/>
            <a:ext cx="5216435" cy="74414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199" y="5302054"/>
            <a:ext cx="5216435" cy="57502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1182" y="2223856"/>
            <a:ext cx="5622466" cy="395764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4132" y="2431033"/>
            <a:ext cx="321336" cy="30442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4132" y="3238735"/>
            <a:ext cx="5216566" cy="91327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69431" y="3657318"/>
            <a:ext cx="76106" cy="7610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69431" y="3894092"/>
            <a:ext cx="76106" cy="7610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4132" y="4287307"/>
            <a:ext cx="5216566" cy="91327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69431" y="4677350"/>
            <a:ext cx="101475" cy="13318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76174" y="4677350"/>
            <a:ext cx="135299" cy="133186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69431" y="4914124"/>
            <a:ext cx="169125" cy="133186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76174" y="4914124"/>
            <a:ext cx="135299" cy="13318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34132" y="5335879"/>
            <a:ext cx="5216566" cy="642674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96020" y="6502967"/>
            <a:ext cx="118387" cy="114159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338249" y="1056368"/>
            <a:ext cx="14831577" cy="4571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Calcium Imbalance (</a:t>
            </a:r>
            <a:r>
              <a:rPr lang="en-US" sz="3600" b="1" dirty="0">
                <a:solidFill>
                  <a:srgbClr val="064E3B"/>
                </a:solidFill>
                <a:latin typeface="Gulim" panose="020B0600000101010101" pitchFamily="34" charset="-127"/>
                <a:ea typeface="Gulim" panose="020B0600000101010101" pitchFamily="34" charset="-127"/>
                <a:cs typeface="Inter" pitchFamily="34" charset="-120"/>
              </a:rPr>
              <a:t>Ca²⁺</a:t>
            </a:r>
            <a:r>
              <a:rPr lang="en-US" sz="36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</a:t>
            </a:r>
            <a:endParaRPr lang="en-US" sz="3600" dirty="0"/>
          </a:p>
        </p:txBody>
      </p:sp>
      <p:sp>
        <p:nvSpPr>
          <p:cNvPr id="25" name="Text 1"/>
          <p:cNvSpPr/>
          <p:nvPr/>
        </p:nvSpPr>
        <p:spPr>
          <a:xfrm>
            <a:off x="338249" y="1581182"/>
            <a:ext cx="9527232" cy="2367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64"/>
              </a:lnSpc>
              <a:buNone/>
            </a:pPr>
            <a:r>
              <a:rPr lang="en-US" sz="2000" kern="0" spc="135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REGULATING NEUROMUSCULAR EXCITABILITY</a:t>
            </a:r>
            <a:endParaRPr lang="en-US" sz="2000" dirty="0"/>
          </a:p>
        </p:txBody>
      </p:sp>
      <p:sp>
        <p:nvSpPr>
          <p:cNvPr id="26" name="Text 2"/>
          <p:cNvSpPr/>
          <p:nvPr/>
        </p:nvSpPr>
        <p:spPr>
          <a:xfrm>
            <a:off x="9690716" y="1318907"/>
            <a:ext cx="2162931" cy="1606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32"/>
              </a:lnSpc>
              <a:buNone/>
            </a:pPr>
            <a:r>
              <a:rPr lang="en-US" sz="16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RANGE</a:t>
            </a:r>
            <a:endParaRPr lang="en-US" sz="1600" dirty="0"/>
          </a:p>
        </p:txBody>
      </p:sp>
      <p:sp>
        <p:nvSpPr>
          <p:cNvPr id="27" name="Text 3"/>
          <p:cNvSpPr/>
          <p:nvPr/>
        </p:nvSpPr>
        <p:spPr>
          <a:xfrm>
            <a:off x="9934084" y="1505076"/>
            <a:ext cx="1919563" cy="312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397"/>
              </a:lnSpc>
              <a:buNone/>
            </a:pPr>
            <a:r>
              <a:rPr lang="en-US" sz="22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8.5 – 10.5 </a:t>
            </a:r>
            <a:r>
              <a:rPr lang="en-US" sz="13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mg/dL</a:t>
            </a:r>
            <a:endParaRPr lang="en-US" sz="2250" dirty="0"/>
          </a:p>
        </p:txBody>
      </p:sp>
      <p:sp>
        <p:nvSpPr>
          <p:cNvPr id="28" name="Text 4"/>
          <p:cNvSpPr/>
          <p:nvPr/>
        </p:nvSpPr>
        <p:spPr>
          <a:xfrm>
            <a:off x="896360" y="2426805"/>
            <a:ext cx="3162629" cy="312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97"/>
              </a:lnSpc>
              <a:buNone/>
            </a:pPr>
            <a:r>
              <a:rPr lang="en-US" sz="225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Hypocalcemia </a:t>
            </a:r>
            <a:r>
              <a:rPr lang="en-US" sz="1350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(&lt; 8.5 mg/dL)</a:t>
            </a:r>
            <a:endParaRPr lang="en-US" sz="2250" dirty="0"/>
          </a:p>
        </p:txBody>
      </p:sp>
      <p:sp>
        <p:nvSpPr>
          <p:cNvPr id="29" name="Text 5"/>
          <p:cNvSpPr/>
          <p:nvPr/>
        </p:nvSpPr>
        <p:spPr>
          <a:xfrm>
            <a:off x="541199" y="2874985"/>
            <a:ext cx="7827762" cy="228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i="1" dirty="0">
                <a:solidFill>
                  <a:srgbClr val="C241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"Increased Neuromuscular Irritability"</a:t>
            </a:r>
            <a:endParaRPr lang="en-US" dirty="0"/>
          </a:p>
        </p:txBody>
      </p:sp>
      <p:sp>
        <p:nvSpPr>
          <p:cNvPr id="30" name="Text 6"/>
          <p:cNvSpPr/>
          <p:nvPr/>
        </p:nvSpPr>
        <p:spPr>
          <a:xfrm>
            <a:off x="541199" y="3238735"/>
            <a:ext cx="3707887" cy="228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Clinical Signs</a:t>
            </a:r>
            <a:endParaRPr lang="en-US" dirty="0"/>
          </a:p>
        </p:txBody>
      </p:sp>
      <p:sp>
        <p:nvSpPr>
          <p:cNvPr id="31" name="Text 7"/>
          <p:cNvSpPr/>
          <p:nvPr/>
        </p:nvSpPr>
        <p:spPr>
          <a:xfrm>
            <a:off x="727234" y="3534835"/>
            <a:ext cx="3096301" cy="4353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32"/>
              </a:lnSpc>
              <a:buNone/>
            </a:pPr>
            <a:r>
              <a:rPr lang="en-US" sz="26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Chvostek’s Sign:</a:t>
            </a:r>
            <a:r>
              <a:rPr lang="en-US" sz="26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Facial twitching upon tapping.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2" name="Text 8"/>
          <p:cNvSpPr/>
          <p:nvPr/>
        </p:nvSpPr>
        <p:spPr>
          <a:xfrm>
            <a:off x="791341" y="3923493"/>
            <a:ext cx="3008023" cy="600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32"/>
              </a:lnSpc>
              <a:buNone/>
            </a:pPr>
            <a:r>
              <a:rPr lang="en-US" sz="26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Trousseau’s Sign:</a:t>
            </a:r>
            <a:r>
              <a:rPr lang="en-US" sz="26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Carpopedal spasm with BP cuff.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3" name="Text 9"/>
          <p:cNvSpPr/>
          <p:nvPr/>
        </p:nvSpPr>
        <p:spPr>
          <a:xfrm>
            <a:off x="642673" y="4557906"/>
            <a:ext cx="5013486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CAUSES</a:t>
            </a:r>
            <a:endParaRPr lang="en-US" dirty="0"/>
          </a:p>
        </p:txBody>
      </p:sp>
      <p:sp>
        <p:nvSpPr>
          <p:cNvPr id="34" name="Text 10"/>
          <p:cNvSpPr/>
          <p:nvPr/>
        </p:nvSpPr>
        <p:spPr>
          <a:xfrm>
            <a:off x="651808" y="4558962"/>
            <a:ext cx="5013486" cy="9122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26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Hypoparathyroidism, Vitamin D deficiency, Acute pancreatitis, Magnesium deficiency.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5" name="Text 11"/>
          <p:cNvSpPr/>
          <p:nvPr/>
        </p:nvSpPr>
        <p:spPr>
          <a:xfrm>
            <a:off x="642673" y="5403529"/>
            <a:ext cx="5013486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</a:t>
            </a:r>
            <a:endParaRPr lang="en-US" dirty="0"/>
          </a:p>
        </p:txBody>
      </p:sp>
      <p:sp>
        <p:nvSpPr>
          <p:cNvPr id="36" name="Text 12"/>
          <p:cNvSpPr/>
          <p:nvPr/>
        </p:nvSpPr>
        <p:spPr>
          <a:xfrm>
            <a:off x="642674" y="5606478"/>
            <a:ext cx="5250260" cy="4735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26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Tetany, muscle cramps, paresthesias, prolonged QT interval, seizures.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7" name="Text 13"/>
          <p:cNvSpPr/>
          <p:nvPr/>
        </p:nvSpPr>
        <p:spPr>
          <a:xfrm>
            <a:off x="6856943" y="2426805"/>
            <a:ext cx="3323298" cy="312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97"/>
              </a:lnSpc>
              <a:buNone/>
            </a:pPr>
            <a:r>
              <a:rPr lang="en-US" sz="225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Hypercalcemia </a:t>
            </a:r>
            <a:r>
              <a:rPr lang="en-US" sz="1350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(&gt; 10.5 mg/dL)</a:t>
            </a:r>
            <a:endParaRPr lang="en-US" sz="2250" dirty="0"/>
          </a:p>
        </p:txBody>
      </p:sp>
      <p:sp>
        <p:nvSpPr>
          <p:cNvPr id="38" name="Text 14"/>
          <p:cNvSpPr/>
          <p:nvPr/>
        </p:nvSpPr>
        <p:spPr>
          <a:xfrm>
            <a:off x="6434132" y="2874985"/>
            <a:ext cx="7827762" cy="228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i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"Decreased Neuromuscular Irritability"</a:t>
            </a:r>
            <a:endParaRPr lang="en-US" dirty="0"/>
          </a:p>
        </p:txBody>
      </p:sp>
      <p:sp>
        <p:nvSpPr>
          <p:cNvPr id="39" name="Text 15"/>
          <p:cNvSpPr/>
          <p:nvPr/>
        </p:nvSpPr>
        <p:spPr>
          <a:xfrm>
            <a:off x="6569431" y="3374034"/>
            <a:ext cx="4945967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ETIOLOGY</a:t>
            </a:r>
            <a:endParaRPr lang="en-US" dirty="0"/>
          </a:p>
        </p:txBody>
      </p:sp>
      <p:sp>
        <p:nvSpPr>
          <p:cNvPr id="40" name="Text 16"/>
          <p:cNvSpPr/>
          <p:nvPr/>
        </p:nvSpPr>
        <p:spPr>
          <a:xfrm>
            <a:off x="6713187" y="3610809"/>
            <a:ext cx="8471479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32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Hyperparathyroidism: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common cause.</a:t>
            </a:r>
            <a:endParaRPr lang="en-US" dirty="0"/>
          </a:p>
        </p:txBody>
      </p:sp>
      <p:sp>
        <p:nvSpPr>
          <p:cNvPr id="41" name="Text 17"/>
          <p:cNvSpPr/>
          <p:nvPr/>
        </p:nvSpPr>
        <p:spPr>
          <a:xfrm>
            <a:off x="6713187" y="3847583"/>
            <a:ext cx="10093678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32"/>
              </a:lnSpc>
              <a:buNone/>
            </a:pPr>
            <a:r>
              <a:rPr lang="en-US" sz="17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Malignancy:</a:t>
            </a:r>
            <a:r>
              <a:rPr lang="en-US" sz="17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Bone metastases or paraneoplastic syndromes.</a:t>
            </a:r>
            <a:endParaRPr lang="en-US" sz="1700" dirty="0"/>
          </a:p>
        </p:txBody>
      </p:sp>
      <p:sp>
        <p:nvSpPr>
          <p:cNvPr id="42" name="Text 18"/>
          <p:cNvSpPr/>
          <p:nvPr/>
        </p:nvSpPr>
        <p:spPr>
          <a:xfrm>
            <a:off x="6569431" y="4422607"/>
            <a:ext cx="4945967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</a:t>
            </a: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MANIFESTATIONS</a:t>
            </a:r>
            <a:endParaRPr lang="en-US" dirty="0"/>
          </a:p>
        </p:txBody>
      </p:sp>
      <p:sp>
        <p:nvSpPr>
          <p:cNvPr id="43" name="Text 19"/>
          <p:cNvSpPr/>
          <p:nvPr/>
        </p:nvSpPr>
        <p:spPr>
          <a:xfrm>
            <a:off x="6738556" y="4659381"/>
            <a:ext cx="2439093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Stones</a:t>
            </a:r>
            <a:endParaRPr lang="en-US" sz="1600" dirty="0"/>
          </a:p>
        </p:txBody>
      </p:sp>
      <p:sp>
        <p:nvSpPr>
          <p:cNvPr id="44" name="Text 20"/>
          <p:cNvSpPr/>
          <p:nvPr/>
        </p:nvSpPr>
        <p:spPr>
          <a:xfrm>
            <a:off x="9279123" y="4659381"/>
            <a:ext cx="2439224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Confusion</a:t>
            </a:r>
            <a:endParaRPr lang="en-US" sz="1600" dirty="0"/>
          </a:p>
        </p:txBody>
      </p:sp>
      <p:sp>
        <p:nvSpPr>
          <p:cNvPr id="45" name="Text 21"/>
          <p:cNvSpPr/>
          <p:nvPr/>
        </p:nvSpPr>
        <p:spPr>
          <a:xfrm>
            <a:off x="6806205" y="4896155"/>
            <a:ext cx="2439093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Lethargy</a:t>
            </a:r>
            <a:endParaRPr lang="en-US" sz="1600" dirty="0"/>
          </a:p>
        </p:txBody>
      </p:sp>
      <p:sp>
        <p:nvSpPr>
          <p:cNvPr id="46" name="Text 22"/>
          <p:cNvSpPr/>
          <p:nvPr/>
        </p:nvSpPr>
        <p:spPr>
          <a:xfrm>
            <a:off x="9279123" y="4896155"/>
            <a:ext cx="2439224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Arrhythmias</a:t>
            </a:r>
            <a:endParaRPr lang="en-US" sz="1600" dirty="0"/>
          </a:p>
        </p:txBody>
      </p:sp>
      <p:sp>
        <p:nvSpPr>
          <p:cNvPr id="47" name="Text 23"/>
          <p:cNvSpPr/>
          <p:nvPr/>
        </p:nvSpPr>
        <p:spPr>
          <a:xfrm>
            <a:off x="6569431" y="5471179"/>
            <a:ext cx="4945967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OTHER CAUSES</a:t>
            </a:r>
            <a:endParaRPr lang="en-US" dirty="0"/>
          </a:p>
        </p:txBody>
      </p:sp>
      <p:sp>
        <p:nvSpPr>
          <p:cNvPr id="48" name="Text 24"/>
          <p:cNvSpPr/>
          <p:nvPr/>
        </p:nvSpPr>
        <p:spPr>
          <a:xfrm>
            <a:off x="6569431" y="5674128"/>
            <a:ext cx="10634410" cy="16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Vitamin D intoxication, Thiazide diuretics, Immobilization.</a:t>
            </a:r>
            <a:endParaRPr lang="en-US" sz="1600" dirty="0"/>
          </a:p>
        </p:txBody>
      </p:sp>
      <p:sp>
        <p:nvSpPr>
          <p:cNvPr id="49" name="Text 25"/>
          <p:cNvSpPr/>
          <p:nvPr/>
        </p:nvSpPr>
        <p:spPr>
          <a:xfrm>
            <a:off x="338249" y="6384451"/>
            <a:ext cx="4789372" cy="13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5"/>
              </a:lnSpc>
              <a:buNone/>
            </a:pPr>
            <a:r>
              <a:rPr lang="en-US" sz="16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ELECTROLYTE IMBALANCES: CALCIUM</a:t>
            </a:r>
            <a:endParaRPr lang="en-US" sz="1600" dirty="0"/>
          </a:p>
        </p:txBody>
      </p:sp>
      <p:sp>
        <p:nvSpPr>
          <p:cNvPr id="50" name="Text 26"/>
          <p:cNvSpPr/>
          <p:nvPr/>
        </p:nvSpPr>
        <p:spPr>
          <a:xfrm>
            <a:off x="8348232" y="6492397"/>
            <a:ext cx="6334331" cy="13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5"/>
              </a:lnSpc>
              <a:buNone/>
            </a:pPr>
            <a:r>
              <a:rPr lang="en-US" sz="16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Regulated by PTH, Calcitonin, &amp; Vitamin D</a:t>
            </a:r>
            <a:endParaRPr lang="en-US" sz="1600" dirty="0"/>
          </a:p>
        </p:txBody>
      </p:sp>
      <p:pic>
        <p:nvPicPr>
          <p:cNvPr id="51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7413441D-2F80-462F-A37E-8FB4793A1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สี่เหลี่ยมผืนผ้า 13">
            <a:extLst>
              <a:ext uri="{FF2B5EF4-FFF2-40B4-BE49-F238E27FC236}">
                <a16:creationId xmlns:a16="http://schemas.microsoft.com/office/drawing/2014/main" id="{7040D9D0-A870-45D5-A7FA-81CC62634F17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42448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7620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028700"/>
            <a:ext cx="5638800" cy="298608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1257300"/>
            <a:ext cx="428625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" y="1371600"/>
            <a:ext cx="200025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943100"/>
            <a:ext cx="5181600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2819400"/>
            <a:ext cx="2514600" cy="11125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" y="3143250"/>
            <a:ext cx="57150" cy="1047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" y="3338513"/>
            <a:ext cx="57150" cy="1047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" y="3533775"/>
            <a:ext cx="57150" cy="1047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00400" y="2819400"/>
            <a:ext cx="2514600" cy="11125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4700" y="3143250"/>
            <a:ext cx="57150" cy="1047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14700" y="3338513"/>
            <a:ext cx="57150" cy="1047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4700" y="3533775"/>
            <a:ext cx="57150" cy="1047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8400" y="1028700"/>
            <a:ext cx="5638800" cy="29860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257300"/>
            <a:ext cx="485775" cy="533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91300" y="1371600"/>
            <a:ext cx="257175" cy="304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943100"/>
            <a:ext cx="5181600" cy="2667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819400"/>
            <a:ext cx="2514600" cy="11125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1300" y="3143250"/>
            <a:ext cx="57150" cy="1047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91300" y="3338513"/>
            <a:ext cx="57150" cy="1047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1300" y="3533775"/>
            <a:ext cx="57150" cy="1047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4000" y="2819400"/>
            <a:ext cx="2667000" cy="11125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8300" y="3143250"/>
            <a:ext cx="57150" cy="10477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58300" y="3338513"/>
            <a:ext cx="57150" cy="1047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8300" y="3533775"/>
            <a:ext cx="57150" cy="104775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304800" y="304800"/>
            <a:ext cx="90525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MAGNESIUM &amp; PHOSPHORUS</a:t>
            </a:r>
            <a:endParaRPr lang="en-US" sz="2700" dirty="0"/>
          </a:p>
        </p:txBody>
      </p:sp>
      <p:sp>
        <p:nvSpPr>
          <p:cNvPr id="35" name="Text 2"/>
          <p:cNvSpPr/>
          <p:nvPr/>
        </p:nvSpPr>
        <p:spPr>
          <a:xfrm>
            <a:off x="1076325" y="1276350"/>
            <a:ext cx="43891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Magnesium (Mg²⁺)</a:t>
            </a:r>
            <a:endParaRPr lang="en-US" sz="2000" dirty="0"/>
          </a:p>
        </p:txBody>
      </p:sp>
      <p:sp>
        <p:nvSpPr>
          <p:cNvPr id="36" name="Text 3"/>
          <p:cNvSpPr/>
          <p:nvPr/>
        </p:nvSpPr>
        <p:spPr>
          <a:xfrm>
            <a:off x="1076325" y="1581150"/>
            <a:ext cx="50673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600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Range: 1.7 – 2.6 mg/dL</a:t>
            </a:r>
            <a:endParaRPr lang="en-US" sz="1600" dirty="0"/>
          </a:p>
        </p:txBody>
      </p:sp>
      <p:sp>
        <p:nvSpPr>
          <p:cNvPr id="37" name="Text 4"/>
          <p:cNvSpPr/>
          <p:nvPr/>
        </p:nvSpPr>
        <p:spPr>
          <a:xfrm>
            <a:off x="533400" y="1943100"/>
            <a:ext cx="5181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Physiological Roles</a:t>
            </a:r>
            <a:endParaRPr lang="en-US" dirty="0"/>
          </a:p>
        </p:txBody>
      </p:sp>
      <p:sp>
        <p:nvSpPr>
          <p:cNvPr id="38" name="Text 5"/>
          <p:cNvSpPr/>
          <p:nvPr/>
        </p:nvSpPr>
        <p:spPr>
          <a:xfrm>
            <a:off x="382143" y="2087881"/>
            <a:ext cx="5513070" cy="7700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6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Cofactor for 300+ enzymatic reactions: Energy production (ATP), protein synthesis, and neuromuscular stability.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9" name="Text 6"/>
          <p:cNvSpPr/>
          <p:nvPr/>
        </p:nvSpPr>
        <p:spPr>
          <a:xfrm>
            <a:off x="647700" y="2933700"/>
            <a:ext cx="30632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B91C1C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HYPOMAGNESEMIA (&lt;1.7)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0" name="Text 7"/>
          <p:cNvSpPr/>
          <p:nvPr/>
        </p:nvSpPr>
        <p:spPr>
          <a:xfrm>
            <a:off x="742950" y="3124200"/>
            <a:ext cx="276606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Alcoholism, Diuretics</a:t>
            </a:r>
            <a:endParaRPr lang="en-US" sz="1600" dirty="0"/>
          </a:p>
        </p:txBody>
      </p:sp>
      <p:sp>
        <p:nvSpPr>
          <p:cNvPr id="41" name="Text 8"/>
          <p:cNvSpPr/>
          <p:nvPr/>
        </p:nvSpPr>
        <p:spPr>
          <a:xfrm>
            <a:off x="742950" y="3319463"/>
            <a:ext cx="289179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Muscle cramps, Tremors</a:t>
            </a:r>
            <a:endParaRPr lang="en-US" sz="1600" dirty="0"/>
          </a:p>
        </p:txBody>
      </p:sp>
      <p:sp>
        <p:nvSpPr>
          <p:cNvPr id="42" name="Text 9"/>
          <p:cNvSpPr/>
          <p:nvPr/>
        </p:nvSpPr>
        <p:spPr>
          <a:xfrm>
            <a:off x="742950" y="3514725"/>
            <a:ext cx="251460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Cardiac Arrhythmias</a:t>
            </a:r>
            <a:endParaRPr lang="en-US" sz="1600" dirty="0"/>
          </a:p>
        </p:txBody>
      </p:sp>
      <p:sp>
        <p:nvSpPr>
          <p:cNvPr id="43" name="Text 10"/>
          <p:cNvSpPr/>
          <p:nvPr/>
        </p:nvSpPr>
        <p:spPr>
          <a:xfrm>
            <a:off x="3314700" y="2933700"/>
            <a:ext cx="32004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1D4ED8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HYPERMAGNESEMIA (&gt;2.6)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Text 11"/>
          <p:cNvSpPr/>
          <p:nvPr/>
        </p:nvSpPr>
        <p:spPr>
          <a:xfrm>
            <a:off x="3409950" y="3124200"/>
            <a:ext cx="228600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Renal Failure</a:t>
            </a:r>
            <a:endParaRPr lang="en-US" sz="1600" dirty="0"/>
          </a:p>
        </p:txBody>
      </p:sp>
      <p:sp>
        <p:nvSpPr>
          <p:cNvPr id="45" name="Text 12"/>
          <p:cNvSpPr/>
          <p:nvPr/>
        </p:nvSpPr>
        <p:spPr>
          <a:xfrm>
            <a:off x="3409950" y="3319463"/>
            <a:ext cx="228600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Muscle Weakness</a:t>
            </a:r>
            <a:endParaRPr lang="en-US" sz="1600" dirty="0"/>
          </a:p>
        </p:txBody>
      </p:sp>
      <p:sp>
        <p:nvSpPr>
          <p:cNvPr id="46" name="Text 13"/>
          <p:cNvSpPr/>
          <p:nvPr/>
        </p:nvSpPr>
        <p:spPr>
          <a:xfrm>
            <a:off x="3409950" y="3514725"/>
            <a:ext cx="326898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Bradycardia / Hypotension</a:t>
            </a:r>
            <a:endParaRPr lang="en-US" sz="1600" dirty="0"/>
          </a:p>
        </p:txBody>
      </p:sp>
      <p:sp>
        <p:nvSpPr>
          <p:cNvPr id="47" name="Text 14"/>
          <p:cNvSpPr/>
          <p:nvPr/>
        </p:nvSpPr>
        <p:spPr>
          <a:xfrm>
            <a:off x="7077075" y="1276350"/>
            <a:ext cx="49377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Phosphorus (PO₄³⁻)</a:t>
            </a:r>
            <a:endParaRPr lang="en-US" sz="2000" dirty="0"/>
          </a:p>
        </p:txBody>
      </p:sp>
      <p:sp>
        <p:nvSpPr>
          <p:cNvPr id="48" name="Text 15"/>
          <p:cNvSpPr/>
          <p:nvPr/>
        </p:nvSpPr>
        <p:spPr>
          <a:xfrm>
            <a:off x="7077075" y="1581150"/>
            <a:ext cx="50673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600" dirty="0">
                <a:solidFill>
                  <a:srgbClr val="EA58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Range: 2.5 – 4.5 mg/dL</a:t>
            </a:r>
            <a:endParaRPr lang="en-US" sz="1600" dirty="0"/>
          </a:p>
        </p:txBody>
      </p:sp>
      <p:sp>
        <p:nvSpPr>
          <p:cNvPr id="49" name="Text 16"/>
          <p:cNvSpPr/>
          <p:nvPr/>
        </p:nvSpPr>
        <p:spPr>
          <a:xfrm>
            <a:off x="6477000" y="1943100"/>
            <a:ext cx="5181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7C2D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Physiological Roles</a:t>
            </a:r>
            <a:endParaRPr lang="en-US" dirty="0"/>
          </a:p>
        </p:txBody>
      </p:sp>
      <p:sp>
        <p:nvSpPr>
          <p:cNvPr id="50" name="Text 17"/>
          <p:cNvSpPr/>
          <p:nvPr/>
        </p:nvSpPr>
        <p:spPr>
          <a:xfrm>
            <a:off x="6376036" y="2231232"/>
            <a:ext cx="5638799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6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Critical component of ATP, DNA/RNA, and cell membranes. Essential for bone mineralization and acid-base balance.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1" name="Text 18"/>
          <p:cNvSpPr/>
          <p:nvPr/>
        </p:nvSpPr>
        <p:spPr>
          <a:xfrm>
            <a:off x="6506337" y="2907031"/>
            <a:ext cx="33375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B91C1C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HYPOPHOSPHATEMIA (&lt;2.5)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2" name="Text 19"/>
          <p:cNvSpPr/>
          <p:nvPr/>
        </p:nvSpPr>
        <p:spPr>
          <a:xfrm>
            <a:off x="6686550" y="3124200"/>
            <a:ext cx="301752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Refeeding Syndrome, DKA</a:t>
            </a:r>
            <a:endParaRPr lang="en-US" sz="1600" dirty="0"/>
          </a:p>
        </p:txBody>
      </p:sp>
      <p:sp>
        <p:nvSpPr>
          <p:cNvPr id="53" name="Text 20"/>
          <p:cNvSpPr/>
          <p:nvPr/>
        </p:nvSpPr>
        <p:spPr>
          <a:xfrm>
            <a:off x="6686550" y="3319463"/>
            <a:ext cx="228600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Rhabdomyolysis</a:t>
            </a:r>
            <a:endParaRPr lang="en-US" sz="1600" dirty="0"/>
          </a:p>
        </p:txBody>
      </p:sp>
      <p:sp>
        <p:nvSpPr>
          <p:cNvPr id="54" name="Text 21"/>
          <p:cNvSpPr/>
          <p:nvPr/>
        </p:nvSpPr>
        <p:spPr>
          <a:xfrm>
            <a:off x="6686550" y="3514725"/>
            <a:ext cx="251460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Respiratory Failure</a:t>
            </a:r>
            <a:endParaRPr lang="en-US" sz="1600" dirty="0"/>
          </a:p>
        </p:txBody>
      </p:sp>
      <p:sp>
        <p:nvSpPr>
          <p:cNvPr id="55" name="Text 22"/>
          <p:cNvSpPr/>
          <p:nvPr/>
        </p:nvSpPr>
        <p:spPr>
          <a:xfrm>
            <a:off x="9258300" y="2933700"/>
            <a:ext cx="34747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1D4ED8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HYPERPHOSPHATEMIA (&gt;4.5)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6" name="Text 23"/>
          <p:cNvSpPr/>
          <p:nvPr/>
        </p:nvSpPr>
        <p:spPr>
          <a:xfrm>
            <a:off x="9353550" y="3124200"/>
            <a:ext cx="339471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Renal Failure, Tumor Lysis</a:t>
            </a:r>
            <a:endParaRPr lang="en-US" sz="1600" dirty="0"/>
          </a:p>
        </p:txBody>
      </p:sp>
      <p:sp>
        <p:nvSpPr>
          <p:cNvPr id="57" name="Text 24"/>
          <p:cNvSpPr/>
          <p:nvPr/>
        </p:nvSpPr>
        <p:spPr>
          <a:xfrm>
            <a:off x="9353550" y="3319463"/>
            <a:ext cx="326898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Soft Tissue Calcification</a:t>
            </a:r>
            <a:endParaRPr lang="en-US" sz="1600" dirty="0"/>
          </a:p>
        </p:txBody>
      </p:sp>
      <p:sp>
        <p:nvSpPr>
          <p:cNvPr id="58" name="Text 25"/>
          <p:cNvSpPr/>
          <p:nvPr/>
        </p:nvSpPr>
        <p:spPr>
          <a:xfrm>
            <a:off x="9353550" y="3514725"/>
            <a:ext cx="289179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Secondary Hypocalcemia</a:t>
            </a:r>
            <a:endParaRPr lang="en-US" sz="1600" dirty="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61D1BF2-957C-4F61-8B28-D655AA9FB4A0}"/>
              </a:ext>
            </a:extLst>
          </p:cNvPr>
          <p:cNvGrpSpPr/>
          <p:nvPr/>
        </p:nvGrpSpPr>
        <p:grpSpPr>
          <a:xfrm>
            <a:off x="356235" y="4991100"/>
            <a:ext cx="13213080" cy="800100"/>
            <a:chOff x="304800" y="4319588"/>
            <a:chExt cx="13213080" cy="800100"/>
          </a:xfrm>
        </p:grpSpPr>
        <p:pic>
          <p:nvPicPr>
            <p:cNvPr id="28" name="Image 26" descr="preencoded.png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04800" y="4319588"/>
              <a:ext cx="11788140" cy="800100"/>
            </a:xfrm>
            <a:prstGeom prst="rect">
              <a:avLst/>
            </a:prstGeom>
          </p:spPr>
        </p:pic>
        <p:pic>
          <p:nvPicPr>
            <p:cNvPr id="29" name="Image 27" descr="preencoded.png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95300" y="4548188"/>
              <a:ext cx="285750" cy="342900"/>
            </a:xfrm>
            <a:prstGeom prst="rect">
              <a:avLst/>
            </a:prstGeom>
          </p:spPr>
        </p:pic>
        <p:pic>
          <p:nvPicPr>
            <p:cNvPr id="30" name="Image 28" descr="preencoded.png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648450" y="4652963"/>
              <a:ext cx="133350" cy="133350"/>
            </a:xfrm>
            <a:prstGeom prst="rect">
              <a:avLst/>
            </a:prstGeom>
          </p:spPr>
        </p:pic>
        <p:pic>
          <p:nvPicPr>
            <p:cNvPr id="31" name="Image 29" descr="preencoded.png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8534400" y="4652963"/>
              <a:ext cx="114300" cy="133350"/>
            </a:xfrm>
            <a:prstGeom prst="rect">
              <a:avLst/>
            </a:prstGeom>
          </p:spPr>
        </p:pic>
        <p:pic>
          <p:nvPicPr>
            <p:cNvPr id="32" name="Image 30" descr="preencoded.png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0267950" y="4652963"/>
              <a:ext cx="133350" cy="133350"/>
            </a:xfrm>
            <a:prstGeom prst="rect">
              <a:avLst/>
            </a:prstGeom>
          </p:spPr>
        </p:pic>
        <p:sp>
          <p:nvSpPr>
            <p:cNvPr id="59" name="Text 26"/>
            <p:cNvSpPr/>
            <p:nvPr/>
          </p:nvSpPr>
          <p:spPr>
            <a:xfrm>
              <a:off x="964716" y="4429126"/>
              <a:ext cx="8229600" cy="266700"/>
            </a:xfrm>
            <a:prstGeom prst="rect">
              <a:avLst/>
            </a:prstGeom>
            <a:noFill/>
            <a:ln/>
          </p:spPr>
          <p:txBody>
            <a:bodyPr vert="horz" wrap="square" lIns="0" tIns="0" rIns="0" bIns="0" rtlCol="0" anchor="ctr"/>
            <a:lstStyle/>
            <a:p>
              <a:pPr marL="0" indent="0">
                <a:lnSpc>
                  <a:spcPts val="2100"/>
                </a:lnSpc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Clinical Monitoring &amp; Nursing Priorities</a:t>
              </a:r>
              <a:endParaRPr lang="en-US" sz="1600" dirty="0"/>
            </a:p>
          </p:txBody>
        </p:sp>
        <p:sp>
          <p:nvSpPr>
            <p:cNvPr id="60" name="Text 27"/>
            <p:cNvSpPr/>
            <p:nvPr/>
          </p:nvSpPr>
          <p:spPr>
            <a:xfrm>
              <a:off x="933450" y="4776788"/>
              <a:ext cx="5158740" cy="223838"/>
            </a:xfrm>
            <a:prstGeom prst="rect">
              <a:avLst/>
            </a:prstGeom>
            <a:noFill/>
            <a:ln/>
          </p:spPr>
          <p:txBody>
            <a:bodyPr vert="horz" wrap="square" lIns="0" tIns="0" rIns="0" bIns="0" rtlCol="0" anchor="ctr"/>
            <a:lstStyle/>
            <a:p>
              <a:pPr marL="0" indent="0">
                <a:lnSpc>
                  <a:spcPts val="1200"/>
                </a:lnSpc>
                <a:buNone/>
              </a:pPr>
              <a:r>
                <a:rPr lang="en-US" sz="1400" i="1" dirty="0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Essential for high-risk patients (Critical Care, Malnutrition, Chronic Renal Disease)</a:t>
              </a:r>
              <a:endParaRPr lang="en-US" sz="1400" dirty="0"/>
            </a:p>
          </p:txBody>
        </p:sp>
        <p:sp>
          <p:nvSpPr>
            <p:cNvPr id="61" name="Text 28"/>
            <p:cNvSpPr/>
            <p:nvPr/>
          </p:nvSpPr>
          <p:spPr>
            <a:xfrm>
              <a:off x="6858000" y="4624388"/>
              <a:ext cx="3520440" cy="190500"/>
            </a:xfrm>
            <a:prstGeom prst="rect">
              <a:avLst/>
            </a:prstGeom>
            <a:noFill/>
            <a:ln/>
          </p:spPr>
          <p:txBody>
            <a:bodyPr vert="horz" wrap="square" lIns="0" tIns="0" rIns="0" bIns="0" rtlCol="0" anchor="ctr"/>
            <a:lstStyle/>
            <a:p>
              <a:pPr marL="0" indent="0">
                <a:lnSpc>
                  <a:spcPts val="1500"/>
                </a:lnSpc>
                <a:buNone/>
              </a:pPr>
              <a:r>
                <a:rPr lang="en-US" sz="1400" dirty="0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Routine Lab Monitoring</a:t>
              </a:r>
              <a:endParaRPr lang="en-US" sz="1400" dirty="0"/>
            </a:p>
          </p:txBody>
        </p:sp>
        <p:sp>
          <p:nvSpPr>
            <p:cNvPr id="62" name="Text 29"/>
            <p:cNvSpPr/>
            <p:nvPr/>
          </p:nvSpPr>
          <p:spPr>
            <a:xfrm>
              <a:off x="8724900" y="4624388"/>
              <a:ext cx="2880360" cy="190500"/>
            </a:xfrm>
            <a:prstGeom prst="rect">
              <a:avLst/>
            </a:prstGeom>
            <a:noFill/>
            <a:ln/>
          </p:spPr>
          <p:txBody>
            <a:bodyPr vert="horz" wrap="square" lIns="0" tIns="0" rIns="0" bIns="0" rtlCol="0" anchor="ctr"/>
            <a:lstStyle/>
            <a:p>
              <a:pPr marL="0" indent="0">
                <a:lnSpc>
                  <a:spcPts val="1500"/>
                </a:lnSpc>
                <a:buNone/>
              </a:pPr>
              <a:r>
                <a:rPr lang="en-US" sz="1400" dirty="0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Dietary Management</a:t>
              </a:r>
              <a:endParaRPr lang="en-US" sz="1400" dirty="0"/>
            </a:p>
          </p:txBody>
        </p:sp>
        <p:sp>
          <p:nvSpPr>
            <p:cNvPr id="63" name="Text 30"/>
            <p:cNvSpPr/>
            <p:nvPr/>
          </p:nvSpPr>
          <p:spPr>
            <a:xfrm>
              <a:off x="10477500" y="4624388"/>
              <a:ext cx="3040380" cy="190500"/>
            </a:xfrm>
            <a:prstGeom prst="rect">
              <a:avLst/>
            </a:prstGeom>
            <a:noFill/>
            <a:ln/>
          </p:spPr>
          <p:txBody>
            <a:bodyPr vert="horz" wrap="square" lIns="0" tIns="0" rIns="0" bIns="0" rtlCol="0" anchor="ctr"/>
            <a:lstStyle/>
            <a:p>
              <a:pPr marL="0" indent="0">
                <a:lnSpc>
                  <a:spcPts val="1500"/>
                </a:lnSpc>
                <a:buNone/>
              </a:pPr>
              <a:r>
                <a:rPr lang="en-US" sz="1400" dirty="0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Close IV Monitoring</a:t>
              </a:r>
              <a:endParaRPr lang="en-US" sz="1400" dirty="0"/>
            </a:p>
          </p:txBody>
        </p:sp>
      </p:grpSp>
      <p:pic>
        <p:nvPicPr>
          <p:cNvPr id="64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D6FF8409-4445-46D8-AA86-EC6D90D5A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727" y="-22522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สี่เหลี่ยมผืนผ้า 13">
            <a:extLst>
              <a:ext uri="{FF2B5EF4-FFF2-40B4-BE49-F238E27FC236}">
                <a16:creationId xmlns:a16="http://schemas.microsoft.com/office/drawing/2014/main" id="{F7648206-891A-4C47-BC20-DDED989C7BB6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AEECCF2-18C1-4588-9738-02F61323EB4F}"/>
              </a:ext>
            </a:extLst>
          </p:cNvPr>
          <p:cNvGrpSpPr/>
          <p:nvPr/>
        </p:nvGrpSpPr>
        <p:grpSpPr>
          <a:xfrm>
            <a:off x="533400" y="4081240"/>
            <a:ext cx="2174240" cy="771525"/>
            <a:chOff x="638175" y="3762375"/>
            <a:chExt cx="2174240" cy="771525"/>
          </a:xfrm>
        </p:grpSpPr>
        <p:pic>
          <p:nvPicPr>
            <p:cNvPr id="66" name="Picture 65" descr="ecg rhythm strip for reference guide">
              <a:extLst>
                <a:ext uri="{FF2B5EF4-FFF2-40B4-BE49-F238E27FC236}">
                  <a16:creationId xmlns:a16="http://schemas.microsoft.com/office/drawing/2014/main" id="{4D8ABEC4-B865-412D-A1AD-9EC1A6A4E638}"/>
                </a:ext>
              </a:extLst>
            </p:cNvPr>
            <p:cNvPicPr/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304"/>
            <a:stretch/>
          </p:blipFill>
          <p:spPr bwMode="auto">
            <a:xfrm>
              <a:off x="638175" y="3762375"/>
              <a:ext cx="2174240" cy="77152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95C7862-8102-45EF-8E27-CC7A450FE147}"/>
                </a:ext>
              </a:extLst>
            </p:cNvPr>
            <p:cNvSpPr/>
            <p:nvPr/>
          </p:nvSpPr>
          <p:spPr>
            <a:xfrm>
              <a:off x="1013002" y="3786188"/>
              <a:ext cx="17230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>
                  <a:solidFill>
                    <a:srgbClr val="000000"/>
                  </a:solidFill>
                  <a:latin typeface="TH SarabunPSK" panose="020B0500040200020003" pitchFamily="34" charset="-34"/>
                  <a:ea typeface="Calibri" panose="020F0502020204030204" pitchFamily="34" charset="0"/>
                </a:rPr>
                <a:t>Torsades</a:t>
              </a:r>
              <a:r>
                <a:rPr lang="en-US" b="1" dirty="0">
                  <a:solidFill>
                    <a:srgbClr val="000000"/>
                  </a:solidFill>
                  <a:latin typeface="TH SarabunPSK" panose="020B0500040200020003" pitchFamily="34" charset="-34"/>
                  <a:ea typeface="Calibri" panose="020F0502020204030204" pitchFamily="34" charset="0"/>
                </a:rPr>
                <a:t> de Pointes</a:t>
              </a:r>
              <a:r>
                <a:rPr lang="en-US" dirty="0">
                  <a:solidFill>
                    <a:srgbClr val="000000"/>
                  </a:solidFill>
                  <a:latin typeface="TH SarabunPSK" panose="020B0500040200020003" pitchFamily="34" charset="-34"/>
                  <a:ea typeface="Calibri" panose="020F0502020204030204" pitchFamily="34" charset="0"/>
                </a:rPr>
                <a:t> 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" y="-12191"/>
            <a:ext cx="12191915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348" y="279348"/>
            <a:ext cx="11633219" cy="474892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348" y="977719"/>
            <a:ext cx="11633219" cy="17777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6498" y="1396741"/>
            <a:ext cx="3868973" cy="79494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994" y="3104695"/>
            <a:ext cx="3765964" cy="164815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8852" y="3202466"/>
            <a:ext cx="446957" cy="44695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47099" y="3314205"/>
            <a:ext cx="230462" cy="22347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8817" y="4529172"/>
            <a:ext cx="1796564" cy="2153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12921" y="3034857"/>
            <a:ext cx="3765964" cy="164815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72425" y="3202466"/>
            <a:ext cx="446957" cy="44695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52737" y="3314205"/>
            <a:ext cx="286332" cy="22347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85428" y="4456804"/>
            <a:ext cx="1745983" cy="23024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46494" y="3034857"/>
            <a:ext cx="3765964" cy="164815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05998" y="3202466"/>
            <a:ext cx="446956" cy="44695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20342" y="4500236"/>
            <a:ext cx="1311555" cy="208459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9348" y="4906491"/>
            <a:ext cx="11633219" cy="131806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3151" y="4930006"/>
            <a:ext cx="11633219" cy="39621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79348" y="5302707"/>
            <a:ext cx="11633219" cy="30728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79348" y="5609990"/>
            <a:ext cx="11633219" cy="307283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446957" y="279348"/>
            <a:ext cx="19642455" cy="2793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2700" b="1" kern="0" spc="-74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INTRODUCTION TO PH &amp; BUFFER SYSTEMS</a:t>
            </a:r>
            <a:endParaRPr lang="en-US" sz="2700" dirty="0"/>
          </a:p>
        </p:txBody>
      </p:sp>
      <p:sp>
        <p:nvSpPr>
          <p:cNvPr id="22" name="Text 1"/>
          <p:cNvSpPr/>
          <p:nvPr/>
        </p:nvSpPr>
        <p:spPr>
          <a:xfrm>
            <a:off x="446957" y="558697"/>
            <a:ext cx="11465609" cy="1955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40"/>
              </a:lnSpc>
              <a:buNone/>
            </a:pPr>
            <a:r>
              <a:rPr lang="en-US" sz="200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Maintaining Acid-Base Homeostasis</a:t>
            </a:r>
            <a:endParaRPr lang="en-US" sz="2000" dirty="0"/>
          </a:p>
        </p:txBody>
      </p:sp>
      <p:sp>
        <p:nvSpPr>
          <p:cNvPr id="23" name="Text 2"/>
          <p:cNvSpPr/>
          <p:nvPr/>
        </p:nvSpPr>
        <p:spPr>
          <a:xfrm>
            <a:off x="4355002" y="1201198"/>
            <a:ext cx="5674474" cy="1396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1600" b="1" kern="0" spc="115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PHYSIOLOGICAL RANGE</a:t>
            </a:r>
            <a:endParaRPr lang="en-US" sz="1600" dirty="0"/>
          </a:p>
        </p:txBody>
      </p:sp>
      <p:sp>
        <p:nvSpPr>
          <p:cNvPr id="24" name="Text 3"/>
          <p:cNvSpPr/>
          <p:nvPr/>
        </p:nvSpPr>
        <p:spPr>
          <a:xfrm>
            <a:off x="2694838" y="1668451"/>
            <a:ext cx="3741423" cy="2514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2250" b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Acidosis</a:t>
            </a:r>
            <a:endParaRPr lang="en-US" sz="2250" dirty="0"/>
          </a:p>
        </p:txBody>
      </p:sp>
      <p:sp>
        <p:nvSpPr>
          <p:cNvPr id="25" name="Text 4"/>
          <p:cNvSpPr/>
          <p:nvPr/>
        </p:nvSpPr>
        <p:spPr>
          <a:xfrm>
            <a:off x="4461716" y="1445627"/>
            <a:ext cx="14030319" cy="6913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45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7.35 — 7.45</a:t>
            </a:r>
            <a:endParaRPr lang="en-US" sz="4500" dirty="0"/>
          </a:p>
        </p:txBody>
      </p:sp>
      <p:sp>
        <p:nvSpPr>
          <p:cNvPr id="26" name="Text 5"/>
          <p:cNvSpPr/>
          <p:nvPr/>
        </p:nvSpPr>
        <p:spPr>
          <a:xfrm>
            <a:off x="8218950" y="1668451"/>
            <a:ext cx="4209101" cy="2514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2250" b="1" dirty="0">
                <a:solidFill>
                  <a:srgbClr val="2563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Alkalosis</a:t>
            </a:r>
            <a:endParaRPr lang="en-US" sz="2250" dirty="0"/>
          </a:p>
        </p:txBody>
      </p:sp>
      <p:sp>
        <p:nvSpPr>
          <p:cNvPr id="27" name="Text 6"/>
          <p:cNvSpPr/>
          <p:nvPr/>
        </p:nvSpPr>
        <p:spPr>
          <a:xfrm>
            <a:off x="2269435" y="2338765"/>
            <a:ext cx="18707081" cy="2286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Deviations impair enzymes, disrupt metabolism, and can be life-threatening.</a:t>
            </a:r>
            <a:endParaRPr lang="en-US" dirty="0"/>
          </a:p>
        </p:txBody>
      </p:sp>
      <p:sp>
        <p:nvSpPr>
          <p:cNvPr id="28" name="Text 7"/>
          <p:cNvSpPr/>
          <p:nvPr/>
        </p:nvSpPr>
        <p:spPr>
          <a:xfrm>
            <a:off x="-331952" y="3761163"/>
            <a:ext cx="4988564" cy="1955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4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Chemical Buffers</a:t>
            </a:r>
            <a:endParaRPr lang="en-US" dirty="0"/>
          </a:p>
        </p:txBody>
      </p:sp>
      <p:sp>
        <p:nvSpPr>
          <p:cNvPr id="29" name="Text 8"/>
          <p:cNvSpPr/>
          <p:nvPr/>
        </p:nvSpPr>
        <p:spPr>
          <a:xfrm>
            <a:off x="435043" y="4075350"/>
            <a:ext cx="3430746" cy="4748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28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1st Line of Defense. Immediate</a:t>
            </a:r>
          </a:p>
          <a:p>
            <a:pPr marL="0" indent="0" algn="ctr">
              <a:lnSpc>
                <a:spcPts val="1100"/>
              </a:lnSpc>
              <a:buNone/>
            </a:pPr>
            <a:endParaRPr lang="en-US" sz="2800" dirty="0">
              <a:solidFill>
                <a:srgbClr val="4B556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 algn="ctr">
              <a:lnSpc>
                <a:spcPts val="1100"/>
              </a:lnSpc>
              <a:buNone/>
            </a:pPr>
            <a:r>
              <a:rPr lang="en-US" sz="28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neutralization of acids or bases.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0" name="Text 9"/>
          <p:cNvSpPr/>
          <p:nvPr/>
        </p:nvSpPr>
        <p:spPr>
          <a:xfrm>
            <a:off x="729970" y="4571311"/>
            <a:ext cx="2634257" cy="1676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880"/>
              </a:lnSpc>
              <a:buNone/>
            </a:pPr>
            <a:r>
              <a:rPr lang="en-US" sz="14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INSTANT RESPONSE</a:t>
            </a:r>
            <a:endParaRPr lang="en-US" sz="1400" dirty="0"/>
          </a:p>
        </p:txBody>
      </p:sp>
      <p:sp>
        <p:nvSpPr>
          <p:cNvPr id="31" name="Text 10"/>
          <p:cNvSpPr/>
          <p:nvPr/>
        </p:nvSpPr>
        <p:spPr>
          <a:xfrm>
            <a:off x="3289836" y="3761163"/>
            <a:ext cx="5612135" cy="1955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4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System</a:t>
            </a:r>
            <a:endParaRPr lang="en-US" dirty="0"/>
          </a:p>
        </p:txBody>
      </p:sp>
      <p:sp>
        <p:nvSpPr>
          <p:cNvPr id="32" name="Text 11"/>
          <p:cNvSpPr/>
          <p:nvPr/>
        </p:nvSpPr>
        <p:spPr>
          <a:xfrm>
            <a:off x="4251533" y="3705294"/>
            <a:ext cx="3735253" cy="11844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28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Elimination of CO₂ through </a:t>
            </a:r>
          </a:p>
          <a:p>
            <a:pPr marL="0" indent="0" algn="ctr">
              <a:lnSpc>
                <a:spcPts val="1100"/>
              </a:lnSpc>
              <a:buNone/>
            </a:pPr>
            <a:endParaRPr lang="en-US" sz="2800" dirty="0">
              <a:solidFill>
                <a:srgbClr val="4B556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 algn="ctr">
              <a:lnSpc>
                <a:spcPts val="1100"/>
              </a:lnSpc>
              <a:buNone/>
            </a:pPr>
            <a:r>
              <a:rPr lang="en-US" sz="28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ventilation adjustments.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3" name="Text 12"/>
          <p:cNvSpPr/>
          <p:nvPr/>
        </p:nvSpPr>
        <p:spPr>
          <a:xfrm>
            <a:off x="4742171" y="4521719"/>
            <a:ext cx="2634257" cy="1676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880"/>
              </a:lnSpc>
              <a:buNone/>
            </a:pPr>
            <a:r>
              <a:rPr lang="en-US" sz="14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MINUTES TO HOURS</a:t>
            </a:r>
            <a:endParaRPr lang="en-US" sz="1400" dirty="0"/>
          </a:p>
        </p:txBody>
      </p:sp>
      <p:sp>
        <p:nvSpPr>
          <p:cNvPr id="34" name="Text 13"/>
          <p:cNvSpPr/>
          <p:nvPr/>
        </p:nvSpPr>
        <p:spPr>
          <a:xfrm>
            <a:off x="8158765" y="3761163"/>
            <a:ext cx="3741423" cy="1955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4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System</a:t>
            </a:r>
            <a:endParaRPr lang="en-US" dirty="0"/>
          </a:p>
        </p:txBody>
      </p:sp>
      <p:sp>
        <p:nvSpPr>
          <p:cNvPr id="35" name="Text 14"/>
          <p:cNvSpPr/>
          <p:nvPr/>
        </p:nvSpPr>
        <p:spPr>
          <a:xfrm>
            <a:off x="8218950" y="3803064"/>
            <a:ext cx="3526093" cy="10362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28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Regulates H⁺ excretion and</a:t>
            </a:r>
          </a:p>
          <a:p>
            <a:pPr marL="0" indent="0" algn="ctr">
              <a:lnSpc>
                <a:spcPts val="1100"/>
              </a:lnSpc>
              <a:buNone/>
            </a:pPr>
            <a:endParaRPr lang="en-US" sz="2800" dirty="0">
              <a:solidFill>
                <a:srgbClr val="4B556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 algn="ctr">
              <a:lnSpc>
                <a:spcPts val="1100"/>
              </a:lnSpc>
              <a:buNone/>
            </a:pPr>
            <a:r>
              <a:rPr lang="en-US" sz="28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HCO₃⁻ reabsorption.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6" name="Text 15"/>
          <p:cNvSpPr/>
          <p:nvPr/>
        </p:nvSpPr>
        <p:spPr>
          <a:xfrm>
            <a:off x="8851952" y="4551068"/>
            <a:ext cx="2080471" cy="1676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880"/>
              </a:lnSpc>
              <a:buNone/>
            </a:pPr>
            <a:r>
              <a:rPr lang="en-US" sz="14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HOURS TO DAYS</a:t>
            </a:r>
            <a:endParaRPr lang="en-US" sz="1400" dirty="0"/>
          </a:p>
        </p:txBody>
      </p:sp>
      <p:sp>
        <p:nvSpPr>
          <p:cNvPr id="37" name="Text 16"/>
          <p:cNvSpPr/>
          <p:nvPr/>
        </p:nvSpPr>
        <p:spPr>
          <a:xfrm>
            <a:off x="446957" y="4906491"/>
            <a:ext cx="2641681" cy="3962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Buffer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8" name="Text 17"/>
          <p:cNvSpPr/>
          <p:nvPr/>
        </p:nvSpPr>
        <p:spPr>
          <a:xfrm>
            <a:off x="2914170" y="4906491"/>
            <a:ext cx="3527180" cy="3962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FF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Location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9" name="Text 18"/>
          <p:cNvSpPr/>
          <p:nvPr/>
        </p:nvSpPr>
        <p:spPr>
          <a:xfrm>
            <a:off x="6849380" y="4906491"/>
            <a:ext cx="4773596" cy="3962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Components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Text 19"/>
          <p:cNvSpPr/>
          <p:nvPr/>
        </p:nvSpPr>
        <p:spPr>
          <a:xfrm>
            <a:off x="446957" y="5302707"/>
            <a:ext cx="2010012" cy="3072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2400" b="1" dirty="0">
                <a:solidFill>
                  <a:srgbClr val="064E3B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Bicarbonate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1" name="Text 20"/>
          <p:cNvSpPr/>
          <p:nvPr/>
        </p:nvSpPr>
        <p:spPr>
          <a:xfrm>
            <a:off x="2914170" y="5302707"/>
            <a:ext cx="4822310" cy="3072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24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Extracellular Fluid (ECF)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2" name="Text 21"/>
          <p:cNvSpPr/>
          <p:nvPr/>
        </p:nvSpPr>
        <p:spPr>
          <a:xfrm>
            <a:off x="6849380" y="5302707"/>
            <a:ext cx="8166087" cy="3072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24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HCO₃⁻ / H₂CO₃ (Most significant in blood)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3" name="Text 22"/>
          <p:cNvSpPr/>
          <p:nvPr/>
        </p:nvSpPr>
        <p:spPr>
          <a:xfrm>
            <a:off x="446957" y="5609990"/>
            <a:ext cx="2010012" cy="3072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2400" b="1" dirty="0">
                <a:solidFill>
                  <a:srgbClr val="064E3B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Phosphate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4" name="Text 23"/>
          <p:cNvSpPr/>
          <p:nvPr/>
        </p:nvSpPr>
        <p:spPr>
          <a:xfrm>
            <a:off x="2914170" y="5609990"/>
            <a:ext cx="6365450" cy="3072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Intracellular Fluid (ICF) / Renal</a:t>
            </a:r>
            <a:endParaRPr lang="en-US" sz="1600" dirty="0"/>
          </a:p>
        </p:txBody>
      </p:sp>
      <p:sp>
        <p:nvSpPr>
          <p:cNvPr id="45" name="Text 24"/>
          <p:cNvSpPr/>
          <p:nvPr/>
        </p:nvSpPr>
        <p:spPr>
          <a:xfrm>
            <a:off x="6849380" y="5609990"/>
            <a:ext cx="7170222" cy="3072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24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HPO₄²⁻ / H₂PO₄⁻ (Effective in urine)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6" name="Text 25"/>
          <p:cNvSpPr/>
          <p:nvPr/>
        </p:nvSpPr>
        <p:spPr>
          <a:xfrm>
            <a:off x="446957" y="5917273"/>
            <a:ext cx="2010012" cy="3072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2400" b="1" dirty="0">
                <a:solidFill>
                  <a:srgbClr val="064E3B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Protein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7" name="Text 26"/>
          <p:cNvSpPr/>
          <p:nvPr/>
        </p:nvSpPr>
        <p:spPr>
          <a:xfrm>
            <a:off x="2914170" y="5917273"/>
            <a:ext cx="5400988" cy="3072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24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Intracellular Fluid / Plasma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8" name="Text 27"/>
          <p:cNvSpPr/>
          <p:nvPr/>
        </p:nvSpPr>
        <p:spPr>
          <a:xfrm>
            <a:off x="6849380" y="5917273"/>
            <a:ext cx="6771877" cy="3072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2400" dirty="0">
                <a:solidFill>
                  <a:srgbClr val="4B556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Amino acids, Hemoglobin (Binds H⁺)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9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21467F6D-0730-475A-85E9-19A8F681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สี่เหลี่ยมผืนผ้า 13">
            <a:extLst>
              <a:ext uri="{FF2B5EF4-FFF2-40B4-BE49-F238E27FC236}">
                <a16:creationId xmlns:a16="http://schemas.microsoft.com/office/drawing/2014/main" id="{5F8FD236-8971-4C44-95AF-C2DAB0470067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97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897" cy="177554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249" y="2113792"/>
            <a:ext cx="5622334" cy="261323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848" y="2384392"/>
            <a:ext cx="5081135" cy="72736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848" y="2384392"/>
            <a:ext cx="625761" cy="59206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148" y="2519691"/>
            <a:ext cx="355162" cy="30442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848" y="3610809"/>
            <a:ext cx="5081135" cy="37207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323" y="3720740"/>
            <a:ext cx="118387" cy="15221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508" y="4100742"/>
            <a:ext cx="5081135" cy="51743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3282" y="4236095"/>
            <a:ext cx="125428" cy="16126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1182" y="2113792"/>
            <a:ext cx="5622466" cy="261323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1781" y="2384392"/>
            <a:ext cx="5081268" cy="63434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01781" y="2384392"/>
            <a:ext cx="270600" cy="49904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01781" y="3517790"/>
            <a:ext cx="5081268" cy="37207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03256" y="3627721"/>
            <a:ext cx="152212" cy="15221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91895" y="4100742"/>
            <a:ext cx="5081268" cy="37207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69035" y="4224652"/>
            <a:ext cx="152212" cy="15221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8249" y="4997630"/>
            <a:ext cx="11515398" cy="1082397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109804" y="5200580"/>
            <a:ext cx="2061100" cy="67649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163451" y="5443564"/>
            <a:ext cx="194493" cy="190397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17826" y="5200580"/>
            <a:ext cx="1432378" cy="67649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91846" y="5443564"/>
            <a:ext cx="194493" cy="190397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46219" y="5200580"/>
            <a:ext cx="1853951" cy="676498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405899" y="270599"/>
            <a:ext cx="13904595" cy="3382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63"/>
              </a:lnSpc>
              <a:buNone/>
            </a:pPr>
            <a:r>
              <a:rPr lang="en-US" sz="2700" b="1" kern="0" spc="-6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&amp; RENAL REGULATION</a:t>
            </a:r>
            <a:endParaRPr lang="en-US" sz="2700" dirty="0"/>
          </a:p>
        </p:txBody>
      </p:sp>
      <p:sp>
        <p:nvSpPr>
          <p:cNvPr id="26" name="Text 1"/>
          <p:cNvSpPr/>
          <p:nvPr/>
        </p:nvSpPr>
        <p:spPr>
          <a:xfrm>
            <a:off x="405899" y="642673"/>
            <a:ext cx="15449565" cy="2367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64"/>
              </a:lnSpc>
              <a:buNone/>
            </a:pPr>
            <a:r>
              <a:rPr lang="en-US" sz="2000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and Tertiary Lines of Defense in Acid-Base Balance</a:t>
            </a:r>
            <a:endParaRPr lang="en-US" sz="2000" dirty="0"/>
          </a:p>
        </p:txBody>
      </p:sp>
      <p:sp>
        <p:nvSpPr>
          <p:cNvPr id="27" name="Text 2"/>
          <p:cNvSpPr/>
          <p:nvPr/>
        </p:nvSpPr>
        <p:spPr>
          <a:xfrm>
            <a:off x="1366296" y="2336474"/>
            <a:ext cx="6797794" cy="2705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1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Regulation</a:t>
            </a:r>
            <a:endParaRPr lang="en-US" sz="2000" dirty="0"/>
          </a:p>
        </p:txBody>
      </p:sp>
      <p:sp>
        <p:nvSpPr>
          <p:cNvPr id="28" name="Text 3"/>
          <p:cNvSpPr/>
          <p:nvPr/>
        </p:nvSpPr>
        <p:spPr>
          <a:xfrm>
            <a:off x="1369909" y="2743781"/>
            <a:ext cx="4325862" cy="1606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b="1" kern="0" spc="95" dirty="0">
                <a:solidFill>
                  <a:srgbClr val="EA58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 RESPONSE (MINUTES)</a:t>
            </a:r>
            <a:endParaRPr lang="en-US" dirty="0"/>
          </a:p>
        </p:txBody>
      </p:sp>
      <p:sp>
        <p:nvSpPr>
          <p:cNvPr id="29" name="Text 4"/>
          <p:cNvSpPr/>
          <p:nvPr/>
        </p:nvSpPr>
        <p:spPr>
          <a:xfrm>
            <a:off x="608848" y="3247059"/>
            <a:ext cx="8445744" cy="228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Controls pH by adjusting </a:t>
            </a:r>
            <a:r>
              <a:rPr lang="en-US" sz="2800" b="1" dirty="0">
                <a:solidFill>
                  <a:srgbClr val="047857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CO₂</a:t>
            </a: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elimination: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0" name="Text 5"/>
          <p:cNvSpPr/>
          <p:nvPr/>
        </p:nvSpPr>
        <p:spPr>
          <a:xfrm>
            <a:off x="930185" y="3822180"/>
            <a:ext cx="4861273" cy="1268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28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In Acidosis:</a:t>
            </a: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Hyperventilation (blows off CO₂) to</a:t>
            </a:r>
          </a:p>
          <a:p>
            <a:pPr marL="0" indent="0">
              <a:lnSpc>
                <a:spcPts val="1332"/>
              </a:lnSpc>
              <a:buNone/>
            </a:pPr>
            <a:endParaRPr lang="en-US" sz="2800" dirty="0">
              <a:solidFill>
                <a:srgbClr val="33333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>
              <a:lnSpc>
                <a:spcPts val="1332"/>
              </a:lnSpc>
              <a:buNone/>
            </a:pP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increase pH.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1" name="Text 6"/>
          <p:cNvSpPr/>
          <p:nvPr/>
        </p:nvSpPr>
        <p:spPr>
          <a:xfrm>
            <a:off x="870448" y="4236041"/>
            <a:ext cx="5182610" cy="5174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28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In Alkalosis:</a:t>
            </a: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Hypoventilation (retains CO₂) to</a:t>
            </a:r>
          </a:p>
          <a:p>
            <a:pPr marL="0" indent="0">
              <a:lnSpc>
                <a:spcPts val="1332"/>
              </a:lnSpc>
              <a:buNone/>
            </a:pPr>
            <a:endParaRPr lang="en-US" sz="2800" dirty="0">
              <a:solidFill>
                <a:srgbClr val="33333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>
              <a:lnSpc>
                <a:spcPts val="1332"/>
              </a:lnSpc>
              <a:buNone/>
            </a:pP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decrease pH.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2" name="Text 7"/>
          <p:cNvSpPr/>
          <p:nvPr/>
        </p:nvSpPr>
        <p:spPr>
          <a:xfrm>
            <a:off x="6913768" y="2309896"/>
            <a:ext cx="4943850" cy="2705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1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Regulation</a:t>
            </a:r>
            <a:endParaRPr lang="en-US" sz="2000" dirty="0"/>
          </a:p>
        </p:txBody>
      </p:sp>
      <p:sp>
        <p:nvSpPr>
          <p:cNvPr id="33" name="Text 8"/>
          <p:cNvSpPr/>
          <p:nvPr/>
        </p:nvSpPr>
        <p:spPr>
          <a:xfrm>
            <a:off x="6907680" y="2697272"/>
            <a:ext cx="5587572" cy="1606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b="1" kern="0" spc="95" dirty="0">
                <a:solidFill>
                  <a:srgbClr val="EA58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 RESPONSE (HOURS/DAYS)</a:t>
            </a:r>
            <a:endParaRPr lang="en-US" dirty="0"/>
          </a:p>
        </p:txBody>
      </p:sp>
      <p:sp>
        <p:nvSpPr>
          <p:cNvPr id="34" name="Text 9"/>
          <p:cNvSpPr/>
          <p:nvPr/>
        </p:nvSpPr>
        <p:spPr>
          <a:xfrm>
            <a:off x="6501781" y="3154040"/>
            <a:ext cx="5767825" cy="228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Adjusts </a:t>
            </a:r>
            <a:r>
              <a:rPr lang="en-US" sz="2800" b="1" dirty="0">
                <a:solidFill>
                  <a:srgbClr val="047857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HCO₃⁻</a:t>
            </a: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and </a:t>
            </a:r>
            <a:r>
              <a:rPr lang="en-US" sz="2800" b="1" dirty="0">
                <a:solidFill>
                  <a:srgbClr val="047857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H⁺</a:t>
            </a: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levels: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5" name="Text 10"/>
          <p:cNvSpPr/>
          <p:nvPr/>
        </p:nvSpPr>
        <p:spPr>
          <a:xfrm>
            <a:off x="6856943" y="3619265"/>
            <a:ext cx="4932517" cy="2379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28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In Acidosis:</a:t>
            </a: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Excretes H⁺ and reabsorbs/generates</a:t>
            </a:r>
          </a:p>
          <a:p>
            <a:pPr marL="0" indent="0">
              <a:lnSpc>
                <a:spcPts val="1332"/>
              </a:lnSpc>
              <a:buNone/>
            </a:pPr>
            <a:endParaRPr lang="en-US" sz="2800" dirty="0">
              <a:solidFill>
                <a:srgbClr val="33333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>
              <a:lnSpc>
                <a:spcPts val="1332"/>
              </a:lnSpc>
              <a:buNone/>
            </a:pP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new HCO₃⁻.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6" name="Text 11"/>
          <p:cNvSpPr/>
          <p:nvPr/>
        </p:nvSpPr>
        <p:spPr>
          <a:xfrm>
            <a:off x="6799022" y="4304023"/>
            <a:ext cx="5131766" cy="3055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2"/>
              </a:lnSpc>
              <a:buNone/>
            </a:pPr>
            <a:r>
              <a:rPr lang="en-US" sz="28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In Alkalosis:</a:t>
            </a: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Reduces H⁺ excretion and increases</a:t>
            </a:r>
          </a:p>
          <a:p>
            <a:pPr marL="0" indent="0">
              <a:lnSpc>
                <a:spcPts val="1332"/>
              </a:lnSpc>
              <a:buNone/>
            </a:pPr>
            <a:endParaRPr lang="en-US" sz="2800" dirty="0">
              <a:solidFill>
                <a:srgbClr val="33333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>
              <a:lnSpc>
                <a:spcPts val="1332"/>
              </a:lnSpc>
              <a:buNone/>
            </a:pP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HCO₃⁻ excretion.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7" name="Text 12"/>
          <p:cNvSpPr/>
          <p:nvPr/>
        </p:nvSpPr>
        <p:spPr>
          <a:xfrm>
            <a:off x="2638976" y="5335879"/>
            <a:ext cx="2935422" cy="13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65"/>
              </a:lnSpc>
              <a:buNone/>
            </a:pPr>
            <a:r>
              <a:rPr lang="en-US" sz="160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RESPIRATORY CONTROL</a:t>
            </a:r>
            <a:endParaRPr lang="en-US" sz="1600" dirty="0"/>
          </a:p>
        </p:txBody>
      </p:sp>
      <p:sp>
        <p:nvSpPr>
          <p:cNvPr id="38" name="Text 13"/>
          <p:cNvSpPr/>
          <p:nvPr/>
        </p:nvSpPr>
        <p:spPr>
          <a:xfrm>
            <a:off x="2947904" y="5513460"/>
            <a:ext cx="2317435" cy="2198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64"/>
              </a:lnSpc>
              <a:buNone/>
            </a:pPr>
            <a:r>
              <a:rPr lang="en-US" b="1" dirty="0">
                <a:solidFill>
                  <a:srgbClr val="064E3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CO₂ + H₂O</a:t>
            </a:r>
            <a:endParaRPr lang="en-US" dirty="0"/>
          </a:p>
        </p:txBody>
      </p:sp>
      <p:sp>
        <p:nvSpPr>
          <p:cNvPr id="39" name="Text 14"/>
          <p:cNvSpPr/>
          <p:nvPr/>
        </p:nvSpPr>
        <p:spPr>
          <a:xfrm>
            <a:off x="5247920" y="5335879"/>
            <a:ext cx="1853951" cy="13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65"/>
              </a:lnSpc>
              <a:buNone/>
            </a:pPr>
            <a:r>
              <a:rPr lang="en-US" sz="160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INTERMEDIATE</a:t>
            </a:r>
            <a:endParaRPr lang="en-US" sz="1600" dirty="0"/>
          </a:p>
        </p:txBody>
      </p:sp>
      <p:sp>
        <p:nvSpPr>
          <p:cNvPr id="40" name="Text 15"/>
          <p:cNvSpPr/>
          <p:nvPr/>
        </p:nvSpPr>
        <p:spPr>
          <a:xfrm>
            <a:off x="5531164" y="5513460"/>
            <a:ext cx="1287464" cy="2198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64"/>
              </a:lnSpc>
              <a:buNone/>
            </a:pPr>
            <a:r>
              <a:rPr lang="en-US" b="1" dirty="0">
                <a:solidFill>
                  <a:srgbClr val="064E3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H₂CO₃</a:t>
            </a:r>
            <a:endParaRPr lang="en-US" dirty="0"/>
          </a:p>
        </p:txBody>
      </p:sp>
      <p:sp>
        <p:nvSpPr>
          <p:cNvPr id="41" name="Text 16"/>
          <p:cNvSpPr/>
          <p:nvPr/>
        </p:nvSpPr>
        <p:spPr>
          <a:xfrm>
            <a:off x="7159867" y="5335879"/>
            <a:ext cx="2008446" cy="13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65"/>
              </a:lnSpc>
              <a:buNone/>
            </a:pPr>
            <a:r>
              <a:rPr lang="en-US" sz="160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RENAL CONTROL</a:t>
            </a:r>
            <a:endParaRPr lang="en-US" sz="1600" dirty="0"/>
          </a:p>
        </p:txBody>
      </p:sp>
      <p:sp>
        <p:nvSpPr>
          <p:cNvPr id="42" name="Text 17"/>
          <p:cNvSpPr/>
          <p:nvPr/>
        </p:nvSpPr>
        <p:spPr>
          <a:xfrm>
            <a:off x="6876627" y="5513460"/>
            <a:ext cx="2574928" cy="2198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64"/>
              </a:lnSpc>
              <a:buNone/>
            </a:pPr>
            <a:r>
              <a:rPr lang="en-US" b="1" dirty="0">
                <a:solidFill>
                  <a:srgbClr val="064E3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H⁺ + HCO₃⁻</a:t>
            </a:r>
            <a:endParaRPr lang="en-US" dirty="0"/>
          </a:p>
        </p:txBody>
      </p:sp>
      <p:pic>
        <p:nvPicPr>
          <p:cNvPr id="45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B4FA5A45-9AB0-4B10-8FDE-1E12C21BF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สี่เหลี่ยมผืนผ้า 13">
            <a:extLst>
              <a:ext uri="{FF2B5EF4-FFF2-40B4-BE49-F238E27FC236}">
                <a16:creationId xmlns:a16="http://schemas.microsoft.com/office/drawing/2014/main" id="{DCD514EC-BB32-4B8D-B71F-D41EC9A8A33D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62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68" y="294968"/>
            <a:ext cx="11602026" cy="1165122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968" y="1696064"/>
            <a:ext cx="5712465" cy="212376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948" y="1876732"/>
            <a:ext cx="287594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948" y="3436374"/>
            <a:ext cx="5358504" cy="20647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4413" y="1696064"/>
            <a:ext cx="5712580" cy="212376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1394" y="1876732"/>
            <a:ext cx="22860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1394" y="3436374"/>
            <a:ext cx="5358619" cy="20647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4968" y="3996813"/>
            <a:ext cx="5712465" cy="212376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948" y="4177480"/>
            <a:ext cx="258097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1948" y="5737122"/>
            <a:ext cx="5358504" cy="20647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84413" y="3996813"/>
            <a:ext cx="5712580" cy="212376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1394" y="4177480"/>
            <a:ext cx="258097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1394" y="5737122"/>
            <a:ext cx="5358619" cy="20647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4968" y="6297561"/>
            <a:ext cx="11602026" cy="26547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9820" y="6377873"/>
            <a:ext cx="88490" cy="8849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22261" y="6427510"/>
            <a:ext cx="88490" cy="88491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471948" y="294968"/>
            <a:ext cx="14881860" cy="2949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23"/>
              </a:lnSpc>
              <a:buNone/>
            </a:pPr>
            <a:r>
              <a:rPr lang="en-US" sz="27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Types of Acid-Base Imbalance</a:t>
            </a:r>
            <a:endParaRPr lang="en-US" sz="2700" dirty="0"/>
          </a:p>
        </p:txBody>
      </p:sp>
      <p:sp>
        <p:nvSpPr>
          <p:cNvPr id="20" name="Text 1"/>
          <p:cNvSpPr/>
          <p:nvPr/>
        </p:nvSpPr>
        <p:spPr>
          <a:xfrm>
            <a:off x="471948" y="589935"/>
            <a:ext cx="16830653" cy="2064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6"/>
              </a:lnSpc>
              <a:buNone/>
            </a:pPr>
            <a:r>
              <a:rPr lang="en-US" sz="20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Classification by Primary Disturbance and Systemic Origin</a:t>
            </a:r>
            <a:endParaRPr lang="en-US" sz="2000" dirty="0"/>
          </a:p>
        </p:txBody>
      </p:sp>
      <p:sp>
        <p:nvSpPr>
          <p:cNvPr id="21" name="Text 2"/>
          <p:cNvSpPr/>
          <p:nvPr/>
        </p:nvSpPr>
        <p:spPr>
          <a:xfrm>
            <a:off x="848032" y="1873045"/>
            <a:ext cx="7086600" cy="2359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8"/>
              </a:lnSpc>
              <a:buNone/>
            </a:pPr>
            <a:r>
              <a:rPr lang="en-US" sz="20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Acidosis</a:t>
            </a:r>
            <a:endParaRPr lang="en-US" sz="2000" dirty="0"/>
          </a:p>
        </p:txBody>
      </p:sp>
      <p:sp>
        <p:nvSpPr>
          <p:cNvPr id="22" name="Text 3"/>
          <p:cNvSpPr/>
          <p:nvPr/>
        </p:nvSpPr>
        <p:spPr>
          <a:xfrm>
            <a:off x="4767462" y="1873045"/>
            <a:ext cx="1062990" cy="2064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26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 </a:t>
            </a:r>
            <a:r>
              <a:rPr lang="en-US" sz="1600" b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↓</a:t>
            </a:r>
            <a:endParaRPr lang="en-US" sz="1600" dirty="0"/>
          </a:p>
        </p:txBody>
      </p:sp>
      <p:sp>
        <p:nvSpPr>
          <p:cNvPr id="23" name="Text 4"/>
          <p:cNvSpPr/>
          <p:nvPr/>
        </p:nvSpPr>
        <p:spPr>
          <a:xfrm>
            <a:off x="4235967" y="2079522"/>
            <a:ext cx="1594485" cy="206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26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pCO₂ </a:t>
            </a:r>
            <a:r>
              <a:rPr lang="en-US" sz="1600" b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</a:t>
            </a:r>
            <a:endParaRPr lang="en-US" sz="1600" dirty="0"/>
          </a:p>
        </p:txBody>
      </p:sp>
      <p:sp>
        <p:nvSpPr>
          <p:cNvPr id="24" name="Text 5"/>
          <p:cNvSpPr/>
          <p:nvPr/>
        </p:nvSpPr>
        <p:spPr>
          <a:xfrm>
            <a:off x="471948" y="2403987"/>
            <a:ext cx="5358504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2600" b="1" kern="0" spc="54" dirty="0">
                <a:solidFill>
                  <a:srgbClr val="6B7280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COMMON CAUSES: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5" name="Text 6"/>
          <p:cNvSpPr/>
          <p:nvPr/>
        </p:nvSpPr>
        <p:spPr>
          <a:xfrm>
            <a:off x="589935" y="2639961"/>
            <a:ext cx="7647608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6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Hypoventilation (Respiratory failure)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6" name="Text 7"/>
          <p:cNvSpPr/>
          <p:nvPr/>
        </p:nvSpPr>
        <p:spPr>
          <a:xfrm>
            <a:off x="603413" y="2899753"/>
            <a:ext cx="5580687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6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COPD / Chronic Lung Disease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7" name="Text 8"/>
          <p:cNvSpPr/>
          <p:nvPr/>
        </p:nvSpPr>
        <p:spPr>
          <a:xfrm>
            <a:off x="612479" y="3141406"/>
            <a:ext cx="7027532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6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Drug Overdose (Opioids, Sedatives)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8" name="Text 9"/>
          <p:cNvSpPr/>
          <p:nvPr/>
        </p:nvSpPr>
        <p:spPr>
          <a:xfrm>
            <a:off x="596392" y="3401199"/>
            <a:ext cx="8681069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6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Chest wall trauma / Neuromuscular weakness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9" name="Text 10"/>
          <p:cNvSpPr/>
          <p:nvPr/>
        </p:nvSpPr>
        <p:spPr>
          <a:xfrm>
            <a:off x="294968" y="3625688"/>
            <a:ext cx="13936980" cy="206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9"/>
              </a:lnSpc>
              <a:buNone/>
            </a:pPr>
            <a:r>
              <a:rPr lang="en-US" sz="2000" i="1" dirty="0">
                <a:solidFill>
                  <a:srgbClr val="6B7280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Renal Compensation: Kidneys retain HCO₃⁻ and excrete H⁺ (takes 24-48 hours).</a:t>
            </a:r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0" name="Text 11"/>
          <p:cNvSpPr/>
          <p:nvPr/>
        </p:nvSpPr>
        <p:spPr>
          <a:xfrm>
            <a:off x="6678484" y="1873045"/>
            <a:ext cx="7440930" cy="2359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8"/>
              </a:lnSpc>
              <a:buNone/>
            </a:pPr>
            <a:r>
              <a:rPr lang="en-US" sz="2000" b="1" dirty="0">
                <a:solidFill>
                  <a:srgbClr val="1580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Alkalosis</a:t>
            </a:r>
            <a:endParaRPr lang="en-US" sz="2000" dirty="0"/>
          </a:p>
        </p:txBody>
      </p:sp>
      <p:sp>
        <p:nvSpPr>
          <p:cNvPr id="31" name="Text 12"/>
          <p:cNvSpPr/>
          <p:nvPr/>
        </p:nvSpPr>
        <p:spPr>
          <a:xfrm>
            <a:off x="10657023" y="1873045"/>
            <a:ext cx="1062990" cy="2064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26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 </a:t>
            </a:r>
            <a:r>
              <a:rPr lang="en-US" sz="1600" b="1" dirty="0">
                <a:solidFill>
                  <a:srgbClr val="16A3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</a:t>
            </a:r>
            <a:endParaRPr lang="en-US" sz="1600" dirty="0"/>
          </a:p>
        </p:txBody>
      </p:sp>
      <p:sp>
        <p:nvSpPr>
          <p:cNvPr id="32" name="Text 13"/>
          <p:cNvSpPr/>
          <p:nvPr/>
        </p:nvSpPr>
        <p:spPr>
          <a:xfrm>
            <a:off x="10125528" y="2079522"/>
            <a:ext cx="1594485" cy="206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26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pCO₂ </a:t>
            </a:r>
            <a:r>
              <a:rPr lang="en-US" sz="1600" b="1" dirty="0">
                <a:solidFill>
                  <a:srgbClr val="16A3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↓</a:t>
            </a:r>
            <a:endParaRPr lang="en-US" sz="1600" dirty="0"/>
          </a:p>
        </p:txBody>
      </p:sp>
      <p:sp>
        <p:nvSpPr>
          <p:cNvPr id="33" name="Text 14"/>
          <p:cNvSpPr/>
          <p:nvPr/>
        </p:nvSpPr>
        <p:spPr>
          <a:xfrm>
            <a:off x="6361394" y="2403987"/>
            <a:ext cx="5358619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2600" b="1" kern="0" spc="54" dirty="0">
                <a:solidFill>
                  <a:srgbClr val="6B7280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COMMON CAUSES: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4" name="Text 15"/>
          <p:cNvSpPr/>
          <p:nvPr/>
        </p:nvSpPr>
        <p:spPr>
          <a:xfrm>
            <a:off x="6479381" y="2639961"/>
            <a:ext cx="6820840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6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Hyperventilation (Anxiety, Panic)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5" name="Text 16"/>
          <p:cNvSpPr/>
          <p:nvPr/>
        </p:nvSpPr>
        <p:spPr>
          <a:xfrm>
            <a:off x="6492859" y="2899753"/>
            <a:ext cx="5994071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6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Acute Hypoxia (High altitude)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6" name="Text 17"/>
          <p:cNvSpPr/>
          <p:nvPr/>
        </p:nvSpPr>
        <p:spPr>
          <a:xfrm>
            <a:off x="6501925" y="3141406"/>
            <a:ext cx="5240631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6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Fever / Sepsis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7" name="Text 18"/>
          <p:cNvSpPr/>
          <p:nvPr/>
        </p:nvSpPr>
        <p:spPr>
          <a:xfrm>
            <a:off x="6485838" y="3401199"/>
            <a:ext cx="6820840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6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Salicylate overdose (early stage)</a:t>
            </a:r>
            <a:endParaRPr lang="en-US" sz="2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8" name="Text 19"/>
          <p:cNvSpPr/>
          <p:nvPr/>
        </p:nvSpPr>
        <p:spPr>
          <a:xfrm>
            <a:off x="6445453" y="3677365"/>
            <a:ext cx="9389745" cy="206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9"/>
              </a:lnSpc>
              <a:buNone/>
            </a:pPr>
            <a:r>
              <a:rPr lang="en-US" sz="2400" i="1" dirty="0">
                <a:solidFill>
                  <a:srgbClr val="6B7280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Renal Compensation: Kidneys increase HCO₃⁻ excretion.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9" name="Text 20"/>
          <p:cNvSpPr/>
          <p:nvPr/>
        </p:nvSpPr>
        <p:spPr>
          <a:xfrm>
            <a:off x="818535" y="4173793"/>
            <a:ext cx="6377940" cy="2359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8"/>
              </a:lnSpc>
              <a:buNone/>
            </a:pPr>
            <a:r>
              <a:rPr lang="en-US" sz="20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Metabolic Acidosis</a:t>
            </a:r>
            <a:endParaRPr lang="en-US" sz="2000" dirty="0"/>
          </a:p>
        </p:txBody>
      </p:sp>
      <p:sp>
        <p:nvSpPr>
          <p:cNvPr id="40" name="Text 21"/>
          <p:cNvSpPr/>
          <p:nvPr/>
        </p:nvSpPr>
        <p:spPr>
          <a:xfrm>
            <a:off x="4767462" y="4173793"/>
            <a:ext cx="1062990" cy="2064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26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 </a:t>
            </a:r>
            <a:r>
              <a:rPr lang="en-US" sz="1600" b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↓</a:t>
            </a:r>
            <a:endParaRPr lang="en-US" sz="1600" dirty="0"/>
          </a:p>
        </p:txBody>
      </p:sp>
      <p:sp>
        <p:nvSpPr>
          <p:cNvPr id="41" name="Text 22"/>
          <p:cNvSpPr/>
          <p:nvPr/>
        </p:nvSpPr>
        <p:spPr>
          <a:xfrm>
            <a:off x="3970220" y="4380271"/>
            <a:ext cx="1860233" cy="206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26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HCO₃⁻ </a:t>
            </a:r>
            <a:r>
              <a:rPr lang="en-US" sz="1600" b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↓</a:t>
            </a:r>
            <a:endParaRPr lang="en-US" sz="1600" dirty="0"/>
          </a:p>
        </p:txBody>
      </p:sp>
      <p:sp>
        <p:nvSpPr>
          <p:cNvPr id="42" name="Text 23"/>
          <p:cNvSpPr/>
          <p:nvPr/>
        </p:nvSpPr>
        <p:spPr>
          <a:xfrm>
            <a:off x="471948" y="4704735"/>
            <a:ext cx="5358504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b="1" kern="0" spc="54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CAUSES:</a:t>
            </a:r>
            <a:endParaRPr lang="en-US" dirty="0"/>
          </a:p>
        </p:txBody>
      </p:sp>
      <p:sp>
        <p:nvSpPr>
          <p:cNvPr id="43" name="Text 24"/>
          <p:cNvSpPr/>
          <p:nvPr/>
        </p:nvSpPr>
        <p:spPr>
          <a:xfrm>
            <a:off x="589935" y="4940709"/>
            <a:ext cx="5580687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Diabetic Ketoacidosis (DKA)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4" name="Text 25"/>
          <p:cNvSpPr/>
          <p:nvPr/>
        </p:nvSpPr>
        <p:spPr>
          <a:xfrm>
            <a:off x="589935" y="5191431"/>
            <a:ext cx="6407456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Lactic Acidosis (Shock, Sepsis)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5" name="Text 26"/>
          <p:cNvSpPr/>
          <p:nvPr/>
        </p:nvSpPr>
        <p:spPr>
          <a:xfrm>
            <a:off x="589879" y="5431983"/>
            <a:ext cx="7647608" cy="1474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Severe Diarrhea (Loss of Bicarbonate)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6" name="Text 27"/>
          <p:cNvSpPr/>
          <p:nvPr/>
        </p:nvSpPr>
        <p:spPr>
          <a:xfrm>
            <a:off x="589935" y="5733226"/>
            <a:ext cx="5787379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Chronic Kidney Disease (CKD)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7" name="Text 28"/>
          <p:cNvSpPr/>
          <p:nvPr/>
        </p:nvSpPr>
        <p:spPr>
          <a:xfrm>
            <a:off x="447982" y="5884607"/>
            <a:ext cx="5465430" cy="2654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9"/>
              </a:lnSpc>
              <a:buNone/>
            </a:pPr>
            <a:r>
              <a:rPr lang="en-US" i="1" dirty="0">
                <a:solidFill>
                  <a:srgbClr val="6B7280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Respiratory Compensation: Kussmaul respirations (Deep, rapid breathing to blow off CO₂).</a:t>
            </a:r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8" name="Text 29"/>
          <p:cNvSpPr/>
          <p:nvPr/>
        </p:nvSpPr>
        <p:spPr>
          <a:xfrm>
            <a:off x="6707981" y="4173793"/>
            <a:ext cx="6732270" cy="2359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8"/>
              </a:lnSpc>
              <a:buNone/>
            </a:pPr>
            <a:r>
              <a:rPr lang="en-US" sz="2000" b="1" dirty="0">
                <a:solidFill>
                  <a:srgbClr val="1580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Metabolic Alkalosis</a:t>
            </a:r>
            <a:endParaRPr lang="en-US" sz="2000" dirty="0"/>
          </a:p>
        </p:txBody>
      </p:sp>
      <p:sp>
        <p:nvSpPr>
          <p:cNvPr id="49" name="Text 30"/>
          <p:cNvSpPr/>
          <p:nvPr/>
        </p:nvSpPr>
        <p:spPr>
          <a:xfrm>
            <a:off x="10657023" y="4173793"/>
            <a:ext cx="1062990" cy="2064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26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 </a:t>
            </a:r>
            <a:r>
              <a:rPr lang="en-US" sz="1600" b="1" dirty="0">
                <a:solidFill>
                  <a:srgbClr val="16A3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</a:t>
            </a:r>
            <a:endParaRPr lang="en-US" sz="1600" dirty="0"/>
          </a:p>
        </p:txBody>
      </p:sp>
      <p:sp>
        <p:nvSpPr>
          <p:cNvPr id="50" name="Text 31"/>
          <p:cNvSpPr/>
          <p:nvPr/>
        </p:nvSpPr>
        <p:spPr>
          <a:xfrm>
            <a:off x="9859780" y="4380271"/>
            <a:ext cx="1860233" cy="206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26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HCO₃⁻ </a:t>
            </a:r>
            <a:r>
              <a:rPr lang="en-US" sz="1600" b="1" dirty="0">
                <a:solidFill>
                  <a:srgbClr val="16A3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</a:t>
            </a:r>
            <a:endParaRPr lang="en-US" sz="1600" dirty="0"/>
          </a:p>
        </p:txBody>
      </p:sp>
      <p:sp>
        <p:nvSpPr>
          <p:cNvPr id="51" name="Text 32"/>
          <p:cNvSpPr/>
          <p:nvPr/>
        </p:nvSpPr>
        <p:spPr>
          <a:xfrm>
            <a:off x="6361394" y="4704735"/>
            <a:ext cx="5358619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b="1" kern="0" spc="54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CAUSES:</a:t>
            </a:r>
            <a:endParaRPr lang="en-US" dirty="0"/>
          </a:p>
        </p:txBody>
      </p:sp>
      <p:sp>
        <p:nvSpPr>
          <p:cNvPr id="52" name="Text 33"/>
          <p:cNvSpPr/>
          <p:nvPr/>
        </p:nvSpPr>
        <p:spPr>
          <a:xfrm>
            <a:off x="6479381" y="4940709"/>
            <a:ext cx="9301145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Prolonged Vomiting / NG Suction (Loss of HCl)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3" name="Text 34"/>
          <p:cNvSpPr/>
          <p:nvPr/>
        </p:nvSpPr>
        <p:spPr>
          <a:xfrm>
            <a:off x="6479381" y="5191431"/>
            <a:ext cx="7854301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Excessive Diuretic use (Loop/Thiazide)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4" name="Text 35"/>
          <p:cNvSpPr/>
          <p:nvPr/>
        </p:nvSpPr>
        <p:spPr>
          <a:xfrm>
            <a:off x="6479325" y="5431983"/>
            <a:ext cx="5240631" cy="1474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Hypokalemia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5" name="Text 36"/>
          <p:cNvSpPr/>
          <p:nvPr/>
        </p:nvSpPr>
        <p:spPr>
          <a:xfrm>
            <a:off x="6479381" y="5733226"/>
            <a:ext cx="7440916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61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Excessive Bicarbonate administration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6" name="Text 37"/>
          <p:cNvSpPr/>
          <p:nvPr/>
        </p:nvSpPr>
        <p:spPr>
          <a:xfrm>
            <a:off x="6361394" y="5766618"/>
            <a:ext cx="5830568" cy="5604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9"/>
              </a:lnSpc>
              <a:buNone/>
            </a:pPr>
            <a:r>
              <a:rPr lang="en-US" i="1" dirty="0">
                <a:solidFill>
                  <a:srgbClr val="6B7280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Respiratory Compensation: Hypoventilation to retain CO₂ (limited by oxygen needs).</a:t>
            </a:r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7" name="Text 38"/>
          <p:cNvSpPr/>
          <p:nvPr/>
        </p:nvSpPr>
        <p:spPr>
          <a:xfrm>
            <a:off x="1301876" y="6369781"/>
            <a:ext cx="4340534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1600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Acidosis: pH &lt; 7.35</a:t>
            </a:r>
            <a:endParaRPr lang="en-US" sz="1600" dirty="0"/>
          </a:p>
        </p:txBody>
      </p:sp>
      <p:sp>
        <p:nvSpPr>
          <p:cNvPr id="58" name="Text 39"/>
          <p:cNvSpPr/>
          <p:nvPr/>
        </p:nvSpPr>
        <p:spPr>
          <a:xfrm>
            <a:off x="3469745" y="6398013"/>
            <a:ext cx="4547227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1400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Alkalosis: pH &gt; 7.45</a:t>
            </a:r>
            <a:endParaRPr lang="en-US" sz="1400" dirty="0"/>
          </a:p>
        </p:txBody>
      </p:sp>
      <p:sp>
        <p:nvSpPr>
          <p:cNvPr id="59" name="Text 40"/>
          <p:cNvSpPr/>
          <p:nvPr/>
        </p:nvSpPr>
        <p:spPr>
          <a:xfrm>
            <a:off x="5937378" y="6356554"/>
            <a:ext cx="14123961" cy="1474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1600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Range: pH 7.35 – 7.45 | pCO₂ 35 – 45 | HCO₃⁻ 22 – 26</a:t>
            </a:r>
            <a:endParaRPr lang="en-US" sz="1600" dirty="0"/>
          </a:p>
        </p:txBody>
      </p:sp>
      <p:pic>
        <p:nvPicPr>
          <p:cNvPr id="60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6F65F093-AD42-4821-BB92-0F584E574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สี่เหลี่ยมผืนผ้า 13">
            <a:extLst>
              <a:ext uri="{FF2B5EF4-FFF2-40B4-BE49-F238E27FC236}">
                <a16:creationId xmlns:a16="http://schemas.microsoft.com/office/drawing/2014/main" id="{A126F094-A6AD-45CB-BD76-06AB86B6032D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34" y="401934"/>
            <a:ext cx="11388133" cy="143882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934" y="2175704"/>
            <a:ext cx="2696308" cy="34095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901" y="2376671"/>
            <a:ext cx="334945" cy="33494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901" y="2845594"/>
            <a:ext cx="2294373" cy="43791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901" y="3450981"/>
            <a:ext cx="100484" cy="13332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901" y="3718937"/>
            <a:ext cx="100484" cy="13332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901" y="4929580"/>
            <a:ext cx="2294373" cy="4546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0055" y="5063558"/>
            <a:ext cx="360066" cy="30145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99208" y="2175704"/>
            <a:ext cx="2799840" cy="340950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00176" y="2376671"/>
            <a:ext cx="334945" cy="33494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00176" y="2845594"/>
            <a:ext cx="2294373" cy="43791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00176" y="3651948"/>
            <a:ext cx="167473" cy="13332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00176" y="3919904"/>
            <a:ext cx="167473" cy="13332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00176" y="4929580"/>
            <a:ext cx="2294373" cy="45466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05011" y="5063558"/>
            <a:ext cx="284703" cy="30145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6483" y="2175704"/>
            <a:ext cx="2696308" cy="340950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97451" y="2376671"/>
            <a:ext cx="334945" cy="33494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97451" y="2845594"/>
            <a:ext cx="2294373" cy="43791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97451" y="4929580"/>
            <a:ext cx="2294373" cy="454662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02286" y="5063558"/>
            <a:ext cx="284703" cy="30145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93757" y="2175704"/>
            <a:ext cx="2827199" cy="340950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294725" y="2376671"/>
            <a:ext cx="334945" cy="33494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294725" y="2845594"/>
            <a:ext cx="2294373" cy="429541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70071" y="4375647"/>
            <a:ext cx="2696308" cy="7015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94725" y="4929580"/>
            <a:ext cx="2294373" cy="454662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299561" y="5063558"/>
            <a:ext cx="284702" cy="301451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01934" y="5853165"/>
            <a:ext cx="11388133" cy="602901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35912" y="6020637"/>
            <a:ext cx="167473" cy="267956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602901" y="401934"/>
            <a:ext cx="11233404" cy="4571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ABG Interpretation</a:t>
            </a:r>
            <a:endParaRPr lang="en-US" sz="3600" dirty="0"/>
          </a:p>
        </p:txBody>
      </p:sp>
      <p:sp>
        <p:nvSpPr>
          <p:cNvPr id="32" name="Text 1"/>
          <p:cNvSpPr/>
          <p:nvPr/>
        </p:nvSpPr>
        <p:spPr>
          <a:xfrm>
            <a:off x="602901" y="926071"/>
            <a:ext cx="12221527" cy="2344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46"/>
              </a:lnSpc>
              <a:buNone/>
            </a:pPr>
            <a:r>
              <a:rPr lang="en-US" sz="200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Step-by-Step Approach to Acid-Base Assessment</a:t>
            </a:r>
            <a:endParaRPr lang="en-US" sz="2000" dirty="0"/>
          </a:p>
        </p:txBody>
      </p:sp>
      <p:sp>
        <p:nvSpPr>
          <p:cNvPr id="33" name="Text 2"/>
          <p:cNvSpPr/>
          <p:nvPr/>
        </p:nvSpPr>
        <p:spPr>
          <a:xfrm>
            <a:off x="736879" y="2376671"/>
            <a:ext cx="346710" cy="3349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200" dirty="0"/>
          </a:p>
        </p:txBody>
      </p:sp>
      <p:sp>
        <p:nvSpPr>
          <p:cNvPr id="34" name="Text 3"/>
          <p:cNvSpPr/>
          <p:nvPr/>
        </p:nvSpPr>
        <p:spPr>
          <a:xfrm>
            <a:off x="1038330" y="2410165"/>
            <a:ext cx="3120390" cy="2679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1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Analyze pH</a:t>
            </a:r>
            <a:endParaRPr lang="en-US" dirty="0"/>
          </a:p>
        </p:txBody>
      </p:sp>
      <p:sp>
        <p:nvSpPr>
          <p:cNvPr id="35" name="Text 4"/>
          <p:cNvSpPr/>
          <p:nvPr/>
        </p:nvSpPr>
        <p:spPr>
          <a:xfrm>
            <a:off x="-5131" y="2954451"/>
            <a:ext cx="3510439" cy="209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46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7.35 – 7.45</a:t>
            </a:r>
            <a:endParaRPr lang="en-US" dirty="0"/>
          </a:p>
        </p:txBody>
      </p:sp>
      <p:sp>
        <p:nvSpPr>
          <p:cNvPr id="36" name="Text 5"/>
          <p:cNvSpPr/>
          <p:nvPr/>
        </p:nvSpPr>
        <p:spPr>
          <a:xfrm>
            <a:off x="800820" y="3492218"/>
            <a:ext cx="3276410" cy="167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19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&lt; 7.35:</a:t>
            </a:r>
            <a:r>
              <a:rPr lang="en-US" sz="24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Acidosis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7" name="Text 6"/>
          <p:cNvSpPr/>
          <p:nvPr/>
        </p:nvSpPr>
        <p:spPr>
          <a:xfrm>
            <a:off x="800820" y="3760174"/>
            <a:ext cx="3458432" cy="167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19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&gt; 7.45:</a:t>
            </a:r>
            <a:r>
              <a:rPr lang="en-US" sz="24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Alkalosis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8" name="Text 7"/>
          <p:cNvSpPr/>
          <p:nvPr/>
        </p:nvSpPr>
        <p:spPr>
          <a:xfrm>
            <a:off x="3621593" y="2376671"/>
            <a:ext cx="346710" cy="3349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dirty="0"/>
          </a:p>
        </p:txBody>
      </p:sp>
      <p:sp>
        <p:nvSpPr>
          <p:cNvPr id="39" name="Text 8"/>
          <p:cNvSpPr/>
          <p:nvPr/>
        </p:nvSpPr>
        <p:spPr>
          <a:xfrm>
            <a:off x="3935605" y="2410165"/>
            <a:ext cx="3952494" cy="2679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10"/>
              </a:lnSpc>
              <a:buNone/>
            </a:pPr>
            <a:r>
              <a:rPr lang="en-US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Analyze pCO2</a:t>
            </a:r>
            <a:endParaRPr lang="en-US" dirty="0"/>
          </a:p>
        </p:txBody>
      </p:sp>
      <p:sp>
        <p:nvSpPr>
          <p:cNvPr id="40" name="Text 9"/>
          <p:cNvSpPr/>
          <p:nvPr/>
        </p:nvSpPr>
        <p:spPr>
          <a:xfrm>
            <a:off x="2931148" y="2954451"/>
            <a:ext cx="3432429" cy="209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46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35 – 45 mmHg</a:t>
            </a:r>
            <a:endParaRPr lang="en-US" dirty="0"/>
          </a:p>
        </p:txBody>
      </p:sp>
      <p:sp>
        <p:nvSpPr>
          <p:cNvPr id="41" name="Text 10"/>
          <p:cNvSpPr/>
          <p:nvPr/>
        </p:nvSpPr>
        <p:spPr>
          <a:xfrm>
            <a:off x="3500176" y="3417486"/>
            <a:ext cx="3276409" cy="1339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55"/>
              </a:lnSpc>
              <a:buNone/>
            </a:pPr>
            <a:r>
              <a:rPr lang="en-US" sz="15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COMPONENT</a:t>
            </a:r>
            <a:endParaRPr lang="en-US" sz="1500" dirty="0"/>
          </a:p>
        </p:txBody>
      </p:sp>
      <p:sp>
        <p:nvSpPr>
          <p:cNvPr id="42" name="Text 11"/>
          <p:cNvSpPr/>
          <p:nvPr/>
        </p:nvSpPr>
        <p:spPr>
          <a:xfrm>
            <a:off x="3734637" y="3618453"/>
            <a:ext cx="4975289" cy="167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19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&gt; 45:</a:t>
            </a:r>
            <a:r>
              <a:rPr lang="en-US" sz="24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Respiratory Acidosis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3" name="Text 12"/>
          <p:cNvSpPr/>
          <p:nvPr/>
        </p:nvSpPr>
        <p:spPr>
          <a:xfrm>
            <a:off x="3734637" y="3886409"/>
            <a:ext cx="5157311" cy="167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19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&lt; 35:</a:t>
            </a:r>
            <a:r>
              <a:rPr lang="en-US" sz="24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Respiratory Alkalosis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4" name="Text 13"/>
          <p:cNvSpPr/>
          <p:nvPr/>
        </p:nvSpPr>
        <p:spPr>
          <a:xfrm>
            <a:off x="6521716" y="2349902"/>
            <a:ext cx="346710" cy="3349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dirty="0"/>
          </a:p>
        </p:txBody>
      </p:sp>
      <p:sp>
        <p:nvSpPr>
          <p:cNvPr id="45" name="Text 14"/>
          <p:cNvSpPr/>
          <p:nvPr/>
        </p:nvSpPr>
        <p:spPr>
          <a:xfrm>
            <a:off x="6832879" y="2410165"/>
            <a:ext cx="4264533" cy="2679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10"/>
              </a:lnSpc>
              <a:buNone/>
            </a:pPr>
            <a:r>
              <a:rPr lang="en-US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Analyze HCO3-</a:t>
            </a:r>
            <a:endParaRPr lang="en-US" dirty="0"/>
          </a:p>
        </p:txBody>
      </p:sp>
      <p:sp>
        <p:nvSpPr>
          <p:cNvPr id="46" name="Text 15"/>
          <p:cNvSpPr/>
          <p:nvPr/>
        </p:nvSpPr>
        <p:spPr>
          <a:xfrm>
            <a:off x="5711409" y="2954451"/>
            <a:ext cx="3666458" cy="209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46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 – 26 mEq/L</a:t>
            </a:r>
            <a:endParaRPr lang="en-US" dirty="0"/>
          </a:p>
        </p:txBody>
      </p:sp>
      <p:sp>
        <p:nvSpPr>
          <p:cNvPr id="47" name="Text 16"/>
          <p:cNvSpPr/>
          <p:nvPr/>
        </p:nvSpPr>
        <p:spPr>
          <a:xfrm>
            <a:off x="6397451" y="3417486"/>
            <a:ext cx="2964371" cy="1339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55"/>
              </a:lnSpc>
              <a:buNone/>
            </a:pPr>
            <a:r>
              <a:rPr lang="en-US" sz="15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METABOLIC COMPONENT</a:t>
            </a:r>
            <a:endParaRPr lang="en-US" sz="1500" dirty="0"/>
          </a:p>
        </p:txBody>
      </p:sp>
      <p:sp>
        <p:nvSpPr>
          <p:cNvPr id="48" name="Text 17"/>
          <p:cNvSpPr/>
          <p:nvPr/>
        </p:nvSpPr>
        <p:spPr>
          <a:xfrm>
            <a:off x="6464440" y="3618453"/>
            <a:ext cx="4611243" cy="167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19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&lt; 22:</a:t>
            </a:r>
            <a:r>
              <a:rPr lang="en-US" sz="24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Metabolic Acidosis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9" name="Text 18"/>
          <p:cNvSpPr/>
          <p:nvPr/>
        </p:nvSpPr>
        <p:spPr>
          <a:xfrm>
            <a:off x="6464440" y="3886409"/>
            <a:ext cx="4793266" cy="167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19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&gt; 26:</a:t>
            </a:r>
            <a:r>
              <a:rPr lang="en-US" sz="24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Metabolic Alkalosis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0" name="Text 19"/>
          <p:cNvSpPr/>
          <p:nvPr/>
        </p:nvSpPr>
        <p:spPr>
          <a:xfrm>
            <a:off x="9411956" y="2376671"/>
            <a:ext cx="346710" cy="3349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dirty="0"/>
          </a:p>
        </p:txBody>
      </p:sp>
      <p:sp>
        <p:nvSpPr>
          <p:cNvPr id="51" name="Text 20"/>
          <p:cNvSpPr/>
          <p:nvPr/>
        </p:nvSpPr>
        <p:spPr>
          <a:xfrm>
            <a:off x="9730154" y="2410165"/>
            <a:ext cx="3744468" cy="2679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10"/>
              </a:lnSpc>
              <a:buNone/>
            </a:pPr>
            <a:r>
              <a:rPr lang="en-US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Compensation</a:t>
            </a:r>
            <a:endParaRPr lang="en-US" dirty="0"/>
          </a:p>
        </p:txBody>
      </p:sp>
      <p:sp>
        <p:nvSpPr>
          <p:cNvPr id="52" name="Text 21"/>
          <p:cNvSpPr/>
          <p:nvPr/>
        </p:nvSpPr>
        <p:spPr>
          <a:xfrm>
            <a:off x="8465665" y="2962824"/>
            <a:ext cx="3952494" cy="1842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b="1" i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Body's Response</a:t>
            </a:r>
            <a:endParaRPr lang="en-US" dirty="0"/>
          </a:p>
        </p:txBody>
      </p:sp>
      <p:sp>
        <p:nvSpPr>
          <p:cNvPr id="53" name="Text 22"/>
          <p:cNvSpPr/>
          <p:nvPr/>
        </p:nvSpPr>
        <p:spPr>
          <a:xfrm>
            <a:off x="9294725" y="3409113"/>
            <a:ext cx="2294373" cy="6496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6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Determine if the opposite system is moving in the direction to return the pH to normal limits.</a:t>
            </a:r>
            <a:endParaRPr lang="en-US" sz="1600" dirty="0"/>
          </a:p>
        </p:txBody>
      </p:sp>
      <p:sp>
        <p:nvSpPr>
          <p:cNvPr id="54" name="Text 23"/>
          <p:cNvSpPr/>
          <p:nvPr/>
        </p:nvSpPr>
        <p:spPr>
          <a:xfrm>
            <a:off x="9224649" y="4343999"/>
            <a:ext cx="2881631" cy="9221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55"/>
              </a:lnSpc>
              <a:buNone/>
            </a:pPr>
            <a:r>
              <a:rPr lang="en-US" sz="2400" i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Example: In Metabolic Acidosis,</a:t>
            </a:r>
          </a:p>
          <a:p>
            <a:pPr marL="0" indent="0">
              <a:lnSpc>
                <a:spcPts val="1055"/>
              </a:lnSpc>
              <a:buNone/>
            </a:pPr>
            <a:endParaRPr lang="en-US" sz="2400" i="1" dirty="0">
              <a:solidFill>
                <a:srgbClr val="33333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>
              <a:lnSpc>
                <a:spcPts val="1055"/>
              </a:lnSpc>
              <a:buNone/>
            </a:pPr>
            <a:r>
              <a:rPr lang="en-US" sz="2400" i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the lungs hyperventilate to blow</a:t>
            </a:r>
          </a:p>
          <a:p>
            <a:pPr marL="0" indent="0">
              <a:lnSpc>
                <a:spcPts val="1055"/>
              </a:lnSpc>
              <a:buNone/>
            </a:pPr>
            <a:endParaRPr lang="en-US" sz="2400" i="1" dirty="0">
              <a:solidFill>
                <a:srgbClr val="33333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>
              <a:lnSpc>
                <a:spcPts val="1055"/>
              </a:lnSpc>
              <a:buNone/>
            </a:pPr>
            <a:r>
              <a:rPr lang="en-US" sz="2400" i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off CO2 (Step 2).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5" name="Text 24"/>
          <p:cNvSpPr/>
          <p:nvPr/>
        </p:nvSpPr>
        <p:spPr>
          <a:xfrm>
            <a:off x="837363" y="5987143"/>
            <a:ext cx="10818725" cy="3349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19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Nursing Tip: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pH and CO2 move in opposite directions, the problem is </a:t>
            </a:r>
            <a:r>
              <a:rPr lang="en-US" sz="16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If they move in the same direction, it's </a:t>
            </a:r>
            <a:r>
              <a:rPr lang="en-US" sz="16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Metabolic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(ROME).</a:t>
            </a:r>
            <a:endParaRPr lang="en-US" sz="1600" dirty="0"/>
          </a:p>
        </p:txBody>
      </p:sp>
      <p:pic>
        <p:nvPicPr>
          <p:cNvPr id="57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BA80E009-C499-416C-AA19-11B113D6B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สี่เหลี่ยมผืนผ้า 13">
            <a:extLst>
              <a:ext uri="{FF2B5EF4-FFF2-40B4-BE49-F238E27FC236}">
                <a16:creationId xmlns:a16="http://schemas.microsoft.com/office/drawing/2014/main" id="{3A42E401-39FC-447F-8805-D7A34F37819C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BB47ED7D-684F-40B4-BBF1-C906D7A73313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897274" y="4263458"/>
            <a:ext cx="3566898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4194572"/>
            <a:ext cx="914400" cy="76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2398" y="0"/>
            <a:ext cx="5389602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0400" y="617190"/>
            <a:ext cx="4876800" cy="562347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0" y="617190"/>
            <a:ext cx="4876800" cy="56234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1"/>
          <p:cNvSpPr/>
          <p:nvPr/>
        </p:nvSpPr>
        <p:spPr>
          <a:xfrm>
            <a:off x="304800" y="948928"/>
            <a:ext cx="8944303" cy="30170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940"/>
              </a:lnSpc>
              <a:buNone/>
            </a:pPr>
            <a:r>
              <a:rPr lang="en-US" sz="5400" b="1" dirty="0" err="1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Fluid,Electrolyte</a:t>
            </a:r>
            <a:r>
              <a:rPr lang="en-US" sz="54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&amp;
</a:t>
            </a:r>
            <a:r>
              <a:rPr lang="en-US" sz="54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Acid-Base Balance</a:t>
            </a:r>
            <a:endParaRPr lang="en-US" sz="5400" dirty="0"/>
          </a:p>
        </p:txBody>
      </p:sp>
      <p:sp>
        <p:nvSpPr>
          <p:cNvPr id="10" name="Text 2"/>
          <p:cNvSpPr/>
          <p:nvPr/>
        </p:nvSpPr>
        <p:spPr>
          <a:xfrm>
            <a:off x="388883" y="4575571"/>
            <a:ext cx="6621517" cy="10400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Foundational Principles of Homeostasis and Clinical Pathophysiology</a:t>
            </a:r>
            <a:endParaRPr lang="en-US" sz="2400" b="1" dirty="0"/>
          </a:p>
        </p:txBody>
      </p:sp>
      <p:sp>
        <p:nvSpPr>
          <p:cNvPr id="11" name="Text 3"/>
          <p:cNvSpPr/>
          <p:nvPr/>
        </p:nvSpPr>
        <p:spPr>
          <a:xfrm>
            <a:off x="388883" y="5804983"/>
            <a:ext cx="7543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2100"/>
              </a:lnSpc>
            </a:pPr>
            <a:r>
              <a:rPr lang="en-US" sz="2400" dirty="0" err="1"/>
              <a:t>Asst.Prof</a:t>
            </a:r>
            <a:r>
              <a:rPr lang="en-US" sz="2400" dirty="0"/>
              <a:t>. </a:t>
            </a:r>
            <a:r>
              <a:rPr lang="en-US" sz="2400" dirty="0" err="1"/>
              <a:t>Jutatip</a:t>
            </a:r>
            <a:r>
              <a:rPr lang="en-US" sz="2400" dirty="0"/>
              <a:t> </a:t>
            </a:r>
            <a:r>
              <a:rPr lang="en-US" sz="2400" dirty="0" err="1"/>
              <a:t>Tepsuwan</a:t>
            </a:r>
            <a:endParaRPr lang="en-US" sz="2400" dirty="0"/>
          </a:p>
        </p:txBody>
      </p:sp>
      <p:pic>
        <p:nvPicPr>
          <p:cNvPr id="13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4A19D407-6D16-4A44-AF79-606100EE2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id="{CEEC20FF-770F-4EED-B337-E6A6DA1F5D80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95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3460" y="612648"/>
            <a:ext cx="2881548" cy="48034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14500"/>
            <a:ext cx="257175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133600"/>
            <a:ext cx="3657600" cy="1600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62200"/>
            <a:ext cx="304800" cy="304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809875"/>
            <a:ext cx="133350" cy="1333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076575"/>
            <a:ext cx="133350" cy="1333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343275"/>
            <a:ext cx="133350" cy="1333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7200" y="2133600"/>
            <a:ext cx="3657600" cy="1600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5800" y="2362200"/>
            <a:ext cx="3048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5800" y="2809875"/>
            <a:ext cx="133350" cy="1333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3076575"/>
            <a:ext cx="133350" cy="1333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5800" y="3343275"/>
            <a:ext cx="104775" cy="1333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3400" y="2133600"/>
            <a:ext cx="3657600" cy="1600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0" y="2362200"/>
            <a:ext cx="304800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2000" y="2809875"/>
            <a:ext cx="133350" cy="1333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3076575"/>
            <a:ext cx="133350" cy="1333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2000" y="3343275"/>
            <a:ext cx="133350" cy="1333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4038600"/>
            <a:ext cx="5562600" cy="15763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4267200"/>
            <a:ext cx="533400" cy="533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3425" y="4419600"/>
            <a:ext cx="285750" cy="2286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48400" y="4038600"/>
            <a:ext cx="5562600" cy="157638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4267200"/>
            <a:ext cx="533400" cy="533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457200" y="304800"/>
            <a:ext cx="94640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Compensation Mechanisms</a:t>
            </a:r>
            <a:endParaRPr lang="en-US" sz="2700" dirty="0"/>
          </a:p>
        </p:txBody>
      </p:sp>
      <p:sp>
        <p:nvSpPr>
          <p:cNvPr id="28" name="Text 1"/>
          <p:cNvSpPr/>
          <p:nvPr/>
        </p:nvSpPr>
        <p:spPr>
          <a:xfrm>
            <a:off x="457200" y="723900"/>
            <a:ext cx="69951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Restoring Physiological pH Balance</a:t>
            </a:r>
            <a:endParaRPr lang="en-US" sz="2000" dirty="0"/>
          </a:p>
        </p:txBody>
      </p:sp>
      <p:sp>
        <p:nvSpPr>
          <p:cNvPr id="29" name="Text 2"/>
          <p:cNvSpPr/>
          <p:nvPr/>
        </p:nvSpPr>
        <p:spPr>
          <a:xfrm>
            <a:off x="5335860" y="826294"/>
            <a:ext cx="304038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2000" b="1" kern="0" spc="84" dirty="0">
                <a:solidFill>
                  <a:srgbClr val="2C5F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ASSESSMENT</a:t>
            </a:r>
            <a:endParaRPr lang="en-US" sz="2000" dirty="0"/>
          </a:p>
        </p:txBody>
      </p:sp>
      <p:sp>
        <p:nvSpPr>
          <p:cNvPr id="30" name="Text 3"/>
          <p:cNvSpPr/>
          <p:nvPr/>
        </p:nvSpPr>
        <p:spPr>
          <a:xfrm>
            <a:off x="752475" y="1676400"/>
            <a:ext cx="11430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2C5F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Degrees of Compensation</a:t>
            </a:r>
            <a:endParaRPr lang="en-US" sz="2000" dirty="0"/>
          </a:p>
        </p:txBody>
      </p:sp>
      <p:sp>
        <p:nvSpPr>
          <p:cNvPr id="31" name="Text 4"/>
          <p:cNvSpPr/>
          <p:nvPr/>
        </p:nvSpPr>
        <p:spPr>
          <a:xfrm>
            <a:off x="728663" y="23622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2000" dirty="0"/>
          </a:p>
        </p:txBody>
      </p:sp>
      <p:sp>
        <p:nvSpPr>
          <p:cNvPr id="32" name="Text 5"/>
          <p:cNvSpPr/>
          <p:nvPr/>
        </p:nvSpPr>
        <p:spPr>
          <a:xfrm>
            <a:off x="1028700" y="2381250"/>
            <a:ext cx="2971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Uncompensated</a:t>
            </a:r>
            <a:endParaRPr lang="en-US" sz="2000" dirty="0"/>
          </a:p>
        </p:txBody>
      </p:sp>
      <p:sp>
        <p:nvSpPr>
          <p:cNvPr id="33" name="Text 6"/>
          <p:cNvSpPr/>
          <p:nvPr/>
        </p:nvSpPr>
        <p:spPr>
          <a:xfrm>
            <a:off x="819150" y="27813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Abnormal</a:t>
            </a:r>
            <a:endParaRPr lang="en-US" dirty="0"/>
          </a:p>
        </p:txBody>
      </p:sp>
      <p:sp>
        <p:nvSpPr>
          <p:cNvPr id="34" name="Text 7"/>
          <p:cNvSpPr/>
          <p:nvPr/>
        </p:nvSpPr>
        <p:spPr>
          <a:xfrm>
            <a:off x="819150" y="30480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Cause: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Abnormal</a:t>
            </a:r>
            <a:endParaRPr lang="en-US" dirty="0"/>
          </a:p>
        </p:txBody>
      </p:sp>
      <p:sp>
        <p:nvSpPr>
          <p:cNvPr id="35" name="Text 8"/>
          <p:cNvSpPr/>
          <p:nvPr/>
        </p:nvSpPr>
        <p:spPr>
          <a:xfrm>
            <a:off x="819150" y="33147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Opposite: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</a:t>
            </a:r>
            <a:endParaRPr lang="en-US" dirty="0"/>
          </a:p>
        </p:txBody>
      </p:sp>
      <p:sp>
        <p:nvSpPr>
          <p:cNvPr id="36" name="Text 9"/>
          <p:cNvSpPr/>
          <p:nvPr/>
        </p:nvSpPr>
        <p:spPr>
          <a:xfrm>
            <a:off x="4600575" y="23622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2000" dirty="0"/>
          </a:p>
        </p:txBody>
      </p:sp>
      <p:sp>
        <p:nvSpPr>
          <p:cNvPr id="37" name="Text 10"/>
          <p:cNvSpPr/>
          <p:nvPr/>
        </p:nvSpPr>
        <p:spPr>
          <a:xfrm>
            <a:off x="4914900" y="2381250"/>
            <a:ext cx="4800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B4530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Partially Compensated</a:t>
            </a:r>
            <a:endParaRPr lang="en-US" sz="2000" dirty="0"/>
          </a:p>
        </p:txBody>
      </p:sp>
      <p:sp>
        <p:nvSpPr>
          <p:cNvPr id="38" name="Text 11"/>
          <p:cNvSpPr/>
          <p:nvPr/>
        </p:nvSpPr>
        <p:spPr>
          <a:xfrm>
            <a:off x="4705350" y="27813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Abnormal</a:t>
            </a:r>
            <a:endParaRPr lang="en-US" dirty="0"/>
          </a:p>
        </p:txBody>
      </p:sp>
      <p:sp>
        <p:nvSpPr>
          <p:cNvPr id="39" name="Text 12"/>
          <p:cNvSpPr/>
          <p:nvPr/>
        </p:nvSpPr>
        <p:spPr>
          <a:xfrm>
            <a:off x="4705350" y="30480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Cause: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Abnormal</a:t>
            </a:r>
            <a:endParaRPr lang="en-US" dirty="0"/>
          </a:p>
        </p:txBody>
      </p:sp>
      <p:sp>
        <p:nvSpPr>
          <p:cNvPr id="40" name="Text 13"/>
          <p:cNvSpPr/>
          <p:nvPr/>
        </p:nvSpPr>
        <p:spPr>
          <a:xfrm>
            <a:off x="4676775" y="3314700"/>
            <a:ext cx="43205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Opposite: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Moving to Correct</a:t>
            </a:r>
            <a:endParaRPr lang="en-US" dirty="0"/>
          </a:p>
        </p:txBody>
      </p:sp>
      <p:sp>
        <p:nvSpPr>
          <p:cNvPr id="41" name="Text 14"/>
          <p:cNvSpPr/>
          <p:nvPr/>
        </p:nvSpPr>
        <p:spPr>
          <a:xfrm>
            <a:off x="8486775" y="23622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2000" dirty="0"/>
          </a:p>
        </p:txBody>
      </p:sp>
      <p:sp>
        <p:nvSpPr>
          <p:cNvPr id="42" name="Text 15"/>
          <p:cNvSpPr/>
          <p:nvPr/>
        </p:nvSpPr>
        <p:spPr>
          <a:xfrm>
            <a:off x="8801100" y="2381250"/>
            <a:ext cx="3886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Fully Compensated</a:t>
            </a:r>
            <a:endParaRPr lang="en-US" sz="2000" dirty="0"/>
          </a:p>
        </p:txBody>
      </p:sp>
      <p:sp>
        <p:nvSpPr>
          <p:cNvPr id="43" name="Text 16"/>
          <p:cNvSpPr/>
          <p:nvPr/>
        </p:nvSpPr>
        <p:spPr>
          <a:xfrm>
            <a:off x="8591550" y="2781300"/>
            <a:ext cx="41605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(7.35–7.45)</a:t>
            </a:r>
            <a:endParaRPr lang="en-US" dirty="0"/>
          </a:p>
        </p:txBody>
      </p:sp>
      <p:sp>
        <p:nvSpPr>
          <p:cNvPr id="44" name="Text 17"/>
          <p:cNvSpPr/>
          <p:nvPr/>
        </p:nvSpPr>
        <p:spPr>
          <a:xfrm>
            <a:off x="8591550" y="30480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Cause: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Abnormal</a:t>
            </a:r>
            <a:endParaRPr lang="en-US" dirty="0"/>
          </a:p>
        </p:txBody>
      </p:sp>
      <p:sp>
        <p:nvSpPr>
          <p:cNvPr id="45" name="Text 18"/>
          <p:cNvSpPr/>
          <p:nvPr/>
        </p:nvSpPr>
        <p:spPr>
          <a:xfrm>
            <a:off x="8591550" y="33147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Opposite: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Abnormal</a:t>
            </a:r>
            <a:endParaRPr lang="en-US" dirty="0"/>
          </a:p>
        </p:txBody>
      </p:sp>
      <p:sp>
        <p:nvSpPr>
          <p:cNvPr id="46" name="Text 19"/>
          <p:cNvSpPr/>
          <p:nvPr/>
        </p:nvSpPr>
        <p:spPr>
          <a:xfrm>
            <a:off x="1295400" y="4198620"/>
            <a:ext cx="4114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System</a:t>
            </a:r>
            <a:endParaRPr lang="en-US" sz="2000" dirty="0"/>
          </a:p>
        </p:txBody>
      </p:sp>
      <p:sp>
        <p:nvSpPr>
          <p:cNvPr id="47" name="Text 20"/>
          <p:cNvSpPr/>
          <p:nvPr/>
        </p:nvSpPr>
        <p:spPr>
          <a:xfrm>
            <a:off x="1295400" y="4572000"/>
            <a:ext cx="51206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kern="0" spc="-4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FAST RESPONSE (MINUTES TO HOURS)</a:t>
            </a:r>
            <a:endParaRPr lang="en-US" sz="2000" dirty="0"/>
          </a:p>
        </p:txBody>
      </p:sp>
      <p:sp>
        <p:nvSpPr>
          <p:cNvPr id="48" name="Text 21"/>
          <p:cNvSpPr/>
          <p:nvPr/>
        </p:nvSpPr>
        <p:spPr>
          <a:xfrm>
            <a:off x="752475" y="5097085"/>
            <a:ext cx="5273802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Adjusts </a:t>
            </a:r>
            <a:r>
              <a:rPr lang="en-US" sz="2800" b="1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pCO2</a:t>
            </a: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by changing ventilation. In metabolic acidosis, the lungs increase rate (Hyperventilation) to blow off CO2 and raise pH.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7143750" y="4191000"/>
            <a:ext cx="2743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System</a:t>
            </a:r>
            <a:endParaRPr lang="en-US" sz="2000" dirty="0"/>
          </a:p>
        </p:txBody>
      </p:sp>
      <p:sp>
        <p:nvSpPr>
          <p:cNvPr id="50" name="Text 23"/>
          <p:cNvSpPr/>
          <p:nvPr/>
        </p:nvSpPr>
        <p:spPr>
          <a:xfrm>
            <a:off x="7162800" y="4572000"/>
            <a:ext cx="46405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kern="0" spc="-4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SLOW RESPONSE (HOURS TO DAYS)</a:t>
            </a:r>
            <a:endParaRPr lang="en-US" sz="2000" dirty="0"/>
          </a:p>
        </p:txBody>
      </p:sp>
      <p:sp>
        <p:nvSpPr>
          <p:cNvPr id="51" name="Text 24"/>
          <p:cNvSpPr/>
          <p:nvPr/>
        </p:nvSpPr>
        <p:spPr>
          <a:xfrm>
            <a:off x="6483477" y="5008407"/>
            <a:ext cx="51054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Adjusts </a:t>
            </a:r>
            <a:r>
              <a:rPr lang="en-US" sz="2800" b="1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HCO3-</a:t>
            </a: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and </a:t>
            </a:r>
            <a:r>
              <a:rPr lang="en-US" sz="2800" b="1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H+</a:t>
            </a:r>
            <a:r>
              <a:rPr lang="en-US" sz="2800" dirty="0">
                <a:solidFill>
                  <a:srgbClr val="374151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. In respiratory acidosis, kidneys excrete H+ and reabsorb HCO3- to neutralize acidity.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2" name="Text 25"/>
          <p:cNvSpPr/>
          <p:nvPr/>
        </p:nvSpPr>
        <p:spPr>
          <a:xfrm>
            <a:off x="457200" y="6553200"/>
            <a:ext cx="57607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400" kern="0" spc="72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NURSING PATHOPHYSIOLOGY: ACID-BASE BALANCE</a:t>
            </a:r>
            <a:endParaRPr lang="en-US" sz="1400" dirty="0"/>
          </a:p>
        </p:txBody>
      </p:sp>
      <p:pic>
        <p:nvPicPr>
          <p:cNvPr id="54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F18D2C09-0931-49A3-847F-8A45CB0AB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892" y="-15875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สี่เหลี่ยมผืนผ้า 13">
            <a:extLst>
              <a:ext uri="{FF2B5EF4-FFF2-40B4-BE49-F238E27FC236}">
                <a16:creationId xmlns:a16="http://schemas.microsoft.com/office/drawing/2014/main" id="{F5CB714A-18BC-435D-A9B0-F6E4F4231D0B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670538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384" y="1963615"/>
            <a:ext cx="3712232" cy="2960077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23" y="2198077"/>
            <a:ext cx="325934" cy="35169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573" y="2256692"/>
            <a:ext cx="168519" cy="23446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923" y="2828192"/>
            <a:ext cx="146538" cy="17138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288" y="3621668"/>
            <a:ext cx="146538" cy="17138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241" y="4247318"/>
            <a:ext cx="146538" cy="17138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9770" y="1963615"/>
            <a:ext cx="3712346" cy="296007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5616" y="2139462"/>
            <a:ext cx="351692" cy="35169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3241" y="2198077"/>
            <a:ext cx="256442" cy="23446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15616" y="2710962"/>
            <a:ext cx="190500" cy="17138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15616" y="3443654"/>
            <a:ext cx="168519" cy="17138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15616" y="4176346"/>
            <a:ext cx="168519" cy="17138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86578" y="1963615"/>
            <a:ext cx="3712231" cy="296007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62423" y="2139462"/>
            <a:ext cx="351692" cy="35169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24703" y="2198077"/>
            <a:ext cx="227134" cy="23446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62423" y="2710962"/>
            <a:ext cx="168519" cy="17138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62423" y="3549574"/>
            <a:ext cx="168519" cy="17138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05771" y="4318050"/>
            <a:ext cx="168519" cy="17138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93076" y="5158154"/>
            <a:ext cx="11898923" cy="1025769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68923" y="5436577"/>
            <a:ext cx="468923" cy="46892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60510" y="5528164"/>
            <a:ext cx="285750" cy="2857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351692" y="434985"/>
            <a:ext cx="9628632" cy="2930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08"/>
              </a:lnSpc>
              <a:buNone/>
            </a:pPr>
            <a:r>
              <a:rPr lang="en-US" sz="27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Nursing Management</a:t>
            </a:r>
            <a:endParaRPr lang="en-US" sz="2700" dirty="0"/>
          </a:p>
        </p:txBody>
      </p:sp>
      <p:sp>
        <p:nvSpPr>
          <p:cNvPr id="27" name="Text 1"/>
          <p:cNvSpPr/>
          <p:nvPr/>
        </p:nvSpPr>
        <p:spPr>
          <a:xfrm>
            <a:off x="351692" y="893885"/>
            <a:ext cx="16939260" cy="2051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15"/>
              </a:lnSpc>
              <a:buNone/>
            </a:pPr>
            <a:r>
              <a:rPr lang="en-US" sz="200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Foundations of Fluid, Electrolyte &amp; Acid-Base Restoration</a:t>
            </a:r>
            <a:endParaRPr lang="en-US" sz="2000" dirty="0"/>
          </a:p>
        </p:txBody>
      </p:sp>
      <p:sp>
        <p:nvSpPr>
          <p:cNvPr id="28" name="Text 2"/>
          <p:cNvSpPr/>
          <p:nvPr/>
        </p:nvSpPr>
        <p:spPr>
          <a:xfrm>
            <a:off x="8802039" y="1292030"/>
            <a:ext cx="3156740" cy="30040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highlight>
                  <a:srgbClr val="D1FAE5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Clinical Practice</a:t>
            </a:r>
            <a:endParaRPr lang="en-US" sz="1200" dirty="0"/>
          </a:p>
        </p:txBody>
      </p:sp>
      <p:sp>
        <p:nvSpPr>
          <p:cNvPr id="29" name="Text 3"/>
          <p:cNvSpPr/>
          <p:nvPr/>
        </p:nvSpPr>
        <p:spPr>
          <a:xfrm>
            <a:off x="882780" y="2139462"/>
            <a:ext cx="3151836" cy="4689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46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Assessment</a:t>
            </a:r>
            <a:endParaRPr lang="en-US" sz="2000" dirty="0"/>
          </a:p>
        </p:txBody>
      </p:sp>
      <p:sp>
        <p:nvSpPr>
          <p:cNvPr id="30" name="Text 4"/>
          <p:cNvSpPr/>
          <p:nvPr/>
        </p:nvSpPr>
        <p:spPr>
          <a:xfrm>
            <a:off x="703384" y="2784231"/>
            <a:ext cx="3419041" cy="4103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5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Vital Signs: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Monitor for tachycardia, hypotension, or respiratory changes.</a:t>
            </a:r>
            <a:endParaRPr lang="en-US" dirty="0"/>
          </a:p>
        </p:txBody>
      </p:sp>
      <p:sp>
        <p:nvSpPr>
          <p:cNvPr id="31" name="Text 5"/>
          <p:cNvSpPr/>
          <p:nvPr/>
        </p:nvSpPr>
        <p:spPr>
          <a:xfrm>
            <a:off x="729750" y="3577706"/>
            <a:ext cx="3334174" cy="4103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5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I/O Tracking: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Precise hourly intake and output measurements.</a:t>
            </a:r>
            <a:endParaRPr lang="en-US" dirty="0"/>
          </a:p>
        </p:txBody>
      </p:sp>
      <p:sp>
        <p:nvSpPr>
          <p:cNvPr id="32" name="Text 6"/>
          <p:cNvSpPr/>
          <p:nvPr/>
        </p:nvSpPr>
        <p:spPr>
          <a:xfrm>
            <a:off x="721703" y="4203357"/>
            <a:ext cx="3309016" cy="6154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5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Daily Weights: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most reliable indicator of acute fluid volume change.</a:t>
            </a:r>
            <a:endParaRPr lang="en-US" dirty="0"/>
          </a:p>
        </p:txBody>
      </p:sp>
      <p:sp>
        <p:nvSpPr>
          <p:cNvPr id="33" name="Text 7"/>
          <p:cNvSpPr/>
          <p:nvPr/>
        </p:nvSpPr>
        <p:spPr>
          <a:xfrm>
            <a:off x="4855232" y="2198077"/>
            <a:ext cx="8915400" cy="234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46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Therapeutic Interventions</a:t>
            </a:r>
            <a:endParaRPr lang="en-US" sz="2000" dirty="0"/>
          </a:p>
        </p:txBody>
      </p:sp>
      <p:sp>
        <p:nvSpPr>
          <p:cNvPr id="34" name="Text 8"/>
          <p:cNvSpPr/>
          <p:nvPr/>
        </p:nvSpPr>
        <p:spPr>
          <a:xfrm>
            <a:off x="4694038" y="2667000"/>
            <a:ext cx="3258077" cy="6154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5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Therapy: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Administer IV replacement or implement fluid restrictions (e.g., SIADH).</a:t>
            </a:r>
            <a:endParaRPr lang="en-US" dirty="0"/>
          </a:p>
        </p:txBody>
      </p:sp>
      <p:sp>
        <p:nvSpPr>
          <p:cNvPr id="35" name="Text 9"/>
          <p:cNvSpPr/>
          <p:nvPr/>
        </p:nvSpPr>
        <p:spPr>
          <a:xfrm>
            <a:off x="4672058" y="3399692"/>
            <a:ext cx="3258077" cy="6154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5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Electrolyte Support: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Oral or IV supplementation based on serum deficits.</a:t>
            </a:r>
            <a:endParaRPr lang="en-US" dirty="0"/>
          </a:p>
        </p:txBody>
      </p:sp>
      <p:sp>
        <p:nvSpPr>
          <p:cNvPr id="36" name="Text 10"/>
          <p:cNvSpPr/>
          <p:nvPr/>
        </p:nvSpPr>
        <p:spPr>
          <a:xfrm>
            <a:off x="4672058" y="4132385"/>
            <a:ext cx="3280058" cy="6154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5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Underlying Cause: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Manage primary issues (e.g., vomiting, diarrhea, renal failure).</a:t>
            </a:r>
            <a:endParaRPr lang="en-US" dirty="0"/>
          </a:p>
        </p:txBody>
      </p:sp>
      <p:sp>
        <p:nvSpPr>
          <p:cNvPr id="37" name="Text 11"/>
          <p:cNvSpPr/>
          <p:nvPr/>
        </p:nvSpPr>
        <p:spPr>
          <a:xfrm>
            <a:off x="8802039" y="2198077"/>
            <a:ext cx="6775704" cy="234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46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&amp; Monitoring</a:t>
            </a:r>
            <a:endParaRPr lang="en-US" sz="2000" dirty="0"/>
          </a:p>
        </p:txBody>
      </p:sp>
      <p:sp>
        <p:nvSpPr>
          <p:cNvPr id="38" name="Text 12"/>
          <p:cNvSpPr/>
          <p:nvPr/>
        </p:nvSpPr>
        <p:spPr>
          <a:xfrm>
            <a:off x="8618866" y="2667000"/>
            <a:ext cx="3104097" cy="6154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5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 Status: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Frequent checks to detect cerebral edema or demyelination.</a:t>
            </a:r>
            <a:endParaRPr lang="en-US" dirty="0"/>
          </a:p>
        </p:txBody>
      </p:sp>
      <p:sp>
        <p:nvSpPr>
          <p:cNvPr id="39" name="Text 13"/>
          <p:cNvSpPr/>
          <p:nvPr/>
        </p:nvSpPr>
        <p:spPr>
          <a:xfrm>
            <a:off x="8618866" y="3505612"/>
            <a:ext cx="3104097" cy="4103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5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ECG Monitoring: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Continuous tracking for arrhythmia risk (K+ imbalances).</a:t>
            </a:r>
            <a:endParaRPr lang="en-US" dirty="0"/>
          </a:p>
        </p:txBody>
      </p:sp>
      <p:sp>
        <p:nvSpPr>
          <p:cNvPr id="40" name="Text 14"/>
          <p:cNvSpPr/>
          <p:nvPr/>
        </p:nvSpPr>
        <p:spPr>
          <a:xfrm>
            <a:off x="8662214" y="4274089"/>
            <a:ext cx="3104097" cy="4103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5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Lab Frequency:</a:t>
            </a:r>
            <a:r>
              <a:rPr lang="en-US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Serial Na+, K+, and ABG draws as ordered.</a:t>
            </a:r>
            <a:endParaRPr lang="en-US" dirty="0"/>
          </a:p>
        </p:txBody>
      </p:sp>
      <p:sp>
        <p:nvSpPr>
          <p:cNvPr id="41" name="Text 15"/>
          <p:cNvSpPr/>
          <p:nvPr/>
        </p:nvSpPr>
        <p:spPr>
          <a:xfrm>
            <a:off x="1113692" y="5334000"/>
            <a:ext cx="15453360" cy="2051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15"/>
              </a:lnSpc>
              <a:buNone/>
            </a:pPr>
            <a:r>
              <a:rPr lang="en-US" b="1" kern="0" spc="39" dirty="0">
                <a:solidFill>
                  <a:srgbClr val="7C2D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SAFETY LIMITS - NEVER PUSH IV ELECTROLYTES!</a:t>
            </a:r>
            <a:endParaRPr lang="en-US" dirty="0"/>
          </a:p>
        </p:txBody>
      </p:sp>
      <p:sp>
        <p:nvSpPr>
          <p:cNvPr id="42" name="Text 16"/>
          <p:cNvSpPr/>
          <p:nvPr/>
        </p:nvSpPr>
        <p:spPr>
          <a:xfrm>
            <a:off x="882780" y="5735373"/>
            <a:ext cx="5823136" cy="4103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15"/>
              </a:lnSpc>
              <a:buNone/>
            </a:pPr>
            <a:r>
              <a:rPr lang="en-US" sz="2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Sodium (Na+):</a:t>
            </a:r>
            <a:r>
              <a:rPr lang="en-US" sz="2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Correct gradually (1–2 mEq/L/hour) to prevent brain injury.</a:t>
            </a:r>
            <a:endParaRPr lang="en-US" sz="2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3" name="Text 17"/>
          <p:cNvSpPr/>
          <p:nvPr/>
        </p:nvSpPr>
        <p:spPr>
          <a:xfrm>
            <a:off x="6630751" y="5765288"/>
            <a:ext cx="5597769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15"/>
              </a:lnSpc>
              <a:buNone/>
            </a:pPr>
            <a:r>
              <a:rPr lang="en-US" sz="2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Potassium (K+):</a:t>
            </a:r>
            <a:r>
              <a:rPr lang="en-US" sz="2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Max infusion rate 10–20 mEq/hour. Always use a pump.</a:t>
            </a:r>
            <a:endParaRPr lang="en-US" sz="2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6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18A11BD6-6B5B-4959-B94A-C9A67C5F3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403" y="-63209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สี่เหลี่ยมผืนผ้า 13">
            <a:extLst>
              <a:ext uri="{FF2B5EF4-FFF2-40B4-BE49-F238E27FC236}">
                <a16:creationId xmlns:a16="http://schemas.microsoft.com/office/drawing/2014/main" id="{6D51A5C3-8B1B-4D45-87CC-D5349FDF2E11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266355"/>
            <a:ext cx="5600700" cy="387622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1829246"/>
            <a:ext cx="5600700" cy="4750445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495300" y="874663"/>
            <a:ext cx="23743118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en-US" sz="3600" b="1" kern="0" spc="-57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CASE STUDY </a:t>
            </a: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: Severe Dehydration &amp; Diarrhea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2647355"/>
            <a:ext cx="54864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Patient Profile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876300" y="3352205"/>
            <a:ext cx="72237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Patient: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65-year-old male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876300" y="3860750"/>
            <a:ext cx="46482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Chief Complaint: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Severe watery diarrhea (10-15 times/day) for 3 days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876300" y="4734967"/>
            <a:ext cx="46482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Symptoms: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Extreme fatigue, orthostatic dizziness (dizziness upon standing)</a:t>
            </a:r>
            <a:endParaRPr lang="en-US" sz="1800" dirty="0"/>
          </a:p>
        </p:txBody>
      </p:sp>
      <p:sp>
        <p:nvSpPr>
          <p:cNvPr id="12" name="Text 5"/>
          <p:cNvSpPr/>
          <p:nvPr/>
        </p:nvSpPr>
        <p:spPr>
          <a:xfrm>
            <a:off x="6667500" y="2210246"/>
            <a:ext cx="98755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Clinical Examination &amp; Labs</a:t>
            </a:r>
            <a:endParaRPr lang="en-US" sz="2400" dirty="0"/>
          </a:p>
        </p:txBody>
      </p:sp>
      <p:sp>
        <p:nvSpPr>
          <p:cNvPr id="13" name="Text 6"/>
          <p:cNvSpPr/>
          <p:nvPr/>
        </p:nvSpPr>
        <p:spPr>
          <a:xfrm>
            <a:off x="6858000" y="2915096"/>
            <a:ext cx="46482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Vitals: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HR 115 bpm (Tachycardia), BP 90/60 mmHg (Hypotension)</a:t>
            </a:r>
            <a:endParaRPr lang="en-US" sz="1800" dirty="0"/>
          </a:p>
        </p:txBody>
      </p:sp>
      <p:sp>
        <p:nvSpPr>
          <p:cNvPr id="14" name="Text 7"/>
          <p:cNvSpPr/>
          <p:nvPr/>
        </p:nvSpPr>
        <p:spPr>
          <a:xfrm>
            <a:off x="6858000" y="3789313"/>
            <a:ext cx="46482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Physical Signs: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Dry mucous membranes, poor skin turgor</a:t>
            </a:r>
            <a:endParaRPr lang="en-US" sz="1800" dirty="0"/>
          </a:p>
        </p:txBody>
      </p:sp>
      <p:sp>
        <p:nvSpPr>
          <p:cNvPr id="15" name="Text 8"/>
          <p:cNvSpPr/>
          <p:nvPr/>
        </p:nvSpPr>
        <p:spPr>
          <a:xfrm>
            <a:off x="6858000" y="4692104"/>
            <a:ext cx="35661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Initial Labs:</a:t>
            </a:r>
            <a:endParaRPr lang="en-US" sz="1800" dirty="0"/>
          </a:p>
        </p:txBody>
      </p:sp>
      <p:sp>
        <p:nvSpPr>
          <p:cNvPr id="16" name="Text 9"/>
          <p:cNvSpPr/>
          <p:nvPr/>
        </p:nvSpPr>
        <p:spPr>
          <a:xfrm>
            <a:off x="7048500" y="5029200"/>
            <a:ext cx="9144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Na⁺: 134 mEq/L | K⁺: 2.9 mEq/L</a:t>
            </a:r>
            <a:endParaRPr lang="en-US" sz="1800" dirty="0"/>
          </a:p>
        </p:txBody>
      </p:sp>
      <p:sp>
        <p:nvSpPr>
          <p:cNvPr id="17" name="Text 10"/>
          <p:cNvSpPr/>
          <p:nvPr/>
        </p:nvSpPr>
        <p:spPr>
          <a:xfrm>
            <a:off x="7048500" y="5537746"/>
            <a:ext cx="100584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ABG: pH 7.28, PaCO₂ 30, HCO₃⁻ 14</a:t>
            </a:r>
            <a:endParaRPr lang="en-US" sz="1800" dirty="0"/>
          </a:p>
        </p:txBody>
      </p:sp>
      <p:pic>
        <p:nvPicPr>
          <p:cNvPr id="18" name="Image 18" descr="preencoded.png">
            <a:extLst>
              <a:ext uri="{FF2B5EF4-FFF2-40B4-BE49-F238E27FC236}">
                <a16:creationId xmlns:a16="http://schemas.microsoft.com/office/drawing/2014/main" id="{15DE2131-BBD7-420A-B4AC-0E8830E912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95462"/>
            <a:ext cx="12191973" cy="362538"/>
          </a:xfrm>
          <a:prstGeom prst="rect">
            <a:avLst/>
          </a:prstGeom>
        </p:spPr>
      </p:pic>
      <p:pic>
        <p:nvPicPr>
          <p:cNvPr id="19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1DED8518-0398-4454-85B3-9CD922976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85" y="-2840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สี่เหลี่ยมผืนผ้า 13">
            <a:extLst>
              <a:ext uri="{FF2B5EF4-FFF2-40B4-BE49-F238E27FC236}">
                <a16:creationId xmlns:a16="http://schemas.microsoft.com/office/drawing/2014/main" id="{CDFC0B34-5C52-4F2D-872F-1423B90588F9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720453"/>
            <a:ext cx="3683050" cy="385345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5250" y="2006203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1938" y="2101453"/>
            <a:ext cx="428625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550" y="1720453"/>
            <a:ext cx="3683050" cy="385345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0" y="2006203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8813" y="2101453"/>
            <a:ext cx="714375" cy="571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04299" y="1720453"/>
            <a:ext cx="3683050" cy="385345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64750" y="2006203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60000" y="2101453"/>
            <a:ext cx="571500" cy="571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86782" y="5764411"/>
            <a:ext cx="7018288" cy="733425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495300" y="874663"/>
            <a:ext cx="16548234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Question 1: ABG Interpretation</a:t>
            </a:r>
            <a:endParaRPr lang="en-US" sz="3600" dirty="0"/>
          </a:p>
        </p:txBody>
      </p:sp>
      <p:sp>
        <p:nvSpPr>
          <p:cNvPr id="16" name="Text 1"/>
          <p:cNvSpPr/>
          <p:nvPr/>
        </p:nvSpPr>
        <p:spPr>
          <a:xfrm>
            <a:off x="-414070" y="2958703"/>
            <a:ext cx="512064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93B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Acid-Base Status</a:t>
            </a:r>
            <a:endParaRPr lang="en-US" sz="2100" dirty="0"/>
          </a:p>
        </p:txBody>
      </p:sp>
      <p:sp>
        <p:nvSpPr>
          <p:cNvPr id="17" name="Text 2"/>
          <p:cNvSpPr/>
          <p:nvPr/>
        </p:nvSpPr>
        <p:spPr>
          <a:xfrm>
            <a:off x="1274713" y="3682603"/>
            <a:ext cx="174307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pH 7.28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(&lt; 7.35)
Indicates </a:t>
            </a: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Acidemia</a:t>
            </a:r>
            <a:endParaRPr lang="en-US" sz="1800" dirty="0"/>
          </a:p>
        </p:txBody>
      </p:sp>
      <p:sp>
        <p:nvSpPr>
          <p:cNvPr id="18" name="Text 3"/>
          <p:cNvSpPr/>
          <p:nvPr/>
        </p:nvSpPr>
        <p:spPr>
          <a:xfrm>
            <a:off x="3535680" y="2958703"/>
            <a:ext cx="512064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93B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Primary Disorder</a:t>
            </a:r>
            <a:endParaRPr lang="en-US" sz="2100" dirty="0"/>
          </a:p>
        </p:txBody>
      </p:sp>
      <p:sp>
        <p:nvSpPr>
          <p:cNvPr id="19" name="Text 4"/>
          <p:cNvSpPr/>
          <p:nvPr/>
        </p:nvSpPr>
        <p:spPr>
          <a:xfrm>
            <a:off x="4540300" y="3682603"/>
            <a:ext cx="3111550" cy="1097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HCO₃⁻ 14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(&lt; 22)
Indicates </a:t>
            </a: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Metabolic Acidosis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(due to loss of base in diarrhea)</a:t>
            </a:r>
            <a:endParaRPr lang="en-US" sz="1800" dirty="0"/>
          </a:p>
        </p:txBody>
      </p:sp>
      <p:sp>
        <p:nvSpPr>
          <p:cNvPr id="20" name="Text 5"/>
          <p:cNvSpPr/>
          <p:nvPr/>
        </p:nvSpPr>
        <p:spPr>
          <a:xfrm>
            <a:off x="8125510" y="2958703"/>
            <a:ext cx="384048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93B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Compensation</a:t>
            </a:r>
            <a:endParaRPr lang="en-US" sz="2100" dirty="0"/>
          </a:p>
        </p:txBody>
      </p:sp>
      <p:sp>
        <p:nvSpPr>
          <p:cNvPr id="21" name="Text 6"/>
          <p:cNvSpPr/>
          <p:nvPr/>
        </p:nvSpPr>
        <p:spPr>
          <a:xfrm>
            <a:off x="8490049" y="3682603"/>
            <a:ext cx="3111550" cy="14626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PaCO₂ 30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(&lt; 35)
Indicates </a:t>
            </a: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Partial Respiratory Compensation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(pH is not yet normal)</a:t>
            </a:r>
            <a:endParaRPr lang="en-US" sz="1800" dirty="0"/>
          </a:p>
        </p:txBody>
      </p:sp>
      <p:sp>
        <p:nvSpPr>
          <p:cNvPr id="22" name="Text 7"/>
          <p:cNvSpPr/>
          <p:nvPr/>
        </p:nvSpPr>
        <p:spPr>
          <a:xfrm>
            <a:off x="-2915128" y="5764411"/>
            <a:ext cx="17641108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Diagnosis:</a:t>
            </a:r>
            <a:r>
              <a:rPr lang="en-US" sz="2400" dirty="0">
                <a:solidFill>
                  <a:srgbClr val="00000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Partially Compensated Metabolic Acidosis</a:t>
            </a:r>
            <a:endParaRPr lang="en-US" sz="2400" dirty="0"/>
          </a:p>
        </p:txBody>
      </p:sp>
      <p:pic>
        <p:nvPicPr>
          <p:cNvPr id="23" name="Image 18" descr="preencoded.png">
            <a:extLst>
              <a:ext uri="{FF2B5EF4-FFF2-40B4-BE49-F238E27FC236}">
                <a16:creationId xmlns:a16="http://schemas.microsoft.com/office/drawing/2014/main" id="{088D6D53-3537-4946-BAA9-E0C14AD56E5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95462"/>
            <a:ext cx="12191973" cy="362538"/>
          </a:xfrm>
          <a:prstGeom prst="rect">
            <a:avLst/>
          </a:prstGeom>
        </p:spPr>
      </p:pic>
      <p:pic>
        <p:nvPicPr>
          <p:cNvPr id="24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053F1F95-BA39-4D9F-A787-E95D2FC95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85" y="-2840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สี่เหลี่ยมผืนผ้า 13">
            <a:extLst>
              <a:ext uri="{FF2B5EF4-FFF2-40B4-BE49-F238E27FC236}">
                <a16:creationId xmlns:a16="http://schemas.microsoft.com/office/drawing/2014/main" id="{19EBB9AF-BD2E-46DA-BA3D-91CEFB8E4CF5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746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274838"/>
            <a:ext cx="5600700" cy="385926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4150" y="2560588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9400" y="2655838"/>
            <a:ext cx="571500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2274838"/>
            <a:ext cx="5600700" cy="385926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05850" y="2560588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01100" y="2655838"/>
            <a:ext cx="571500" cy="5715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495300" y="874663"/>
            <a:ext cx="18706699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Question 2: Electrolyte Imbalances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1184910" y="3513088"/>
            <a:ext cx="384048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93B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Hyponatremia</a:t>
            </a:r>
            <a:endParaRPr lang="en-US" sz="2100" dirty="0"/>
          </a:p>
        </p:txBody>
      </p:sp>
      <p:sp>
        <p:nvSpPr>
          <p:cNvPr id="13" name="Text 2"/>
          <p:cNvSpPr/>
          <p:nvPr/>
        </p:nvSpPr>
        <p:spPr>
          <a:xfrm>
            <a:off x="-1969770" y="4236988"/>
            <a:ext cx="101498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Na⁺ 134 mEq/L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(Normal: 135-145)</a:t>
            </a:r>
            <a:endParaRPr lang="en-US" sz="1800" dirty="0"/>
          </a:p>
        </p:txBody>
      </p:sp>
      <p:sp>
        <p:nvSpPr>
          <p:cNvPr id="14" name="Text 3"/>
          <p:cNvSpPr/>
          <p:nvPr/>
        </p:nvSpPr>
        <p:spPr>
          <a:xfrm>
            <a:off x="590550" y="4974134"/>
            <a:ext cx="50292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Mild hyponatremia due to loss of sodium-rich fluid and volume depletion leading to ADH release.</a:t>
            </a:r>
            <a:endParaRPr lang="en-US" sz="1800" dirty="0"/>
          </a:p>
        </p:txBody>
      </p:sp>
      <p:sp>
        <p:nvSpPr>
          <p:cNvPr id="15" name="Text 4"/>
          <p:cNvSpPr/>
          <p:nvPr/>
        </p:nvSpPr>
        <p:spPr>
          <a:xfrm>
            <a:off x="7326630" y="3513088"/>
            <a:ext cx="352044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93B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Hypokalemia</a:t>
            </a:r>
            <a:endParaRPr lang="en-US" sz="2100" dirty="0"/>
          </a:p>
        </p:txBody>
      </p:sp>
      <p:sp>
        <p:nvSpPr>
          <p:cNvPr id="16" name="Text 5"/>
          <p:cNvSpPr/>
          <p:nvPr/>
        </p:nvSpPr>
        <p:spPr>
          <a:xfrm>
            <a:off x="4423410" y="4236988"/>
            <a:ext cx="9326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K⁺ 2.9 mEq/L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(Normal: 3.5-5.0)</a:t>
            </a:r>
            <a:endParaRPr lang="en-US" sz="1800" dirty="0"/>
          </a:p>
        </p:txBody>
      </p:sp>
      <p:sp>
        <p:nvSpPr>
          <p:cNvPr id="17" name="Text 6"/>
          <p:cNvSpPr/>
          <p:nvPr/>
        </p:nvSpPr>
        <p:spPr>
          <a:xfrm>
            <a:off x="6572250" y="4974134"/>
            <a:ext cx="50292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Moderate to severe hypokalemia due to significant potassium loss in intestinal secretions.</a:t>
            </a:r>
            <a:endParaRPr lang="en-US" sz="1800" dirty="0"/>
          </a:p>
        </p:txBody>
      </p:sp>
      <p:pic>
        <p:nvPicPr>
          <p:cNvPr id="18" name="Image 18" descr="preencoded.png">
            <a:extLst>
              <a:ext uri="{FF2B5EF4-FFF2-40B4-BE49-F238E27FC236}">
                <a16:creationId xmlns:a16="http://schemas.microsoft.com/office/drawing/2014/main" id="{A154DD57-EF93-4A9D-B944-F0A4D065B4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95462"/>
            <a:ext cx="12191973" cy="362538"/>
          </a:xfrm>
          <a:prstGeom prst="rect">
            <a:avLst/>
          </a:prstGeom>
        </p:spPr>
      </p:pic>
      <p:pic>
        <p:nvPicPr>
          <p:cNvPr id="19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EC2691F7-E608-49EE-849A-9431C3E1B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85" y="-2840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สี่เหลี่ยมผืนผ้า 13">
            <a:extLst>
              <a:ext uri="{FF2B5EF4-FFF2-40B4-BE49-F238E27FC236}">
                <a16:creationId xmlns:a16="http://schemas.microsoft.com/office/drawing/2014/main" id="{8BA0C333-587C-4FE1-A761-CB6EAEADC77E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684163"/>
            <a:ext cx="11582400" cy="5048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337792"/>
            <a:ext cx="5838825" cy="373335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4625" y="1474738"/>
            <a:ext cx="5362575" cy="545946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0" y="1617613"/>
            <a:ext cx="5076825" cy="2381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0" y="1617613"/>
            <a:ext cx="5076825" cy="238125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495300" y="684163"/>
            <a:ext cx="21404781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Question 3: Pathophysiology &amp; ECG Risks</a:t>
            </a:r>
            <a:endParaRPr lang="en-US" sz="3600" dirty="0"/>
          </a:p>
        </p:txBody>
      </p:sp>
      <p:sp>
        <p:nvSpPr>
          <p:cNvPr id="10" name="Text 1"/>
          <p:cNvSpPr/>
          <p:nvPr/>
        </p:nvSpPr>
        <p:spPr>
          <a:xfrm>
            <a:off x="685800" y="2718792"/>
            <a:ext cx="73152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Mechanism </a:t>
            </a:r>
            <a:r>
              <a:rPr lang="en-US" sz="2400" b="1" dirty="0">
                <a:solidFill>
                  <a:srgbClr val="334155"/>
                </a:solidFill>
                <a:latin typeface="Gulim" panose="020B0600000101010101" pitchFamily="34" charset="-127"/>
                <a:ea typeface="Gulim" panose="020B0600000101010101" pitchFamily="34" charset="-127"/>
                <a:cs typeface="Afacad Flux" pitchFamily="34" charset="-120"/>
              </a:rPr>
              <a:t>of K⁺ Loss</a:t>
            </a:r>
            <a:endParaRPr lang="en-US" sz="2400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Text 2"/>
          <p:cNvSpPr/>
          <p:nvPr/>
        </p:nvSpPr>
        <p:spPr>
          <a:xfrm>
            <a:off x="876300" y="3423642"/>
            <a:ext cx="488632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Batang" panose="02030600000101010101" pitchFamily="18" charset="-127"/>
                <a:ea typeface="Batang" panose="02030600000101010101" pitchFamily="18" charset="-127"/>
                <a:cs typeface="Afacad Flux" pitchFamily="34" charset="-120"/>
              </a:rPr>
              <a:t>Direct GI Loss:</a:t>
            </a:r>
            <a:r>
              <a:rPr lang="en-US" sz="1800" dirty="0">
                <a:solidFill>
                  <a:srgbClr val="334155"/>
                </a:solidFill>
                <a:latin typeface="Batang" panose="02030600000101010101" pitchFamily="18" charset="-127"/>
                <a:ea typeface="Batang" panose="02030600000101010101" pitchFamily="18" charset="-127"/>
                <a:cs typeface="Afacad Flux" pitchFamily="34" charset="-120"/>
              </a:rPr>
              <a:t> Diarrhea fluid contains high concentrations of K⁺ and HCO₃⁻.</a:t>
            </a:r>
            <a:endParaRPr lang="en-US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12" name="Text 3"/>
          <p:cNvSpPr/>
          <p:nvPr/>
        </p:nvSpPr>
        <p:spPr>
          <a:xfrm>
            <a:off x="876300" y="4297859"/>
            <a:ext cx="4886325" cy="1097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Batang" panose="02030600000101010101" pitchFamily="18" charset="-127"/>
                <a:ea typeface="Batang" panose="02030600000101010101" pitchFamily="18" charset="-127"/>
                <a:cs typeface="Afacad Flux" pitchFamily="34" charset="-120"/>
              </a:rPr>
              <a:t>Secondary Renal Loss:</a:t>
            </a:r>
            <a:r>
              <a:rPr lang="en-US" sz="1800" dirty="0">
                <a:solidFill>
                  <a:srgbClr val="334155"/>
                </a:solidFill>
                <a:latin typeface="Batang" panose="02030600000101010101" pitchFamily="18" charset="-127"/>
                <a:ea typeface="Batang" panose="02030600000101010101" pitchFamily="18" charset="-127"/>
                <a:cs typeface="Afacad Flux" pitchFamily="34" charset="-120"/>
              </a:rPr>
              <a:t> Dehydration activates RAAS, increasing Aldosterone, which promotes renal K⁺ excretion.</a:t>
            </a:r>
            <a:endParaRPr lang="en-US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13" name="Text 4"/>
          <p:cNvSpPr/>
          <p:nvPr/>
        </p:nvSpPr>
        <p:spPr>
          <a:xfrm>
            <a:off x="8624888" y="4275088"/>
            <a:ext cx="32918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ECG Risks</a:t>
            </a:r>
            <a:endParaRPr lang="en-US" sz="2400" dirty="0"/>
          </a:p>
        </p:txBody>
      </p:sp>
      <p:sp>
        <p:nvSpPr>
          <p:cNvPr id="14" name="Text 5"/>
          <p:cNvSpPr/>
          <p:nvPr/>
        </p:nvSpPr>
        <p:spPr>
          <a:xfrm>
            <a:off x="7762875" y="5113288"/>
            <a:ext cx="79552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Flattened or Inverted T waves</a:t>
            </a:r>
            <a:endParaRPr lang="en-US" sz="1800" dirty="0"/>
          </a:p>
        </p:txBody>
      </p:sp>
      <p:sp>
        <p:nvSpPr>
          <p:cNvPr id="15" name="Text 6"/>
          <p:cNvSpPr/>
          <p:nvPr/>
        </p:nvSpPr>
        <p:spPr>
          <a:xfrm>
            <a:off x="7762875" y="5621834"/>
            <a:ext cx="46634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Prominent </a:t>
            </a: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U waves</a:t>
            </a:r>
            <a:endParaRPr lang="en-US" sz="1800" dirty="0"/>
          </a:p>
        </p:txBody>
      </p:sp>
      <p:sp>
        <p:nvSpPr>
          <p:cNvPr id="16" name="Text 7"/>
          <p:cNvSpPr/>
          <p:nvPr/>
        </p:nvSpPr>
        <p:spPr>
          <a:xfrm>
            <a:off x="7762875" y="6130379"/>
            <a:ext cx="9326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Risk of lethal arrhythmias (VT/VF)</a:t>
            </a:r>
            <a:endParaRPr lang="en-US" sz="1800" dirty="0"/>
          </a:p>
        </p:txBody>
      </p:sp>
      <p:pic>
        <p:nvPicPr>
          <p:cNvPr id="17" name="Image 18" descr="preencoded.png">
            <a:extLst>
              <a:ext uri="{FF2B5EF4-FFF2-40B4-BE49-F238E27FC236}">
                <a16:creationId xmlns:a16="http://schemas.microsoft.com/office/drawing/2014/main" id="{16690682-9635-45A2-81F9-E78D1C67DE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95462"/>
            <a:ext cx="12191973" cy="362538"/>
          </a:xfrm>
          <a:prstGeom prst="rect">
            <a:avLst/>
          </a:prstGeom>
        </p:spPr>
      </p:pic>
      <p:pic>
        <p:nvPicPr>
          <p:cNvPr id="18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1D8962BF-DB53-44CA-AD67-511E83096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85" y="-2840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สี่เหลี่ยมผืนผ้า 13">
            <a:extLst>
              <a:ext uri="{FF2B5EF4-FFF2-40B4-BE49-F238E27FC236}">
                <a16:creationId xmlns:a16="http://schemas.microsoft.com/office/drawing/2014/main" id="{1E878333-9F8B-4AB6-8F86-E9983AF871CD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rgbClr val="ABC0E4"/>
            </a:gs>
            <a:gs pos="8000">
              <a:schemeClr val="accent6">
                <a:lumMod val="20000"/>
                <a:lumOff val="80000"/>
              </a:schemeClr>
            </a:gs>
            <a:gs pos="0">
              <a:schemeClr val="accent1">
                <a:lumMod val="45000"/>
                <a:lumOff val="55000"/>
              </a:schemeClr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AppData\Local\Temp\Rar$DIa0.039\หน้าแรกและหน้าสุดท้าย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771525"/>
            <a:ext cx="6305550" cy="53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110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31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509" y="1159982"/>
            <a:ext cx="5656992" cy="258730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614" y="1359109"/>
            <a:ext cx="282158" cy="22864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614" y="2716870"/>
            <a:ext cx="148917" cy="15234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614" y="3039441"/>
            <a:ext cx="148917" cy="15234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614" y="3362012"/>
            <a:ext cx="148917" cy="15234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509" y="3935390"/>
            <a:ext cx="5656992" cy="213185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614" y="4134517"/>
            <a:ext cx="227294" cy="22864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1614" y="5064021"/>
            <a:ext cx="2577628" cy="34486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04645" y="5064021"/>
            <a:ext cx="2577751" cy="34486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1614" y="5534284"/>
            <a:ext cx="2577628" cy="34485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04645" y="5534284"/>
            <a:ext cx="2577751" cy="34485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1464" y="1168301"/>
            <a:ext cx="5657116" cy="316643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22260" y="1203026"/>
            <a:ext cx="3957189" cy="296789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21308" y="4514523"/>
            <a:ext cx="5657116" cy="221268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9413" y="4713650"/>
            <a:ext cx="203781" cy="22864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9413" y="5661279"/>
            <a:ext cx="250807" cy="25080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9413" y="5974788"/>
            <a:ext cx="250807" cy="250807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9413" y="6288296"/>
            <a:ext cx="250807" cy="250807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313509" y="313509"/>
            <a:ext cx="21502688" cy="3135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69"/>
              </a:lnSpc>
              <a:buNone/>
            </a:pPr>
            <a:r>
              <a:rPr lang="en-US" sz="27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Homeostasis &amp; Fluid Balance: The Foundation</a:t>
            </a:r>
            <a:endParaRPr lang="en-US" sz="2700" dirty="0"/>
          </a:p>
        </p:txBody>
      </p:sp>
      <p:sp>
        <p:nvSpPr>
          <p:cNvPr id="22" name="Text 1"/>
          <p:cNvSpPr/>
          <p:nvPr/>
        </p:nvSpPr>
        <p:spPr>
          <a:xfrm>
            <a:off x="313509" y="689719"/>
            <a:ext cx="12501585" cy="2194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28"/>
              </a:lnSpc>
              <a:buNone/>
            </a:pPr>
            <a:r>
              <a:rPr lang="en-US" sz="200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Understanding the Body's Internal Equilibrium</a:t>
            </a:r>
            <a:endParaRPr lang="en-US" sz="2000" dirty="0"/>
          </a:p>
        </p:txBody>
      </p:sp>
      <p:sp>
        <p:nvSpPr>
          <p:cNvPr id="23" name="Text 2"/>
          <p:cNvSpPr/>
          <p:nvPr/>
        </p:nvSpPr>
        <p:spPr>
          <a:xfrm>
            <a:off x="877824" y="1348087"/>
            <a:ext cx="6667508" cy="2508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75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is Homeostasis?</a:t>
            </a:r>
            <a:endParaRPr lang="en-US" sz="3200" dirty="0"/>
          </a:p>
        </p:txBody>
      </p:sp>
      <p:sp>
        <p:nvSpPr>
          <p:cNvPr id="24" name="Text 3"/>
          <p:cNvSpPr/>
          <p:nvPr/>
        </p:nvSpPr>
        <p:spPr>
          <a:xfrm>
            <a:off x="501614" y="1724297"/>
            <a:ext cx="5280782" cy="8358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th-TH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+mj-cs"/>
              </a:rPr>
              <a:t>    </a:t>
            </a: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+mj-cs"/>
              </a:rPr>
              <a:t>Homeostasis is the body's ability to maintain a </a:t>
            </a:r>
            <a:r>
              <a:rPr lang="en-US" sz="20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+mj-cs"/>
              </a:rPr>
              <a:t>delicate equilibrium</a:t>
            </a: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+mj-cs"/>
              </a:rPr>
              <a:t> of water, electrolytes, and hormones despite external changes.</a:t>
            </a:r>
            <a:endParaRPr lang="en-US" sz="2000" dirty="0">
              <a:latin typeface="Segoe UI Light" panose="020B0502040204020203" pitchFamily="34" charset="0"/>
              <a:cs typeface="+mj-cs"/>
            </a:endParaRPr>
          </a:p>
        </p:txBody>
      </p:sp>
      <p:sp>
        <p:nvSpPr>
          <p:cNvPr id="25" name="Text 4"/>
          <p:cNvSpPr/>
          <p:nvPr/>
        </p:nvSpPr>
        <p:spPr>
          <a:xfrm>
            <a:off x="713232" y="2685519"/>
            <a:ext cx="10445726" cy="2285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+mj-cs"/>
              </a:rPr>
              <a:t>Supports cellular function and organ integrity.</a:t>
            </a:r>
            <a:endParaRPr lang="en-US" sz="2000" dirty="0">
              <a:latin typeface="Segoe UI Light" panose="020B0502040204020203" pitchFamily="34" charset="0"/>
              <a:cs typeface="+mj-cs"/>
            </a:endParaRPr>
          </a:p>
        </p:txBody>
      </p:sp>
      <p:sp>
        <p:nvSpPr>
          <p:cNvPr id="26" name="Text 5"/>
          <p:cNvSpPr/>
          <p:nvPr/>
        </p:nvSpPr>
        <p:spPr>
          <a:xfrm>
            <a:off x="713232" y="3008090"/>
            <a:ext cx="10223477" cy="2285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+mj-cs"/>
              </a:rPr>
              <a:t>Regulates nutrient delivery and waste removal.</a:t>
            </a:r>
            <a:endParaRPr lang="en-US" sz="2000" dirty="0">
              <a:latin typeface="Segoe UI Light" panose="020B0502040204020203" pitchFamily="34" charset="0"/>
              <a:cs typeface="+mj-cs"/>
            </a:endParaRPr>
          </a:p>
        </p:txBody>
      </p:sp>
      <p:sp>
        <p:nvSpPr>
          <p:cNvPr id="27" name="Text 6"/>
          <p:cNvSpPr/>
          <p:nvPr/>
        </p:nvSpPr>
        <p:spPr>
          <a:xfrm>
            <a:off x="713232" y="3330661"/>
            <a:ext cx="9556728" cy="2285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+mj-cs"/>
              </a:rPr>
              <a:t>Maintains osmotic balance across membranes.</a:t>
            </a:r>
            <a:endParaRPr lang="en-US" sz="2000" dirty="0">
              <a:latin typeface="Segoe UI Light" panose="020B0502040204020203" pitchFamily="34" charset="0"/>
              <a:cs typeface="+mj-cs"/>
            </a:endParaRPr>
          </a:p>
        </p:txBody>
      </p:sp>
      <p:sp>
        <p:nvSpPr>
          <p:cNvPr id="28" name="Text 7"/>
          <p:cNvSpPr/>
          <p:nvPr/>
        </p:nvSpPr>
        <p:spPr>
          <a:xfrm>
            <a:off x="822960" y="4123495"/>
            <a:ext cx="6334132" cy="2508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75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Cellular Importance</a:t>
            </a:r>
            <a:endParaRPr lang="en-US" sz="3200" dirty="0"/>
          </a:p>
        </p:txBody>
      </p:sp>
      <p:sp>
        <p:nvSpPr>
          <p:cNvPr id="29" name="Text 8"/>
          <p:cNvSpPr/>
          <p:nvPr/>
        </p:nvSpPr>
        <p:spPr>
          <a:xfrm>
            <a:off x="501614" y="4499705"/>
            <a:ext cx="5280782" cy="6608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28"/>
              </a:lnSpc>
              <a:buNone/>
            </a:pP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Every cell relies on a specific concentration of ions (electrolytes) and water to: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0" name="Text 9"/>
          <p:cNvSpPr/>
          <p:nvPr/>
        </p:nvSpPr>
        <p:spPr>
          <a:xfrm>
            <a:off x="258350" y="5064021"/>
            <a:ext cx="2835555" cy="3448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4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Nerve Conduction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Text 10"/>
          <p:cNvSpPr/>
          <p:nvPr/>
        </p:nvSpPr>
        <p:spPr>
          <a:xfrm>
            <a:off x="2784214" y="5064021"/>
            <a:ext cx="3190014" cy="3448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4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Muscle Contraction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2" name="Text 11"/>
          <p:cNvSpPr/>
          <p:nvPr/>
        </p:nvSpPr>
        <p:spPr>
          <a:xfrm>
            <a:off x="346961" y="5534284"/>
            <a:ext cx="2658333" cy="3448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4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Enzyme Activity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3" name="Text 12"/>
          <p:cNvSpPr/>
          <p:nvPr/>
        </p:nvSpPr>
        <p:spPr>
          <a:xfrm>
            <a:off x="3138660" y="5534284"/>
            <a:ext cx="2481122" cy="3448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4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ATP </a:t>
            </a: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Production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4" name="Text 13"/>
          <p:cNvSpPr/>
          <p:nvPr/>
        </p:nvSpPr>
        <p:spPr>
          <a:xfrm>
            <a:off x="6268150" y="1348087"/>
            <a:ext cx="6111886" cy="2194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28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Adult Body Composition</a:t>
            </a:r>
            <a:endParaRPr lang="en-US" sz="2000" dirty="0"/>
          </a:p>
        </p:txBody>
      </p:sp>
      <p:sp>
        <p:nvSpPr>
          <p:cNvPr id="35" name="Text 14"/>
          <p:cNvSpPr/>
          <p:nvPr/>
        </p:nvSpPr>
        <p:spPr>
          <a:xfrm>
            <a:off x="6348732" y="4001823"/>
            <a:ext cx="12705300" cy="1567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4"/>
              </a:lnSpc>
              <a:buNone/>
            </a:pPr>
            <a:r>
              <a:rPr lang="en-US" sz="2400" i="1" dirty="0">
                <a:solidFill>
                  <a:srgbClr val="6B7280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Total Body Water (TBW) accounts for approximately 60% of weight.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6" name="Text 15"/>
          <p:cNvSpPr/>
          <p:nvPr/>
        </p:nvSpPr>
        <p:spPr>
          <a:xfrm>
            <a:off x="6707246" y="4702629"/>
            <a:ext cx="7000883" cy="2508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75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Implications</a:t>
            </a:r>
            <a:endParaRPr lang="en-US" sz="3200" dirty="0"/>
          </a:p>
        </p:txBody>
      </p:sp>
      <p:sp>
        <p:nvSpPr>
          <p:cNvPr id="37" name="Text 16"/>
          <p:cNvSpPr/>
          <p:nvPr/>
        </p:nvSpPr>
        <p:spPr>
          <a:xfrm>
            <a:off x="6409413" y="5078839"/>
            <a:ext cx="5280904" cy="4570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D1FAE5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Disruptions can lead to life-threatening conditions. Nurses are the first line of defense in: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Text 17"/>
          <p:cNvSpPr/>
          <p:nvPr/>
        </p:nvSpPr>
        <p:spPr>
          <a:xfrm>
            <a:off x="6511304" y="5661279"/>
            <a:ext cx="277812" cy="2508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87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900" dirty="0"/>
          </a:p>
        </p:txBody>
      </p:sp>
      <p:sp>
        <p:nvSpPr>
          <p:cNvPr id="39" name="Text 18"/>
          <p:cNvSpPr/>
          <p:nvPr/>
        </p:nvSpPr>
        <p:spPr>
          <a:xfrm>
            <a:off x="6754273" y="5672424"/>
            <a:ext cx="8223231" cy="2285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Recognizing early signs of imbalance.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0" name="Text 19"/>
          <p:cNvSpPr/>
          <p:nvPr/>
        </p:nvSpPr>
        <p:spPr>
          <a:xfrm>
            <a:off x="6499547" y="5974788"/>
            <a:ext cx="277812" cy="2508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87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900" dirty="0"/>
          </a:p>
        </p:txBody>
      </p:sp>
      <p:sp>
        <p:nvSpPr>
          <p:cNvPr id="41" name="Text 20"/>
          <p:cNvSpPr/>
          <p:nvPr/>
        </p:nvSpPr>
        <p:spPr>
          <a:xfrm>
            <a:off x="6754273" y="5985932"/>
            <a:ext cx="7334233" cy="2285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Interpreting diagnostic/lab data.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2" name="Text 21"/>
          <p:cNvSpPr/>
          <p:nvPr/>
        </p:nvSpPr>
        <p:spPr>
          <a:xfrm>
            <a:off x="6499547" y="6288296"/>
            <a:ext cx="277812" cy="2508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87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900" dirty="0"/>
          </a:p>
        </p:txBody>
      </p:sp>
      <p:sp>
        <p:nvSpPr>
          <p:cNvPr id="43" name="Text 22"/>
          <p:cNvSpPr/>
          <p:nvPr/>
        </p:nvSpPr>
        <p:spPr>
          <a:xfrm>
            <a:off x="6754273" y="6299440"/>
            <a:ext cx="7556483" cy="2285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Implementing timely interventions.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4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CA125CA0-4E73-47F8-ADBD-5123FB2DB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สี่เหลี่ยมผืนผ้า 13">
            <a:extLst>
              <a:ext uri="{FF2B5EF4-FFF2-40B4-BE49-F238E27FC236}">
                <a16:creationId xmlns:a16="http://schemas.microsoft.com/office/drawing/2014/main" id="{853AC9EA-BD53-4018-87A8-163221756BB8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199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333500"/>
            <a:ext cx="5486400" cy="2628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1600200"/>
            <a:ext cx="171450" cy="228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2705100"/>
            <a:ext cx="2438400" cy="1028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2705100"/>
            <a:ext cx="2438400" cy="1028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300" y="4191000"/>
            <a:ext cx="3124200" cy="1485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" y="4381500"/>
            <a:ext cx="2247900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0515" y="4790090"/>
            <a:ext cx="133350" cy="1333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0515" y="5056790"/>
            <a:ext cx="133350" cy="1333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9085" y="5334000"/>
            <a:ext cx="133350" cy="1333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4700" y="4191000"/>
            <a:ext cx="2933700" cy="1485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05200" y="4381500"/>
            <a:ext cx="2247900" cy="2667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05200" y="4791075"/>
            <a:ext cx="133350" cy="1333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05200" y="5057775"/>
            <a:ext cx="133350" cy="1333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05200" y="5324475"/>
            <a:ext cx="133350" cy="1333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6838" y="1333500"/>
            <a:ext cx="5486400" cy="4572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91200" y="1294009"/>
            <a:ext cx="6324600" cy="346289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561490"/>
            <a:ext cx="5029200" cy="111541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14488" y="4984117"/>
            <a:ext cx="114300" cy="1143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14488" y="5331036"/>
            <a:ext cx="114300" cy="1143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362700"/>
            <a:ext cx="12192000" cy="4572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457200" y="381000"/>
            <a:ext cx="94640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Body Fluid Compartments</a:t>
            </a:r>
            <a:endParaRPr lang="en-US" sz="2700" dirty="0"/>
          </a:p>
        </p:txBody>
      </p:sp>
      <p:sp>
        <p:nvSpPr>
          <p:cNvPr id="24" name="Text 1"/>
          <p:cNvSpPr/>
          <p:nvPr/>
        </p:nvSpPr>
        <p:spPr>
          <a:xfrm>
            <a:off x="457200" y="838200"/>
            <a:ext cx="11658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Distribution: Intracellular vs. Extracellular Fluid</a:t>
            </a:r>
            <a:endParaRPr lang="en-US" sz="2000" dirty="0"/>
          </a:p>
        </p:txBody>
      </p:sp>
      <p:sp>
        <p:nvSpPr>
          <p:cNvPr id="25" name="Text 2"/>
          <p:cNvSpPr/>
          <p:nvPr/>
        </p:nvSpPr>
        <p:spPr>
          <a:xfrm>
            <a:off x="7807801" y="876300"/>
            <a:ext cx="3622199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050" b="1" kern="0" spc="84" dirty="0">
                <a:solidFill>
                  <a:srgbClr val="2C5F2D"/>
                </a:solidFill>
                <a:highlight>
                  <a:srgbClr val="FFE4B5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SECTION 1: THE FOUNDATION</a:t>
            </a:r>
            <a:endParaRPr lang="en-US" sz="1050" dirty="0"/>
          </a:p>
        </p:txBody>
      </p:sp>
      <p:sp>
        <p:nvSpPr>
          <p:cNvPr id="26" name="Text 3"/>
          <p:cNvSpPr/>
          <p:nvPr/>
        </p:nvSpPr>
        <p:spPr>
          <a:xfrm>
            <a:off x="933450" y="1562100"/>
            <a:ext cx="60350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3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 Body Water (TBW)</a:t>
            </a:r>
            <a:endParaRPr lang="en-US" sz="3200" dirty="0"/>
          </a:p>
        </p:txBody>
      </p:sp>
      <p:sp>
        <p:nvSpPr>
          <p:cNvPr id="27" name="Text 4"/>
          <p:cNvSpPr/>
          <p:nvPr/>
        </p:nvSpPr>
        <p:spPr>
          <a:xfrm>
            <a:off x="685800" y="2019300"/>
            <a:ext cx="5029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Adults are approximately </a:t>
            </a:r>
            <a:r>
              <a:rPr lang="en-US" sz="20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60% water</a:t>
            </a:r>
            <a:r>
              <a:rPr lang="en-US" sz="20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by weight. For a 70kg adult, this equals ~42 Liters.</a:t>
            </a:r>
            <a:endParaRPr lang="en-US" sz="2000" dirty="0"/>
          </a:p>
        </p:txBody>
      </p:sp>
      <p:sp>
        <p:nvSpPr>
          <p:cNvPr id="28" name="Text 5"/>
          <p:cNvSpPr/>
          <p:nvPr/>
        </p:nvSpPr>
        <p:spPr>
          <a:xfrm>
            <a:off x="838200" y="2857500"/>
            <a:ext cx="30403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ICF (INTRACELLULAR)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9" name="Text 6"/>
          <p:cNvSpPr/>
          <p:nvPr/>
        </p:nvSpPr>
        <p:spPr>
          <a:xfrm>
            <a:off x="838200" y="3048000"/>
            <a:ext cx="14859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40%</a:t>
            </a:r>
            <a:endParaRPr lang="en-US" sz="2250" dirty="0"/>
          </a:p>
        </p:txBody>
      </p:sp>
      <p:sp>
        <p:nvSpPr>
          <p:cNvPr id="30" name="Text 7"/>
          <p:cNvSpPr/>
          <p:nvPr/>
        </p:nvSpPr>
        <p:spPr>
          <a:xfrm>
            <a:off x="838200" y="3390900"/>
            <a:ext cx="21336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~28 Liters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Text 8"/>
          <p:cNvSpPr/>
          <p:nvPr/>
        </p:nvSpPr>
        <p:spPr>
          <a:xfrm>
            <a:off x="3429000" y="2857500"/>
            <a:ext cx="30403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ECF (EXTRACELLULAR)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2" name="Text 9"/>
          <p:cNvSpPr/>
          <p:nvPr/>
        </p:nvSpPr>
        <p:spPr>
          <a:xfrm>
            <a:off x="3429000" y="3048000"/>
            <a:ext cx="14859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20%</a:t>
            </a:r>
            <a:endParaRPr lang="en-US" sz="2250" dirty="0"/>
          </a:p>
        </p:txBody>
      </p:sp>
      <p:sp>
        <p:nvSpPr>
          <p:cNvPr id="33" name="Text 10"/>
          <p:cNvSpPr/>
          <p:nvPr/>
        </p:nvSpPr>
        <p:spPr>
          <a:xfrm>
            <a:off x="3429000" y="3390900"/>
            <a:ext cx="21336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~14 Liters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4" name="Text 11"/>
          <p:cNvSpPr/>
          <p:nvPr/>
        </p:nvSpPr>
        <p:spPr>
          <a:xfrm>
            <a:off x="624840" y="4436679"/>
            <a:ext cx="2743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ICF Composition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5" name="Text 12"/>
          <p:cNvSpPr/>
          <p:nvPr/>
        </p:nvSpPr>
        <p:spPr>
          <a:xfrm>
            <a:off x="508635" y="4838700"/>
            <a:ext cx="38404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30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Potassium (K+)</a:t>
            </a:r>
            <a:r>
              <a:rPr lang="en-US" sz="30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- Primary</a:t>
            </a:r>
            <a:endParaRPr lang="en-US" sz="3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6" name="Text 13"/>
          <p:cNvSpPr/>
          <p:nvPr/>
        </p:nvSpPr>
        <p:spPr>
          <a:xfrm>
            <a:off x="508635" y="5105400"/>
            <a:ext cx="26670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30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Magnesium (Mg2+)</a:t>
            </a:r>
            <a:endParaRPr lang="en-US" sz="3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7" name="Text 14"/>
          <p:cNvSpPr/>
          <p:nvPr/>
        </p:nvSpPr>
        <p:spPr>
          <a:xfrm>
            <a:off x="508635" y="5372100"/>
            <a:ext cx="29870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30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Phosphate (HPO4²⁻)</a:t>
            </a:r>
            <a:endParaRPr lang="en-US" sz="3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8" name="Text 15"/>
          <p:cNvSpPr/>
          <p:nvPr/>
        </p:nvSpPr>
        <p:spPr>
          <a:xfrm>
            <a:off x="3505200" y="4381500"/>
            <a:ext cx="2743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9A3412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ECF Composition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9" name="Text 16"/>
          <p:cNvSpPr/>
          <p:nvPr/>
        </p:nvSpPr>
        <p:spPr>
          <a:xfrm>
            <a:off x="3714750" y="4762500"/>
            <a:ext cx="35204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30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Sodium (Na+)</a:t>
            </a:r>
            <a:r>
              <a:rPr lang="en-US" sz="30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- Primary</a:t>
            </a:r>
            <a:endParaRPr lang="en-US" sz="3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0" name="Text 17"/>
          <p:cNvSpPr/>
          <p:nvPr/>
        </p:nvSpPr>
        <p:spPr>
          <a:xfrm>
            <a:off x="3714750" y="5029200"/>
            <a:ext cx="22479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30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Chloride (Cl⁻)</a:t>
            </a:r>
            <a:endParaRPr lang="en-US" sz="3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1" name="Text 18"/>
          <p:cNvSpPr/>
          <p:nvPr/>
        </p:nvSpPr>
        <p:spPr>
          <a:xfrm>
            <a:off x="3714750" y="5295900"/>
            <a:ext cx="31470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30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Bicarbonate (HCO3⁻)</a:t>
            </a:r>
            <a:endParaRPr lang="en-US" sz="3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2" name="Text 19"/>
          <p:cNvSpPr/>
          <p:nvPr/>
        </p:nvSpPr>
        <p:spPr>
          <a:xfrm>
            <a:off x="6248400" y="1562100"/>
            <a:ext cx="5486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32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Distribution Ratio</a:t>
            </a:r>
            <a:endParaRPr lang="en-US" sz="3200" dirty="0"/>
          </a:p>
        </p:txBody>
      </p:sp>
      <p:sp>
        <p:nvSpPr>
          <p:cNvPr id="43" name="Text 20"/>
          <p:cNvSpPr/>
          <p:nvPr/>
        </p:nvSpPr>
        <p:spPr>
          <a:xfrm>
            <a:off x="6553430" y="4717417"/>
            <a:ext cx="4724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064E3B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ECF Breakdown: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Text 21"/>
          <p:cNvSpPr/>
          <p:nvPr/>
        </p:nvSpPr>
        <p:spPr>
          <a:xfrm>
            <a:off x="6778318" y="4999640"/>
            <a:ext cx="56540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Interstitial Fluid: 15% (~10.5L)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5" name="Text 22"/>
          <p:cNvSpPr/>
          <p:nvPr/>
        </p:nvSpPr>
        <p:spPr>
          <a:xfrm>
            <a:off x="6762374" y="5334000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Plasma: 5% (~3.5L)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6" name="Text 23"/>
          <p:cNvSpPr/>
          <p:nvPr/>
        </p:nvSpPr>
        <p:spPr>
          <a:xfrm>
            <a:off x="457200" y="6515100"/>
            <a:ext cx="93268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 of Endocrine Disorders - Fluid &amp; Electrolyte Balance</a:t>
            </a:r>
            <a:endParaRPr lang="en-US" sz="900" dirty="0"/>
          </a:p>
        </p:txBody>
      </p:sp>
      <p:pic>
        <p:nvPicPr>
          <p:cNvPr id="48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A56D16C7-B1F8-44FC-806D-7EB591D14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สี่เหลี่ยมผืนผ้า 13">
            <a:extLst>
              <a:ext uri="{FF2B5EF4-FFF2-40B4-BE49-F238E27FC236}">
                <a16:creationId xmlns:a16="http://schemas.microsoft.com/office/drawing/2014/main" id="{241ED84C-502F-41B5-883C-3ADA6787545E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8" y="-199553"/>
            <a:ext cx="12191933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33" cy="1055077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317" y="1365394"/>
            <a:ext cx="5635643" cy="288594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 rotWithShape="1">
          <a:blip r:embed="rId6"/>
          <a:srcRect b="15000"/>
          <a:stretch/>
        </p:blipFill>
        <p:spPr>
          <a:xfrm>
            <a:off x="496507" y="1892932"/>
            <a:ext cx="5259868" cy="221695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6275" y="1722258"/>
            <a:ext cx="5851641" cy="68269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6276" y="2529081"/>
            <a:ext cx="5625340" cy="68269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1136" y="3386198"/>
            <a:ext cx="5625340" cy="68598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0403" y="3491063"/>
            <a:ext cx="224980" cy="24825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0317" y="4499592"/>
            <a:ext cx="2753091" cy="162491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5475" y="4654751"/>
            <a:ext cx="403412" cy="29055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1982" y="4723845"/>
            <a:ext cx="170674" cy="15224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49598" y="4499593"/>
            <a:ext cx="2753213" cy="16249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04756" y="4654751"/>
            <a:ext cx="310317" cy="29055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08168" y="4723845"/>
            <a:ext cx="131884" cy="15224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89001" y="4499593"/>
            <a:ext cx="2753213" cy="163665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44159" y="4654751"/>
            <a:ext cx="473233" cy="29055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10487" y="4723845"/>
            <a:ext cx="170674" cy="15224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28403" y="4499593"/>
            <a:ext cx="2753213" cy="16249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83562" y="4654751"/>
            <a:ext cx="356864" cy="290559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33521" y="4723845"/>
            <a:ext cx="155158" cy="152249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454589"/>
            <a:ext cx="12191933" cy="403411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372380" y="310317"/>
            <a:ext cx="18187416" cy="3103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43"/>
              </a:lnSpc>
              <a:buNone/>
            </a:pPr>
            <a:r>
              <a:rPr lang="en-US" sz="2700" b="1" dirty="0">
                <a:solidFill>
                  <a:srgbClr val="2C5F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Electrolyte Composition: ICF vs. ECF</a:t>
            </a:r>
            <a:endParaRPr lang="en-US" sz="2700" dirty="0"/>
          </a:p>
        </p:txBody>
      </p:sp>
      <p:sp>
        <p:nvSpPr>
          <p:cNvPr id="24" name="Text 1"/>
          <p:cNvSpPr/>
          <p:nvPr/>
        </p:nvSpPr>
        <p:spPr>
          <a:xfrm>
            <a:off x="372380" y="651665"/>
            <a:ext cx="21611629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20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Distinct ionic distribution maintains cellular potential and osmotic balance.</a:t>
            </a:r>
            <a:endParaRPr lang="en-US" sz="2000" dirty="0"/>
          </a:p>
        </p:txBody>
      </p:sp>
      <p:sp>
        <p:nvSpPr>
          <p:cNvPr id="25" name="Text 2"/>
          <p:cNvSpPr/>
          <p:nvPr/>
        </p:nvSpPr>
        <p:spPr>
          <a:xfrm>
            <a:off x="-913510" y="1551584"/>
            <a:ext cx="8083296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2000" b="1" dirty="0">
                <a:solidFill>
                  <a:srgbClr val="2C5F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Cation Gradients (mEq/L)</a:t>
            </a:r>
            <a:endParaRPr lang="en-US" sz="2000" dirty="0"/>
          </a:p>
        </p:txBody>
      </p:sp>
      <p:sp>
        <p:nvSpPr>
          <p:cNvPr id="26" name="Text 3"/>
          <p:cNvSpPr/>
          <p:nvPr/>
        </p:nvSpPr>
        <p:spPr>
          <a:xfrm>
            <a:off x="6411435" y="1877416"/>
            <a:ext cx="5315023" cy="155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2000" b="1" kern="0" spc="52" dirty="0">
                <a:solidFill>
                  <a:srgbClr val="065F46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INTRACELLULAR FLUID (ICF)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7" name="Text 4"/>
          <p:cNvSpPr/>
          <p:nvPr/>
        </p:nvSpPr>
        <p:spPr>
          <a:xfrm>
            <a:off x="6411435" y="2106276"/>
            <a:ext cx="13640562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Dominated by </a:t>
            </a:r>
            <a:r>
              <a:rPr lang="en-US" sz="28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Potassium (K+)</a:t>
            </a: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, Magnesium, and Phosphate.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8" name="Text 5"/>
          <p:cNvSpPr/>
          <p:nvPr/>
        </p:nvSpPr>
        <p:spPr>
          <a:xfrm>
            <a:off x="6411435" y="2684240"/>
            <a:ext cx="5315023" cy="155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2000" b="1" kern="0" spc="52" dirty="0">
                <a:solidFill>
                  <a:srgbClr val="9A3412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EXTRACELLULAR FLUID (ECF)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9" name="Text 6"/>
          <p:cNvSpPr/>
          <p:nvPr/>
        </p:nvSpPr>
        <p:spPr>
          <a:xfrm>
            <a:off x="6411435" y="2913099"/>
            <a:ext cx="13387959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Dominated by </a:t>
            </a:r>
            <a:r>
              <a:rPr lang="en-US" sz="28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Sodium (Na+)</a:t>
            </a:r>
            <a:r>
              <a:rPr lang="en-US" sz="28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, Chloride, and Bicarbonate.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0" name="Text 7"/>
          <p:cNvSpPr/>
          <p:nvPr/>
        </p:nvSpPr>
        <p:spPr>
          <a:xfrm>
            <a:off x="6729510" y="3427195"/>
            <a:ext cx="5027980" cy="6826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The </a:t>
            </a:r>
            <a:r>
              <a:rPr lang="en-US" b="1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Na+/K+ ATPase Pump</a:t>
            </a:r>
            <a:r>
              <a:rPr lang="en-US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actively maintains these</a:t>
            </a:r>
            <a:endParaRPr lang="th-TH" dirty="0">
              <a:solidFill>
                <a:srgbClr val="FFFFFF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endParaRPr lang="th-TH" dirty="0">
              <a:solidFill>
                <a:srgbClr val="FFFFFF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r>
              <a:rPr lang="en-US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gradients by moving 3 Na+ out and 2 K+ in.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Text 8"/>
          <p:cNvSpPr/>
          <p:nvPr/>
        </p:nvSpPr>
        <p:spPr>
          <a:xfrm>
            <a:off x="527538" y="4654751"/>
            <a:ext cx="419133" cy="2905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2563EB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Na⁺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2" name="Text 9"/>
          <p:cNvSpPr/>
          <p:nvPr/>
        </p:nvSpPr>
        <p:spPr>
          <a:xfrm>
            <a:off x="465475" y="5007373"/>
            <a:ext cx="2442775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77"/>
              </a:lnSpc>
              <a:buNone/>
            </a:pPr>
            <a:r>
              <a:rPr lang="en-US" sz="2000" b="1" dirty="0">
                <a:solidFill>
                  <a:srgbClr val="6B7280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ROLE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3" name="Text 10"/>
          <p:cNvSpPr/>
          <p:nvPr/>
        </p:nvSpPr>
        <p:spPr>
          <a:xfrm>
            <a:off x="465475" y="5224593"/>
            <a:ext cx="2597933" cy="7137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Maintains osmotic</a:t>
            </a: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pressure and fluid</a:t>
            </a: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volume.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4" name="Text 11"/>
          <p:cNvSpPr/>
          <p:nvPr/>
        </p:nvSpPr>
        <p:spPr>
          <a:xfrm>
            <a:off x="3466820" y="4654751"/>
            <a:ext cx="228527" cy="2905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9333EA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K⁺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5" name="Text 12"/>
          <p:cNvSpPr/>
          <p:nvPr/>
        </p:nvSpPr>
        <p:spPr>
          <a:xfrm>
            <a:off x="3404756" y="5007373"/>
            <a:ext cx="2442896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77"/>
              </a:lnSpc>
              <a:buNone/>
            </a:pPr>
            <a:r>
              <a:rPr lang="en-US" sz="2000" b="1" dirty="0">
                <a:solidFill>
                  <a:srgbClr val="6B7280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ROLE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6" name="Text 13"/>
          <p:cNvSpPr/>
          <p:nvPr/>
        </p:nvSpPr>
        <p:spPr>
          <a:xfrm>
            <a:off x="3404756" y="5131500"/>
            <a:ext cx="2442896" cy="9930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Resting membrane</a:t>
            </a: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potential &amp; cellular</a:t>
            </a: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excitability.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7" name="Text 14"/>
          <p:cNvSpPr/>
          <p:nvPr/>
        </p:nvSpPr>
        <p:spPr>
          <a:xfrm>
            <a:off x="6406222" y="4654751"/>
            <a:ext cx="608904" cy="2905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A16207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Ca²⁺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Text 15"/>
          <p:cNvSpPr/>
          <p:nvPr/>
        </p:nvSpPr>
        <p:spPr>
          <a:xfrm>
            <a:off x="6344159" y="5007373"/>
            <a:ext cx="2442896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77"/>
              </a:lnSpc>
              <a:buNone/>
            </a:pPr>
            <a:r>
              <a:rPr lang="en-US" sz="2000" b="1" dirty="0">
                <a:solidFill>
                  <a:srgbClr val="6B7280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ROLE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9" name="Text 16"/>
          <p:cNvSpPr/>
          <p:nvPr/>
        </p:nvSpPr>
        <p:spPr>
          <a:xfrm>
            <a:off x="6289608" y="5042647"/>
            <a:ext cx="2652606" cy="11241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Neuromuscular</a:t>
            </a: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transmission &amp; blood</a:t>
            </a: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coagulation.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0" name="Text 17"/>
          <p:cNvSpPr/>
          <p:nvPr/>
        </p:nvSpPr>
        <p:spPr>
          <a:xfrm>
            <a:off x="9345625" y="4654751"/>
            <a:ext cx="385941" cy="2905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4B556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Cl⁻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1" name="Text 18"/>
          <p:cNvSpPr/>
          <p:nvPr/>
        </p:nvSpPr>
        <p:spPr>
          <a:xfrm>
            <a:off x="9283562" y="5007373"/>
            <a:ext cx="2442896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77"/>
              </a:lnSpc>
              <a:buNone/>
            </a:pPr>
            <a:r>
              <a:rPr lang="en-US" sz="2000" b="1" dirty="0">
                <a:solidFill>
                  <a:srgbClr val="6B7280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ROLE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2" name="Text 19"/>
          <p:cNvSpPr/>
          <p:nvPr/>
        </p:nvSpPr>
        <p:spPr>
          <a:xfrm>
            <a:off x="9283562" y="5162531"/>
            <a:ext cx="2442896" cy="10042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Most abundant ECF</a:t>
            </a: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anion; maintains</a:t>
            </a: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endParaRPr lang="th-TH" sz="2000" dirty="0">
              <a:solidFill>
                <a:srgbClr val="333333"/>
              </a:solidFill>
              <a:latin typeface="Segoe UI Light" panose="020B0502040204020203" pitchFamily="34" charset="0"/>
              <a:ea typeface="Inter" pitchFamily="34" charset="-122"/>
              <a:cs typeface="Segoe UI Light" panose="020B0502040204020203" pitchFamily="34" charset="0"/>
            </a:endParaRPr>
          </a:p>
          <a:p>
            <a:pPr marL="0" indent="0">
              <a:lnSpc>
                <a:spcPts val="1222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electrical neutrality.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3" name="Text 20"/>
          <p:cNvSpPr/>
          <p:nvPr/>
        </p:nvSpPr>
        <p:spPr>
          <a:xfrm>
            <a:off x="372380" y="6578715"/>
            <a:ext cx="7465827" cy="155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Fluid, Electrolyte &amp; Acid-Base Balance</a:t>
            </a:r>
            <a:endParaRPr lang="en-US" sz="1050" dirty="0"/>
          </a:p>
        </p:txBody>
      </p:sp>
      <p:pic>
        <p:nvPicPr>
          <p:cNvPr id="45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2797F1EC-78B4-4E6C-ACBA-0A00BC727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สี่เหลี่ยมผืนผ้า 13">
            <a:extLst>
              <a:ext uri="{FF2B5EF4-FFF2-40B4-BE49-F238E27FC236}">
                <a16:creationId xmlns:a16="http://schemas.microsoft.com/office/drawing/2014/main" id="{6A6E1FAE-C1DD-4263-A48B-C5A6799D371C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66800"/>
            <a:ext cx="1219200" cy="571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960" y="1000125"/>
            <a:ext cx="3555950" cy="36671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809750"/>
            <a:ext cx="533400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735" y="1419225"/>
            <a:ext cx="17145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760" y="3409950"/>
            <a:ext cx="2946350" cy="1168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2710" y="1000125"/>
            <a:ext cx="3555950" cy="36671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2750" y="1809750"/>
            <a:ext cx="533400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9910" y="1419225"/>
            <a:ext cx="2286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07510" y="3409950"/>
            <a:ext cx="2946350" cy="11366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63461" y="1000125"/>
            <a:ext cx="3556099" cy="36671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83501" y="1885950"/>
            <a:ext cx="521494" cy="533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28995" y="1495425"/>
            <a:ext cx="200025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68261" y="3409950"/>
            <a:ext cx="2946499" cy="11366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200" y="5302251"/>
            <a:ext cx="11277600" cy="15557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6720" y="4730750"/>
            <a:ext cx="11277600" cy="571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6720" y="5302250"/>
            <a:ext cx="11277600" cy="533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7200" y="6657975"/>
            <a:ext cx="11277600" cy="5334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457200" y="457200"/>
            <a:ext cx="13716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2C5F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</a:t>
            </a:r>
            <a:r>
              <a:rPr lang="en-US" sz="3600" b="1" dirty="0">
                <a:solidFill>
                  <a:srgbClr val="2C5F2D"/>
                </a:solidFill>
                <a:latin typeface="High Tower Text" panose="02040502050506030303" pitchFamily="18" charset="0"/>
                <a:ea typeface="Inter" pitchFamily="34" charset="-122"/>
                <a:cs typeface="Inter" pitchFamily="34" charset="-120"/>
              </a:rPr>
              <a:t>Movement Mechanisms</a:t>
            </a:r>
            <a:endParaRPr lang="en-US" sz="3600" dirty="0">
              <a:latin typeface="High Tower Text" panose="02040502050506030303" pitchFamily="18" charset="0"/>
            </a:endParaRPr>
          </a:p>
        </p:txBody>
      </p:sp>
      <p:sp>
        <p:nvSpPr>
          <p:cNvPr id="21" name="Text 1"/>
          <p:cNvSpPr/>
          <p:nvPr/>
        </p:nvSpPr>
        <p:spPr>
          <a:xfrm>
            <a:off x="1432560" y="1400175"/>
            <a:ext cx="24003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1E3A8A"/>
                </a:solidFill>
                <a:latin typeface="Gulim" panose="020B0600000101010101" pitchFamily="34" charset="-127"/>
                <a:ea typeface="Gulim" panose="020B0600000101010101" pitchFamily="34" charset="-127"/>
                <a:cs typeface="Inter" pitchFamily="34" charset="-120"/>
              </a:rPr>
              <a:t>Osmosis</a:t>
            </a:r>
            <a:endParaRPr lang="en-US" sz="2250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22" name="Text 2"/>
          <p:cNvSpPr/>
          <p:nvPr/>
        </p:nvSpPr>
        <p:spPr>
          <a:xfrm>
            <a:off x="746760" y="2066925"/>
            <a:ext cx="2946350" cy="1114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Passive movement of </a:t>
            </a:r>
            <a:r>
              <a:rPr lang="en-US" sz="3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water</a:t>
            </a: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across a semipermeable membrane from </a:t>
            </a:r>
            <a:r>
              <a:rPr lang="en-US" sz="3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low solute</a:t>
            </a: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to </a:t>
            </a:r>
            <a:r>
              <a:rPr lang="en-US" sz="3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high solute</a:t>
            </a: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concentration.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3" name="Text 3"/>
          <p:cNvSpPr/>
          <p:nvPr/>
        </p:nvSpPr>
        <p:spPr>
          <a:xfrm>
            <a:off x="899160" y="3562350"/>
            <a:ext cx="26415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dirty="0">
                <a:solidFill>
                  <a:srgbClr val="2563EB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KEY FEATURE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4" name="Text 4"/>
          <p:cNvSpPr/>
          <p:nvPr/>
        </p:nvSpPr>
        <p:spPr>
          <a:xfrm>
            <a:off x="952959" y="4110147"/>
            <a:ext cx="27948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Driven by osmotic pressure; Equalizes concentrations.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5" name="Text 5"/>
          <p:cNvSpPr/>
          <p:nvPr/>
        </p:nvSpPr>
        <p:spPr>
          <a:xfrm>
            <a:off x="5293310" y="1400175"/>
            <a:ext cx="30861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Diffusion</a:t>
            </a:r>
            <a:endParaRPr lang="en-US" sz="2250" dirty="0"/>
          </a:p>
        </p:txBody>
      </p:sp>
      <p:sp>
        <p:nvSpPr>
          <p:cNvPr id="26" name="Text 6"/>
          <p:cNvSpPr/>
          <p:nvPr/>
        </p:nvSpPr>
        <p:spPr>
          <a:xfrm>
            <a:off x="4607510" y="2066925"/>
            <a:ext cx="2946350" cy="8358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Passive movement of </a:t>
            </a:r>
            <a:r>
              <a:rPr lang="en-US" sz="3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solutes</a:t>
            </a: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from an area of </a:t>
            </a:r>
            <a:r>
              <a:rPr lang="en-US" sz="3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higher</a:t>
            </a: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concentration to </a:t>
            </a:r>
            <a:r>
              <a:rPr lang="en-US" sz="3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lower</a:t>
            </a: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concentration.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7" name="Text 7"/>
          <p:cNvSpPr/>
          <p:nvPr/>
        </p:nvSpPr>
        <p:spPr>
          <a:xfrm>
            <a:off x="4759910" y="3562350"/>
            <a:ext cx="26415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dirty="0">
                <a:solidFill>
                  <a:srgbClr val="059669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CLINICAL EXAMPLE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8" name="Text 8"/>
          <p:cNvSpPr/>
          <p:nvPr/>
        </p:nvSpPr>
        <p:spPr>
          <a:xfrm>
            <a:off x="4759046" y="4056610"/>
            <a:ext cx="27948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Gas exchange (O₂ and CO₂) in the lungs and tissues.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9" name="Text 9"/>
          <p:cNvSpPr/>
          <p:nvPr/>
        </p:nvSpPr>
        <p:spPr>
          <a:xfrm>
            <a:off x="9142155" y="1304925"/>
            <a:ext cx="227260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7C2D12"/>
                </a:solidFill>
                <a:latin typeface="Gulim" panose="020B0600000101010101" pitchFamily="34" charset="-127"/>
                <a:ea typeface="Gulim" panose="020B0600000101010101" pitchFamily="34" charset="-127"/>
                <a:cs typeface="Inter" pitchFamily="34" charset="-120"/>
              </a:rPr>
              <a:t>Active Transport</a:t>
            </a:r>
            <a:endParaRPr lang="en-US" sz="2250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0" name="Text 10"/>
          <p:cNvSpPr/>
          <p:nvPr/>
        </p:nvSpPr>
        <p:spPr>
          <a:xfrm>
            <a:off x="8468261" y="2219325"/>
            <a:ext cx="2946499" cy="8358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Movement of substances </a:t>
            </a:r>
            <a:r>
              <a:rPr lang="en-US" sz="3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against</a:t>
            </a: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their concentration gradient. Requires energy in the form of </a:t>
            </a:r>
            <a:r>
              <a:rPr lang="en-US" sz="3200" b="1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ATP</a:t>
            </a: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1" name="Text 11"/>
          <p:cNvSpPr/>
          <p:nvPr/>
        </p:nvSpPr>
        <p:spPr>
          <a:xfrm>
            <a:off x="8620661" y="3562350"/>
            <a:ext cx="264169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dirty="0">
                <a:solidFill>
                  <a:srgbClr val="EA580C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VITAL PROCESS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2" name="Text 12"/>
          <p:cNvSpPr/>
          <p:nvPr/>
        </p:nvSpPr>
        <p:spPr>
          <a:xfrm>
            <a:off x="8620661" y="3984789"/>
            <a:ext cx="279497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Na⁺/K⁺ ATPase pump </a:t>
            </a:r>
            <a:r>
              <a:rPr lang="th-TH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</a:t>
            </a:r>
            <a:endParaRPr lang="en-US" sz="3200" dirty="0">
              <a:solidFill>
                <a:srgbClr val="33333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>
              <a:lnSpc>
                <a:spcPts val="1800"/>
              </a:lnSpc>
              <a:buNone/>
            </a:pPr>
            <a:endParaRPr lang="en-US" sz="3200" dirty="0">
              <a:solidFill>
                <a:srgbClr val="333333"/>
              </a:solidFill>
              <a:latin typeface="Angsana New" panose="02020603050405020304" pitchFamily="18" charset="-34"/>
              <a:ea typeface="Inter" pitchFamily="34" charset="-122"/>
              <a:cs typeface="Angsana New" panose="02020603050405020304" pitchFamily="18" charset="-34"/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th-TH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  </a:t>
            </a:r>
            <a:r>
              <a:rPr lang="en-US" sz="3200" dirty="0">
                <a:solidFill>
                  <a:srgbClr val="333333"/>
                </a:solidFill>
                <a:latin typeface="Angsana New" panose="02020603050405020304" pitchFamily="18" charset="-34"/>
                <a:ea typeface="Inter" pitchFamily="34" charset="-122"/>
                <a:cs typeface="Angsana New" panose="02020603050405020304" pitchFamily="18" charset="-34"/>
              </a:rPr>
              <a:t>(3 Na⁺ out / 2 K⁺ in).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3" name="Text 13"/>
          <p:cNvSpPr/>
          <p:nvPr/>
        </p:nvSpPr>
        <p:spPr>
          <a:xfrm>
            <a:off x="579120" y="4883150"/>
            <a:ext cx="2743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Mechanism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4" name="Text 14"/>
          <p:cNvSpPr/>
          <p:nvPr/>
        </p:nvSpPr>
        <p:spPr>
          <a:xfrm>
            <a:off x="3322320" y="4883150"/>
            <a:ext cx="2743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What Moves?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5" name="Text 15"/>
          <p:cNvSpPr/>
          <p:nvPr/>
        </p:nvSpPr>
        <p:spPr>
          <a:xfrm>
            <a:off x="6065520" y="4883150"/>
            <a:ext cx="2743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Direction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6" name="Text 16"/>
          <p:cNvSpPr/>
          <p:nvPr/>
        </p:nvSpPr>
        <p:spPr>
          <a:xfrm>
            <a:off x="8808720" y="4883150"/>
            <a:ext cx="28803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Energy Needed?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7" name="Text 17"/>
          <p:cNvSpPr/>
          <p:nvPr/>
        </p:nvSpPr>
        <p:spPr>
          <a:xfrm>
            <a:off x="579120" y="545465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Osmosis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Text 18"/>
          <p:cNvSpPr/>
          <p:nvPr/>
        </p:nvSpPr>
        <p:spPr>
          <a:xfrm>
            <a:off x="3322320" y="545465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Water (Solvent)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9" name="Text 19"/>
          <p:cNvSpPr/>
          <p:nvPr/>
        </p:nvSpPr>
        <p:spPr>
          <a:xfrm>
            <a:off x="6065520" y="5454650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Low to High Solute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0" name="Text 20"/>
          <p:cNvSpPr/>
          <p:nvPr/>
        </p:nvSpPr>
        <p:spPr>
          <a:xfrm>
            <a:off x="8808720" y="545465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047857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No (Passive)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1" name="Text 21"/>
          <p:cNvSpPr/>
          <p:nvPr/>
        </p:nvSpPr>
        <p:spPr>
          <a:xfrm>
            <a:off x="579120" y="598805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Diffusion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2" name="Text 22"/>
          <p:cNvSpPr/>
          <p:nvPr/>
        </p:nvSpPr>
        <p:spPr>
          <a:xfrm>
            <a:off x="3322320" y="5988050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Solutes (Ions/Gas)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3" name="Text 23"/>
          <p:cNvSpPr/>
          <p:nvPr/>
        </p:nvSpPr>
        <p:spPr>
          <a:xfrm>
            <a:off x="6065520" y="5988050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High to Low Solute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Text 24"/>
          <p:cNvSpPr/>
          <p:nvPr/>
        </p:nvSpPr>
        <p:spPr>
          <a:xfrm>
            <a:off x="8808720" y="598805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047857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No (Passive)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5" name="Text 25"/>
          <p:cNvSpPr/>
          <p:nvPr/>
        </p:nvSpPr>
        <p:spPr>
          <a:xfrm>
            <a:off x="579120" y="6521450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C2410C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Active Transport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6" name="Text 26"/>
          <p:cNvSpPr/>
          <p:nvPr/>
        </p:nvSpPr>
        <p:spPr>
          <a:xfrm>
            <a:off x="3322320" y="652145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Ions / Glucose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7" name="Text 27"/>
          <p:cNvSpPr/>
          <p:nvPr/>
        </p:nvSpPr>
        <p:spPr>
          <a:xfrm>
            <a:off x="6065520" y="6521450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Against Gradient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8" name="Text 28"/>
          <p:cNvSpPr/>
          <p:nvPr/>
        </p:nvSpPr>
        <p:spPr>
          <a:xfrm>
            <a:off x="8808720" y="652145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DC2626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Yes (ATP)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9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A945C75D-B249-4113-AE2A-DE3E30448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สี่เหลี่ยมผืนผ้า 13">
            <a:extLst>
              <a:ext uri="{FF2B5EF4-FFF2-40B4-BE49-F238E27FC236}">
                <a16:creationId xmlns:a16="http://schemas.microsoft.com/office/drawing/2014/main" id="{567B183D-8E88-4FA8-B138-99B58466BFBE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8490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636" y="1697182"/>
            <a:ext cx="5541819" cy="148936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455" y="1929218"/>
            <a:ext cx="225136" cy="22851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636" y="3394364"/>
            <a:ext cx="5541819" cy="148936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455" y="3626400"/>
            <a:ext cx="199159" cy="22851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636" y="5091546"/>
            <a:ext cx="5541819" cy="117763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455" y="5325341"/>
            <a:ext cx="190500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455" y="5665616"/>
            <a:ext cx="129886" cy="13326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55818" y="5665616"/>
            <a:ext cx="129886" cy="13326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455" y="5908071"/>
            <a:ext cx="129886" cy="13326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55818" y="5908071"/>
            <a:ext cx="129886" cy="13326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4546" y="1697182"/>
            <a:ext cx="5541818" cy="4572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 rotWithShape="1">
          <a:blip r:embed="rId16"/>
          <a:srcRect r="7212"/>
          <a:stretch/>
        </p:blipFill>
        <p:spPr>
          <a:xfrm>
            <a:off x="6406067" y="2152696"/>
            <a:ext cx="4987636" cy="325057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2364" y="5403273"/>
            <a:ext cx="5126182" cy="65809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07727"/>
            <a:ext cx="12192000" cy="450273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415636" y="831273"/>
            <a:ext cx="18105120" cy="3463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27"/>
              </a:lnSpc>
              <a:buNone/>
            </a:pPr>
            <a:r>
              <a:rPr lang="en-US" sz="2700" b="1" dirty="0">
                <a:solidFill>
                  <a:srgbClr val="2C5F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Starling's Law: Capillary Fluid Exchange</a:t>
            </a:r>
            <a:endParaRPr lang="en-US" sz="2700" dirty="0"/>
          </a:p>
        </p:txBody>
      </p:sp>
      <p:sp>
        <p:nvSpPr>
          <p:cNvPr id="19" name="Text 1"/>
          <p:cNvSpPr/>
          <p:nvPr/>
        </p:nvSpPr>
        <p:spPr>
          <a:xfrm>
            <a:off x="415636" y="1177636"/>
            <a:ext cx="13327380" cy="2424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09"/>
              </a:lnSpc>
              <a:buNone/>
            </a:pPr>
            <a:r>
              <a:rPr lang="en-US" sz="20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balance between Hydrostatic and Oncotic pressures</a:t>
            </a:r>
            <a:endParaRPr lang="en-US" sz="2000" dirty="0"/>
          </a:p>
        </p:txBody>
      </p:sp>
      <p:sp>
        <p:nvSpPr>
          <p:cNvPr id="20" name="Text 2"/>
          <p:cNvSpPr/>
          <p:nvPr/>
        </p:nvSpPr>
        <p:spPr>
          <a:xfrm>
            <a:off x="952500" y="1905000"/>
            <a:ext cx="7543800" cy="2770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82"/>
              </a:lnSpc>
              <a:buNone/>
            </a:pPr>
            <a:r>
              <a:rPr lang="en-US" sz="1800" b="1" dirty="0">
                <a:solidFill>
                  <a:srgbClr val="1D4E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Hydrostatic Pressure (Ph)</a:t>
            </a:r>
            <a:endParaRPr lang="en-US" sz="1800" dirty="0"/>
          </a:p>
        </p:txBody>
      </p:sp>
      <p:sp>
        <p:nvSpPr>
          <p:cNvPr id="21" name="Text 3"/>
          <p:cNvSpPr/>
          <p:nvPr/>
        </p:nvSpPr>
        <p:spPr>
          <a:xfrm>
            <a:off x="623455" y="2251364"/>
            <a:ext cx="5126182" cy="4849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09"/>
              </a:lnSpc>
              <a:buNone/>
            </a:pP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The </a:t>
            </a: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"Pushing Force"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generated by the heart. Drives fluid out of capillaries into the interstitial space.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Text 4"/>
          <p:cNvSpPr/>
          <p:nvPr/>
        </p:nvSpPr>
        <p:spPr>
          <a:xfrm>
            <a:off x="623455" y="2805546"/>
            <a:ext cx="4107180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4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Arterial End: ~35 mmHg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3" name="Text 5"/>
          <p:cNvSpPr/>
          <p:nvPr/>
        </p:nvSpPr>
        <p:spPr>
          <a:xfrm>
            <a:off x="3130158" y="2814205"/>
            <a:ext cx="3755136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4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Venous End: ~15 mmHg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4" name="Text 6"/>
          <p:cNvSpPr/>
          <p:nvPr/>
        </p:nvSpPr>
        <p:spPr>
          <a:xfrm>
            <a:off x="926523" y="3602182"/>
            <a:ext cx="6336792" cy="2770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82"/>
              </a:lnSpc>
              <a:buNone/>
            </a:pPr>
            <a:r>
              <a:rPr lang="en-US" sz="1800" b="1" dirty="0">
                <a:solidFill>
                  <a:srgbClr val="7E22C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Oncotic Pressure (Po)</a:t>
            </a:r>
            <a:endParaRPr lang="en-US" sz="1800" dirty="0"/>
          </a:p>
        </p:txBody>
      </p:sp>
      <p:sp>
        <p:nvSpPr>
          <p:cNvPr id="25" name="Text 7"/>
          <p:cNvSpPr/>
          <p:nvPr/>
        </p:nvSpPr>
        <p:spPr>
          <a:xfrm>
            <a:off x="623455" y="3948546"/>
            <a:ext cx="5126182" cy="4849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09"/>
              </a:lnSpc>
              <a:buNone/>
            </a:pP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The </a:t>
            </a: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"Pulling Force"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created by plasma proteins (Albumin). Pulls fluid back into the capillary lumen.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6" name="Text 8"/>
          <p:cNvSpPr/>
          <p:nvPr/>
        </p:nvSpPr>
        <p:spPr>
          <a:xfrm>
            <a:off x="623455" y="4502727"/>
            <a:ext cx="7803642" cy="1645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4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Constant: ~25 mmHg throughout the capillary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7" name="Text 9"/>
          <p:cNvSpPr/>
          <p:nvPr/>
        </p:nvSpPr>
        <p:spPr>
          <a:xfrm>
            <a:off x="917864" y="5299364"/>
            <a:ext cx="6035040" cy="2424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09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 of Edema</a:t>
            </a:r>
            <a:endParaRPr lang="en-US" sz="2000" dirty="0"/>
          </a:p>
        </p:txBody>
      </p:sp>
      <p:sp>
        <p:nvSpPr>
          <p:cNvPr id="28" name="Text 10"/>
          <p:cNvSpPr/>
          <p:nvPr/>
        </p:nvSpPr>
        <p:spPr>
          <a:xfrm>
            <a:off x="822614" y="5645727"/>
            <a:ext cx="3872484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↑ Hydrostatic Pressure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9" name="Text 11"/>
          <p:cNvSpPr/>
          <p:nvPr/>
        </p:nvSpPr>
        <p:spPr>
          <a:xfrm>
            <a:off x="3454977" y="5645727"/>
            <a:ext cx="4400550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↓ Plasma Oncotic Pressure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0" name="Text 12"/>
          <p:cNvSpPr/>
          <p:nvPr/>
        </p:nvSpPr>
        <p:spPr>
          <a:xfrm>
            <a:off x="822614" y="5888182"/>
            <a:ext cx="4224528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↑ Capillary Permeability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Text 13"/>
          <p:cNvSpPr/>
          <p:nvPr/>
        </p:nvSpPr>
        <p:spPr>
          <a:xfrm>
            <a:off x="3454977" y="5888182"/>
            <a:ext cx="3696462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dirty="0">
                <a:solidFill>
                  <a:srgbClr val="FFFFFF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Lymphatic Obstruction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2" name="Text 14"/>
          <p:cNvSpPr/>
          <p:nvPr/>
        </p:nvSpPr>
        <p:spPr>
          <a:xfrm>
            <a:off x="5485015" y="1905000"/>
            <a:ext cx="7040880" cy="2424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09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Pressure Gradient Comparison</a:t>
            </a:r>
            <a:endParaRPr lang="en-US" sz="2400" dirty="0"/>
          </a:p>
        </p:txBody>
      </p:sp>
      <p:sp>
        <p:nvSpPr>
          <p:cNvPr id="33" name="Text 15"/>
          <p:cNvSpPr/>
          <p:nvPr/>
        </p:nvSpPr>
        <p:spPr>
          <a:xfrm>
            <a:off x="6580909" y="5541818"/>
            <a:ext cx="4849091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4"/>
              </a:lnSpc>
              <a:buNone/>
            </a:pPr>
            <a:r>
              <a:rPr lang="en-US" sz="2000" b="1" i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Net Result: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4" name="Text 16"/>
          <p:cNvSpPr/>
          <p:nvPr/>
        </p:nvSpPr>
        <p:spPr>
          <a:xfrm>
            <a:off x="6580909" y="5749636"/>
            <a:ext cx="5280660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4"/>
              </a:lnSpc>
              <a:buNone/>
            </a:pPr>
            <a:r>
              <a:rPr lang="en-US" sz="2000" b="1" dirty="0">
                <a:solidFill>
                  <a:srgbClr val="1D4ED8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Arterial:</a:t>
            </a:r>
            <a:r>
              <a:rPr lang="en-US" sz="2000" dirty="0">
                <a:solidFill>
                  <a:srgbClr val="1D4ED8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Net Filtration (Out)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5" name="Text 17"/>
          <p:cNvSpPr/>
          <p:nvPr/>
        </p:nvSpPr>
        <p:spPr>
          <a:xfrm>
            <a:off x="6580909" y="5998740"/>
            <a:ext cx="5104638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4"/>
              </a:lnSpc>
              <a:buNone/>
            </a:pPr>
            <a:r>
              <a:rPr lang="en-US" sz="2000" b="1" dirty="0">
                <a:solidFill>
                  <a:srgbClr val="7E22CE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Venous:</a:t>
            </a:r>
            <a:r>
              <a:rPr lang="en-US" sz="2000" dirty="0">
                <a:solidFill>
                  <a:srgbClr val="7E22CE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Net Reabsorption (In)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7" name="Text 19"/>
          <p:cNvSpPr/>
          <p:nvPr/>
        </p:nvSpPr>
        <p:spPr>
          <a:xfrm>
            <a:off x="11005705" y="6546273"/>
            <a:ext cx="2464308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4"/>
              </a:lnSpc>
              <a:buNone/>
            </a:pPr>
            <a:endParaRPr lang="en-US" sz="1050" dirty="0"/>
          </a:p>
        </p:txBody>
      </p:sp>
      <p:pic>
        <p:nvPicPr>
          <p:cNvPr id="38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AAEEF5A6-F864-4DE1-B078-449F17479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สี่เหลี่ยมผืนผ้า 13">
            <a:extLst>
              <a:ext uri="{FF2B5EF4-FFF2-40B4-BE49-F238E27FC236}">
                <a16:creationId xmlns:a16="http://schemas.microsoft.com/office/drawing/2014/main" id="{A393D8CB-869C-4A5A-8C26-80A4AAF366D4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29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07" y="919865"/>
            <a:ext cx="3685142" cy="23135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3768" y="567283"/>
            <a:ext cx="1751554" cy="42681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571" y="1455517"/>
            <a:ext cx="3623302" cy="44109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7687" y="1759816"/>
            <a:ext cx="661012" cy="66101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699" y="3471605"/>
            <a:ext cx="132202" cy="13323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562" y="4298211"/>
            <a:ext cx="132202" cy="13323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860" y="5112132"/>
            <a:ext cx="132202" cy="13323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4313" y="1495411"/>
            <a:ext cx="3623302" cy="437107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65394" y="1759816"/>
            <a:ext cx="661012" cy="66101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81071" y="1925069"/>
            <a:ext cx="429658" cy="33050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8709" y="3511726"/>
            <a:ext cx="115677" cy="11737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7618" y="4233062"/>
            <a:ext cx="115677" cy="13323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56444" y="5040049"/>
            <a:ext cx="115677" cy="13323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72020" y="1495411"/>
            <a:ext cx="3623302" cy="43821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53100" y="1759816"/>
            <a:ext cx="661012" cy="66101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34879" y="1925069"/>
            <a:ext cx="297455" cy="33050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36425" y="3455242"/>
            <a:ext cx="165253" cy="13323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85957" y="4282024"/>
            <a:ext cx="165253" cy="13323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88193" y="5203920"/>
            <a:ext cx="165253" cy="13323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6607" y="5866482"/>
            <a:ext cx="11398715" cy="59491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8810" y="6048260"/>
            <a:ext cx="190041" cy="231354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396607" y="396607"/>
            <a:ext cx="10751814" cy="4571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Organs</a:t>
            </a:r>
            <a:endParaRPr lang="en-US" sz="3600" dirty="0"/>
          </a:p>
        </p:txBody>
      </p:sp>
      <p:sp>
        <p:nvSpPr>
          <p:cNvPr id="25" name="Text 1"/>
          <p:cNvSpPr/>
          <p:nvPr/>
        </p:nvSpPr>
        <p:spPr>
          <a:xfrm>
            <a:off x="396607" y="919865"/>
            <a:ext cx="10541020" cy="2313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2"/>
              </a:lnSpc>
              <a:buNone/>
            </a:pPr>
            <a:r>
              <a:rPr lang="en-US" sz="2000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Three Pillars of Homeostatic Control</a:t>
            </a:r>
            <a:endParaRPr lang="en-US" sz="2000" dirty="0"/>
          </a:p>
        </p:txBody>
      </p:sp>
      <p:sp>
        <p:nvSpPr>
          <p:cNvPr id="27" name="Text 3"/>
          <p:cNvSpPr/>
          <p:nvPr/>
        </p:nvSpPr>
        <p:spPr>
          <a:xfrm>
            <a:off x="1514131" y="2619131"/>
            <a:ext cx="3478534" cy="2644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82"/>
              </a:lnSpc>
              <a:buNone/>
            </a:pPr>
            <a:r>
              <a:rPr lang="en-US" sz="24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Kidneys</a:t>
            </a:r>
            <a:endParaRPr lang="en-US" sz="2400" dirty="0"/>
          </a:p>
        </p:txBody>
      </p:sp>
      <p:sp>
        <p:nvSpPr>
          <p:cNvPr id="28" name="Text 4"/>
          <p:cNvSpPr/>
          <p:nvPr/>
        </p:nvSpPr>
        <p:spPr>
          <a:xfrm>
            <a:off x="547985" y="3015739"/>
            <a:ext cx="3320417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01"/>
              </a:lnSpc>
              <a:buNone/>
            </a:pPr>
            <a:r>
              <a:rPr lang="en-US" b="1" i="1" u="sng" kern="0" spc="-24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REGULATORS</a:t>
            </a:r>
            <a:endParaRPr lang="en-US" dirty="0"/>
          </a:p>
        </p:txBody>
      </p:sp>
      <p:sp>
        <p:nvSpPr>
          <p:cNvPr id="29" name="Text 5"/>
          <p:cNvSpPr/>
          <p:nvPr/>
        </p:nvSpPr>
        <p:spPr>
          <a:xfrm>
            <a:off x="888078" y="3208746"/>
            <a:ext cx="3630985" cy="10838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Water &amp; Na+ Regulation:</a:t>
            </a:r>
            <a:endParaRPr lang="th-TH" b="1" dirty="0">
              <a:solidFill>
                <a:srgbClr val="333333"/>
              </a:solidFill>
              <a:latin typeface="Segoe UI Light" panose="020B0502040204020203" pitchFamily="34" charset="0"/>
              <a:ea typeface="Gulim" panose="020B0600000101010101" pitchFamily="34" charset="-127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Adjusts excretion based on</a:t>
            </a:r>
            <a:endParaRPr lang="th-TH" dirty="0">
              <a:solidFill>
                <a:srgbClr val="333333"/>
              </a:solidFill>
              <a:latin typeface="Segoe UI Light" panose="020B0502040204020203" pitchFamily="34" charset="0"/>
              <a:ea typeface="Gulim" panose="020B0600000101010101" pitchFamily="34" charset="-127"/>
            </a:endParaRPr>
          </a:p>
          <a:p>
            <a:pPr marL="0" indent="0" algn="l">
              <a:buNone/>
            </a:pPr>
            <a:r>
              <a:rPr lang="en-US" dirty="0" err="1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volemic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status.</a:t>
            </a:r>
            <a:endParaRPr lang="en-US" dirty="0">
              <a:latin typeface="Segoe UI Light" panose="020B0502040204020203" pitchFamily="34" charset="0"/>
              <a:ea typeface="Gulim" panose="020B0600000101010101" pitchFamily="34" charset="-127"/>
              <a:cs typeface="Segoe UI Light" panose="020B0502040204020203" pitchFamily="34" charset="0"/>
            </a:endParaRPr>
          </a:p>
        </p:txBody>
      </p:sp>
      <p:sp>
        <p:nvSpPr>
          <p:cNvPr id="30" name="Text 6"/>
          <p:cNvSpPr/>
          <p:nvPr/>
        </p:nvSpPr>
        <p:spPr>
          <a:xfrm>
            <a:off x="807609" y="4089559"/>
            <a:ext cx="3320417" cy="9045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Acid-Base Balance:</a:t>
            </a:r>
            <a:r>
              <a:rPr lang="th-TH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Reabsorbs HCO₃⁻ and</a:t>
            </a:r>
            <a:r>
              <a:rPr lang="th-TH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excretes H⁺ ions.</a:t>
            </a:r>
            <a:endParaRPr lang="en-US" dirty="0">
              <a:latin typeface="Segoe UI Light" panose="020B0502040204020203" pitchFamily="34" charset="0"/>
              <a:ea typeface="Gulim" panose="020B0600000101010101" pitchFamily="34" charset="-127"/>
              <a:cs typeface="Segoe UI Light" panose="020B0502040204020203" pitchFamily="34" charset="0"/>
            </a:endParaRPr>
          </a:p>
        </p:txBody>
      </p:sp>
      <p:sp>
        <p:nvSpPr>
          <p:cNvPr id="31" name="Text 7"/>
          <p:cNvSpPr/>
          <p:nvPr/>
        </p:nvSpPr>
        <p:spPr>
          <a:xfrm>
            <a:off x="760761" y="5138431"/>
            <a:ext cx="3380652" cy="4775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Electrolyte Control: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Precise secretion of K⁺, Ca²⁺, and Mg²⁺.</a:t>
            </a:r>
            <a:endParaRPr lang="en-US" dirty="0">
              <a:latin typeface="Segoe UI Light" panose="020B0502040204020203" pitchFamily="34" charset="0"/>
              <a:ea typeface="Gulim" panose="020B0600000101010101" pitchFamily="34" charset="-127"/>
              <a:cs typeface="Segoe UI Light" panose="020B0502040204020203" pitchFamily="34" charset="0"/>
            </a:endParaRPr>
          </a:p>
        </p:txBody>
      </p:sp>
      <p:sp>
        <p:nvSpPr>
          <p:cNvPr id="32" name="Text 8"/>
          <p:cNvSpPr/>
          <p:nvPr/>
        </p:nvSpPr>
        <p:spPr>
          <a:xfrm>
            <a:off x="5517514" y="2619131"/>
            <a:ext cx="2846073" cy="2644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82"/>
              </a:lnSpc>
              <a:buNone/>
            </a:pPr>
            <a:r>
              <a:rPr lang="en-US" sz="24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Lungs</a:t>
            </a:r>
            <a:endParaRPr lang="en-US" sz="2400" dirty="0"/>
          </a:p>
        </p:txBody>
      </p:sp>
      <p:sp>
        <p:nvSpPr>
          <p:cNvPr id="33" name="Text 9"/>
          <p:cNvSpPr/>
          <p:nvPr/>
        </p:nvSpPr>
        <p:spPr>
          <a:xfrm>
            <a:off x="4158990" y="3015739"/>
            <a:ext cx="3873820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01"/>
              </a:lnSpc>
              <a:buNone/>
            </a:pPr>
            <a:r>
              <a:rPr lang="en-US" b="1" i="1" u="sng" kern="0" spc="-24" dirty="0">
                <a:solidFill>
                  <a:srgbClr val="2563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 RESPONSE SYSTEM</a:t>
            </a:r>
            <a:endParaRPr lang="en-US" dirty="0"/>
          </a:p>
        </p:txBody>
      </p:sp>
      <p:sp>
        <p:nvSpPr>
          <p:cNvPr id="34" name="Text 10"/>
          <p:cNvSpPr/>
          <p:nvPr/>
        </p:nvSpPr>
        <p:spPr>
          <a:xfrm>
            <a:off x="4743538" y="3502151"/>
            <a:ext cx="3164077" cy="3273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CO₂ Elimination: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Controls the concentration of volatile acid in blood.</a:t>
            </a:r>
            <a:endParaRPr lang="en-US" dirty="0">
              <a:latin typeface="Segoe UI Light" panose="020B0502040204020203" pitchFamily="34" charset="0"/>
              <a:ea typeface="Gulim" panose="020B0600000101010101" pitchFamily="34" charset="-127"/>
              <a:cs typeface="Segoe UI Light" panose="020B0502040204020203" pitchFamily="34" charset="0"/>
            </a:endParaRPr>
          </a:p>
        </p:txBody>
      </p:sp>
      <p:sp>
        <p:nvSpPr>
          <p:cNvPr id="35" name="Text 11"/>
          <p:cNvSpPr/>
          <p:nvPr/>
        </p:nvSpPr>
        <p:spPr>
          <a:xfrm>
            <a:off x="4710531" y="4356217"/>
            <a:ext cx="3064882" cy="3986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pH Control: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Altering respiratory rate/depth to adjust pH levels quickly.</a:t>
            </a:r>
            <a:endParaRPr lang="en-US" dirty="0">
              <a:latin typeface="Segoe UI Light" panose="020B0502040204020203" pitchFamily="34" charset="0"/>
              <a:ea typeface="Gulim" panose="020B0600000101010101" pitchFamily="34" charset="-127"/>
              <a:cs typeface="Segoe UI Light" panose="020B0502040204020203" pitchFamily="34" charset="0"/>
            </a:endParaRPr>
          </a:p>
        </p:txBody>
      </p:sp>
      <p:sp>
        <p:nvSpPr>
          <p:cNvPr id="36" name="Text 12"/>
          <p:cNvSpPr/>
          <p:nvPr/>
        </p:nvSpPr>
        <p:spPr>
          <a:xfrm>
            <a:off x="4700432" y="5183000"/>
            <a:ext cx="3207183" cy="386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Compensation: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Responds within minutes to metabolic disturbances.</a:t>
            </a:r>
            <a:endParaRPr lang="en-US" dirty="0">
              <a:latin typeface="Segoe UI Light" panose="020B0502040204020203" pitchFamily="34" charset="0"/>
              <a:ea typeface="Gulim" panose="020B0600000101010101" pitchFamily="34" charset="-127"/>
              <a:cs typeface="Segoe UI Light" panose="020B0502040204020203" pitchFamily="34" charset="0"/>
            </a:endParaRPr>
          </a:p>
        </p:txBody>
      </p:sp>
      <p:sp>
        <p:nvSpPr>
          <p:cNvPr id="37" name="Text 13"/>
          <p:cNvSpPr/>
          <p:nvPr/>
        </p:nvSpPr>
        <p:spPr>
          <a:xfrm>
            <a:off x="8975563" y="2619131"/>
            <a:ext cx="5059686" cy="2644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82"/>
              </a:lnSpc>
              <a:buNone/>
            </a:pPr>
            <a:r>
              <a:rPr lang="en-US" sz="24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Endocrine System</a:t>
            </a:r>
            <a:endParaRPr lang="en-US" sz="2400" dirty="0"/>
          </a:p>
        </p:txBody>
      </p:sp>
      <p:sp>
        <p:nvSpPr>
          <p:cNvPr id="38" name="Text 14"/>
          <p:cNvSpPr/>
          <p:nvPr/>
        </p:nvSpPr>
        <p:spPr>
          <a:xfrm>
            <a:off x="7954462" y="3015739"/>
            <a:ext cx="4058288" cy="165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01"/>
              </a:lnSpc>
              <a:buNone/>
            </a:pPr>
            <a:r>
              <a:rPr lang="en-US" b="1" i="1" u="sng" kern="0" spc="-24" dirty="0">
                <a:solidFill>
                  <a:srgbClr val="EA58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CHEMICAL ORCHESTRATION</a:t>
            </a:r>
            <a:endParaRPr lang="en-US" dirty="0"/>
          </a:p>
        </p:txBody>
      </p:sp>
      <p:sp>
        <p:nvSpPr>
          <p:cNvPr id="39" name="Text 15"/>
          <p:cNvSpPr/>
          <p:nvPr/>
        </p:nvSpPr>
        <p:spPr>
          <a:xfrm>
            <a:off x="8700828" y="3563748"/>
            <a:ext cx="3114457" cy="3774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Hormonal Signals: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Coordinates responses between distant organs.</a:t>
            </a:r>
            <a:endParaRPr lang="en-US" dirty="0">
              <a:latin typeface="Segoe UI Light" panose="020B0502040204020203" pitchFamily="34" charset="0"/>
              <a:ea typeface="Gulim" panose="020B0600000101010101" pitchFamily="34" charset="-127"/>
              <a:cs typeface="Segoe UI Light" panose="020B0502040204020203" pitchFamily="34" charset="0"/>
            </a:endParaRPr>
          </a:p>
        </p:txBody>
      </p:sp>
      <p:sp>
        <p:nvSpPr>
          <p:cNvPr id="40" name="Text 16"/>
          <p:cNvSpPr/>
          <p:nvPr/>
        </p:nvSpPr>
        <p:spPr>
          <a:xfrm>
            <a:off x="8750361" y="4393054"/>
            <a:ext cx="3114456" cy="3618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Volume Control: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ADH and ANP regulate water reabsorption/loss.</a:t>
            </a:r>
            <a:endParaRPr lang="en-US" dirty="0">
              <a:latin typeface="Segoe UI Light" panose="020B0502040204020203" pitchFamily="34" charset="0"/>
              <a:ea typeface="Gulim" panose="020B0600000101010101" pitchFamily="34" charset="-127"/>
              <a:cs typeface="Segoe UI Light" panose="020B0502040204020203" pitchFamily="34" charset="0"/>
            </a:endParaRPr>
          </a:p>
        </p:txBody>
      </p:sp>
      <p:sp>
        <p:nvSpPr>
          <p:cNvPr id="41" name="Text 17"/>
          <p:cNvSpPr/>
          <p:nvPr/>
        </p:nvSpPr>
        <p:spPr>
          <a:xfrm>
            <a:off x="8674048" y="5304622"/>
            <a:ext cx="3038194" cy="3113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Pressure Control:</a:t>
            </a: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Gulim" panose="020B0600000101010101" pitchFamily="34" charset="-127"/>
                <a:cs typeface="Segoe UI Light" panose="020B0502040204020203" pitchFamily="34" charset="0"/>
              </a:rPr>
              <a:t> RAAS system manages systemic blood pressure.</a:t>
            </a:r>
            <a:endParaRPr lang="en-US" dirty="0">
              <a:latin typeface="Segoe UI Light" panose="020B0502040204020203" pitchFamily="34" charset="0"/>
              <a:ea typeface="Gulim" panose="020B0600000101010101" pitchFamily="34" charset="-127"/>
              <a:cs typeface="Segoe UI Light" panose="020B0502040204020203" pitchFamily="34" charset="0"/>
            </a:endParaRPr>
          </a:p>
        </p:txBody>
      </p:sp>
      <p:sp>
        <p:nvSpPr>
          <p:cNvPr id="42" name="Text 18"/>
          <p:cNvSpPr/>
          <p:nvPr/>
        </p:nvSpPr>
        <p:spPr>
          <a:xfrm>
            <a:off x="851053" y="5998684"/>
            <a:ext cx="10812067" cy="330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01"/>
              </a:lnSpc>
              <a:buNone/>
            </a:pPr>
            <a:r>
              <a:rPr lang="en-US" sz="1600" b="1" dirty="0">
                <a:solidFill>
                  <a:srgbClr val="064E3B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Summary: These organs work in concert. A failure in one system (e.g., Kidney Failure) often requires compensation from another (e.g., Respiratory System) to maintain survival.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3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1A7219CA-EBED-42EB-9C49-ABB68E0EF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321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สี่เหลี่ยมผืนผ้า 13">
            <a:extLst>
              <a:ext uri="{FF2B5EF4-FFF2-40B4-BE49-F238E27FC236}">
                <a16:creationId xmlns:a16="http://schemas.microsoft.com/office/drawing/2014/main" id="{BD6438A3-60B8-42D7-B575-BA2A88C9D256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93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893" cy="29180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847" y="641707"/>
            <a:ext cx="11142199" cy="77209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847" y="1763704"/>
            <a:ext cx="3527409" cy="428953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786" y="1973643"/>
            <a:ext cx="349898" cy="34989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381" y="2072325"/>
            <a:ext cx="148707" cy="15239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786" y="2603459"/>
            <a:ext cx="174949" cy="1713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786" y="3233276"/>
            <a:ext cx="174949" cy="17139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786" y="3863092"/>
            <a:ext cx="174949" cy="17139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786" y="4492908"/>
            <a:ext cx="174949" cy="17139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2174" y="1763704"/>
            <a:ext cx="3527409" cy="428953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2113" y="1973643"/>
            <a:ext cx="349898" cy="34989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29587" y="2072325"/>
            <a:ext cx="174949" cy="15239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2113" y="2568470"/>
            <a:ext cx="1483786" cy="84194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65858" y="2568470"/>
            <a:ext cx="1483786" cy="84194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42113" y="3550371"/>
            <a:ext cx="1483786" cy="84194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65858" y="3550371"/>
            <a:ext cx="1483786" cy="84194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67207" y="4532272"/>
            <a:ext cx="3282437" cy="629816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39501" y="1763704"/>
            <a:ext cx="3527545" cy="428953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49440" y="1973643"/>
            <a:ext cx="349898" cy="34989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28167" y="2072325"/>
            <a:ext cx="192444" cy="152397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11313" y="2456189"/>
            <a:ext cx="3455732" cy="101750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11313" y="3671742"/>
            <a:ext cx="3383279" cy="1068282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15484" y="4871782"/>
            <a:ext cx="3383279" cy="1068282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403132"/>
            <a:ext cx="12191893" cy="454868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699796" y="641707"/>
            <a:ext cx="20311885" cy="4571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8" dirty="0">
                <a:solidFill>
                  <a:srgbClr val="1B433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VOLUME DEFICIT </a:t>
            </a:r>
            <a:r>
              <a:rPr lang="en-US" sz="3600" b="1" kern="0" spc="-78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(HYPOVOLEMIA)</a:t>
            </a:r>
            <a:endParaRPr lang="en-US" sz="3600" dirty="0"/>
          </a:p>
        </p:txBody>
      </p:sp>
      <p:sp>
        <p:nvSpPr>
          <p:cNvPr id="28" name="Text 1"/>
          <p:cNvSpPr/>
          <p:nvPr/>
        </p:nvSpPr>
        <p:spPr>
          <a:xfrm>
            <a:off x="699796" y="1168878"/>
            <a:ext cx="14686295" cy="2449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9"/>
              </a:lnSpc>
              <a:buNone/>
            </a:pPr>
            <a:r>
              <a:rPr lang="en-US" sz="20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Decreased circulating volume and impaired tissue perfusion.</a:t>
            </a:r>
            <a:endParaRPr lang="en-US" sz="2000" dirty="0"/>
          </a:p>
        </p:txBody>
      </p:sp>
      <p:sp>
        <p:nvSpPr>
          <p:cNvPr id="29" name="Text 2"/>
          <p:cNvSpPr/>
          <p:nvPr/>
        </p:nvSpPr>
        <p:spPr>
          <a:xfrm>
            <a:off x="1189653" y="2061118"/>
            <a:ext cx="2389629" cy="2799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04"/>
              </a:lnSpc>
              <a:buNone/>
            </a:pPr>
            <a:r>
              <a:rPr lang="en-US" sz="20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Etiology</a:t>
            </a:r>
            <a:endParaRPr lang="en-US" sz="2000" dirty="0"/>
          </a:p>
        </p:txBody>
      </p:sp>
      <p:sp>
        <p:nvSpPr>
          <p:cNvPr id="30" name="Text 3"/>
          <p:cNvSpPr/>
          <p:nvPr/>
        </p:nvSpPr>
        <p:spPr>
          <a:xfrm>
            <a:off x="1014704" y="2568470"/>
            <a:ext cx="3107531" cy="4898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GI Losses:</a:t>
            </a: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Vomiting, diarrhea, and bleeding.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Text 4"/>
          <p:cNvSpPr/>
          <p:nvPr/>
        </p:nvSpPr>
        <p:spPr>
          <a:xfrm>
            <a:off x="1014704" y="3198286"/>
            <a:ext cx="3107531" cy="4898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Hemorrhage:</a:t>
            </a: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Trauma or surgical complications.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2" name="Text 5"/>
          <p:cNvSpPr/>
          <p:nvPr/>
        </p:nvSpPr>
        <p:spPr>
          <a:xfrm>
            <a:off x="1014704" y="3828102"/>
            <a:ext cx="3107531" cy="4898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Burns:</a:t>
            </a: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Significant fluid loss through damaged skin.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3" name="Text 6"/>
          <p:cNvSpPr/>
          <p:nvPr/>
        </p:nvSpPr>
        <p:spPr>
          <a:xfrm>
            <a:off x="984088" y="4664303"/>
            <a:ext cx="3107531" cy="4898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Third-spacing:</a:t>
            </a:r>
            <a:r>
              <a:rPr lang="en-US" sz="20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 Sepsis, pancreatitis, or bowel obstruction.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4" name="Text 7"/>
          <p:cNvSpPr/>
          <p:nvPr/>
        </p:nvSpPr>
        <p:spPr>
          <a:xfrm>
            <a:off x="4996980" y="2061118"/>
            <a:ext cx="2389629" cy="2799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04"/>
              </a:lnSpc>
              <a:buNone/>
            </a:pPr>
            <a:r>
              <a:rPr lang="en-US" sz="20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</a:t>
            </a:r>
            <a:endParaRPr lang="en-US" sz="2000" dirty="0"/>
          </a:p>
        </p:txBody>
      </p:sp>
      <p:sp>
        <p:nvSpPr>
          <p:cNvPr id="35" name="Text 8"/>
          <p:cNvSpPr/>
          <p:nvPr/>
        </p:nvSpPr>
        <p:spPr>
          <a:xfrm>
            <a:off x="4647082" y="2673439"/>
            <a:ext cx="1916678" cy="1749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8"/>
              </a:lnSpc>
              <a:buNone/>
            </a:pPr>
            <a:r>
              <a:rPr lang="en-US" sz="2000" b="1" dirty="0">
                <a:solidFill>
                  <a:srgbClr val="6B7280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VITAL SIGNS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6" name="Text 9"/>
          <p:cNvSpPr/>
          <p:nvPr/>
        </p:nvSpPr>
        <p:spPr>
          <a:xfrm>
            <a:off x="4647082" y="2848388"/>
            <a:ext cx="2190493" cy="2285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Tachycardia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7" name="Text 10"/>
          <p:cNvSpPr/>
          <p:nvPr/>
        </p:nvSpPr>
        <p:spPr>
          <a:xfrm>
            <a:off x="4647082" y="3076915"/>
            <a:ext cx="2190493" cy="2285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Hypotension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6270827" y="2673439"/>
            <a:ext cx="1273847" cy="1749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8"/>
              </a:lnSpc>
              <a:buNone/>
            </a:pPr>
            <a:r>
              <a:rPr lang="en-US" sz="2000" b="1" dirty="0">
                <a:solidFill>
                  <a:srgbClr val="6B7280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RENAL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6270827" y="2848388"/>
            <a:ext cx="1593086" cy="2285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Oliguria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0" name="Text 13"/>
          <p:cNvSpPr/>
          <p:nvPr/>
        </p:nvSpPr>
        <p:spPr>
          <a:xfrm>
            <a:off x="4647082" y="3655340"/>
            <a:ext cx="1568191" cy="1749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8"/>
              </a:lnSpc>
              <a:buNone/>
            </a:pPr>
            <a:r>
              <a:rPr lang="en-US" sz="2000" b="1" dirty="0">
                <a:solidFill>
                  <a:srgbClr val="6B7280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SKIN/ORAL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1" name="Text 14"/>
          <p:cNvSpPr/>
          <p:nvPr/>
        </p:nvSpPr>
        <p:spPr>
          <a:xfrm>
            <a:off x="4647082" y="3830289"/>
            <a:ext cx="1991357" cy="2285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Dry Mucosa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4647082" y="4058816"/>
            <a:ext cx="2190493" cy="2285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Poor Turgor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6270827" y="3655340"/>
            <a:ext cx="1273847" cy="1749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8"/>
              </a:lnSpc>
              <a:buNone/>
            </a:pPr>
            <a:r>
              <a:rPr lang="en-US" sz="2000" b="1" dirty="0">
                <a:solidFill>
                  <a:srgbClr val="6B7280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NEURO</a:t>
            </a: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Text 17"/>
          <p:cNvSpPr/>
          <p:nvPr/>
        </p:nvSpPr>
        <p:spPr>
          <a:xfrm>
            <a:off x="6270827" y="3830289"/>
            <a:ext cx="2787900" cy="2285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b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Altered Status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5" name="Text 18"/>
          <p:cNvSpPr/>
          <p:nvPr/>
        </p:nvSpPr>
        <p:spPr>
          <a:xfrm>
            <a:off x="4472134" y="4695466"/>
            <a:ext cx="3107530" cy="3837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8"/>
              </a:lnSpc>
              <a:buNone/>
            </a:pPr>
            <a:r>
              <a:rPr lang="en-US" sz="1600" i="1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Note: Peripheral vasoconstriction often leads to cold, clammy extremities.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8804307" y="2061118"/>
            <a:ext cx="3584443" cy="2799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04"/>
              </a:lnSpc>
              <a:buNone/>
            </a:pPr>
            <a:r>
              <a:rPr lang="en-US" sz="20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Compensation</a:t>
            </a:r>
            <a:endParaRPr lang="en-US" sz="2000" dirty="0"/>
          </a:p>
        </p:txBody>
      </p:sp>
      <p:sp>
        <p:nvSpPr>
          <p:cNvPr id="47" name="Text 20"/>
          <p:cNvSpPr/>
          <p:nvPr/>
        </p:nvSpPr>
        <p:spPr>
          <a:xfrm>
            <a:off x="8479736" y="2562717"/>
            <a:ext cx="2987036" cy="2285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RAAS Activation</a:t>
            </a:r>
            <a:endParaRPr lang="en-US" sz="2000" dirty="0"/>
          </a:p>
        </p:txBody>
      </p:sp>
      <p:sp>
        <p:nvSpPr>
          <p:cNvPr id="48" name="Text 21"/>
          <p:cNvSpPr/>
          <p:nvPr/>
        </p:nvSpPr>
        <p:spPr>
          <a:xfrm>
            <a:off x="8349440" y="2991141"/>
            <a:ext cx="3317605" cy="2421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Stimulates aldosterone to promote sodium and water reabsorption in the kidneys.</a:t>
            </a:r>
            <a:endParaRPr lang="en-US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8489399" y="3811701"/>
            <a:ext cx="2827749" cy="2285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ADH Release</a:t>
            </a:r>
            <a:endParaRPr lang="en-US" sz="2000" dirty="0"/>
          </a:p>
        </p:txBody>
      </p:sp>
      <p:sp>
        <p:nvSpPr>
          <p:cNvPr id="50" name="Text 23"/>
          <p:cNvSpPr/>
          <p:nvPr/>
        </p:nvSpPr>
        <p:spPr>
          <a:xfrm>
            <a:off x="8272130" y="4075218"/>
            <a:ext cx="3326633" cy="5248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Increases water reabsorption in collecting ducts to concentrate urine and conserve volume.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1" name="Text 24"/>
          <p:cNvSpPr/>
          <p:nvPr/>
        </p:nvSpPr>
        <p:spPr>
          <a:xfrm>
            <a:off x="8380163" y="4959256"/>
            <a:ext cx="2827749" cy="2285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Baroreceptors</a:t>
            </a:r>
            <a:endParaRPr lang="en-US" sz="2000" dirty="0"/>
          </a:p>
        </p:txBody>
      </p:sp>
      <p:sp>
        <p:nvSpPr>
          <p:cNvPr id="52" name="Text 25"/>
          <p:cNvSpPr/>
          <p:nvPr/>
        </p:nvSpPr>
        <p:spPr>
          <a:xfrm>
            <a:off x="8300519" y="5362731"/>
            <a:ext cx="3298244" cy="3498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  <a:latin typeface="Segoe UI Light" panose="020B0502040204020203" pitchFamily="34" charset="0"/>
                <a:ea typeface="Inter" pitchFamily="34" charset="-122"/>
                <a:cs typeface="Segoe UI Light" panose="020B0502040204020203" pitchFamily="34" charset="0"/>
              </a:rPr>
              <a:t>Triggers SNS response to increase Heart Rate and systemic vascular resistance.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5" name="Picture 2" descr="C:\Users\User\AppData\Local\Temp\Rar$DIa0.068\มุมบนด้านขวามือ แบบที่ 1.png">
            <a:extLst>
              <a:ext uri="{FF2B5EF4-FFF2-40B4-BE49-F238E27FC236}">
                <a16:creationId xmlns:a16="http://schemas.microsoft.com/office/drawing/2014/main" id="{EEC967A4-E625-4385-9C08-AF5A5538B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0"/>
            <a:ext cx="3534508" cy="11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สี่เหลี่ยมผืนผ้า 13">
            <a:extLst>
              <a:ext uri="{FF2B5EF4-FFF2-40B4-BE49-F238E27FC236}">
                <a16:creationId xmlns:a16="http://schemas.microsoft.com/office/drawing/2014/main" id="{8897BDC7-CD5D-4464-A542-D741E770A125}"/>
              </a:ext>
            </a:extLst>
          </p:cNvPr>
          <p:cNvSpPr/>
          <p:nvPr/>
        </p:nvSpPr>
        <p:spPr>
          <a:xfrm>
            <a:off x="12292911" y="6136249"/>
            <a:ext cx="4904509" cy="56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Faculty of Nursing, NPRU</a:t>
            </a:r>
            <a:endParaRPr lang="th-TH" sz="2400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3187</Words>
  <Application>Microsoft Office PowerPoint</Application>
  <PresentationFormat>Widescreen</PresentationFormat>
  <Paragraphs>603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3" baseType="lpstr">
      <vt:lpstr>Batang</vt:lpstr>
      <vt:lpstr>Gulim</vt:lpstr>
      <vt:lpstr>Afacad Flux</vt:lpstr>
      <vt:lpstr>Angsana New</vt:lpstr>
      <vt:lpstr>Arial</vt:lpstr>
      <vt:lpstr>Calibri</vt:lpstr>
      <vt:lpstr>Calibri Light</vt:lpstr>
      <vt:lpstr>Comfortaa</vt:lpstr>
      <vt:lpstr>Cordia New</vt:lpstr>
      <vt:lpstr>High Tower Text</vt:lpstr>
      <vt:lpstr>Inter</vt:lpstr>
      <vt:lpstr>JasmineUPC</vt:lpstr>
      <vt:lpstr>Segoe UI Light</vt:lpstr>
      <vt:lpstr>TH SarabunPSK</vt:lpstr>
      <vt:lpstr>Times New Roman</vt:lpstr>
      <vt:lpstr>ui-monospace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35</cp:revision>
  <dcterms:created xsi:type="dcterms:W3CDTF">2026-02-21T05:53:34Z</dcterms:created>
  <dcterms:modified xsi:type="dcterms:W3CDTF">2026-05-01T04:56:52Z</dcterms:modified>
</cp:coreProperties>
</file>